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7" r:id="rId7"/>
    <p:sldId id="268" r:id="rId8"/>
    <p:sldId id="265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00E-0C01-4E67-8885-92E813D372C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B5-5250-4820-8672-CEBA261B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2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00E-0C01-4E67-8885-92E813D372C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B5-5250-4820-8672-CEBA261B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69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00E-0C01-4E67-8885-92E813D372C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B5-5250-4820-8672-CEBA261B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9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00E-0C01-4E67-8885-92E813D372C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B5-5250-4820-8672-CEBA261B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7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00E-0C01-4E67-8885-92E813D372C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B5-5250-4820-8672-CEBA261B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9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00E-0C01-4E67-8885-92E813D372C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B5-5250-4820-8672-CEBA261B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3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00E-0C01-4E67-8885-92E813D372C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B5-5250-4820-8672-CEBA261B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3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00E-0C01-4E67-8885-92E813D372C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B5-5250-4820-8672-CEBA261B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00E-0C01-4E67-8885-92E813D372C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B5-5250-4820-8672-CEBA261B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8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00E-0C01-4E67-8885-92E813D372C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B5-5250-4820-8672-CEBA261B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9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00E-0C01-4E67-8885-92E813D372C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B5-5250-4820-8672-CEBA261B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8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D700E-0C01-4E67-8885-92E813D372C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B93B5-5250-4820-8672-CEBA261B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5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401 – ARTIFICIAL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11: CHAPTER 04 (LOCAL SEARCH ALGORITHMS)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1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752600" y="381000"/>
            <a:ext cx="8610600" cy="10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u="sng"/>
              <a:t>Hill Climbing</a:t>
            </a:r>
            <a:r>
              <a:rPr lang="en-US" altLang="en-US"/>
              <a:t>: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	If the Node is better, only then you proceed to that Node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752600" y="1676400"/>
            <a:ext cx="8610600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54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44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35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/>
              <a:t>Algorithm:</a:t>
            </a: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	1. Start with current-state (</a:t>
            </a:r>
            <a:r>
              <a:rPr lang="en-US" altLang="en-US" dirty="0" err="1"/>
              <a:t>cs</a:t>
            </a:r>
            <a:r>
              <a:rPr lang="en-US" altLang="en-US" dirty="0"/>
              <a:t>) = initial state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	2. Until </a:t>
            </a:r>
            <a:r>
              <a:rPr lang="en-US" altLang="en-US" dirty="0" err="1"/>
              <a:t>cs</a:t>
            </a:r>
            <a:r>
              <a:rPr lang="en-US" altLang="en-US" dirty="0"/>
              <a:t> = goal-state or there is no change in the </a:t>
            </a:r>
            <a:r>
              <a:rPr lang="en-US" altLang="en-US" dirty="0" err="1"/>
              <a:t>cs</a:t>
            </a:r>
            <a:r>
              <a:rPr lang="en-US" altLang="en-US" dirty="0"/>
              <a:t> do: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	(a)	Get the successor of </a:t>
            </a:r>
            <a:r>
              <a:rPr lang="en-US" altLang="en-US" dirty="0" err="1"/>
              <a:t>cs</a:t>
            </a:r>
            <a:r>
              <a:rPr lang="en-US" altLang="en-US" dirty="0"/>
              <a:t> and use the EVALUATION 			FUNCTION to assign a score to each successor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	(b)	If one of the successor has a better score than </a:t>
            </a:r>
            <a:r>
              <a:rPr lang="en-US" altLang="en-US" dirty="0" err="1"/>
              <a:t>cs</a:t>
            </a:r>
            <a:r>
              <a:rPr lang="en-US" altLang="en-US" dirty="0"/>
              <a:t> then 		set the new state to be the successor with the best 			score.</a:t>
            </a:r>
          </a:p>
        </p:txBody>
      </p:sp>
    </p:spTree>
    <p:extLst>
      <p:ext uri="{BB962C8B-B14F-4D97-AF65-F5344CB8AC3E}">
        <p14:creationId xmlns:p14="http://schemas.microsoft.com/office/powerpoint/2010/main" val="251901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752600" y="228601"/>
            <a:ext cx="8686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/>
              <a:t>Examples of all climbing algorithms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362200" y="1295401"/>
            <a:ext cx="3200400" cy="358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u="sng" dirty="0"/>
              <a:t>Tic - Tac - Toe</a:t>
            </a:r>
          </a:p>
          <a:p>
            <a:pPr>
              <a:spcBef>
                <a:spcPct val="50000"/>
              </a:spcBef>
            </a:pPr>
            <a:endParaRPr lang="en-US" altLang="en-US" sz="3200" u="sng" dirty="0"/>
          </a:p>
          <a:p>
            <a:pPr>
              <a:spcBef>
                <a:spcPct val="50000"/>
              </a:spcBef>
            </a:pPr>
            <a:r>
              <a:rPr lang="en-US" altLang="en-US" dirty="0"/>
              <a:t>which one to choose?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sz="3200" u="sng" dirty="0"/>
              <a:t>Heuristic: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calculate lines </a:t>
            </a:r>
            <a:r>
              <a:rPr lang="en-US" altLang="en-US"/>
              <a:t>and </a:t>
            </a:r>
            <a:r>
              <a:rPr lang="en-US" altLang="en-US" smtClean="0"/>
              <a:t>move </a:t>
            </a:r>
            <a:r>
              <a:rPr lang="en-US" altLang="en-US" dirty="0"/>
              <a:t>to that place with most wining lines.</a:t>
            </a:r>
          </a:p>
        </p:txBody>
      </p:sp>
      <p:grpSp>
        <p:nvGrpSpPr>
          <p:cNvPr id="5151" name="Group 31"/>
          <p:cNvGrpSpPr>
            <a:grpSpLocks/>
          </p:cNvGrpSpPr>
          <p:nvPr/>
        </p:nvGrpSpPr>
        <p:grpSpPr bwMode="auto">
          <a:xfrm>
            <a:off x="5791200" y="1371600"/>
            <a:ext cx="4572000" cy="3733800"/>
            <a:chOff x="2688" y="864"/>
            <a:chExt cx="2880" cy="2352"/>
          </a:xfrm>
        </p:grpSpPr>
        <p:grpSp>
          <p:nvGrpSpPr>
            <p:cNvPr id="5128" name="Group 8"/>
            <p:cNvGrpSpPr>
              <a:grpSpLocks/>
            </p:cNvGrpSpPr>
            <p:nvPr/>
          </p:nvGrpSpPr>
          <p:grpSpPr bwMode="auto">
            <a:xfrm>
              <a:off x="4512" y="1344"/>
              <a:ext cx="1056" cy="624"/>
              <a:chOff x="3456" y="816"/>
              <a:chExt cx="1584" cy="960"/>
            </a:xfrm>
          </p:grpSpPr>
          <p:sp>
            <p:nvSpPr>
              <p:cNvPr id="5124" name="Line 4"/>
              <p:cNvSpPr>
                <a:spLocks noChangeShapeType="1"/>
              </p:cNvSpPr>
              <p:nvPr/>
            </p:nvSpPr>
            <p:spPr bwMode="auto">
              <a:xfrm>
                <a:off x="3456" y="1104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5" name="Line 5"/>
              <p:cNvSpPr>
                <a:spLocks noChangeShapeType="1"/>
              </p:cNvSpPr>
              <p:nvPr/>
            </p:nvSpPr>
            <p:spPr bwMode="auto">
              <a:xfrm>
                <a:off x="3456" y="1392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6" name="Line 6"/>
              <p:cNvSpPr>
                <a:spLocks noChangeShapeType="1"/>
              </p:cNvSpPr>
              <p:nvPr/>
            </p:nvSpPr>
            <p:spPr bwMode="auto">
              <a:xfrm>
                <a:off x="4080" y="816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7" name="Line 7"/>
              <p:cNvSpPr>
                <a:spLocks noChangeShapeType="1"/>
              </p:cNvSpPr>
              <p:nvPr/>
            </p:nvSpPr>
            <p:spPr bwMode="auto">
              <a:xfrm>
                <a:off x="4512" y="816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29" name="Group 9"/>
            <p:cNvGrpSpPr>
              <a:grpSpLocks/>
            </p:cNvGrpSpPr>
            <p:nvPr/>
          </p:nvGrpSpPr>
          <p:grpSpPr bwMode="auto">
            <a:xfrm>
              <a:off x="4560" y="2448"/>
              <a:ext cx="1008" cy="720"/>
              <a:chOff x="3456" y="816"/>
              <a:chExt cx="1584" cy="960"/>
            </a:xfrm>
          </p:grpSpPr>
          <p:sp>
            <p:nvSpPr>
              <p:cNvPr id="5130" name="Line 10"/>
              <p:cNvSpPr>
                <a:spLocks noChangeShapeType="1"/>
              </p:cNvSpPr>
              <p:nvPr/>
            </p:nvSpPr>
            <p:spPr bwMode="auto">
              <a:xfrm>
                <a:off x="3456" y="1104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1" name="Line 11"/>
              <p:cNvSpPr>
                <a:spLocks noChangeShapeType="1"/>
              </p:cNvSpPr>
              <p:nvPr/>
            </p:nvSpPr>
            <p:spPr bwMode="auto">
              <a:xfrm>
                <a:off x="3456" y="1392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2" name="Line 12"/>
              <p:cNvSpPr>
                <a:spLocks noChangeShapeType="1"/>
              </p:cNvSpPr>
              <p:nvPr/>
            </p:nvSpPr>
            <p:spPr bwMode="auto">
              <a:xfrm>
                <a:off x="4080" y="816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3" name="Line 13"/>
              <p:cNvSpPr>
                <a:spLocks noChangeShapeType="1"/>
              </p:cNvSpPr>
              <p:nvPr/>
            </p:nvSpPr>
            <p:spPr bwMode="auto">
              <a:xfrm>
                <a:off x="4512" y="816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34" name="Group 14"/>
            <p:cNvGrpSpPr>
              <a:grpSpLocks/>
            </p:cNvGrpSpPr>
            <p:nvPr/>
          </p:nvGrpSpPr>
          <p:grpSpPr bwMode="auto">
            <a:xfrm>
              <a:off x="2688" y="864"/>
              <a:ext cx="1104" cy="672"/>
              <a:chOff x="3456" y="816"/>
              <a:chExt cx="1584" cy="960"/>
            </a:xfrm>
          </p:grpSpPr>
          <p:sp>
            <p:nvSpPr>
              <p:cNvPr id="5135" name="Line 15"/>
              <p:cNvSpPr>
                <a:spLocks noChangeShapeType="1"/>
              </p:cNvSpPr>
              <p:nvPr/>
            </p:nvSpPr>
            <p:spPr bwMode="auto">
              <a:xfrm>
                <a:off x="3456" y="1104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6" name="Line 16"/>
              <p:cNvSpPr>
                <a:spLocks noChangeShapeType="1"/>
              </p:cNvSpPr>
              <p:nvPr/>
            </p:nvSpPr>
            <p:spPr bwMode="auto">
              <a:xfrm>
                <a:off x="3456" y="1392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7" name="Line 17"/>
              <p:cNvSpPr>
                <a:spLocks noChangeShapeType="1"/>
              </p:cNvSpPr>
              <p:nvPr/>
            </p:nvSpPr>
            <p:spPr bwMode="auto">
              <a:xfrm>
                <a:off x="4080" y="816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8" name="Line 18"/>
              <p:cNvSpPr>
                <a:spLocks noChangeShapeType="1"/>
              </p:cNvSpPr>
              <p:nvPr/>
            </p:nvSpPr>
            <p:spPr bwMode="auto">
              <a:xfrm>
                <a:off x="4512" y="816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39" name="Group 19"/>
            <p:cNvGrpSpPr>
              <a:grpSpLocks/>
            </p:cNvGrpSpPr>
            <p:nvPr/>
          </p:nvGrpSpPr>
          <p:grpSpPr bwMode="auto">
            <a:xfrm>
              <a:off x="3120" y="2448"/>
              <a:ext cx="1152" cy="768"/>
              <a:chOff x="3456" y="816"/>
              <a:chExt cx="1584" cy="960"/>
            </a:xfrm>
          </p:grpSpPr>
          <p:sp>
            <p:nvSpPr>
              <p:cNvPr id="5140" name="Line 20"/>
              <p:cNvSpPr>
                <a:spLocks noChangeShapeType="1"/>
              </p:cNvSpPr>
              <p:nvPr/>
            </p:nvSpPr>
            <p:spPr bwMode="auto">
              <a:xfrm>
                <a:off x="3456" y="1104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1" name="Line 21"/>
              <p:cNvSpPr>
                <a:spLocks noChangeShapeType="1"/>
              </p:cNvSpPr>
              <p:nvPr/>
            </p:nvSpPr>
            <p:spPr bwMode="auto">
              <a:xfrm>
                <a:off x="3456" y="1392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2" name="Line 22"/>
              <p:cNvSpPr>
                <a:spLocks noChangeShapeType="1"/>
              </p:cNvSpPr>
              <p:nvPr/>
            </p:nvSpPr>
            <p:spPr bwMode="auto">
              <a:xfrm>
                <a:off x="4080" y="816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3" name="Line 23"/>
              <p:cNvSpPr>
                <a:spLocks noChangeShapeType="1"/>
              </p:cNvSpPr>
              <p:nvPr/>
            </p:nvSpPr>
            <p:spPr bwMode="auto">
              <a:xfrm>
                <a:off x="4512" y="816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44" name="Text Box 24"/>
            <p:cNvSpPr txBox="1">
              <a:spLocks noChangeArrowheads="1"/>
            </p:cNvSpPr>
            <p:nvPr/>
          </p:nvSpPr>
          <p:spPr bwMode="auto">
            <a:xfrm>
              <a:off x="5232" y="1296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X</a:t>
              </a:r>
            </a:p>
          </p:txBody>
        </p:sp>
        <p:sp>
          <p:nvSpPr>
            <p:cNvPr id="5145" name="Text Box 25"/>
            <p:cNvSpPr txBox="1">
              <a:spLocks noChangeArrowheads="1"/>
            </p:cNvSpPr>
            <p:nvPr/>
          </p:nvSpPr>
          <p:spPr bwMode="auto">
            <a:xfrm>
              <a:off x="4944" y="2640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X</a:t>
              </a:r>
            </a:p>
          </p:txBody>
        </p:sp>
        <p:sp>
          <p:nvSpPr>
            <p:cNvPr id="5146" name="Text Box 26"/>
            <p:cNvSpPr txBox="1">
              <a:spLocks noChangeArrowheads="1"/>
            </p:cNvSpPr>
            <p:nvPr/>
          </p:nvSpPr>
          <p:spPr bwMode="auto">
            <a:xfrm>
              <a:off x="3264" y="2400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X</a:t>
              </a:r>
            </a:p>
          </p:txBody>
        </p:sp>
        <p:sp>
          <p:nvSpPr>
            <p:cNvPr id="5147" name="Line 27"/>
            <p:cNvSpPr>
              <a:spLocks noChangeShapeType="1"/>
            </p:cNvSpPr>
            <p:nvPr/>
          </p:nvSpPr>
          <p:spPr bwMode="auto">
            <a:xfrm>
              <a:off x="3696" y="1488"/>
              <a:ext cx="76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Line 28"/>
            <p:cNvSpPr>
              <a:spLocks noChangeShapeType="1"/>
            </p:cNvSpPr>
            <p:nvPr/>
          </p:nvSpPr>
          <p:spPr bwMode="auto">
            <a:xfrm>
              <a:off x="3600" y="1584"/>
              <a:ext cx="1104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Line 29"/>
            <p:cNvSpPr>
              <a:spLocks noChangeShapeType="1"/>
            </p:cNvSpPr>
            <p:nvPr/>
          </p:nvSpPr>
          <p:spPr bwMode="auto">
            <a:xfrm>
              <a:off x="3312" y="163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858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905000" y="304800"/>
            <a:ext cx="449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u="sng"/>
              <a:t>Calculating winning lines</a:t>
            </a:r>
            <a:endParaRPr lang="en-US" altLang="en-US"/>
          </a:p>
        </p:txBody>
      </p:sp>
      <p:grpSp>
        <p:nvGrpSpPr>
          <p:cNvPr id="6179" name="Group 35"/>
          <p:cNvGrpSpPr>
            <a:grpSpLocks/>
          </p:cNvGrpSpPr>
          <p:nvPr/>
        </p:nvGrpSpPr>
        <p:grpSpPr bwMode="auto">
          <a:xfrm>
            <a:off x="2286000" y="1371600"/>
            <a:ext cx="1905000" cy="1600200"/>
            <a:chOff x="480" y="864"/>
            <a:chExt cx="1200" cy="1008"/>
          </a:xfrm>
        </p:grpSpPr>
        <p:grpSp>
          <p:nvGrpSpPr>
            <p:cNvPr id="6152" name="Group 8"/>
            <p:cNvGrpSpPr>
              <a:grpSpLocks/>
            </p:cNvGrpSpPr>
            <p:nvPr/>
          </p:nvGrpSpPr>
          <p:grpSpPr bwMode="auto">
            <a:xfrm>
              <a:off x="480" y="1008"/>
              <a:ext cx="1104" cy="672"/>
              <a:chOff x="3456" y="816"/>
              <a:chExt cx="1584" cy="960"/>
            </a:xfrm>
          </p:grpSpPr>
          <p:sp>
            <p:nvSpPr>
              <p:cNvPr id="6153" name="Line 9"/>
              <p:cNvSpPr>
                <a:spLocks noChangeShapeType="1"/>
              </p:cNvSpPr>
              <p:nvPr/>
            </p:nvSpPr>
            <p:spPr bwMode="auto">
              <a:xfrm>
                <a:off x="3456" y="1104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" name="Line 10"/>
              <p:cNvSpPr>
                <a:spLocks noChangeShapeType="1"/>
              </p:cNvSpPr>
              <p:nvPr/>
            </p:nvSpPr>
            <p:spPr bwMode="auto">
              <a:xfrm>
                <a:off x="3456" y="1392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5" name="Line 11"/>
              <p:cNvSpPr>
                <a:spLocks noChangeShapeType="1"/>
              </p:cNvSpPr>
              <p:nvPr/>
            </p:nvSpPr>
            <p:spPr bwMode="auto">
              <a:xfrm>
                <a:off x="4080" y="816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6" name="Line 12"/>
              <p:cNvSpPr>
                <a:spLocks noChangeShapeType="1"/>
              </p:cNvSpPr>
              <p:nvPr/>
            </p:nvSpPr>
            <p:spPr bwMode="auto">
              <a:xfrm>
                <a:off x="4512" y="816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62" name="Text Box 18"/>
            <p:cNvSpPr txBox="1">
              <a:spLocks noChangeArrowheads="1"/>
            </p:cNvSpPr>
            <p:nvPr/>
          </p:nvSpPr>
          <p:spPr bwMode="auto">
            <a:xfrm>
              <a:off x="528" y="864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X</a:t>
              </a:r>
            </a:p>
          </p:txBody>
        </p:sp>
        <p:grpSp>
          <p:nvGrpSpPr>
            <p:cNvPr id="6168" name="Group 24"/>
            <p:cNvGrpSpPr>
              <a:grpSpLocks/>
            </p:cNvGrpSpPr>
            <p:nvPr/>
          </p:nvGrpSpPr>
          <p:grpSpPr bwMode="auto">
            <a:xfrm>
              <a:off x="672" y="1104"/>
              <a:ext cx="1008" cy="768"/>
              <a:chOff x="672" y="1104"/>
              <a:chExt cx="1008" cy="768"/>
            </a:xfrm>
          </p:grpSpPr>
          <p:sp>
            <p:nvSpPr>
              <p:cNvPr id="6165" name="Line 21"/>
              <p:cNvSpPr>
                <a:spLocks noChangeShapeType="1"/>
              </p:cNvSpPr>
              <p:nvPr/>
            </p:nvSpPr>
            <p:spPr bwMode="auto">
              <a:xfrm>
                <a:off x="672" y="1152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6" name="Line 22"/>
              <p:cNvSpPr>
                <a:spLocks noChangeShapeType="1"/>
              </p:cNvSpPr>
              <p:nvPr/>
            </p:nvSpPr>
            <p:spPr bwMode="auto">
              <a:xfrm>
                <a:off x="768" y="110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7" name="Line 23"/>
              <p:cNvSpPr>
                <a:spLocks noChangeShapeType="1"/>
              </p:cNvSpPr>
              <p:nvPr/>
            </p:nvSpPr>
            <p:spPr bwMode="auto">
              <a:xfrm>
                <a:off x="768" y="1152"/>
                <a:ext cx="72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177" name="Group 33"/>
          <p:cNvGrpSpPr>
            <a:grpSpLocks/>
          </p:cNvGrpSpPr>
          <p:nvPr/>
        </p:nvGrpSpPr>
        <p:grpSpPr bwMode="auto">
          <a:xfrm>
            <a:off x="7924800" y="1371600"/>
            <a:ext cx="1828800" cy="1295400"/>
            <a:chOff x="4032" y="864"/>
            <a:chExt cx="1152" cy="816"/>
          </a:xfrm>
        </p:grpSpPr>
        <p:grpSp>
          <p:nvGrpSpPr>
            <p:cNvPr id="6157" name="Group 13"/>
            <p:cNvGrpSpPr>
              <a:grpSpLocks/>
            </p:cNvGrpSpPr>
            <p:nvPr/>
          </p:nvGrpSpPr>
          <p:grpSpPr bwMode="auto">
            <a:xfrm>
              <a:off x="4080" y="1008"/>
              <a:ext cx="1104" cy="672"/>
              <a:chOff x="3456" y="816"/>
              <a:chExt cx="1584" cy="960"/>
            </a:xfrm>
          </p:grpSpPr>
          <p:sp>
            <p:nvSpPr>
              <p:cNvPr id="6158" name="Line 14"/>
              <p:cNvSpPr>
                <a:spLocks noChangeShapeType="1"/>
              </p:cNvSpPr>
              <p:nvPr/>
            </p:nvSpPr>
            <p:spPr bwMode="auto">
              <a:xfrm>
                <a:off x="3456" y="1104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9" name="Line 15"/>
              <p:cNvSpPr>
                <a:spLocks noChangeShapeType="1"/>
              </p:cNvSpPr>
              <p:nvPr/>
            </p:nvSpPr>
            <p:spPr bwMode="auto">
              <a:xfrm>
                <a:off x="3456" y="1392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0" name="Line 16"/>
              <p:cNvSpPr>
                <a:spLocks noChangeShapeType="1"/>
              </p:cNvSpPr>
              <p:nvPr/>
            </p:nvSpPr>
            <p:spPr bwMode="auto">
              <a:xfrm>
                <a:off x="4080" y="816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1" name="Line 17"/>
              <p:cNvSpPr>
                <a:spLocks noChangeShapeType="1"/>
              </p:cNvSpPr>
              <p:nvPr/>
            </p:nvSpPr>
            <p:spPr bwMode="auto">
              <a:xfrm>
                <a:off x="4512" y="816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63" name="Text Box 19"/>
            <p:cNvSpPr txBox="1">
              <a:spLocks noChangeArrowheads="1"/>
            </p:cNvSpPr>
            <p:nvPr/>
          </p:nvSpPr>
          <p:spPr bwMode="auto">
            <a:xfrm>
              <a:off x="4896" y="864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X</a:t>
              </a:r>
            </a:p>
          </p:txBody>
        </p:sp>
        <p:grpSp>
          <p:nvGrpSpPr>
            <p:cNvPr id="6169" name="Group 25"/>
            <p:cNvGrpSpPr>
              <a:grpSpLocks/>
            </p:cNvGrpSpPr>
            <p:nvPr/>
          </p:nvGrpSpPr>
          <p:grpSpPr bwMode="auto">
            <a:xfrm rot="5496604">
              <a:off x="4178" y="910"/>
              <a:ext cx="621" cy="914"/>
              <a:chOff x="672" y="1104"/>
              <a:chExt cx="1008" cy="768"/>
            </a:xfrm>
          </p:grpSpPr>
          <p:sp>
            <p:nvSpPr>
              <p:cNvPr id="6170" name="Line 26"/>
              <p:cNvSpPr>
                <a:spLocks noChangeShapeType="1"/>
              </p:cNvSpPr>
              <p:nvPr/>
            </p:nvSpPr>
            <p:spPr bwMode="auto">
              <a:xfrm>
                <a:off x="672" y="1152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1" name="Line 27"/>
              <p:cNvSpPr>
                <a:spLocks noChangeShapeType="1"/>
              </p:cNvSpPr>
              <p:nvPr/>
            </p:nvSpPr>
            <p:spPr bwMode="auto">
              <a:xfrm>
                <a:off x="768" y="110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2" name="Line 28"/>
              <p:cNvSpPr>
                <a:spLocks noChangeShapeType="1"/>
              </p:cNvSpPr>
              <p:nvPr/>
            </p:nvSpPr>
            <p:spPr bwMode="auto">
              <a:xfrm>
                <a:off x="768" y="1152"/>
                <a:ext cx="72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174" name="Line 30"/>
          <p:cNvSpPr>
            <a:spLocks noChangeShapeType="1"/>
          </p:cNvSpPr>
          <p:nvPr/>
        </p:nvSpPr>
        <p:spPr bwMode="auto">
          <a:xfrm flipV="1">
            <a:off x="5105400" y="2081213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78" name="Group 34"/>
          <p:cNvGrpSpPr>
            <a:grpSpLocks/>
          </p:cNvGrpSpPr>
          <p:nvPr/>
        </p:nvGrpSpPr>
        <p:grpSpPr bwMode="auto">
          <a:xfrm>
            <a:off x="5181600" y="1524000"/>
            <a:ext cx="1752600" cy="1295400"/>
            <a:chOff x="2304" y="960"/>
            <a:chExt cx="1104" cy="816"/>
          </a:xfrm>
        </p:grpSpPr>
        <p:grpSp>
          <p:nvGrpSpPr>
            <p:cNvPr id="6147" name="Group 3"/>
            <p:cNvGrpSpPr>
              <a:grpSpLocks/>
            </p:cNvGrpSpPr>
            <p:nvPr/>
          </p:nvGrpSpPr>
          <p:grpSpPr bwMode="auto">
            <a:xfrm>
              <a:off x="2304" y="1008"/>
              <a:ext cx="1104" cy="672"/>
              <a:chOff x="3456" y="816"/>
              <a:chExt cx="1584" cy="960"/>
            </a:xfrm>
          </p:grpSpPr>
          <p:sp>
            <p:nvSpPr>
              <p:cNvPr id="6148" name="Line 4"/>
              <p:cNvSpPr>
                <a:spLocks noChangeShapeType="1"/>
              </p:cNvSpPr>
              <p:nvPr/>
            </p:nvSpPr>
            <p:spPr bwMode="auto">
              <a:xfrm>
                <a:off x="3456" y="1104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9" name="Line 5"/>
              <p:cNvSpPr>
                <a:spLocks noChangeShapeType="1"/>
              </p:cNvSpPr>
              <p:nvPr/>
            </p:nvSpPr>
            <p:spPr bwMode="auto">
              <a:xfrm>
                <a:off x="3456" y="1392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0" name="Line 6"/>
              <p:cNvSpPr>
                <a:spLocks noChangeShapeType="1"/>
              </p:cNvSpPr>
              <p:nvPr/>
            </p:nvSpPr>
            <p:spPr bwMode="auto">
              <a:xfrm>
                <a:off x="4080" y="816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1" name="Line 7"/>
              <p:cNvSpPr>
                <a:spLocks noChangeShapeType="1"/>
              </p:cNvSpPr>
              <p:nvPr/>
            </p:nvSpPr>
            <p:spPr bwMode="auto">
              <a:xfrm>
                <a:off x="4512" y="816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73" name="Line 29"/>
            <p:cNvSpPr>
              <a:spLocks noChangeShapeType="1"/>
            </p:cNvSpPr>
            <p:nvPr/>
          </p:nvSpPr>
          <p:spPr bwMode="auto">
            <a:xfrm>
              <a:off x="2880" y="96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Line 31"/>
            <p:cNvSpPr>
              <a:spLocks noChangeShapeType="1"/>
            </p:cNvSpPr>
            <p:nvPr/>
          </p:nvSpPr>
          <p:spPr bwMode="auto">
            <a:xfrm>
              <a:off x="2544" y="1056"/>
              <a:ext cx="72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6" name="Line 32"/>
            <p:cNvSpPr>
              <a:spLocks noChangeShapeType="1"/>
            </p:cNvSpPr>
            <p:nvPr/>
          </p:nvSpPr>
          <p:spPr bwMode="auto">
            <a:xfrm flipH="1">
              <a:off x="2496" y="1056"/>
              <a:ext cx="76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80" name="Text Box 36"/>
          <p:cNvSpPr txBox="1">
            <a:spLocks noChangeArrowheads="1"/>
          </p:cNvSpPr>
          <p:nvPr/>
        </p:nvSpPr>
        <p:spPr bwMode="auto">
          <a:xfrm>
            <a:off x="2286000" y="3505201"/>
            <a:ext cx="152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 winning lines</a:t>
            </a:r>
          </a:p>
        </p:txBody>
      </p:sp>
      <p:sp>
        <p:nvSpPr>
          <p:cNvPr id="6181" name="Text Box 37"/>
          <p:cNvSpPr txBox="1">
            <a:spLocks noChangeArrowheads="1"/>
          </p:cNvSpPr>
          <p:nvPr/>
        </p:nvSpPr>
        <p:spPr bwMode="auto">
          <a:xfrm>
            <a:off x="5257800" y="3505201"/>
            <a:ext cx="152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4 winning lines</a:t>
            </a:r>
          </a:p>
        </p:txBody>
      </p:sp>
      <p:sp>
        <p:nvSpPr>
          <p:cNvPr id="6182" name="Text Box 38"/>
          <p:cNvSpPr txBox="1">
            <a:spLocks noChangeArrowheads="1"/>
          </p:cNvSpPr>
          <p:nvPr/>
        </p:nvSpPr>
        <p:spPr bwMode="auto">
          <a:xfrm>
            <a:off x="8001000" y="3276601"/>
            <a:ext cx="152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 winning lines</a:t>
            </a:r>
          </a:p>
        </p:txBody>
      </p:sp>
      <p:sp>
        <p:nvSpPr>
          <p:cNvPr id="6183" name="Text Box 39"/>
          <p:cNvSpPr txBox="1">
            <a:spLocks noChangeArrowheads="1"/>
          </p:cNvSpPr>
          <p:nvPr/>
        </p:nvSpPr>
        <p:spPr bwMode="auto">
          <a:xfrm>
            <a:off x="4648200" y="5562600"/>
            <a:ext cx="2590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Most winning lines</a:t>
            </a:r>
          </a:p>
        </p:txBody>
      </p:sp>
      <p:sp>
        <p:nvSpPr>
          <p:cNvPr id="6184" name="AutoShape 40"/>
          <p:cNvSpPr>
            <a:spLocks/>
          </p:cNvSpPr>
          <p:nvPr/>
        </p:nvSpPr>
        <p:spPr bwMode="auto">
          <a:xfrm rot="5400000">
            <a:off x="5638800" y="3276600"/>
            <a:ext cx="419100" cy="3619500"/>
          </a:xfrm>
          <a:prstGeom prst="rightBrace">
            <a:avLst>
              <a:gd name="adj1" fmla="val 173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3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2" name="Picture 4" descr="diag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61926"/>
            <a:ext cx="8151813" cy="654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419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047" y="1353787"/>
            <a:ext cx="8585859" cy="453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1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529" y="786027"/>
            <a:ext cx="9408387" cy="49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89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981200" y="838200"/>
            <a:ext cx="7924800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u="sng" dirty="0"/>
              <a:t>Hill Climbing is Good for:</a:t>
            </a:r>
            <a:endParaRPr lang="en-US" altLang="en-US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A limited class of problems where we have an evaluation function that fairly accurately predicts the actual distance to a solution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sz="3200" u="sng" dirty="0"/>
              <a:t>local maximum/minimum</a:t>
            </a: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sz="2400" dirty="0"/>
              <a:t>Hill climbing cannot distinguish between local maximum and global maximum</a:t>
            </a:r>
          </a:p>
        </p:txBody>
      </p:sp>
    </p:spTree>
    <p:extLst>
      <p:ext uri="{BB962C8B-B14F-4D97-AF65-F5344CB8AC3E}">
        <p14:creationId xmlns:p14="http://schemas.microsoft.com/office/powerpoint/2010/main" val="694600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016826" y="1752600"/>
            <a:ext cx="79248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 smtClean="0"/>
              <a:t>Hill climbing issues</a:t>
            </a:r>
          </a:p>
          <a:p>
            <a:pPr>
              <a:spcBef>
                <a:spcPct val="50000"/>
              </a:spcBef>
            </a:pPr>
            <a:r>
              <a:rPr lang="en-US" altLang="en-US" sz="2400" dirty="0" smtClean="0"/>
              <a:t>Stochastic hill climbing</a:t>
            </a:r>
          </a:p>
          <a:p>
            <a:pPr>
              <a:spcBef>
                <a:spcPct val="50000"/>
              </a:spcBef>
            </a:pPr>
            <a:r>
              <a:rPr lang="en-US" altLang="en-US" sz="2400" dirty="0" smtClean="0"/>
              <a:t>First choice hill climbing</a:t>
            </a:r>
          </a:p>
          <a:p>
            <a:pPr>
              <a:spcBef>
                <a:spcPct val="50000"/>
              </a:spcBef>
            </a:pPr>
            <a:r>
              <a:rPr lang="en-US" altLang="en-US" sz="2400" dirty="0" smtClean="0"/>
              <a:t>Random restart hill climbing</a:t>
            </a:r>
          </a:p>
          <a:p>
            <a:pPr>
              <a:spcBef>
                <a:spcPct val="50000"/>
              </a:spcBef>
            </a:pPr>
            <a:r>
              <a:rPr lang="en-US" altLang="en-US" sz="2400" dirty="0" smtClean="0"/>
              <a:t>Expected value (no. of restarts and no of steps required)</a:t>
            </a:r>
          </a:p>
          <a:p>
            <a:pPr>
              <a:spcBef>
                <a:spcPct val="50000"/>
              </a:spcBef>
            </a:pPr>
            <a:endParaRPr lang="en-US" altLang="en-US" sz="2400" dirty="0"/>
          </a:p>
          <a:p>
            <a:pPr>
              <a:spcBef>
                <a:spcPct val="50000"/>
              </a:spcBef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783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135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CS 401 – ARTIFICIAL INTELLIGENCE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401 – ARTIFICIAL INTELLIGENCE</dc:title>
  <dc:creator>Nida Pervaiz</dc:creator>
  <cp:lastModifiedBy>Nida Pervaiz</cp:lastModifiedBy>
  <cp:revision>6</cp:revision>
  <dcterms:created xsi:type="dcterms:W3CDTF">2019-02-11T02:56:47Z</dcterms:created>
  <dcterms:modified xsi:type="dcterms:W3CDTF">2020-02-17T03:57:00Z</dcterms:modified>
</cp:coreProperties>
</file>