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40"/>
  </p:notesMasterIdLst>
  <p:sldIdLst>
    <p:sldId id="375" r:id="rId2"/>
    <p:sldId id="397" r:id="rId3"/>
    <p:sldId id="386" r:id="rId4"/>
    <p:sldId id="388" r:id="rId5"/>
    <p:sldId id="350" r:id="rId6"/>
    <p:sldId id="406" r:id="rId7"/>
    <p:sldId id="349" r:id="rId8"/>
    <p:sldId id="351" r:id="rId9"/>
    <p:sldId id="352" r:id="rId10"/>
    <p:sldId id="353" r:id="rId11"/>
    <p:sldId id="354" r:id="rId12"/>
    <p:sldId id="408" r:id="rId13"/>
    <p:sldId id="409" r:id="rId14"/>
    <p:sldId id="410" r:id="rId15"/>
    <p:sldId id="355" r:id="rId16"/>
    <p:sldId id="358" r:id="rId17"/>
    <p:sldId id="369" r:id="rId18"/>
    <p:sldId id="370" r:id="rId19"/>
    <p:sldId id="356" r:id="rId20"/>
    <p:sldId id="357" r:id="rId21"/>
    <p:sldId id="372" r:id="rId22"/>
    <p:sldId id="373" r:id="rId23"/>
    <p:sldId id="411" r:id="rId24"/>
    <p:sldId id="407" r:id="rId25"/>
    <p:sldId id="412" r:id="rId26"/>
    <p:sldId id="398" r:id="rId27"/>
    <p:sldId id="399" r:id="rId28"/>
    <p:sldId id="400" r:id="rId29"/>
    <p:sldId id="401" r:id="rId30"/>
    <p:sldId id="413" r:id="rId31"/>
    <p:sldId id="402" r:id="rId32"/>
    <p:sldId id="403" r:id="rId33"/>
    <p:sldId id="404" r:id="rId34"/>
    <p:sldId id="414" r:id="rId35"/>
    <p:sldId id="415" r:id="rId36"/>
    <p:sldId id="405" r:id="rId37"/>
    <p:sldId id="333" r:id="rId38"/>
    <p:sldId id="304" r:id="rId3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5" cy="36004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00749944-E19B-4A81-9E28-3EA3D0E81E23}" type="datetimeFigureOut">
              <a:rPr lang="en-GB"/>
              <a:pPr>
                <a:defRPr/>
              </a:pPr>
              <a:t>14/09/2020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7CB9D389-BCE0-4DB8-BC6A-35114D0BBF4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44149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 dirty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98091DB-FD66-4806-BAFC-D402BCC3FA7B}" type="slidenum">
              <a:rPr lang="en-GB" altLang="en-US"/>
              <a:pPr eaLnBrk="1" hangingPunct="1"/>
              <a:t>1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883855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 dirty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1F18255-787F-40F8-9235-C4A0DC91F9BF}" type="slidenum">
              <a:rPr lang="en-GB" altLang="en-US"/>
              <a:pPr eaLnBrk="1" hangingPunct="1"/>
              <a:t>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74967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lvl="1" eaLnBrk="1" hangingPunct="1"/>
            <a:r>
              <a:rPr lang="en-GB" altLang="en-US"/>
              <a:t>Machine Learning method able to extract rules from this data </a:t>
            </a:r>
          </a:p>
          <a:p>
            <a:pPr eaLnBrk="1" hangingPunct="1"/>
            <a:endParaRPr lang="en-GB" altLang="en-US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A8029CA-9891-4AFC-97BC-A9030537AA7A}" type="slidenum">
              <a:rPr lang="en-GB" altLang="en-US"/>
              <a:pPr eaLnBrk="1" hangingPunct="1"/>
              <a:t>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540326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5800"/>
            <a:ext cx="4568825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1813"/>
            <a:ext cx="5029200" cy="411638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lIns="89893" tIns="44945" rIns="89893" bIns="44945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297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5867400" cy="6858000"/>
            <a:chOff x="0" y="0"/>
            <a:chExt cx="3696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2880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kumimoji="1" lang="en-US" sz="24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white">
            <a:xfrm>
              <a:off x="432" y="624"/>
              <a:ext cx="3264" cy="12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kumimoji="1" lang="en-US" sz="2400">
                <a:latin typeface="Times New Roman" pitchFamily="18" charset="0"/>
                <a:cs typeface="Arial" pitchFamily="34" charset="0"/>
              </a:endParaRPr>
            </a:p>
          </p:txBody>
        </p:sp>
      </p:grp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GB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GB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4013200" cy="1822450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444" name="AutoShape 1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90600"/>
            <a:ext cx="8229600" cy="1905000"/>
          </a:xfrm>
          <a:prstGeom prst="roundRect">
            <a:avLst>
              <a:gd name="adj" fmla="val 50000"/>
            </a:avLst>
          </a:prstGeo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Rectangle 9"/>
          <p:cNvSpPr>
            <a:spLocks noGrp="1" noChangeArrowheads="1"/>
          </p:cNvSpPr>
          <p:nvPr>
            <p:ph type="dt" sz="quarter" idx="10"/>
          </p:nvPr>
        </p:nvSpPr>
        <p:spPr>
          <a:xfrm>
            <a:off x="2438400" y="6248400"/>
            <a:ext cx="2130425" cy="474663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5791200" y="6248400"/>
            <a:ext cx="2897188" cy="474663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 lang="en-US"/>
              <a:t>University of the West of England</a:t>
            </a:r>
          </a:p>
          <a:p>
            <a:pPr>
              <a:defRPr/>
            </a:pPr>
            <a:r>
              <a:rPr lang="en-GB"/>
              <a:t>Katholieke Universiteit Leuven</a:t>
            </a:r>
            <a:endParaRPr lang="en-US"/>
          </a:p>
        </p:txBody>
      </p:sp>
      <p:sp>
        <p:nvSpPr>
          <p:cNvPr id="12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6200" y="6248400"/>
            <a:ext cx="587375" cy="488950"/>
          </a:xfrm>
        </p:spPr>
        <p:txBody>
          <a:bodyPr anchorCtr="0"/>
          <a:lstStyle>
            <a:lvl1pPr>
              <a:defRPr/>
            </a:lvl1pPr>
          </a:lstStyle>
          <a:p>
            <a:pPr>
              <a:defRPr/>
            </a:pPr>
            <a:fld id="{0CA728AF-A0DA-459C-9D85-81075BBF3D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Dynavis mid-term review,</a:t>
            </a:r>
          </a:p>
          <a:p>
            <a:pPr>
              <a:defRPr/>
            </a:pPr>
            <a:r>
              <a:rPr lang="en-US"/>
              <a:t> Siegen, 17</a:t>
            </a:r>
            <a:r>
              <a:rPr lang="en-US" baseline="30000"/>
              <a:t>th</a:t>
            </a:r>
            <a:r>
              <a:rPr lang="en-US"/>
              <a:t> April 2007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Task 4.2: Predicting the Success of Learning UWE &amp;  KUL  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2DBC82-6D2A-481D-A88A-EBB188FD17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762000"/>
            <a:ext cx="1981200" cy="53244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762000"/>
            <a:ext cx="5791200" cy="53244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Dynavis mid-term review,</a:t>
            </a:r>
          </a:p>
          <a:p>
            <a:pPr>
              <a:defRPr/>
            </a:pPr>
            <a:r>
              <a:rPr lang="en-US"/>
              <a:t> Siegen, 17</a:t>
            </a:r>
            <a:r>
              <a:rPr lang="en-US" baseline="30000"/>
              <a:t>th</a:t>
            </a:r>
            <a:r>
              <a:rPr lang="en-US"/>
              <a:t> April 2007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Task 4.2: Predicting the Success of Learning UWE &amp;  KUL  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8A7E11-B381-45D1-B5F8-350B6660CA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baseline="0">
                <a:solidFill>
                  <a:schemeClr val="tx2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1CEE88-F9FC-456D-B47E-A59E4279B8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Dynavis mid-term review,</a:t>
            </a:r>
          </a:p>
          <a:p>
            <a:pPr>
              <a:defRPr/>
            </a:pPr>
            <a:r>
              <a:rPr lang="en-US"/>
              <a:t> Siegen, 17</a:t>
            </a:r>
            <a:r>
              <a:rPr lang="en-US" baseline="30000"/>
              <a:t>th</a:t>
            </a:r>
            <a:r>
              <a:rPr lang="en-US"/>
              <a:t> April 2007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Task 4.2: Predicting the Success of Learning UWE &amp;  KUL  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2BF54E-F61B-4F75-8BA8-C5D2FFCE02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057400"/>
            <a:ext cx="3770313" cy="4029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0913" y="2057400"/>
            <a:ext cx="3770312" cy="4029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Dynavis mid-term review,</a:t>
            </a:r>
          </a:p>
          <a:p>
            <a:pPr>
              <a:defRPr/>
            </a:pPr>
            <a:r>
              <a:rPr lang="en-US"/>
              <a:t> Siegen, 17</a:t>
            </a:r>
            <a:r>
              <a:rPr lang="en-US" baseline="30000"/>
              <a:t>th</a:t>
            </a:r>
            <a:r>
              <a:rPr lang="en-US"/>
              <a:t> April 2007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Task 4.2: Predicting the Success of Learning UWE &amp;  KUL  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1DE29E-9299-4F31-AEAF-DB57B41CCF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Dynavis mid-term review,</a:t>
            </a:r>
          </a:p>
          <a:p>
            <a:pPr>
              <a:defRPr/>
            </a:pPr>
            <a:r>
              <a:rPr lang="en-US"/>
              <a:t> Siegen, 17</a:t>
            </a:r>
            <a:r>
              <a:rPr lang="en-US" baseline="30000"/>
              <a:t>th</a:t>
            </a:r>
            <a:r>
              <a:rPr lang="en-US"/>
              <a:t> April 2007</a:t>
            </a: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Task 4.2: Predicting the Success of Learning UWE &amp;  KUL  </a:t>
            </a: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6C91E6-53BB-4A86-8376-4071A95D9B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Dynavis mid-term review,</a:t>
            </a:r>
          </a:p>
          <a:p>
            <a:pPr>
              <a:defRPr/>
            </a:pPr>
            <a:r>
              <a:rPr lang="en-US"/>
              <a:t> Siegen, 17</a:t>
            </a:r>
            <a:r>
              <a:rPr lang="en-US" baseline="30000"/>
              <a:t>th</a:t>
            </a:r>
            <a:r>
              <a:rPr lang="en-US"/>
              <a:t> April 2007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Task 4.2: Predicting the Success of Learning UWE &amp;  KUL  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FF603F-0023-426D-90D9-9F889421DD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Dynavis mid-term review,</a:t>
            </a:r>
          </a:p>
          <a:p>
            <a:pPr>
              <a:defRPr/>
            </a:pPr>
            <a:r>
              <a:rPr lang="en-US"/>
              <a:t> Siegen, 17</a:t>
            </a:r>
            <a:r>
              <a:rPr lang="en-US" baseline="30000"/>
              <a:t>th</a:t>
            </a:r>
            <a:r>
              <a:rPr lang="en-US"/>
              <a:t> April 2007</a:t>
            </a: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Task 4.2: Predicting the Success of Learning UWE &amp;  KUL  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CD268F-7D7E-4AF6-BC44-FFD0E3EF4A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Dynavis mid-term review,</a:t>
            </a:r>
          </a:p>
          <a:p>
            <a:pPr>
              <a:defRPr/>
            </a:pPr>
            <a:r>
              <a:rPr lang="en-US"/>
              <a:t> Siegen, 17</a:t>
            </a:r>
            <a:r>
              <a:rPr lang="en-US" baseline="30000"/>
              <a:t>th</a:t>
            </a:r>
            <a:r>
              <a:rPr lang="en-US"/>
              <a:t> April 2007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Task 4.2: Predicting the Success of Learning UWE &amp;  KUL  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C7D747-F605-4D92-B5E3-AC486157E0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Dynavis mid-term review,</a:t>
            </a:r>
          </a:p>
          <a:p>
            <a:pPr>
              <a:defRPr/>
            </a:pPr>
            <a:r>
              <a:rPr lang="en-US"/>
              <a:t> Siegen, 17</a:t>
            </a:r>
            <a:r>
              <a:rPr lang="en-US" baseline="30000"/>
              <a:t>th</a:t>
            </a:r>
            <a:r>
              <a:rPr lang="en-US"/>
              <a:t> April 2007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Task 4.2: Predicting the Success of Learning UWE &amp;  KUL  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FF277C-BF54-4190-9BEF-99C0670E32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2" name="Group 3"/>
          <p:cNvGrpSpPr>
            <a:grpSpLocks/>
          </p:cNvGrpSpPr>
          <p:nvPr/>
        </p:nvGrpSpPr>
        <p:grpSpPr bwMode="auto">
          <a:xfrm>
            <a:off x="0" y="0"/>
            <a:ext cx="3200400" cy="6858000"/>
            <a:chOff x="0" y="0"/>
            <a:chExt cx="2016" cy="4320"/>
          </a:xfrm>
        </p:grpSpPr>
        <p:sp>
          <p:nvSpPr>
            <p:cNvPr id="1035" name="Rectangle 4"/>
            <p:cNvSpPr>
              <a:spLocks noChangeArrowheads="1"/>
            </p:cNvSpPr>
            <p:nvPr userDrawn="1"/>
          </p:nvSpPr>
          <p:spPr bwMode="auto">
            <a:xfrm>
              <a:off x="0" y="0"/>
              <a:ext cx="480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GB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6" name="Freeform 5"/>
            <p:cNvSpPr>
              <a:spLocks/>
            </p:cNvSpPr>
            <p:nvPr userDrawn="1"/>
          </p:nvSpPr>
          <p:spPr bwMode="auto">
            <a:xfrm>
              <a:off x="288" y="0"/>
              <a:ext cx="1728" cy="735"/>
            </a:xfrm>
            <a:custGeom>
              <a:avLst/>
              <a:gdLst>
                <a:gd name="T0" fmla="*/ 1728 w 1728"/>
                <a:gd name="T1" fmla="*/ 0 h 735"/>
                <a:gd name="T2" fmla="*/ 1728 w 1728"/>
                <a:gd name="T3" fmla="*/ 480 h 735"/>
                <a:gd name="T4" fmla="*/ 380 w 1728"/>
                <a:gd name="T5" fmla="*/ 482 h 735"/>
                <a:gd name="T6" fmla="*/ 354 w 1728"/>
                <a:gd name="T7" fmla="*/ 480 h 735"/>
                <a:gd name="T8" fmla="*/ 308 w 1728"/>
                <a:gd name="T9" fmla="*/ 489 h 735"/>
                <a:gd name="T10" fmla="*/ 246 w 1728"/>
                <a:gd name="T11" fmla="*/ 531 h 735"/>
                <a:gd name="T12" fmla="*/ 206 w 1728"/>
                <a:gd name="T13" fmla="*/ 597 h 735"/>
                <a:gd name="T14" fmla="*/ 192 w 1728"/>
                <a:gd name="T15" fmla="*/ 666 h 735"/>
                <a:gd name="T16" fmla="*/ 192 w 1728"/>
                <a:gd name="T17" fmla="*/ 735 h 735"/>
                <a:gd name="T18" fmla="*/ 0 w 1728"/>
                <a:gd name="T19" fmla="*/ 735 h 735"/>
                <a:gd name="T20" fmla="*/ 0 w 1728"/>
                <a:gd name="T21" fmla="*/ 480 h 735"/>
                <a:gd name="T22" fmla="*/ 0 w 1728"/>
                <a:gd name="T23" fmla="*/ 0 h 735"/>
                <a:gd name="T24" fmla="*/ 1728 w 1728"/>
                <a:gd name="T25" fmla="*/ 0 h 73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728" h="735">
                  <a:moveTo>
                    <a:pt x="1728" y="0"/>
                  </a:moveTo>
                  <a:lnTo>
                    <a:pt x="1728" y="480"/>
                  </a:lnTo>
                  <a:lnTo>
                    <a:pt x="380" y="482"/>
                  </a:lnTo>
                  <a:lnTo>
                    <a:pt x="354" y="480"/>
                  </a:lnTo>
                  <a:lnTo>
                    <a:pt x="308" y="489"/>
                  </a:lnTo>
                  <a:cubicBezTo>
                    <a:pt x="290" y="498"/>
                    <a:pt x="263" y="513"/>
                    <a:pt x="246" y="531"/>
                  </a:cubicBezTo>
                  <a:cubicBezTo>
                    <a:pt x="229" y="549"/>
                    <a:pt x="215" y="574"/>
                    <a:pt x="206" y="597"/>
                  </a:cubicBezTo>
                  <a:cubicBezTo>
                    <a:pt x="197" y="620"/>
                    <a:pt x="194" y="643"/>
                    <a:pt x="192" y="666"/>
                  </a:cubicBezTo>
                  <a:lnTo>
                    <a:pt x="192" y="735"/>
                  </a:lnTo>
                  <a:lnTo>
                    <a:pt x="0" y="735"/>
                  </a:lnTo>
                  <a:lnTo>
                    <a:pt x="0" y="480"/>
                  </a:lnTo>
                  <a:lnTo>
                    <a:pt x="0" y="0"/>
                  </a:lnTo>
                  <a:lnTo>
                    <a:pt x="1728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none"/>
            <a:lstStyle/>
            <a:p>
              <a:pPr>
                <a:defRPr/>
              </a:pPr>
              <a:endParaRPr lang="en-GB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5363" name="Group 6"/>
          <p:cNvGrpSpPr>
            <a:grpSpLocks/>
          </p:cNvGrpSpPr>
          <p:nvPr/>
        </p:nvGrpSpPr>
        <p:grpSpPr bwMode="auto">
          <a:xfrm>
            <a:off x="228600" y="1524000"/>
            <a:ext cx="7391400" cy="319088"/>
            <a:chOff x="144" y="1248"/>
            <a:chExt cx="4656" cy="201"/>
          </a:xfrm>
        </p:grpSpPr>
        <p:sp>
          <p:nvSpPr>
            <p:cNvPr id="1033" name="AutoShape 7"/>
            <p:cNvSpPr>
              <a:spLocks noChangeArrowheads="1"/>
            </p:cNvSpPr>
            <p:nvPr/>
          </p:nvSpPr>
          <p:spPr bwMode="auto">
            <a:xfrm>
              <a:off x="384" y="1248"/>
              <a:ext cx="4416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GB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4" name="AutoShape 8"/>
            <p:cNvSpPr>
              <a:spLocks noChangeArrowheads="1"/>
            </p:cNvSpPr>
            <p:nvPr/>
          </p:nvSpPr>
          <p:spPr bwMode="auto">
            <a:xfrm flipH="1">
              <a:off x="144" y="1248"/>
              <a:ext cx="248" cy="201"/>
            </a:xfrm>
            <a:prstGeom prst="flowChartDelay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GB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5364" name="AutoShape 9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762000"/>
            <a:ext cx="7924800" cy="609600"/>
          </a:xfrm>
          <a:prstGeom prst="roundRect">
            <a:avLst>
              <a:gd name="adj" fmla="val 21667"/>
            </a:avLst>
          </a:pr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5365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2057400"/>
            <a:ext cx="7693025" cy="402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419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248400"/>
            <a:ext cx="3730625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Dynavis mid-term review,</a:t>
            </a:r>
          </a:p>
          <a:p>
            <a:pPr>
              <a:defRPr/>
            </a:pPr>
            <a:r>
              <a:rPr lang="en-US"/>
              <a:t> Siegen, 17</a:t>
            </a:r>
            <a:r>
              <a:rPr lang="en-US" baseline="30000"/>
              <a:t>th</a:t>
            </a:r>
            <a:r>
              <a:rPr lang="en-US"/>
              <a:t> April 2007</a:t>
            </a:r>
          </a:p>
        </p:txBody>
      </p:sp>
      <p:sp>
        <p:nvSpPr>
          <p:cNvPr id="17420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800600" y="6248400"/>
            <a:ext cx="3735388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Task 4.2: Predicting the Success of Learning UWE &amp;  KUL  </a:t>
            </a:r>
          </a:p>
        </p:txBody>
      </p:sp>
      <p:sp>
        <p:nvSpPr>
          <p:cNvPr id="17421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>
              <a:defRPr sz="2600"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BC692F24-3C4E-4023-AC28-8F2EF4199B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  <p:sldLayoutId id="2147483846" r:id="rId12"/>
  </p:sldLayoutIdLst>
  <p:transition spd="med">
    <p:fade thruBlk="1"/>
  </p:transition>
  <p:hf sldNum="0" hd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alibri" pitchFamily="34" charset="0"/>
          <a:cs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alibri" pitchFamily="34" charset="0"/>
          <a:cs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alibri" pitchFamily="34" charset="0"/>
          <a:cs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alibri" pitchFamily="34" charset="0"/>
          <a:cs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2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7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9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0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22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24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7.png"/><Relationship Id="rId4" Type="http://schemas.openxmlformats.org/officeDocument/2006/relationships/image" Target="../media/image26.w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robotics.stanford.edu/~ronnyk/glossary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www.cs.tufts.edu/comp/135/Handouts/introduction-lecture-12-handout.pdf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altLang="en-US" sz="3200" dirty="0" smtClean="0"/>
              <a:t>Lecture 02: KNN &amp; Confusion Matrix</a:t>
            </a:r>
            <a:r>
              <a:rPr lang="en-GB" altLang="en-US" sz="3200" dirty="0"/>
              <a:t/>
            </a:r>
            <a:br>
              <a:rPr lang="en-GB" altLang="en-US" sz="3200" dirty="0"/>
            </a:br>
            <a:endParaRPr lang="en-US" altLang="en-US" sz="32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52600" y="2927350"/>
            <a:ext cx="7010400" cy="1822450"/>
          </a:xfrm>
        </p:spPr>
        <p:txBody>
          <a:bodyPr/>
          <a:lstStyle/>
          <a:p>
            <a:pPr eaLnBrk="1" hangingPunct="1"/>
            <a:endParaRPr lang="en-GB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975532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Definition of Nearest Neighbor</a:t>
            </a:r>
          </a:p>
        </p:txBody>
      </p:sp>
      <p:graphicFrame>
        <p:nvGraphicFramePr>
          <p:cNvPr id="11266" name="Object 2"/>
          <p:cNvGraphicFramePr>
            <a:graphicFrameLocks noChangeAspect="1"/>
          </p:cNvGraphicFramePr>
          <p:nvPr/>
        </p:nvGraphicFramePr>
        <p:xfrm>
          <a:off x="990600" y="1600200"/>
          <a:ext cx="7848600" cy="364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2" name="VISIO" r:id="rId3" imgW="9756360" imgH="4523760" progId="">
                  <p:embed/>
                </p:oleObj>
              </mc:Choice>
              <mc:Fallback>
                <p:oleObj name="VISIO" r:id="rId3" imgW="9756360" imgH="452376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600200"/>
                        <a:ext cx="7848600" cy="3640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762000" y="5257800"/>
            <a:ext cx="7696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r>
              <a:rPr lang="en-US" sz="2400"/>
              <a:t>    K-nearest neighbors of a record x are data points that have the k smallest distance to x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 nearest-neighbor</a:t>
            </a:r>
          </a:p>
        </p:txBody>
      </p:sp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1981200"/>
            <a:ext cx="6172200" cy="4876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838200" y="1905000"/>
            <a:ext cx="3835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r>
              <a:rPr lang="en-US" sz="2400"/>
              <a:t>Voronoi Diagram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Nearest Neighbors: Decision Boundaries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Nearest neighbor algorithm does not explicitly </a:t>
            </a:r>
            <a:r>
              <a:rPr lang="en-US" sz="2400" dirty="0" smtClean="0"/>
              <a:t>compute decision boundaries, but </a:t>
            </a:r>
            <a:r>
              <a:rPr lang="en-US" sz="2400" dirty="0"/>
              <a:t>these can be </a:t>
            </a:r>
            <a:r>
              <a:rPr lang="en-US" sz="2400" dirty="0" smtClean="0"/>
              <a:t>inferred</a:t>
            </a:r>
          </a:p>
          <a:p>
            <a:r>
              <a:rPr lang="en-US" sz="2400" dirty="0"/>
              <a:t>Decision boundaries</a:t>
            </a:r>
            <a:r>
              <a:rPr lang="en-US" sz="2400" dirty="0" smtClean="0"/>
              <a:t>: </a:t>
            </a:r>
            <a:r>
              <a:rPr lang="en-US" sz="2400" dirty="0" err="1" smtClean="0"/>
              <a:t>Voronoi</a:t>
            </a:r>
            <a:r>
              <a:rPr lang="en-US" sz="2400" dirty="0" smtClean="0"/>
              <a:t> diagram visualization </a:t>
            </a:r>
          </a:p>
          <a:p>
            <a:pPr lvl="1"/>
            <a:r>
              <a:rPr lang="en-US" sz="2000" dirty="0" smtClean="0"/>
              <a:t>show </a:t>
            </a:r>
            <a:r>
              <a:rPr lang="en-US" sz="2000" dirty="0"/>
              <a:t>how input space divided into </a:t>
            </a:r>
            <a:r>
              <a:rPr lang="en-US" sz="2000" dirty="0" smtClean="0"/>
              <a:t>classes </a:t>
            </a:r>
          </a:p>
          <a:p>
            <a:pPr lvl="1"/>
            <a:r>
              <a:rPr lang="en-US" sz="2000" dirty="0" smtClean="0"/>
              <a:t>each </a:t>
            </a:r>
            <a:r>
              <a:rPr lang="en-US" sz="2000" dirty="0"/>
              <a:t>line segment is equidistant between two points of opposite classes</a:t>
            </a:r>
            <a:endParaRPr lang="en-US" sz="2000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865" y="4071936"/>
            <a:ext cx="3017521" cy="2700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288771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2D decision boundary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5412" y="1988820"/>
            <a:ext cx="4794338" cy="4568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226118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3D decision boundary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30" y="1876425"/>
            <a:ext cx="4660658" cy="479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66215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Nearest Neighbor Classification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Compute distance between two points:</a:t>
            </a:r>
          </a:p>
          <a:p>
            <a:pPr lvl="1"/>
            <a:r>
              <a:rPr lang="en-US"/>
              <a:t>Euclidean distance 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>
              <a:buFont typeface="Monotype Sorts" pitchFamily="2" charset="2"/>
              <a:buNone/>
            </a:pPr>
            <a:endParaRPr lang="en-US"/>
          </a:p>
          <a:p>
            <a:r>
              <a:rPr lang="en-US"/>
              <a:t>Determine the class from nearest neighbor list</a:t>
            </a:r>
          </a:p>
          <a:p>
            <a:pPr lvl="1"/>
            <a:r>
              <a:rPr lang="en-US"/>
              <a:t>take the majority vote of class labels among the k-nearest neighbors</a:t>
            </a:r>
          </a:p>
          <a:p>
            <a:pPr lvl="1"/>
            <a:r>
              <a:rPr lang="en-US"/>
              <a:t>Weigh the vote according to distance</a:t>
            </a:r>
          </a:p>
          <a:p>
            <a:pPr lvl="2"/>
            <a:r>
              <a:rPr lang="en-US"/>
              <a:t> weight factor, w = 1/d</a:t>
            </a:r>
            <a:r>
              <a:rPr lang="en-US" baseline="30000"/>
              <a:t>2</a:t>
            </a:r>
          </a:p>
        </p:txBody>
      </p:sp>
      <p:graphicFrame>
        <p:nvGraphicFramePr>
          <p:cNvPr id="12290" name="Object 2"/>
          <p:cNvGraphicFramePr>
            <a:graphicFrameLocks noChangeAspect="1"/>
          </p:cNvGraphicFramePr>
          <p:nvPr/>
        </p:nvGraphicFramePr>
        <p:xfrm>
          <a:off x="1600200" y="3200400"/>
          <a:ext cx="2700338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2" name="معادلة" r:id="rId3" imgW="1498320" imgH="609480" progId="Equation.3">
                  <p:embed/>
                </p:oleObj>
              </mc:Choice>
              <mc:Fallback>
                <p:oleObj name="معادلة" r:id="rId3" imgW="1498320" imgH="6094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200400"/>
                        <a:ext cx="2700338" cy="1098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3"/>
          <p:cNvGraphicFramePr>
            <a:graphicFrameLocks noChangeAspect="1"/>
          </p:cNvGraphicFramePr>
          <p:nvPr/>
        </p:nvGraphicFramePr>
        <p:xfrm>
          <a:off x="5148263" y="3246438"/>
          <a:ext cx="2768600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3" name="معادلة" r:id="rId5" imgW="1536480" imgH="558720" progId="Equation.3">
                  <p:embed/>
                </p:oleObj>
              </mc:Choice>
              <mc:Fallback>
                <p:oleObj name="معادلة" r:id="rId5" imgW="1536480" imgH="55872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3246438"/>
                        <a:ext cx="2768600" cy="1006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247650" y="0"/>
            <a:ext cx="7924800" cy="609600"/>
          </a:xfrm>
        </p:spPr>
        <p:txBody>
          <a:bodyPr/>
          <a:lstStyle/>
          <a:p>
            <a:r>
              <a:rPr lang="en-GB"/>
              <a:t>Example (NN Classifier)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409825" y="906463"/>
          <a:ext cx="3990978" cy="2790825"/>
        </p:xfrm>
        <a:graphic>
          <a:graphicData uri="http://schemas.openxmlformats.org/drawingml/2006/table">
            <a:tbl>
              <a:tblPr/>
              <a:tblGrid>
                <a:gridCol w="13303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03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03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3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Class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3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3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3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3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2013" name="TextBox 4"/>
          <p:cNvSpPr txBox="1">
            <a:spLocks noChangeArrowheads="1"/>
          </p:cNvSpPr>
          <p:nvPr/>
        </p:nvSpPr>
        <p:spPr bwMode="auto">
          <a:xfrm>
            <a:off x="6373813" y="1987550"/>
            <a:ext cx="2162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sz="2000" b="1"/>
              <a:t>Training Data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409825" y="4149725"/>
          <a:ext cx="3963993" cy="2232660"/>
        </p:xfrm>
        <a:graphic>
          <a:graphicData uri="http://schemas.openxmlformats.org/drawingml/2006/table">
            <a:tbl>
              <a:tblPr/>
              <a:tblGrid>
                <a:gridCol w="1321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13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13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3600" b="1" i="1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600" b="1" i="1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600" b="1" i="1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?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3600" b="1" i="1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600" b="1" i="1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600" b="1" i="1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?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3600" b="1" i="1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600" b="1" i="1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600" b="1" i="1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?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3600" b="1" i="1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600" b="1" i="1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600" b="1" i="1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?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2036" name="Rectangle 6"/>
          <p:cNvSpPr>
            <a:spLocks noChangeArrowheads="1"/>
          </p:cNvSpPr>
          <p:nvPr/>
        </p:nvSpPr>
        <p:spPr bwMode="auto">
          <a:xfrm>
            <a:off x="6734175" y="4870450"/>
            <a:ext cx="12065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GB" b="1"/>
              <a:t>Test Data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>
          <a:xfrm>
            <a:off x="247650" y="0"/>
            <a:ext cx="7924800" cy="609600"/>
          </a:xfrm>
        </p:spPr>
        <p:txBody>
          <a:bodyPr/>
          <a:lstStyle/>
          <a:p>
            <a:r>
              <a:rPr lang="en-GB"/>
              <a:t>Example (NN Classifier)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608013" y="906463"/>
            <a:ext cx="7927975" cy="5078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/>
              <a:t>Step 1: Computer Distance from Test Sample 1 to Training Data</a:t>
            </a:r>
          </a:p>
          <a:p>
            <a:endParaRPr lang="en-GB"/>
          </a:p>
          <a:p>
            <a:r>
              <a:rPr lang="en-GB"/>
              <a:t>Step 2: </a:t>
            </a:r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r>
              <a:rPr lang="en-GB"/>
              <a:t>Step 3: Assign the Test Sample to Class with minimum Distance, Here is Class 1. So Test Sample 1 belongs to Class 1</a:t>
            </a:r>
          </a:p>
          <a:p>
            <a:endParaRPr lang="en-GB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328738" y="1987550"/>
          <a:ext cx="6096005" cy="2333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39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65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u="none" strike="noStrike" dirty="0">
                          <a:solidFill>
                            <a:schemeClr val="bg1"/>
                          </a:solidFill>
                          <a:latin typeface="+mn-lt"/>
                        </a:rPr>
                        <a:t>Distance from Test Sample 1 to All Training Samples</a:t>
                      </a:r>
                      <a:r>
                        <a:rPr lang="en-GB" sz="1800" b="0" i="0" u="none" strike="noStrike" baseline="0" dirty="0">
                          <a:solidFill>
                            <a:schemeClr val="bg1"/>
                          </a:solidFill>
                          <a:latin typeface="+mn-lt"/>
                        </a:rPr>
                        <a:t> </a:t>
                      </a:r>
                      <a:endParaRPr lang="en-GB" sz="1800" b="0" i="0" u="none" strike="noStrike" dirty="0">
                        <a:solidFill>
                          <a:schemeClr val="bg1"/>
                        </a:solidFill>
                        <a:latin typeface="+mn-lt"/>
                      </a:endParaRPr>
                    </a:p>
                    <a:p>
                      <a:pPr algn="ctr" fontAlgn="b"/>
                      <a:endParaRPr lang="en-GB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|1-1|+|3-5| = 0 + 2 = 2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|1-0|+|3-8| = 1 + 5 = 6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|1-0|+|3-6| = 1 + 3 = 4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|1-1|+|3-2| = 0 + 1 = 1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247650" y="0"/>
            <a:ext cx="7924800" cy="609600"/>
          </a:xfrm>
        </p:spPr>
        <p:txBody>
          <a:bodyPr/>
          <a:lstStyle/>
          <a:p>
            <a:r>
              <a:rPr lang="en-GB"/>
              <a:t>Example (NN Classifier)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608013" y="906463"/>
            <a:ext cx="792797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/>
              <a:t>Exercise:  Calculate for other 3 Test Samples</a:t>
            </a:r>
          </a:p>
          <a:p>
            <a:endParaRPr lang="en-GB"/>
          </a:p>
          <a:p>
            <a:endParaRPr lang="en-GB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5848691"/>
              </p:ext>
            </p:extLst>
          </p:nvPr>
        </p:nvGraphicFramePr>
        <p:xfrm>
          <a:off x="1689100" y="1987550"/>
          <a:ext cx="4572001" cy="18542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8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90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1">
                <a:tc>
                  <a:txBody>
                    <a:bodyPr/>
                    <a:lstStyle/>
                    <a:p>
                      <a:r>
                        <a:rPr lang="en-GB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Predicted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 or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Nearest Neighbor Classification…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Choosing the value of k:</a:t>
            </a:r>
          </a:p>
          <a:p>
            <a:pPr lvl="1"/>
            <a:r>
              <a:rPr lang="en-US" dirty="0"/>
              <a:t>If k is too small, sensitive to noise points</a:t>
            </a:r>
          </a:p>
          <a:p>
            <a:pPr lvl="1"/>
            <a:r>
              <a:rPr lang="en-US" dirty="0"/>
              <a:t>If k is too large, neighborhood may include points from other </a:t>
            </a:r>
            <a:r>
              <a:rPr lang="en-US" dirty="0" smtClean="0"/>
              <a:t>classes</a:t>
            </a:r>
          </a:p>
          <a:p>
            <a:pPr lvl="1"/>
            <a:r>
              <a:rPr lang="en-US" dirty="0"/>
              <a:t>We can use </a:t>
            </a:r>
            <a:r>
              <a:rPr lang="en-US" dirty="0" smtClean="0"/>
              <a:t>cross-validation </a:t>
            </a:r>
            <a:r>
              <a:rPr lang="en-US" dirty="0"/>
              <a:t>to </a:t>
            </a:r>
            <a:r>
              <a:rPr lang="en-US" dirty="0" smtClean="0"/>
              <a:t>find </a:t>
            </a:r>
            <a:r>
              <a:rPr lang="en-US" dirty="0"/>
              <a:t>k</a:t>
            </a:r>
          </a:p>
          <a:p>
            <a:pPr lvl="1"/>
            <a:r>
              <a:rPr lang="en-US" dirty="0"/>
              <a:t>Rule of thumb is k &lt; </a:t>
            </a:r>
            <a:r>
              <a:rPr lang="en-US" dirty="0" err="1"/>
              <a:t>sqrt</a:t>
            </a:r>
            <a:r>
              <a:rPr lang="en-US" dirty="0"/>
              <a:t>(n</a:t>
            </a:r>
            <a:r>
              <a:rPr lang="en-US" dirty="0" smtClean="0"/>
              <a:t>), </a:t>
            </a:r>
            <a:r>
              <a:rPr lang="en-US" dirty="0"/>
              <a:t>where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 n </a:t>
            </a:r>
            <a:r>
              <a:rPr lang="en-US" dirty="0"/>
              <a:t>is the number of training examples</a:t>
            </a: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6805425"/>
              </p:ext>
            </p:extLst>
          </p:nvPr>
        </p:nvGraphicFramePr>
        <p:xfrm>
          <a:off x="6012180" y="3687763"/>
          <a:ext cx="3018473" cy="255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0" name="Visio" r:id="rId3" imgW="6582512" imgH="5298053" progId="">
                  <p:embed/>
                </p:oleObj>
              </mc:Choice>
              <mc:Fallback>
                <p:oleObj name="Visio" r:id="rId3" imgW="6582512" imgH="5298053" progId="">
                  <p:embed/>
                  <p:pic>
                    <p:nvPicPr>
                      <p:cNvPr id="1331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2180" y="3687763"/>
                        <a:ext cx="3018473" cy="2559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Contents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057400"/>
            <a:ext cx="7693025" cy="3581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altLang="en-US" sz="2400" dirty="0" err="1"/>
              <a:t>kNN</a:t>
            </a:r>
            <a:r>
              <a:rPr lang="en-GB" altLang="en-US" sz="2400" dirty="0"/>
              <a:t> classifier</a:t>
            </a:r>
          </a:p>
          <a:p>
            <a:pPr eaLnBrk="1" hangingPunct="1">
              <a:lnSpc>
                <a:spcPct val="80000"/>
              </a:lnSpc>
            </a:pPr>
            <a:endParaRPr lang="en-US" altLang="en-US" sz="2400" dirty="0"/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Confusion Matrix</a:t>
            </a:r>
            <a:endParaRPr lang="en-GB" altLang="en-US" sz="2400" dirty="0"/>
          </a:p>
          <a:p>
            <a:pPr eaLnBrk="1" hangingPunct="1">
              <a:lnSpc>
                <a:spcPct val="80000"/>
              </a:lnSpc>
            </a:pPr>
            <a:endParaRPr lang="en-GB" altLang="en-US" sz="2400" dirty="0"/>
          </a:p>
          <a:p>
            <a:pPr eaLnBrk="1" hangingPunct="1">
              <a:lnSpc>
                <a:spcPct val="80000"/>
              </a:lnSpc>
            </a:pPr>
            <a:r>
              <a:rPr lang="en-GB" altLang="en-US" sz="2400" dirty="0"/>
              <a:t>Conclusions</a:t>
            </a:r>
            <a:endParaRPr lang="en-GB" altLang="en-US" sz="20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2000" dirty="0"/>
              <a:t/>
            </a:r>
            <a:br>
              <a:rPr lang="en-GB" altLang="en-US" sz="2000" dirty="0"/>
            </a:b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30419636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Nearest Neighbor Classification…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Scaling issues</a:t>
            </a:r>
          </a:p>
          <a:p>
            <a:pPr lvl="1"/>
            <a:r>
              <a:rPr lang="en-US"/>
              <a:t>Attributes may have to be scaled to prevent distance measures from being dominated by one of the attributes</a:t>
            </a:r>
          </a:p>
          <a:p>
            <a:pPr lvl="1"/>
            <a:r>
              <a:rPr lang="en-US"/>
              <a:t>Example:</a:t>
            </a:r>
          </a:p>
          <a:p>
            <a:pPr lvl="2"/>
            <a:r>
              <a:rPr lang="en-US"/>
              <a:t> height of a person may vary from 1.5m to 1.8m</a:t>
            </a:r>
          </a:p>
          <a:p>
            <a:pPr lvl="2"/>
            <a:r>
              <a:rPr lang="en-US"/>
              <a:t> weight of a person may vary from 90lb to 300lb</a:t>
            </a:r>
          </a:p>
          <a:p>
            <a:pPr lvl="2"/>
            <a:r>
              <a:rPr lang="en-US"/>
              <a:t> income of a person may vary from $10K to $1M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247650" y="0"/>
            <a:ext cx="7924800" cy="609600"/>
          </a:xfrm>
        </p:spPr>
        <p:txBody>
          <a:bodyPr/>
          <a:lstStyle/>
          <a:p>
            <a:r>
              <a:rPr lang="en-GB"/>
              <a:t>Example (NN Classifier)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409825" y="1266825"/>
          <a:ext cx="3990978" cy="2790825"/>
        </p:xfrm>
        <a:graphic>
          <a:graphicData uri="http://schemas.openxmlformats.org/drawingml/2006/table">
            <a:tbl>
              <a:tblPr/>
              <a:tblGrid>
                <a:gridCol w="13303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03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03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3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Class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3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3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3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0.667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3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6109" name="TextBox 4"/>
          <p:cNvSpPr txBox="1">
            <a:spLocks noChangeArrowheads="1"/>
          </p:cNvSpPr>
          <p:nvPr/>
        </p:nvSpPr>
        <p:spPr bwMode="auto">
          <a:xfrm>
            <a:off x="6373813" y="1987550"/>
            <a:ext cx="2162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sz="2000" b="1"/>
              <a:t>Training Data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409825" y="4149725"/>
          <a:ext cx="3963993" cy="2232660"/>
        </p:xfrm>
        <a:graphic>
          <a:graphicData uri="http://schemas.openxmlformats.org/drawingml/2006/table">
            <a:tbl>
              <a:tblPr/>
              <a:tblGrid>
                <a:gridCol w="1321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13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13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3600" b="1" i="1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600" b="1" i="1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0.167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600" b="1" i="1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?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3600" b="1" i="1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600" b="1" i="1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0.334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600" b="1" i="1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?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3600" b="1" i="1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600" b="1" i="1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0.167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600" b="1" i="1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?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3600" b="1" i="1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600" b="1" i="1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0.334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600" b="1" i="1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?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6132" name="Rectangle 6"/>
          <p:cNvSpPr>
            <a:spLocks noChangeArrowheads="1"/>
          </p:cNvSpPr>
          <p:nvPr/>
        </p:nvSpPr>
        <p:spPr bwMode="auto">
          <a:xfrm>
            <a:off x="6734175" y="4870450"/>
            <a:ext cx="12065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GB" b="1"/>
              <a:t>Test Data</a:t>
            </a:r>
          </a:p>
        </p:txBody>
      </p:sp>
      <p:sp>
        <p:nvSpPr>
          <p:cNvPr id="46133" name="TextBox 7"/>
          <p:cNvSpPr txBox="1">
            <a:spLocks noChangeArrowheads="1"/>
          </p:cNvSpPr>
          <p:nvPr/>
        </p:nvSpPr>
        <p:spPr bwMode="auto">
          <a:xfrm>
            <a:off x="608013" y="906463"/>
            <a:ext cx="46847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/>
              <a:t>Normalize Data from 0 to 1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>
          <a:xfrm>
            <a:off x="968375" y="906463"/>
            <a:ext cx="7924800" cy="609600"/>
          </a:xfrm>
        </p:spPr>
        <p:txBody>
          <a:bodyPr/>
          <a:lstStyle/>
          <a:p>
            <a:r>
              <a:rPr lang="en-GB"/>
              <a:t>Example (NN Classifier)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3819374"/>
              </p:ext>
            </p:extLst>
          </p:nvPr>
        </p:nvGraphicFramePr>
        <p:xfrm>
          <a:off x="1689100" y="2708275"/>
          <a:ext cx="4572001" cy="18542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8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90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1">
                <a:tc>
                  <a:txBody>
                    <a:bodyPr/>
                    <a:lstStyle/>
                    <a:p>
                      <a:r>
                        <a:rPr lang="en-GB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Predicted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7133" name="TextBox 5"/>
          <p:cNvSpPr txBox="1">
            <a:spLocks noChangeArrowheads="1"/>
          </p:cNvSpPr>
          <p:nvPr/>
        </p:nvSpPr>
        <p:spPr bwMode="auto">
          <a:xfrm>
            <a:off x="968375" y="1987550"/>
            <a:ext cx="43243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/>
              <a:t>After Normalization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700" dirty="0"/>
              <a:t>k-Nearest Neighbors: Issues (Complexity) &amp; Remedies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Expensive at test time</a:t>
            </a:r>
            <a:r>
              <a:rPr lang="en-US" sz="2000" dirty="0" smtClean="0"/>
              <a:t>: To find </a:t>
            </a:r>
            <a:r>
              <a:rPr lang="en-US" sz="2000" dirty="0"/>
              <a:t>one nearest neighbor of a query point x, </a:t>
            </a:r>
            <a:r>
              <a:rPr lang="en-US" sz="2000" dirty="0" smtClean="0"/>
              <a:t>we must </a:t>
            </a:r>
            <a:r>
              <a:rPr lang="en-US" sz="2000" dirty="0"/>
              <a:t>compute the distance to all N training examples. Complexity: </a:t>
            </a:r>
            <a:r>
              <a:rPr lang="en-US" sz="2000" dirty="0" smtClean="0"/>
              <a:t>O(</a:t>
            </a:r>
            <a:r>
              <a:rPr lang="en-US" sz="2000" dirty="0" err="1" smtClean="0"/>
              <a:t>kdN</a:t>
            </a:r>
            <a:r>
              <a:rPr lang="en-US" sz="2000" dirty="0" smtClean="0"/>
              <a:t>) for </a:t>
            </a:r>
            <a:r>
              <a:rPr lang="en-US" sz="2000" dirty="0" err="1"/>
              <a:t>kNN</a:t>
            </a:r>
            <a:endParaRPr lang="en-US" sz="2000" dirty="0"/>
          </a:p>
          <a:p>
            <a:pPr lvl="1"/>
            <a:r>
              <a:rPr lang="en-US" sz="1800" dirty="0" smtClean="0"/>
              <a:t>Use </a:t>
            </a:r>
            <a:r>
              <a:rPr lang="en-US" sz="1800" dirty="0"/>
              <a:t>subset of dimensions</a:t>
            </a:r>
          </a:p>
          <a:p>
            <a:pPr lvl="1"/>
            <a:r>
              <a:rPr lang="en-US" sz="1800" dirty="0" smtClean="0"/>
              <a:t>Pre-sort </a:t>
            </a:r>
            <a:r>
              <a:rPr lang="en-US" sz="1800" dirty="0"/>
              <a:t>training examples into fast data structures (e.g., </a:t>
            </a:r>
            <a:r>
              <a:rPr lang="en-US" sz="1800" dirty="0" err="1"/>
              <a:t>kd</a:t>
            </a:r>
            <a:r>
              <a:rPr lang="en-US" sz="1800" dirty="0"/>
              <a:t>-trees)</a:t>
            </a:r>
          </a:p>
          <a:p>
            <a:pPr lvl="1"/>
            <a:r>
              <a:rPr lang="en-US" sz="1800" dirty="0" smtClean="0"/>
              <a:t>Compute </a:t>
            </a:r>
            <a:r>
              <a:rPr lang="en-US" sz="1800" dirty="0"/>
              <a:t>only an approximate distance (e.g., LSH)</a:t>
            </a:r>
          </a:p>
          <a:p>
            <a:pPr lvl="1"/>
            <a:r>
              <a:rPr lang="en-US" sz="1800" dirty="0" smtClean="0"/>
              <a:t>Remove </a:t>
            </a:r>
            <a:r>
              <a:rPr lang="en-US" sz="1800" dirty="0"/>
              <a:t>redundant data (e.g., condensing)</a:t>
            </a:r>
          </a:p>
          <a:p>
            <a:r>
              <a:rPr lang="en-US" sz="2000" dirty="0"/>
              <a:t>Storage Requirements</a:t>
            </a:r>
            <a:r>
              <a:rPr lang="en-US" sz="2000" dirty="0" smtClean="0"/>
              <a:t>: Must </a:t>
            </a:r>
            <a:r>
              <a:rPr lang="en-US" sz="2000" dirty="0"/>
              <a:t>store all training data</a:t>
            </a:r>
          </a:p>
          <a:p>
            <a:pPr lvl="1"/>
            <a:r>
              <a:rPr lang="en-US" sz="1800" dirty="0" smtClean="0"/>
              <a:t>Remove </a:t>
            </a:r>
            <a:r>
              <a:rPr lang="en-US" sz="1800" dirty="0"/>
              <a:t>redundant data (e.g., condensing)</a:t>
            </a:r>
          </a:p>
          <a:p>
            <a:pPr lvl="1"/>
            <a:r>
              <a:rPr lang="en-US" sz="1800" dirty="0" smtClean="0"/>
              <a:t>Pre-sorting </a:t>
            </a:r>
            <a:r>
              <a:rPr lang="en-US" sz="1800" dirty="0"/>
              <a:t>often increases the storage requirements</a:t>
            </a:r>
          </a:p>
          <a:p>
            <a:r>
              <a:rPr lang="en-US" sz="2000" dirty="0"/>
              <a:t>High Dimensional </a:t>
            </a:r>
            <a:r>
              <a:rPr lang="en-US" sz="2000" dirty="0" smtClean="0"/>
              <a:t>Data: “Curse </a:t>
            </a:r>
            <a:r>
              <a:rPr lang="en-US" sz="2000" dirty="0"/>
              <a:t>of </a:t>
            </a:r>
            <a:r>
              <a:rPr lang="en-US" sz="2000" dirty="0" smtClean="0"/>
              <a:t>Dimensionality”</a:t>
            </a:r>
            <a:endParaRPr lang="en-US" sz="2000" dirty="0"/>
          </a:p>
          <a:p>
            <a:pPr lvl="1"/>
            <a:r>
              <a:rPr lang="en-US" sz="1800" dirty="0" smtClean="0"/>
              <a:t>Required </a:t>
            </a:r>
            <a:r>
              <a:rPr lang="en-US" sz="1800" dirty="0"/>
              <a:t>amount of training data increases exponentially </a:t>
            </a:r>
            <a:r>
              <a:rPr lang="en-US" sz="1800" dirty="0" smtClean="0"/>
              <a:t>with </a:t>
            </a:r>
            <a:r>
              <a:rPr lang="en-US" sz="2000" dirty="0" smtClean="0"/>
              <a:t>dimension</a:t>
            </a:r>
            <a:endParaRPr lang="en-US" sz="2000" dirty="0"/>
          </a:p>
          <a:p>
            <a:pPr lvl="1"/>
            <a:r>
              <a:rPr lang="en-US" sz="1800" dirty="0" smtClean="0"/>
              <a:t>Computational </a:t>
            </a:r>
            <a:r>
              <a:rPr lang="en-US" sz="1800" dirty="0"/>
              <a:t>cost also increases</a:t>
            </a:r>
          </a:p>
        </p:txBody>
      </p:sp>
    </p:spTree>
    <p:extLst>
      <p:ext uri="{BB962C8B-B14F-4D97-AF65-F5344CB8AC3E}">
        <p14:creationId xmlns:p14="http://schemas.microsoft.com/office/powerpoint/2010/main" val="3526287576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ja-JP" dirty="0" err="1"/>
              <a:t>kNN</a:t>
            </a:r>
            <a:r>
              <a:rPr lang="en-US" altLang="ja-JP" dirty="0"/>
              <a:t> can deal with complex and arbitrary decision boundaries.</a:t>
            </a:r>
          </a:p>
          <a:p>
            <a:pPr eaLnBrk="1" hangingPunct="1"/>
            <a:r>
              <a:rPr lang="en-US" altLang="ja-JP" dirty="0"/>
              <a:t>Despite its simplicity, researchers have shown that the classification accuracy of </a:t>
            </a:r>
            <a:r>
              <a:rPr lang="en-US" altLang="ja-JP" dirty="0" err="1"/>
              <a:t>kNN</a:t>
            </a:r>
            <a:r>
              <a:rPr lang="en-US" altLang="ja-JP" dirty="0"/>
              <a:t> can be quite strong and in many cases as accurate as those elaborated methods.</a:t>
            </a:r>
          </a:p>
          <a:p>
            <a:pPr eaLnBrk="1" hangingPunct="1"/>
            <a:r>
              <a:rPr lang="en-US" altLang="ja-JP" dirty="0" err="1"/>
              <a:t>kNN</a:t>
            </a:r>
            <a:r>
              <a:rPr lang="en-US" altLang="ja-JP" dirty="0"/>
              <a:t> is slow at the classification time</a:t>
            </a:r>
          </a:p>
          <a:p>
            <a:pPr eaLnBrk="1" hangingPunct="1"/>
            <a:r>
              <a:rPr lang="en-US" altLang="ja-JP" dirty="0" err="1"/>
              <a:t>kNN</a:t>
            </a:r>
            <a:r>
              <a:rPr lang="en-US" altLang="ja-JP" dirty="0"/>
              <a:t> does not produce an understandable model </a:t>
            </a:r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0654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Measures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Classification (Predict Category):</a:t>
            </a:r>
          </a:p>
          <a:p>
            <a:pPr lvl="1"/>
            <a:r>
              <a:rPr lang="en-US" dirty="0" smtClean="0"/>
              <a:t>Simple Accuracy</a:t>
            </a:r>
          </a:p>
          <a:p>
            <a:pPr lvl="1"/>
            <a:r>
              <a:rPr lang="en-US" dirty="0" smtClean="0"/>
              <a:t>Precision</a:t>
            </a:r>
          </a:p>
          <a:p>
            <a:pPr lvl="1"/>
            <a:r>
              <a:rPr lang="en-US" dirty="0" smtClean="0"/>
              <a:t>Recall</a:t>
            </a:r>
          </a:p>
          <a:p>
            <a:pPr lvl="1"/>
            <a:r>
              <a:rPr lang="en-US" dirty="0" smtClean="0"/>
              <a:t>F Measure</a:t>
            </a:r>
          </a:p>
          <a:p>
            <a:pPr lvl="1"/>
            <a:r>
              <a:rPr lang="en-US" dirty="0" smtClean="0"/>
              <a:t>F beta Measure</a:t>
            </a:r>
          </a:p>
          <a:p>
            <a:pPr lvl="1"/>
            <a:r>
              <a:rPr lang="en-US" dirty="0" smtClean="0"/>
              <a:t>ROC (and AUC)</a:t>
            </a:r>
          </a:p>
          <a:p>
            <a:r>
              <a:rPr lang="en-US" dirty="0" smtClean="0"/>
              <a:t>Regression (Predict Value)</a:t>
            </a:r>
          </a:p>
          <a:p>
            <a:pPr lvl="1"/>
            <a:r>
              <a:rPr lang="en-US" dirty="0" smtClean="0"/>
              <a:t>Sum of Squares Error</a:t>
            </a:r>
          </a:p>
          <a:p>
            <a:pPr lvl="1"/>
            <a:r>
              <a:rPr lang="en-US" dirty="0" smtClean="0"/>
              <a:t>Mean Absolute Error</a:t>
            </a:r>
          </a:p>
          <a:p>
            <a:pPr lvl="1"/>
            <a:r>
              <a:rPr lang="en-US" dirty="0" smtClean="0"/>
              <a:t>RMS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107131"/>
      </p:ext>
    </p:extLst>
  </p:cSld>
  <p:clrMapOvr>
    <a:masterClrMapping/>
  </p:clrMapOvr>
  <p:transition spd="med"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</a:t>
            </a:r>
            <a:endParaRPr lang="ar-S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371600"/>
            <a:ext cx="7693025" cy="1371599"/>
          </a:xfrm>
        </p:spPr>
        <p:txBody>
          <a:bodyPr/>
          <a:lstStyle/>
          <a:p>
            <a:r>
              <a:rPr lang="en-US" dirty="0"/>
              <a:t>In the field of </a:t>
            </a:r>
            <a:r>
              <a:rPr lang="en-US" dirty="0">
                <a:solidFill>
                  <a:srgbClr val="FF0000"/>
                </a:solidFill>
              </a:rPr>
              <a:t>machine learning</a:t>
            </a:r>
            <a:r>
              <a:rPr lang="en-US" dirty="0"/>
              <a:t>, a </a:t>
            </a:r>
            <a:r>
              <a:rPr lang="en-US" b="1" dirty="0"/>
              <a:t>confusion matrix</a:t>
            </a:r>
            <a:r>
              <a:rPr lang="en-US" dirty="0"/>
              <a:t> is a specific table layout that allows visualization of the performance of an algorithm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ar-SA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936687" y="3573016"/>
          <a:ext cx="7575426" cy="12001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30875">
                  <a:extLst>
                    <a:ext uri="{9D8B030D-6E8A-4147-A177-3AD203B41FA5}">
                      <a16:colId xmlns:a16="http://schemas.microsoft.com/office/drawing/2014/main" val="3142027764"/>
                    </a:ext>
                  </a:extLst>
                </a:gridCol>
                <a:gridCol w="2675655">
                  <a:extLst>
                    <a:ext uri="{9D8B030D-6E8A-4147-A177-3AD203B41FA5}">
                      <a16:colId xmlns:a16="http://schemas.microsoft.com/office/drawing/2014/main" val="3371564450"/>
                    </a:ext>
                  </a:extLst>
                </a:gridCol>
                <a:gridCol w="2268896">
                  <a:extLst>
                    <a:ext uri="{9D8B030D-6E8A-4147-A177-3AD203B41FA5}">
                      <a16:colId xmlns:a16="http://schemas.microsoft.com/office/drawing/2014/main" val="2451397545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algn="l" fontAlgn="b"/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>
                          <a:effectLst/>
                        </a:rPr>
                        <a:t>Predicted Negative</a:t>
                      </a:r>
                      <a:endParaRPr lang="en-GB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>
                          <a:effectLst/>
                        </a:rPr>
                        <a:t>Predicted Positive</a:t>
                      </a:r>
                      <a:endParaRPr lang="en-GB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4521849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Actual Negative</a:t>
                      </a:r>
                      <a:endParaRPr lang="en-GB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True Negative</a:t>
                      </a:r>
                      <a:endParaRPr lang="en-GB" sz="2400" b="0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False Positive</a:t>
                      </a:r>
                      <a:endParaRPr lang="en-GB" sz="2400" b="0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89418871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Actual Positive</a:t>
                      </a:r>
                      <a:endParaRPr lang="en-GB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False Negative</a:t>
                      </a:r>
                      <a:endParaRPr lang="en-GB" sz="2400" b="0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True Positive</a:t>
                      </a:r>
                      <a:endParaRPr lang="en-GB" sz="2400" b="0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859671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8499109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</a:t>
            </a:r>
            <a:endParaRPr lang="ar-S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57400"/>
            <a:ext cx="7693025" cy="4086243"/>
          </a:xfrm>
        </p:spPr>
        <p:txBody>
          <a:bodyPr/>
          <a:lstStyle/>
          <a:p>
            <a:r>
              <a:rPr lang="en-US" i="1" u="sng" dirty="0">
                <a:solidFill>
                  <a:srgbClr val="FF0000"/>
                </a:solidFill>
              </a:rPr>
              <a:t>TN</a:t>
            </a:r>
            <a:r>
              <a:rPr lang="en-US" dirty="0"/>
              <a:t> is the number of correct predictions that an instance is negative</a:t>
            </a:r>
          </a:p>
          <a:p>
            <a:r>
              <a:rPr lang="en-US" i="1" u="sng" dirty="0">
                <a:solidFill>
                  <a:srgbClr val="FF0000"/>
                </a:solidFill>
              </a:rPr>
              <a:t>FP</a:t>
            </a:r>
            <a:r>
              <a:rPr lang="en-US" dirty="0"/>
              <a:t> is the number of incorrect predictions that an instance is positive</a:t>
            </a:r>
          </a:p>
          <a:p>
            <a:r>
              <a:rPr lang="en-US" i="1" u="sng" dirty="0">
                <a:solidFill>
                  <a:srgbClr val="FF0000"/>
                </a:solidFill>
              </a:rPr>
              <a:t>FN</a:t>
            </a:r>
            <a:r>
              <a:rPr lang="en-US" dirty="0"/>
              <a:t> is the number of incorrect predictions that an instance is negative</a:t>
            </a:r>
          </a:p>
          <a:p>
            <a:r>
              <a:rPr lang="en-US" i="1" u="sng" dirty="0">
                <a:solidFill>
                  <a:srgbClr val="FF0000"/>
                </a:solidFill>
              </a:rPr>
              <a:t>TP</a:t>
            </a:r>
            <a:r>
              <a:rPr lang="en-US" dirty="0"/>
              <a:t> is the number of correct predictions that an instance is positive</a:t>
            </a:r>
          </a:p>
          <a:p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1838165730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142852"/>
            <a:ext cx="7924800" cy="609600"/>
          </a:xfrm>
        </p:spPr>
        <p:txBody>
          <a:bodyPr/>
          <a:lstStyle/>
          <a:p>
            <a:r>
              <a:rPr lang="en-US" dirty="0"/>
              <a:t>Confusion Matrix</a:t>
            </a:r>
            <a:endParaRPr lang="ar-S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910" y="642918"/>
            <a:ext cx="7693025" cy="1157286"/>
          </a:xfrm>
        </p:spPr>
        <p:txBody>
          <a:bodyPr/>
          <a:lstStyle/>
          <a:p>
            <a:r>
              <a:rPr lang="en-US" dirty="0"/>
              <a:t>Confusion Matrix from the example of </a:t>
            </a:r>
            <a:r>
              <a:rPr lang="en-US" dirty="0" smtClean="0"/>
              <a:t>KNN </a:t>
            </a:r>
            <a:r>
              <a:rPr lang="en-US" dirty="0"/>
              <a:t>(without Normalization)</a:t>
            </a:r>
            <a:endParaRPr lang="ar-SA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14546" y="1785926"/>
          <a:ext cx="4572001" cy="18542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8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90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1">
                <a:tc>
                  <a:txBody>
                    <a:bodyPr/>
                    <a:lstStyle/>
                    <a:p>
                      <a:r>
                        <a:rPr lang="en-GB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Predicted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0 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71604" y="4071942"/>
          <a:ext cx="6096000" cy="11125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Positive</a:t>
                      </a:r>
                      <a:endParaRPr lang="ar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Negative</a:t>
                      </a:r>
                      <a:endParaRPr lang="ar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S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0</a:t>
                      </a:r>
                      <a:endParaRPr lang="ar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1</a:t>
                      </a:r>
                      <a:endParaRPr lang="ar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Negative</a:t>
                      </a:r>
                      <a:endParaRPr lang="ar-S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2</a:t>
                      </a:r>
                      <a:endParaRPr lang="ar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1</a:t>
                      </a:r>
                      <a:endParaRPr lang="ar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Positive</a:t>
                      </a:r>
                      <a:endParaRPr lang="ar-S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7160409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142852"/>
            <a:ext cx="7924800" cy="609600"/>
          </a:xfrm>
        </p:spPr>
        <p:txBody>
          <a:bodyPr/>
          <a:lstStyle/>
          <a:p>
            <a:r>
              <a:rPr lang="en-US" dirty="0"/>
              <a:t>Confusion Matrix</a:t>
            </a:r>
            <a:endParaRPr lang="ar-S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910" y="642918"/>
            <a:ext cx="7693025" cy="6000792"/>
          </a:xfrm>
        </p:spPr>
        <p:txBody>
          <a:bodyPr/>
          <a:lstStyle/>
          <a:p>
            <a:r>
              <a:rPr lang="en-US" dirty="0"/>
              <a:t>Several standard terms have been defined for the 2 class matrix</a:t>
            </a:r>
          </a:p>
          <a:p>
            <a:r>
              <a:rPr lang="en-US" dirty="0"/>
              <a:t>The </a:t>
            </a:r>
            <a:r>
              <a:rPr lang="en-US" i="1" dirty="0"/>
              <a:t>accuracy</a:t>
            </a:r>
            <a:r>
              <a:rPr lang="en-US" dirty="0"/>
              <a:t> (</a:t>
            </a:r>
            <a:r>
              <a:rPr lang="en-US" i="1" dirty="0"/>
              <a:t>AC</a:t>
            </a:r>
            <a:r>
              <a:rPr lang="en-US" dirty="0"/>
              <a:t>) is the proportion of the total number of predictions that were correct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en-US" dirty="0"/>
              <a:t>Accuracy = 3 / 4 = 75%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1962150" y="2643188"/>
          <a:ext cx="5008563" cy="982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9" name="Equation" r:id="rId3" imgW="2006280" imgH="393480" progId="Equation.3">
                  <p:embed/>
                </p:oleObj>
              </mc:Choice>
              <mc:Fallback>
                <p:oleObj name="Equation" r:id="rId3" imgW="20062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2150" y="2643188"/>
                        <a:ext cx="5008563" cy="982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63559750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/>
              <a:t>Types of Machine Learning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3200400" y="1981200"/>
            <a:ext cx="2590800" cy="99060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Machine Learning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994012" y="3746310"/>
            <a:ext cx="2209800" cy="99060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Supervised</a:t>
            </a:r>
          </a:p>
        </p:txBody>
      </p:sp>
      <p:sp>
        <p:nvSpPr>
          <p:cNvPr id="8" name="Rectangle 7"/>
          <p:cNvSpPr/>
          <p:nvPr/>
        </p:nvSpPr>
        <p:spPr>
          <a:xfrm>
            <a:off x="3747448" y="3733800"/>
            <a:ext cx="2209800" cy="99060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Unsupervised</a:t>
            </a:r>
          </a:p>
        </p:txBody>
      </p:sp>
      <p:sp>
        <p:nvSpPr>
          <p:cNvPr id="9" name="Rectangle 8"/>
          <p:cNvSpPr/>
          <p:nvPr/>
        </p:nvSpPr>
        <p:spPr>
          <a:xfrm>
            <a:off x="6500884" y="3733800"/>
            <a:ext cx="2209800" cy="99060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Reinforcement</a:t>
            </a:r>
          </a:p>
        </p:txBody>
      </p:sp>
      <p:cxnSp>
        <p:nvCxnSpPr>
          <p:cNvPr id="12" name="Elbow Connector 11"/>
          <p:cNvCxnSpPr>
            <a:stCxn id="4" idx="2"/>
            <a:endCxn id="7" idx="0"/>
          </p:cNvCxnSpPr>
          <p:nvPr/>
        </p:nvCxnSpPr>
        <p:spPr>
          <a:xfrm rot="5400000">
            <a:off x="2910101" y="2160611"/>
            <a:ext cx="774510" cy="2396888"/>
          </a:xfrm>
          <a:prstGeom prst="bentConnector3">
            <a:avLst/>
          </a:prstGeom>
          <a:ln w="25400">
            <a:headEnd w="med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4" idx="2"/>
            <a:endCxn id="9" idx="0"/>
          </p:cNvCxnSpPr>
          <p:nvPr/>
        </p:nvCxnSpPr>
        <p:spPr>
          <a:xfrm rot="16200000" flipH="1">
            <a:off x="5669792" y="1797808"/>
            <a:ext cx="762000" cy="3109984"/>
          </a:xfrm>
          <a:prstGeom prst="bentConnector3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4" idx="2"/>
            <a:endCxn id="8" idx="0"/>
          </p:cNvCxnSpPr>
          <p:nvPr/>
        </p:nvCxnSpPr>
        <p:spPr>
          <a:xfrm rot="16200000" flipH="1">
            <a:off x="4293074" y="3174526"/>
            <a:ext cx="762000" cy="356548"/>
          </a:xfrm>
          <a:prstGeom prst="bentConnector3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6680286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wrong </a:t>
            </a:r>
            <a:r>
              <a:rPr lang="en-US" smtClean="0"/>
              <a:t>with this?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</a:t>
            </a:r>
            <a:r>
              <a:rPr lang="en-US" dirty="0"/>
              <a:t>may be a poor measure for </a:t>
            </a:r>
            <a:r>
              <a:rPr lang="en-US" dirty="0" smtClean="0"/>
              <a:t>imbalanced </a:t>
            </a:r>
            <a:r>
              <a:rPr lang="en-US" dirty="0"/>
              <a:t>data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0874" y="2722939"/>
            <a:ext cx="5652357" cy="1638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179772"/>
      </p:ext>
    </p:extLst>
  </p:cSld>
  <p:clrMapOvr>
    <a:masterClrMapping/>
  </p:clrMapOvr>
  <p:transition spd="med">
    <p:fade thruBlk="1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142852"/>
            <a:ext cx="7924800" cy="609600"/>
          </a:xfrm>
        </p:spPr>
        <p:txBody>
          <a:bodyPr/>
          <a:lstStyle/>
          <a:p>
            <a:r>
              <a:rPr lang="en-US" dirty="0"/>
              <a:t>Confusion Matrix</a:t>
            </a:r>
            <a:endParaRPr lang="ar-S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910" y="642918"/>
            <a:ext cx="7693025" cy="6000792"/>
          </a:xfrm>
        </p:spPr>
        <p:txBody>
          <a:bodyPr/>
          <a:lstStyle/>
          <a:p>
            <a:r>
              <a:rPr lang="en-US" dirty="0"/>
              <a:t>The </a:t>
            </a:r>
            <a:r>
              <a:rPr lang="en-US" i="1" dirty="0"/>
              <a:t>recall</a:t>
            </a:r>
            <a:r>
              <a:rPr lang="en-US" dirty="0"/>
              <a:t> or </a:t>
            </a:r>
            <a:r>
              <a:rPr lang="en-US" i="1" dirty="0"/>
              <a:t>true positive rat</a:t>
            </a:r>
            <a:r>
              <a:rPr lang="en-US" dirty="0"/>
              <a:t>e (</a:t>
            </a:r>
            <a:r>
              <a:rPr lang="en-US" i="1" dirty="0"/>
              <a:t>TPR</a:t>
            </a:r>
            <a:r>
              <a:rPr lang="en-US" dirty="0"/>
              <a:t>) is the proportion of positive cases that were correctly identified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True Pos. /# actual pos.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</a:t>
            </a:r>
            <a:r>
              <a:rPr lang="en-US" dirty="0"/>
              <a:t> </a:t>
            </a:r>
            <a:r>
              <a:rPr lang="en-US" i="1" dirty="0"/>
              <a:t>false positive rate</a:t>
            </a:r>
            <a:r>
              <a:rPr lang="en-US" dirty="0"/>
              <a:t> (</a:t>
            </a:r>
            <a:r>
              <a:rPr lang="en-US" i="1" dirty="0"/>
              <a:t>FPR</a:t>
            </a:r>
            <a:r>
              <a:rPr lang="en-US" dirty="0"/>
              <a:t>) is the proportion of negatives cases that were incorrectly classified as positive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TPR or recall = 2 / 3 = 66.7%</a:t>
            </a:r>
          </a:p>
          <a:p>
            <a:r>
              <a:rPr lang="en-US" dirty="0"/>
              <a:t>FPR = 0 / 1 = 0 %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1487465"/>
              </p:ext>
            </p:extLst>
          </p:nvPr>
        </p:nvGraphicFramePr>
        <p:xfrm>
          <a:off x="6303301" y="1767496"/>
          <a:ext cx="2535237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6" name="Equation" r:id="rId3" imgW="1015920" imgH="393480" progId="Equation.3">
                  <p:embed/>
                </p:oleObj>
              </mc:Choice>
              <mc:Fallback>
                <p:oleObj name="Equation" r:id="rId3" imgW="10159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3301" y="1767496"/>
                        <a:ext cx="2535237" cy="982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4762425"/>
              </p:ext>
            </p:extLst>
          </p:nvPr>
        </p:nvGraphicFramePr>
        <p:xfrm>
          <a:off x="3176588" y="4031240"/>
          <a:ext cx="2598737" cy="982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7" name="Equation" r:id="rId5" imgW="1041120" imgH="393480" progId="Equation.3">
                  <p:embed/>
                </p:oleObj>
              </mc:Choice>
              <mc:Fallback>
                <p:oleObj name="Equation" r:id="rId5" imgW="10411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6588" y="4031240"/>
                        <a:ext cx="2598737" cy="982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81325321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3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142852"/>
            <a:ext cx="7924800" cy="609600"/>
          </a:xfrm>
        </p:spPr>
        <p:txBody>
          <a:bodyPr/>
          <a:lstStyle/>
          <a:p>
            <a:r>
              <a:rPr lang="en-US" dirty="0"/>
              <a:t>Confusion Matrix</a:t>
            </a:r>
            <a:endParaRPr lang="ar-S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910" y="642918"/>
            <a:ext cx="7693025" cy="6000792"/>
          </a:xfrm>
        </p:spPr>
        <p:txBody>
          <a:bodyPr/>
          <a:lstStyle/>
          <a:p>
            <a:r>
              <a:rPr lang="en-US" dirty="0"/>
              <a:t>The </a:t>
            </a:r>
            <a:r>
              <a:rPr lang="en-US" i="1" dirty="0"/>
              <a:t>true negative rate</a:t>
            </a:r>
            <a:r>
              <a:rPr lang="en-US" dirty="0"/>
              <a:t> (</a:t>
            </a:r>
            <a:r>
              <a:rPr lang="en-US" i="1" dirty="0"/>
              <a:t>TNR</a:t>
            </a:r>
            <a:r>
              <a:rPr lang="en-US" dirty="0"/>
              <a:t>) is defined as the proportion of negatives cases that were classified correctly,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The</a:t>
            </a:r>
            <a:r>
              <a:rPr lang="en-US" i="1" dirty="0"/>
              <a:t> false negative rate</a:t>
            </a:r>
            <a:r>
              <a:rPr lang="en-US" dirty="0"/>
              <a:t> (</a:t>
            </a:r>
            <a:r>
              <a:rPr lang="en-US" i="1" dirty="0"/>
              <a:t>FNR</a:t>
            </a:r>
            <a:r>
              <a:rPr lang="en-US" dirty="0"/>
              <a:t>) is the proportion of positives cases that were incorrectly classified as negative</a:t>
            </a:r>
          </a:p>
          <a:p>
            <a:endParaRPr lang="en-US" dirty="0"/>
          </a:p>
          <a:p>
            <a:r>
              <a:rPr lang="en-US" dirty="0"/>
              <a:t>TNR = 1 / 1 = 100%</a:t>
            </a:r>
          </a:p>
          <a:p>
            <a:r>
              <a:rPr lang="en-US" dirty="0"/>
              <a:t>FNR = 1 / 3 = 33.3%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3176588" y="1571625"/>
          <a:ext cx="2566987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8" name="Equation" r:id="rId3" imgW="1028520" imgH="393480" progId="Equation.3">
                  <p:embed/>
                </p:oleObj>
              </mc:Choice>
              <mc:Fallback>
                <p:oleObj name="Equation" r:id="rId3" imgW="10285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6588" y="1571625"/>
                        <a:ext cx="2566987" cy="982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1" name="Object 2"/>
          <p:cNvGraphicFramePr>
            <a:graphicFrameLocks noChangeAspect="1"/>
          </p:cNvGraphicFramePr>
          <p:nvPr>
            <p:extLst/>
          </p:nvPr>
        </p:nvGraphicFramePr>
        <p:xfrm>
          <a:off x="3160713" y="3643313"/>
          <a:ext cx="2630487" cy="982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9" name="Equation" r:id="rId5" imgW="1054080" imgH="393480" progId="Equation.3">
                  <p:embed/>
                </p:oleObj>
              </mc:Choice>
              <mc:Fallback>
                <p:oleObj name="Equation" r:id="rId5" imgW="10540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0713" y="3643313"/>
                        <a:ext cx="2630487" cy="982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3736101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3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142852"/>
            <a:ext cx="7924800" cy="609600"/>
          </a:xfrm>
        </p:spPr>
        <p:txBody>
          <a:bodyPr/>
          <a:lstStyle/>
          <a:p>
            <a:r>
              <a:rPr lang="en-US" dirty="0"/>
              <a:t>Confusion Matrix</a:t>
            </a:r>
            <a:endParaRPr lang="ar-S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910" y="642918"/>
            <a:ext cx="7693025" cy="6000792"/>
          </a:xfrm>
        </p:spPr>
        <p:txBody>
          <a:bodyPr/>
          <a:lstStyle/>
          <a:p>
            <a:r>
              <a:rPr lang="en-US" i="1" dirty="0"/>
              <a:t>precision</a:t>
            </a:r>
            <a:r>
              <a:rPr lang="en-US" dirty="0"/>
              <a:t> (</a:t>
            </a:r>
            <a:r>
              <a:rPr lang="en-US" i="1" dirty="0"/>
              <a:t>P</a:t>
            </a:r>
            <a:r>
              <a:rPr lang="en-US" dirty="0"/>
              <a:t>) is the proportion of the predicted positive cases that were </a:t>
            </a:r>
            <a:r>
              <a:rPr lang="en-US" dirty="0" smtClean="0"/>
              <a:t>correct</a:t>
            </a:r>
            <a:endParaRPr lang="en-US" dirty="0"/>
          </a:p>
          <a:p>
            <a:pPr>
              <a:buNone/>
            </a:pPr>
            <a:r>
              <a:rPr lang="en-US" dirty="0" smtClean="0"/>
              <a:t>    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dirty="0" smtClean="0"/>
              <a:t> True pos. / # predicted pos.</a:t>
            </a:r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en-US" dirty="0"/>
              <a:t>precision = 2/2 = 100%</a:t>
            </a:r>
          </a:p>
          <a:p>
            <a:r>
              <a:rPr lang="en-US" dirty="0"/>
              <a:t>F measure is harmonic mean of precision and recall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F1 = (2 * 1 * 0.667)/(1+0.667) = 0.8</a:t>
            </a:r>
          </a:p>
          <a:p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3539096"/>
              </p:ext>
            </p:extLst>
          </p:nvPr>
        </p:nvGraphicFramePr>
        <p:xfrm>
          <a:off x="5694966" y="1822560"/>
          <a:ext cx="3043237" cy="1046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2" name="Equation" r:id="rId3" imgW="1218960" imgH="419040" progId="Equation.3">
                  <p:embed/>
                </p:oleObj>
              </mc:Choice>
              <mc:Fallback>
                <p:oleObj name="Equation" r:id="rId3" imgW="121896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4966" y="1822560"/>
                        <a:ext cx="3043237" cy="1046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578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00364" y="4572008"/>
            <a:ext cx="30194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22187401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5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Fbeta</a:t>
            </a:r>
            <a:r>
              <a:rPr lang="en-US" dirty="0" smtClean="0"/>
              <a:t> Measures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9625" y="2057400"/>
            <a:ext cx="7402870" cy="4659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015805"/>
      </p:ext>
    </p:extLst>
  </p:cSld>
  <p:clrMapOvr>
    <a:masterClrMapping/>
  </p:clrMapOvr>
  <p:transition spd="med">
    <p:fade thruBlk="1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7163" y="548639"/>
            <a:ext cx="9211164" cy="5760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015562"/>
      </p:ext>
    </p:extLst>
  </p:cSld>
  <p:clrMapOvr>
    <a:masterClrMapping/>
  </p:clrMapOvr>
  <p:transition spd="med">
    <p:fade thruBlk="1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04" y="764339"/>
            <a:ext cx="7924800" cy="609600"/>
          </a:xfrm>
        </p:spPr>
        <p:txBody>
          <a:bodyPr/>
          <a:lstStyle/>
          <a:p>
            <a:r>
              <a:rPr lang="en-US" dirty="0"/>
              <a:t>Exercise</a:t>
            </a:r>
            <a:endParaRPr lang="ar-SA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3584302" y="2643554"/>
          <a:ext cx="3771330" cy="11125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3415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0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91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Positive</a:t>
                      </a:r>
                      <a:endParaRPr lang="ar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Negative</a:t>
                      </a:r>
                      <a:endParaRPr lang="ar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S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40</a:t>
                      </a:r>
                      <a:endParaRPr lang="ar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9760</a:t>
                      </a:r>
                      <a:endParaRPr lang="ar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Negative</a:t>
                      </a:r>
                      <a:endParaRPr lang="ar-S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60</a:t>
                      </a:r>
                      <a:endParaRPr lang="ar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140</a:t>
                      </a:r>
                      <a:endParaRPr lang="ar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Positive</a:t>
                      </a:r>
                      <a:endParaRPr lang="ar-S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3584300" y="2272714"/>
          <a:ext cx="37713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7740">
                  <a:extLst>
                    <a:ext uri="{9D8B030D-6E8A-4147-A177-3AD203B41FA5}">
                      <a16:colId xmlns:a16="http://schemas.microsoft.com/office/drawing/2014/main" val="3478202051"/>
                    </a:ext>
                  </a:extLst>
                </a:gridCol>
                <a:gridCol w="2423591">
                  <a:extLst>
                    <a:ext uri="{9D8B030D-6E8A-4147-A177-3AD203B41FA5}">
                      <a16:colId xmlns:a16="http://schemas.microsoft.com/office/drawing/2014/main" val="2833932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Actual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45895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2195735" y="3014394"/>
          <a:ext cx="138856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8565">
                  <a:extLst>
                    <a:ext uri="{9D8B030D-6E8A-4147-A177-3AD203B41FA5}">
                      <a16:colId xmlns:a16="http://schemas.microsoft.com/office/drawing/2014/main" val="2363732086"/>
                    </a:ext>
                  </a:extLst>
                </a:gridCol>
              </a:tblGrid>
              <a:tr h="741680">
                <a:tc>
                  <a:txBody>
                    <a:bodyPr/>
                    <a:lstStyle/>
                    <a:p>
                      <a:r>
                        <a:rPr lang="en-GB" dirty="0"/>
                        <a:t>Predicted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8144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5680018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8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280400" cy="533400"/>
          </a:xfrm>
        </p:spPr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48131" name="Rectangle 9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828800"/>
            <a:ext cx="8229600" cy="5181600"/>
          </a:xfrm>
        </p:spPr>
        <p:txBody>
          <a:bodyPr/>
          <a:lstStyle/>
          <a:p>
            <a:pPr eaLnBrk="1" hangingPunct="1">
              <a:buClr>
                <a:schemeClr val="folHlink"/>
              </a:buClr>
              <a:buSzPct val="60000"/>
            </a:pPr>
            <a:r>
              <a:rPr lang="en-US"/>
              <a:t>Introduction to Data Mining </a:t>
            </a:r>
            <a:r>
              <a:rPr lang="en-US" sz="2400"/>
              <a:t>by Tan, Steinbach, Kumar (Lecture Slides)</a:t>
            </a:r>
          </a:p>
          <a:p>
            <a:pPr eaLnBrk="1" hangingPunct="1">
              <a:buClr>
                <a:schemeClr val="folHlink"/>
              </a:buClr>
              <a:buSzPct val="60000"/>
            </a:pPr>
            <a:r>
              <a:rPr lang="en-GB" sz="2400">
                <a:hlinkClick r:id="rId3"/>
              </a:rPr>
              <a:t>http://robotics.stanford.edu/~ronnyk/glossary.html</a:t>
            </a:r>
            <a:endParaRPr lang="en-GB" sz="2400"/>
          </a:p>
          <a:p>
            <a:pPr eaLnBrk="1" hangingPunct="1">
              <a:buClr>
                <a:schemeClr val="folHlink"/>
              </a:buClr>
              <a:buSzPct val="60000"/>
            </a:pPr>
            <a:r>
              <a:rPr lang="en-GB" sz="2400">
                <a:hlinkClick r:id="rId4"/>
              </a:rPr>
              <a:t>http://www.cs.tufts.edu/comp/135/Handouts/introduction-lecture-12-handout.pdf</a:t>
            </a:r>
            <a:endParaRPr lang="en-US" sz="2400"/>
          </a:p>
          <a:p>
            <a:endParaRPr lang="en-US"/>
          </a:p>
        </p:txBody>
      </p:sp>
    </p:spTree>
  </p:cSld>
  <p:clrMapOvr>
    <a:masterClrMapping/>
  </p:clrMapOvr>
  <p:transition spd="med">
    <p:fade thruBlk="1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Box 3"/>
          <p:cNvSpPr txBox="1">
            <a:spLocks noChangeArrowheads="1"/>
          </p:cNvSpPr>
          <p:nvPr/>
        </p:nvSpPr>
        <p:spPr bwMode="auto">
          <a:xfrm>
            <a:off x="2438400" y="2819400"/>
            <a:ext cx="4343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3200"/>
              <a:t>Questions!</a:t>
            </a:r>
          </a:p>
        </p:txBody>
      </p:sp>
    </p:spTree>
  </p:cSld>
  <p:clrMapOvr>
    <a:masterClrMapping/>
  </p:clrMapOvr>
  <p:transition spd="med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762000"/>
            <a:ext cx="8802267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19073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Instance Based Classifiers</a:t>
            </a:r>
          </a:p>
        </p:txBody>
      </p:sp>
      <p:sp>
        <p:nvSpPr>
          <p:cNvPr id="1053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Example of Supervised Classification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Rote-learner</a:t>
            </a:r>
          </a:p>
          <a:p>
            <a:pPr lvl="2"/>
            <a:r>
              <a:rPr lang="en-US" dirty="0"/>
              <a:t> Memorizes entire training data and performs classification only if attributes of record match one of the training examples exactly</a:t>
            </a:r>
          </a:p>
          <a:p>
            <a:pPr lvl="1"/>
            <a:r>
              <a:rPr lang="en-US" dirty="0"/>
              <a:t>Nearest neighbor</a:t>
            </a:r>
          </a:p>
          <a:p>
            <a:pPr lvl="2"/>
            <a:r>
              <a:rPr lang="en-US" dirty="0"/>
              <a:t> Uses k “closest” points (nearest neighbors) for performing classification</a:t>
            </a:r>
          </a:p>
          <a:p>
            <a:pPr lvl="2">
              <a:buFont typeface="Wingdings" pitchFamily="2" charset="2"/>
              <a:buNone/>
            </a:pPr>
            <a:endParaRPr lang="en-US" dirty="0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53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53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053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053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053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053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369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KNN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KNN is a lazy learner i.e. generalization is achieved until query is made to the system.</a:t>
            </a:r>
          </a:p>
          <a:p>
            <a:r>
              <a:rPr lang="en-US" dirty="0" smtClean="0"/>
              <a:t>Usually used for classification problem, but it can also be used for regression.</a:t>
            </a:r>
          </a:p>
          <a:p>
            <a:r>
              <a:rPr lang="en-US" dirty="0" smtClean="0"/>
              <a:t>Non-parametric </a:t>
            </a:r>
          </a:p>
          <a:p>
            <a:r>
              <a:rPr lang="en-US" dirty="0" smtClean="0"/>
              <a:t>Non-linear decision boundaries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075510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Instance-Based Classifiers</a:t>
            </a:r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762000" y="1905000"/>
          <a:ext cx="4572000" cy="5303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6" name="VISIO" r:id="rId3" imgW="4571640" imgH="5304600" progId="">
                  <p:embed/>
                </p:oleObj>
              </mc:Choice>
              <mc:Fallback>
                <p:oleObj name="VISIO" r:id="rId3" imgW="4571640" imgH="530460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905000"/>
                        <a:ext cx="4572000" cy="5303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Object 3"/>
          <p:cNvGraphicFramePr>
            <a:graphicFrameLocks noChangeAspect="1"/>
          </p:cNvGraphicFramePr>
          <p:nvPr/>
        </p:nvGraphicFramePr>
        <p:xfrm>
          <a:off x="4572000" y="3657600"/>
          <a:ext cx="1524000" cy="2420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7" name="VISIO" r:id="rId5" imgW="2782440" imgH="2637360" progId="">
                  <p:embed/>
                </p:oleObj>
              </mc:Choice>
              <mc:Fallback>
                <p:oleObj name="VISIO" r:id="rId5" imgW="2782440" imgH="263736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657600"/>
                        <a:ext cx="1524000" cy="2420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Object 4"/>
          <p:cNvGraphicFramePr>
            <a:graphicFrameLocks noChangeAspect="1"/>
          </p:cNvGraphicFramePr>
          <p:nvPr/>
        </p:nvGraphicFramePr>
        <p:xfrm>
          <a:off x="5916613" y="4038600"/>
          <a:ext cx="3227387" cy="203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8" name="VISIO" r:id="rId7" imgW="3227400" imgH="2032920" progId="">
                  <p:embed/>
                </p:oleObj>
              </mc:Choice>
              <mc:Fallback>
                <p:oleObj name="VISIO" r:id="rId7" imgW="3227400" imgH="203292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6613" y="4038600"/>
                        <a:ext cx="3227387" cy="2033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5562600" y="1981200"/>
            <a:ext cx="3581400" cy="13287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/>
              <a:t> Store the training records 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/>
              <a:t> Use training records to </a:t>
            </a:r>
            <a:br>
              <a:rPr lang="en-US"/>
            </a:br>
            <a:r>
              <a:rPr lang="en-US"/>
              <a:t>   predict the class label of </a:t>
            </a:r>
            <a:br>
              <a:rPr lang="en-US"/>
            </a:br>
            <a:r>
              <a:rPr lang="en-US"/>
              <a:t>   unseen cases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Nearest Neighbor Classifiers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8800"/>
            <a:ext cx="7693025" cy="4029075"/>
          </a:xfrm>
        </p:spPr>
        <p:txBody>
          <a:bodyPr/>
          <a:lstStyle/>
          <a:p>
            <a:r>
              <a:rPr lang="en-US"/>
              <a:t>Basic idea:</a:t>
            </a:r>
          </a:p>
          <a:p>
            <a:pPr lvl="1"/>
            <a:r>
              <a:rPr lang="en-US"/>
              <a:t>If it walks like a duck, quacks like a duck, then it’s probably a duck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219200" y="3352800"/>
            <a:ext cx="7239000" cy="2971800"/>
            <a:chOff x="192" y="1776"/>
            <a:chExt cx="5184" cy="2160"/>
          </a:xfrm>
        </p:grpSpPr>
        <p:pic>
          <p:nvPicPr>
            <p:cNvPr id="39954" name="Picture 5" descr="j0345807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96" y="2160"/>
              <a:ext cx="528" cy="4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9955" name="Picture 6" descr="j0239589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656" y="2640"/>
              <a:ext cx="720" cy="4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9956" name="Picture 7" descr="j035038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256" y="1968"/>
              <a:ext cx="444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9957" name="Picture 8" descr="j0330631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152" y="2976"/>
              <a:ext cx="373" cy="4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9958" name="Picture 9" descr="j0350389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2208" y="3168"/>
              <a:ext cx="624" cy="4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9959" name="Picture 10" descr="j0350356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1776" y="2448"/>
              <a:ext cx="720" cy="6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9960" name="Oval 11"/>
            <p:cNvSpPr>
              <a:spLocks noChangeArrowheads="1"/>
            </p:cNvSpPr>
            <p:nvPr/>
          </p:nvSpPr>
          <p:spPr bwMode="auto">
            <a:xfrm>
              <a:off x="816" y="1776"/>
              <a:ext cx="2544" cy="2160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9961" name="Text Box 12"/>
            <p:cNvSpPr txBox="1">
              <a:spLocks noChangeArrowheads="1"/>
            </p:cNvSpPr>
            <p:nvPr/>
          </p:nvSpPr>
          <p:spPr bwMode="auto">
            <a:xfrm>
              <a:off x="192" y="3312"/>
              <a:ext cx="864" cy="40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Training Records</a:t>
              </a:r>
            </a:p>
          </p:txBody>
        </p:sp>
        <p:sp>
          <p:nvSpPr>
            <p:cNvPr id="39962" name="Text Box 13"/>
            <p:cNvSpPr txBox="1">
              <a:spLocks noChangeArrowheads="1"/>
            </p:cNvSpPr>
            <p:nvPr/>
          </p:nvSpPr>
          <p:spPr bwMode="auto">
            <a:xfrm>
              <a:off x="4512" y="2064"/>
              <a:ext cx="864" cy="40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Test Record</a:t>
              </a:r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2667000" y="3048000"/>
            <a:ext cx="4572000" cy="2286000"/>
            <a:chOff x="1680" y="1920"/>
            <a:chExt cx="2880" cy="1440"/>
          </a:xfrm>
        </p:grpSpPr>
        <p:sp>
          <p:nvSpPr>
            <p:cNvPr id="39947" name="Text Box 15"/>
            <p:cNvSpPr txBox="1">
              <a:spLocks noChangeArrowheads="1"/>
            </p:cNvSpPr>
            <p:nvPr/>
          </p:nvSpPr>
          <p:spPr bwMode="auto">
            <a:xfrm>
              <a:off x="3312" y="1920"/>
              <a:ext cx="864" cy="40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Compute Distance</a:t>
              </a:r>
            </a:p>
          </p:txBody>
        </p:sp>
        <p:grpSp>
          <p:nvGrpSpPr>
            <p:cNvPr id="39948" name="Group 16"/>
            <p:cNvGrpSpPr>
              <a:grpSpLocks/>
            </p:cNvGrpSpPr>
            <p:nvPr/>
          </p:nvGrpSpPr>
          <p:grpSpPr bwMode="auto">
            <a:xfrm>
              <a:off x="1680" y="2256"/>
              <a:ext cx="2880" cy="1104"/>
              <a:chOff x="1680" y="2256"/>
              <a:chExt cx="2880" cy="1104"/>
            </a:xfrm>
          </p:grpSpPr>
          <p:sp>
            <p:nvSpPr>
              <p:cNvPr id="39949" name="Line 17"/>
              <p:cNvSpPr>
                <a:spLocks noChangeShapeType="1"/>
              </p:cNvSpPr>
              <p:nvPr/>
            </p:nvSpPr>
            <p:spPr bwMode="auto">
              <a:xfrm>
                <a:off x="2832" y="2256"/>
                <a:ext cx="1680" cy="576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9950" name="Line 18"/>
              <p:cNvSpPr>
                <a:spLocks noChangeShapeType="1"/>
              </p:cNvSpPr>
              <p:nvPr/>
            </p:nvSpPr>
            <p:spPr bwMode="auto">
              <a:xfrm>
                <a:off x="2544" y="2880"/>
                <a:ext cx="2016" cy="4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9951" name="Line 19"/>
              <p:cNvSpPr>
                <a:spLocks noChangeShapeType="1"/>
              </p:cNvSpPr>
              <p:nvPr/>
            </p:nvSpPr>
            <p:spPr bwMode="auto">
              <a:xfrm flipV="1">
                <a:off x="2928" y="3072"/>
                <a:ext cx="1584" cy="28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9952" name="Line 20"/>
              <p:cNvSpPr>
                <a:spLocks noChangeShapeType="1"/>
              </p:cNvSpPr>
              <p:nvPr/>
            </p:nvSpPr>
            <p:spPr bwMode="auto">
              <a:xfrm flipV="1">
                <a:off x="1680" y="3024"/>
                <a:ext cx="2832" cy="192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9953" name="Line 21"/>
              <p:cNvSpPr>
                <a:spLocks noChangeShapeType="1"/>
              </p:cNvSpPr>
              <p:nvPr/>
            </p:nvSpPr>
            <p:spPr bwMode="auto">
              <a:xfrm>
                <a:off x="1920" y="2352"/>
                <a:ext cx="2544" cy="52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GB"/>
              </a:p>
            </p:txBody>
          </p:sp>
        </p:grpSp>
      </p:grpSp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4038600" y="4572000"/>
            <a:ext cx="3352800" cy="1327150"/>
            <a:chOff x="2544" y="2880"/>
            <a:chExt cx="2112" cy="836"/>
          </a:xfrm>
        </p:grpSpPr>
        <p:sp>
          <p:nvSpPr>
            <p:cNvPr id="39943" name="Text Box 23"/>
            <p:cNvSpPr txBox="1">
              <a:spLocks noChangeArrowheads="1"/>
            </p:cNvSpPr>
            <p:nvPr/>
          </p:nvSpPr>
          <p:spPr bwMode="auto">
            <a:xfrm>
              <a:off x="3264" y="3312"/>
              <a:ext cx="1392" cy="40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Choose k of the “nearest” records</a:t>
              </a:r>
            </a:p>
          </p:txBody>
        </p:sp>
        <p:grpSp>
          <p:nvGrpSpPr>
            <p:cNvPr id="39944" name="Group 24"/>
            <p:cNvGrpSpPr>
              <a:grpSpLocks/>
            </p:cNvGrpSpPr>
            <p:nvPr/>
          </p:nvGrpSpPr>
          <p:grpSpPr bwMode="auto">
            <a:xfrm>
              <a:off x="2544" y="2880"/>
              <a:ext cx="2016" cy="480"/>
              <a:chOff x="2544" y="2880"/>
              <a:chExt cx="2016" cy="480"/>
            </a:xfrm>
          </p:grpSpPr>
          <p:sp>
            <p:nvSpPr>
              <p:cNvPr id="39945" name="Line 25"/>
              <p:cNvSpPr>
                <a:spLocks noChangeShapeType="1"/>
              </p:cNvSpPr>
              <p:nvPr/>
            </p:nvSpPr>
            <p:spPr bwMode="auto">
              <a:xfrm>
                <a:off x="2544" y="2880"/>
                <a:ext cx="2016" cy="48"/>
              </a:xfrm>
              <a:prstGeom prst="line">
                <a:avLst/>
              </a:prstGeom>
              <a:noFill/>
              <a:ln w="44450">
                <a:solidFill>
                  <a:srgbClr val="0000FF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9946" name="Line 26"/>
              <p:cNvSpPr>
                <a:spLocks noChangeShapeType="1"/>
              </p:cNvSpPr>
              <p:nvPr/>
            </p:nvSpPr>
            <p:spPr bwMode="auto">
              <a:xfrm flipV="1">
                <a:off x="2928" y="3072"/>
                <a:ext cx="1584" cy="288"/>
              </a:xfrm>
              <a:prstGeom prst="line">
                <a:avLst/>
              </a:prstGeom>
              <a:noFill/>
              <a:ln w="44450">
                <a:solidFill>
                  <a:srgbClr val="0000FF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GB"/>
              </a:p>
            </p:txBody>
          </p:sp>
        </p:grpSp>
      </p:grp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Nearest-Neighbor Classifiers</a:t>
            </a:r>
          </a:p>
        </p:txBody>
      </p:sp>
      <p:sp>
        <p:nvSpPr>
          <p:cNvPr id="1055747" name="Rectangle 3"/>
          <p:cNvSpPr>
            <a:spLocks noChangeArrowheads="1"/>
          </p:cNvSpPr>
          <p:nvPr/>
        </p:nvSpPr>
        <p:spPr bwMode="auto">
          <a:xfrm>
            <a:off x="5105400" y="1828800"/>
            <a:ext cx="4038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/>
              <a:t>Requires three things</a:t>
            </a:r>
          </a:p>
          <a:p>
            <a:pPr marL="742950" lvl="1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/>
              <a:t>The set of stored records</a:t>
            </a:r>
          </a:p>
          <a:p>
            <a:pPr marL="742950" lvl="1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/>
              <a:t>Distance Metric to compute distance between records</a:t>
            </a:r>
          </a:p>
          <a:p>
            <a:pPr marL="742950" lvl="1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/>
              <a:t>The value of </a:t>
            </a:r>
            <a:r>
              <a:rPr lang="en-US" i="1"/>
              <a:t>k</a:t>
            </a:r>
            <a:r>
              <a:rPr lang="en-US"/>
              <a:t>, the number of nearest neighbors to retrieve</a:t>
            </a:r>
          </a:p>
          <a:p>
            <a:pPr marL="742950" lvl="1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endParaRPr lang="en-US"/>
          </a:p>
          <a:p>
            <a: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/>
              <a:t>To classify an unknown record:</a:t>
            </a:r>
          </a:p>
          <a:p>
            <a:pPr marL="742950" lvl="1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/>
              <a:t>Compute distance to other training records</a:t>
            </a:r>
          </a:p>
          <a:p>
            <a:pPr marL="742950" lvl="1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/>
              <a:t>Identify </a:t>
            </a:r>
            <a:r>
              <a:rPr lang="en-US" i="1"/>
              <a:t>k</a:t>
            </a:r>
            <a:r>
              <a:rPr lang="en-US"/>
              <a:t> nearest neighbors </a:t>
            </a:r>
          </a:p>
          <a:p>
            <a:pPr marL="742950" lvl="1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/>
              <a:t>Use class labels of nearest neighbors to determine the class label of unknown record (e.g., by taking majority vote)</a:t>
            </a:r>
          </a:p>
        </p:txBody>
      </p:sp>
      <p:graphicFrame>
        <p:nvGraphicFramePr>
          <p:cNvPr id="10242" name="Object 2"/>
          <p:cNvGraphicFramePr>
            <a:graphicFrameLocks noChangeAspect="1"/>
          </p:cNvGraphicFramePr>
          <p:nvPr/>
        </p:nvGraphicFramePr>
        <p:xfrm>
          <a:off x="914400" y="1981200"/>
          <a:ext cx="4316413" cy="510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8" name="Visio" r:id="rId3" imgW="7007454" imgH="8108144" progId="">
                  <p:embed/>
                </p:oleObj>
              </mc:Choice>
              <mc:Fallback>
                <p:oleObj name="Visio" r:id="rId3" imgW="7007454" imgH="8108144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981200"/>
                        <a:ext cx="4316413" cy="510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55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055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055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055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055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055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055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055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5747" grpId="0" build="p"/>
    </p:bldLst>
  </p:timing>
</p:sld>
</file>

<file path=ppt/theme/theme1.xml><?xml version="1.0" encoding="utf-8"?>
<a:theme xmlns:a="http://schemas.openxmlformats.org/drawingml/2006/main" name="Capsules">
  <a:themeElements>
    <a:clrScheme name="Capsules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Capsules</Template>
  <TotalTime>13166</TotalTime>
  <Words>1101</Words>
  <Application>Microsoft Office PowerPoint</Application>
  <PresentationFormat>On-screen Show (4:3)</PresentationFormat>
  <Paragraphs>334</Paragraphs>
  <Slides>38</Slides>
  <Notes>4</Notes>
  <HiddenSlides>1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38</vt:i4>
      </vt:variant>
    </vt:vector>
  </HeadingPairs>
  <TitlesOfParts>
    <vt:vector size="49" baseType="lpstr">
      <vt:lpstr>ＭＳ Ｐゴシック</vt:lpstr>
      <vt:lpstr>Arial</vt:lpstr>
      <vt:lpstr>Calibri</vt:lpstr>
      <vt:lpstr>Monotype Sorts</vt:lpstr>
      <vt:lpstr>Times New Roman</vt:lpstr>
      <vt:lpstr>Wingdings</vt:lpstr>
      <vt:lpstr>Capsules</vt:lpstr>
      <vt:lpstr>VISIO</vt:lpstr>
      <vt:lpstr>Visio</vt:lpstr>
      <vt:lpstr>معادلة</vt:lpstr>
      <vt:lpstr>Equation</vt:lpstr>
      <vt:lpstr>Lecture 02: KNN &amp; Confusion Matrix </vt:lpstr>
      <vt:lpstr>Contents</vt:lpstr>
      <vt:lpstr>Types of Machine Learning</vt:lpstr>
      <vt:lpstr>PowerPoint Presentation</vt:lpstr>
      <vt:lpstr>Instance Based Classifiers</vt:lpstr>
      <vt:lpstr>Introduction to KNN</vt:lpstr>
      <vt:lpstr>Instance-Based Classifiers</vt:lpstr>
      <vt:lpstr>Nearest Neighbor Classifiers</vt:lpstr>
      <vt:lpstr>Nearest-Neighbor Classifiers</vt:lpstr>
      <vt:lpstr>Definition of Nearest Neighbor</vt:lpstr>
      <vt:lpstr>1 nearest-neighbor</vt:lpstr>
      <vt:lpstr>Nearest Neighbors: Decision Boundaries</vt:lpstr>
      <vt:lpstr>Example: 2D decision boundary</vt:lpstr>
      <vt:lpstr>Example: 3D decision boundary</vt:lpstr>
      <vt:lpstr>Nearest Neighbor Classification</vt:lpstr>
      <vt:lpstr>Example (NN Classifier)</vt:lpstr>
      <vt:lpstr>Example (NN Classifier)</vt:lpstr>
      <vt:lpstr>Example (NN Classifier)</vt:lpstr>
      <vt:lpstr>Nearest Neighbor Classification…</vt:lpstr>
      <vt:lpstr>Nearest Neighbor Classification…</vt:lpstr>
      <vt:lpstr>Example (NN Classifier)</vt:lpstr>
      <vt:lpstr>Example (NN Classifier)</vt:lpstr>
      <vt:lpstr>k-Nearest Neighbors: Issues (Complexity) &amp; Remedies</vt:lpstr>
      <vt:lpstr>Discussion</vt:lpstr>
      <vt:lpstr>Performance Measures</vt:lpstr>
      <vt:lpstr>Confusion Matrix</vt:lpstr>
      <vt:lpstr>Confusion Matrix</vt:lpstr>
      <vt:lpstr>Confusion Matrix</vt:lpstr>
      <vt:lpstr>Confusion Matrix</vt:lpstr>
      <vt:lpstr>What’s wrong with this?</vt:lpstr>
      <vt:lpstr>Confusion Matrix</vt:lpstr>
      <vt:lpstr>Confusion Matrix</vt:lpstr>
      <vt:lpstr>Confusion Matrix</vt:lpstr>
      <vt:lpstr>Fbeta Measures </vt:lpstr>
      <vt:lpstr>PowerPoint Presentation</vt:lpstr>
      <vt:lpstr>Exercise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Tahir</dc:creator>
  <cp:lastModifiedBy>CS-Routation-1</cp:lastModifiedBy>
  <cp:revision>404</cp:revision>
  <cp:lastPrinted>1601-01-01T00:00:00Z</cp:lastPrinted>
  <dcterms:created xsi:type="dcterms:W3CDTF">1601-01-01T00:00:00Z</dcterms:created>
  <dcterms:modified xsi:type="dcterms:W3CDTF">2020-09-14T12:59:19Z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