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media/image5.jpg" ContentType="image/jpg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g"/>
  <Override PartName="/ppt/media/image13.jpg" ContentType="image/jpg"/>
  <Override PartName="/ppt/media/image14.jpg" ContentType="image/jpg"/>
  <Override PartName="/ppt/media/image18.jpg" ContentType="image/jpg"/>
  <Override PartName="/ppt/media/image20.jpg" ContentType="image/jpg"/>
  <Override PartName="/ppt/media/image22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60" r:id="rId2"/>
    <p:sldId id="258" r:id="rId3"/>
    <p:sldId id="259" r:id="rId4"/>
    <p:sldId id="362" r:id="rId5"/>
    <p:sldId id="364" r:id="rId6"/>
    <p:sldId id="375" r:id="rId7"/>
    <p:sldId id="376" r:id="rId8"/>
    <p:sldId id="377" r:id="rId9"/>
    <p:sldId id="363" r:id="rId10"/>
    <p:sldId id="365" r:id="rId11"/>
    <p:sldId id="378" r:id="rId12"/>
    <p:sldId id="366" r:id="rId13"/>
    <p:sldId id="367" r:id="rId14"/>
    <p:sldId id="368" r:id="rId15"/>
    <p:sldId id="369" r:id="rId16"/>
    <p:sldId id="361" r:id="rId17"/>
    <p:sldId id="370" r:id="rId18"/>
    <p:sldId id="260" r:id="rId19"/>
    <p:sldId id="284" r:id="rId20"/>
    <p:sldId id="371" r:id="rId21"/>
    <p:sldId id="373" r:id="rId22"/>
    <p:sldId id="374" r:id="rId23"/>
    <p:sldId id="261" r:id="rId24"/>
    <p:sldId id="315" r:id="rId25"/>
    <p:sldId id="316" r:id="rId26"/>
    <p:sldId id="317" r:id="rId27"/>
    <p:sldId id="318" r:id="rId28"/>
    <p:sldId id="328" r:id="rId29"/>
    <p:sldId id="330" r:id="rId30"/>
    <p:sldId id="331" r:id="rId31"/>
    <p:sldId id="336" r:id="rId32"/>
    <p:sldId id="379" r:id="rId33"/>
    <p:sldId id="380" r:id="rId34"/>
    <p:sldId id="382" r:id="rId35"/>
    <p:sldId id="338" r:id="rId36"/>
    <p:sldId id="340" r:id="rId37"/>
    <p:sldId id="381" r:id="rId38"/>
    <p:sldId id="383" r:id="rId39"/>
    <p:sldId id="348" r:id="rId40"/>
    <p:sldId id="385" r:id="rId41"/>
    <p:sldId id="351" r:id="rId42"/>
    <p:sldId id="384" r:id="rId43"/>
    <p:sldId id="386" r:id="rId44"/>
    <p:sldId id="356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6CD2-237E-438D-B950-F0CD2825A7F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1D6BD-BA2C-447F-9C36-2193E08B6760}">
      <dgm:prSet phldrT="[Text]" custT="1"/>
      <dgm:spPr/>
      <dgm:t>
        <a:bodyPr/>
        <a:lstStyle/>
        <a:p>
          <a:r>
            <a:rPr lang="en-US" sz="2800" b="1" dirty="0"/>
            <a:t>6.Solution</a:t>
          </a:r>
          <a:endParaRPr lang="en-US" sz="1800" b="1" dirty="0"/>
        </a:p>
      </dgm:t>
    </dgm:pt>
    <dgm:pt modelId="{F3D189A3-4D63-467D-9DD5-FB8D9DEE783F}" type="parTrans" cxnId="{70D55BFC-B6A3-456E-BDC4-09A925D9930F}">
      <dgm:prSet/>
      <dgm:spPr/>
      <dgm:t>
        <a:bodyPr/>
        <a:lstStyle/>
        <a:p>
          <a:endParaRPr lang="en-US"/>
        </a:p>
      </dgm:t>
    </dgm:pt>
    <dgm:pt modelId="{1A6CFADD-6FAA-4D59-A0F2-CBBB008C0580}" type="sibTrans" cxnId="{70D55BFC-B6A3-456E-BDC4-09A925D9930F}">
      <dgm:prSet/>
      <dgm:spPr/>
      <dgm:t>
        <a:bodyPr/>
        <a:lstStyle/>
        <a:p>
          <a:endParaRPr lang="en-US"/>
        </a:p>
      </dgm:t>
    </dgm:pt>
    <dgm:pt modelId="{47CA5735-C755-4585-AE6D-F6C5C3C37B4D}">
      <dgm:prSet phldrT="[Text]" custT="1"/>
      <dgm:spPr/>
      <dgm:t>
        <a:bodyPr/>
        <a:lstStyle/>
        <a:p>
          <a:r>
            <a:rPr lang="en-US" sz="2800" b="1" dirty="0"/>
            <a:t>1.State</a:t>
          </a:r>
        </a:p>
      </dgm:t>
    </dgm:pt>
    <dgm:pt modelId="{9367A236-0D97-4CCA-BE7E-FA5172565496}" type="sibTrans" cxnId="{B5C8C5BA-1EA4-4FF6-AFE7-54A841470231}">
      <dgm:prSet/>
      <dgm:spPr/>
      <dgm:t>
        <a:bodyPr/>
        <a:lstStyle/>
        <a:p>
          <a:endParaRPr lang="en-US"/>
        </a:p>
      </dgm:t>
    </dgm:pt>
    <dgm:pt modelId="{3670FC4D-FDF1-4795-9585-C948BBF0224F}" type="parTrans" cxnId="{B5C8C5BA-1EA4-4FF6-AFE7-54A841470231}">
      <dgm:prSet/>
      <dgm:spPr/>
      <dgm:t>
        <a:bodyPr/>
        <a:lstStyle/>
        <a:p>
          <a:endParaRPr lang="en-US"/>
        </a:p>
      </dgm:t>
    </dgm:pt>
    <dgm:pt modelId="{77849238-E402-447D-9B2F-E780325AFD1D}">
      <dgm:prSet phldrT="[Text]" custT="1"/>
      <dgm:spPr/>
      <dgm:t>
        <a:bodyPr/>
        <a:lstStyle/>
        <a:p>
          <a:r>
            <a:rPr lang="en-US" sz="2800" b="1" dirty="0"/>
            <a:t>2.Initial State</a:t>
          </a:r>
        </a:p>
      </dgm:t>
    </dgm:pt>
    <dgm:pt modelId="{F6460027-E963-48B6-A25B-C79D86E52851}" type="sibTrans" cxnId="{AC647866-D987-450C-981A-0381286AD1DF}">
      <dgm:prSet/>
      <dgm:spPr/>
      <dgm:t>
        <a:bodyPr/>
        <a:lstStyle/>
        <a:p>
          <a:endParaRPr lang="en-US"/>
        </a:p>
      </dgm:t>
    </dgm:pt>
    <dgm:pt modelId="{5D9727AE-3D81-4565-B85B-2E3633C70F00}" type="parTrans" cxnId="{AC647866-D987-450C-981A-0381286AD1DF}">
      <dgm:prSet/>
      <dgm:spPr/>
      <dgm:t>
        <a:bodyPr/>
        <a:lstStyle/>
        <a:p>
          <a:endParaRPr lang="en-US"/>
        </a:p>
      </dgm:t>
    </dgm:pt>
    <dgm:pt modelId="{F8CF61A8-9BF3-453D-856A-076C26012DFC}">
      <dgm:prSet phldrT="[Text]" custT="1"/>
      <dgm:spPr/>
      <dgm:t>
        <a:bodyPr/>
        <a:lstStyle/>
        <a:p>
          <a:r>
            <a:rPr lang="en-US" sz="2800" b="1" dirty="0"/>
            <a:t>3.Actions</a:t>
          </a:r>
        </a:p>
      </dgm:t>
    </dgm:pt>
    <dgm:pt modelId="{F462C2D9-3813-4E5B-9B4E-A7411F1AFF51}" type="sibTrans" cxnId="{1267B795-E48B-4C55-8ECA-334B5A3A46AD}">
      <dgm:prSet/>
      <dgm:spPr/>
      <dgm:t>
        <a:bodyPr/>
        <a:lstStyle/>
        <a:p>
          <a:endParaRPr lang="en-US"/>
        </a:p>
      </dgm:t>
    </dgm:pt>
    <dgm:pt modelId="{D25F9894-A632-42E6-AD0D-96B7ADB5F5F1}" type="parTrans" cxnId="{1267B795-E48B-4C55-8ECA-334B5A3A46AD}">
      <dgm:prSet/>
      <dgm:spPr/>
      <dgm:t>
        <a:bodyPr/>
        <a:lstStyle/>
        <a:p>
          <a:endParaRPr lang="en-US"/>
        </a:p>
      </dgm:t>
    </dgm:pt>
    <dgm:pt modelId="{8A3D7FD9-6777-4872-A1A1-DDFBC523E3D8}">
      <dgm:prSet phldrT="[Text]" custT="1"/>
      <dgm:spPr/>
      <dgm:t>
        <a:bodyPr/>
        <a:lstStyle/>
        <a:p>
          <a:r>
            <a:rPr lang="en-US" sz="2800" b="1" dirty="0"/>
            <a:t>4.Goal Test</a:t>
          </a:r>
        </a:p>
      </dgm:t>
    </dgm:pt>
    <dgm:pt modelId="{8B56ABA7-39F1-4FA9-A644-4F8F2452C816}" type="sibTrans" cxnId="{AEE6CE3B-09F2-41B9-B20A-918BFDC53935}">
      <dgm:prSet/>
      <dgm:spPr/>
      <dgm:t>
        <a:bodyPr/>
        <a:lstStyle/>
        <a:p>
          <a:endParaRPr lang="en-US"/>
        </a:p>
      </dgm:t>
    </dgm:pt>
    <dgm:pt modelId="{2404DFE1-9916-47ED-A9AA-CD079E67BA6F}" type="parTrans" cxnId="{AEE6CE3B-09F2-41B9-B20A-918BFDC53935}">
      <dgm:prSet/>
      <dgm:spPr/>
      <dgm:t>
        <a:bodyPr/>
        <a:lstStyle/>
        <a:p>
          <a:endParaRPr lang="en-US"/>
        </a:p>
      </dgm:t>
    </dgm:pt>
    <dgm:pt modelId="{8C2050A5-56BC-4AAC-9EC8-E021E42845E3}">
      <dgm:prSet phldrT="[Text]" custT="1"/>
      <dgm:spPr/>
      <dgm:t>
        <a:bodyPr/>
        <a:lstStyle/>
        <a:p>
          <a:r>
            <a:rPr lang="en-US" sz="2800" b="1" dirty="0"/>
            <a:t>5.Path Cost</a:t>
          </a:r>
        </a:p>
      </dgm:t>
    </dgm:pt>
    <dgm:pt modelId="{BC94E954-C90D-43BC-9EDB-F21E3E073EE6}" type="sibTrans" cxnId="{6FF617F6-DB6E-403C-B802-BD8FED9FFCEE}">
      <dgm:prSet/>
      <dgm:spPr/>
      <dgm:t>
        <a:bodyPr/>
        <a:lstStyle/>
        <a:p>
          <a:endParaRPr lang="en-US"/>
        </a:p>
      </dgm:t>
    </dgm:pt>
    <dgm:pt modelId="{4E4BE46B-7B5A-43F6-A8ED-CCDADA2B44E9}" type="parTrans" cxnId="{6FF617F6-DB6E-403C-B802-BD8FED9FFCEE}">
      <dgm:prSet/>
      <dgm:spPr/>
      <dgm:t>
        <a:bodyPr/>
        <a:lstStyle/>
        <a:p>
          <a:endParaRPr lang="en-US"/>
        </a:p>
      </dgm:t>
    </dgm:pt>
    <dgm:pt modelId="{ECA509FC-B60A-42D4-A0D0-CB2F66A806F0}" type="pres">
      <dgm:prSet presAssocID="{88226CD2-237E-438D-B950-F0CD2825A7FB}" presName="linearFlow" presStyleCnt="0">
        <dgm:presLayoutVars>
          <dgm:resizeHandles val="exact"/>
        </dgm:presLayoutVars>
      </dgm:prSet>
      <dgm:spPr/>
    </dgm:pt>
    <dgm:pt modelId="{13BD5D3D-0C81-493B-AB64-D2707EE38C35}" type="pres">
      <dgm:prSet presAssocID="{47CA5735-C755-4585-AE6D-F6C5C3C37B4D}" presName="node" presStyleLbl="node1" presStyleIdx="0" presStyleCnt="6" custLinFactNeighborX="1824" custLinFactNeighborY="-1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28C74-34A6-4207-903B-0FAED459CFE9}" type="pres">
      <dgm:prSet presAssocID="{9367A236-0D97-4CCA-BE7E-FA517256549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F8EE2D6-C6EE-48DC-9E40-02AD2D63F8C1}" type="pres">
      <dgm:prSet presAssocID="{9367A236-0D97-4CCA-BE7E-FA517256549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20D35EE-4BF3-4747-AA44-22BB7FA0971E}" type="pres">
      <dgm:prSet presAssocID="{77849238-E402-447D-9B2F-E780325AFD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A801-C5BC-4242-AE3B-05B2F1860C46}" type="pres">
      <dgm:prSet presAssocID="{F6460027-E963-48B6-A25B-C79D86E5285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274CF0B-125D-4E7B-B942-9F81E0DBD0B8}" type="pres">
      <dgm:prSet presAssocID="{F6460027-E963-48B6-A25B-C79D86E5285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B16271F-11E7-46E3-AED8-3BA2CDFB7F9B}" type="pres">
      <dgm:prSet presAssocID="{F8CF61A8-9BF3-453D-856A-076C26012DF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521CC-0EB1-467E-BD2F-B0213BE5CF64}" type="pres">
      <dgm:prSet presAssocID="{F462C2D9-3813-4E5B-9B4E-A7411F1AFF5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DDA40F4-D638-40CE-A39A-E6C768AD5E28}" type="pres">
      <dgm:prSet presAssocID="{F462C2D9-3813-4E5B-9B4E-A7411F1AFF5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F763CC4-9F3A-41A6-A608-3E2EDE6BC734}" type="pres">
      <dgm:prSet presAssocID="{8A3D7FD9-6777-4872-A1A1-DDFBC523E3D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A0E7D-9966-401E-BCB8-EC4FC97BEEA2}" type="pres">
      <dgm:prSet presAssocID="{8B56ABA7-39F1-4FA9-A644-4F8F2452C81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1A506EE-5B92-44C6-B58B-102F32EBC88A}" type="pres">
      <dgm:prSet presAssocID="{8B56ABA7-39F1-4FA9-A644-4F8F2452C81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66D3771-9BF6-44D2-872B-B72B9DB4AE41}" type="pres">
      <dgm:prSet presAssocID="{8C2050A5-56BC-4AAC-9EC8-E021E42845E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74729-A3DF-43B3-A403-4A122EC75E4A}" type="pres">
      <dgm:prSet presAssocID="{BC94E954-C90D-43BC-9EDB-F21E3E073EE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53ADFD7-BE96-4729-B34B-EB7A7399F172}" type="pres">
      <dgm:prSet presAssocID="{BC94E954-C90D-43BC-9EDB-F21E3E073EE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0BAA5CD-6395-4C55-9A63-D10B57436213}" type="pres">
      <dgm:prSet presAssocID="{1651D6BD-BA2C-447F-9C36-2193E08B67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617F6-DB6E-403C-B802-BD8FED9FFCEE}" srcId="{88226CD2-237E-438D-B950-F0CD2825A7FB}" destId="{8C2050A5-56BC-4AAC-9EC8-E021E42845E3}" srcOrd="4" destOrd="0" parTransId="{4E4BE46B-7B5A-43F6-A8ED-CCDADA2B44E9}" sibTransId="{BC94E954-C90D-43BC-9EDB-F21E3E073EE6}"/>
    <dgm:cxn modelId="{F833604A-9AB7-4234-ABEC-F94B8CB9A013}" type="presOf" srcId="{77849238-E402-447D-9B2F-E780325AFD1D}" destId="{820D35EE-4BF3-4747-AA44-22BB7FA0971E}" srcOrd="0" destOrd="0" presId="urn:microsoft.com/office/officeart/2005/8/layout/process2"/>
    <dgm:cxn modelId="{6EAACE69-A423-47A8-9EAE-C92F5CA77FF9}" type="presOf" srcId="{8C2050A5-56BC-4AAC-9EC8-E021E42845E3}" destId="{E66D3771-9BF6-44D2-872B-B72B9DB4AE41}" srcOrd="0" destOrd="0" presId="urn:microsoft.com/office/officeart/2005/8/layout/process2"/>
    <dgm:cxn modelId="{E3065C99-EDBD-408C-B358-0AC6F5C1033E}" type="presOf" srcId="{8B56ABA7-39F1-4FA9-A644-4F8F2452C816}" destId="{517A0E7D-9966-401E-BCB8-EC4FC97BEEA2}" srcOrd="0" destOrd="0" presId="urn:microsoft.com/office/officeart/2005/8/layout/process2"/>
    <dgm:cxn modelId="{2CF1836D-B36C-445A-9722-7FF381405F1A}" type="presOf" srcId="{8A3D7FD9-6777-4872-A1A1-DDFBC523E3D8}" destId="{8F763CC4-9F3A-41A6-A608-3E2EDE6BC734}" srcOrd="0" destOrd="0" presId="urn:microsoft.com/office/officeart/2005/8/layout/process2"/>
    <dgm:cxn modelId="{1267B795-E48B-4C55-8ECA-334B5A3A46AD}" srcId="{88226CD2-237E-438D-B950-F0CD2825A7FB}" destId="{F8CF61A8-9BF3-453D-856A-076C26012DFC}" srcOrd="2" destOrd="0" parTransId="{D25F9894-A632-42E6-AD0D-96B7ADB5F5F1}" sibTransId="{F462C2D9-3813-4E5B-9B4E-A7411F1AFF51}"/>
    <dgm:cxn modelId="{DB88B0BF-2242-4122-BC4F-E934CDC3AF3D}" type="presOf" srcId="{BC94E954-C90D-43BC-9EDB-F21E3E073EE6}" destId="{6BF74729-A3DF-43B3-A403-4A122EC75E4A}" srcOrd="0" destOrd="0" presId="urn:microsoft.com/office/officeart/2005/8/layout/process2"/>
    <dgm:cxn modelId="{128AB25E-A321-4D3A-8F07-8A185E8D17DE}" type="presOf" srcId="{1651D6BD-BA2C-447F-9C36-2193E08B6760}" destId="{B0BAA5CD-6395-4C55-9A63-D10B57436213}" srcOrd="0" destOrd="0" presId="urn:microsoft.com/office/officeart/2005/8/layout/process2"/>
    <dgm:cxn modelId="{C84518DF-48BE-4E76-A531-5EDB896C33C9}" type="presOf" srcId="{88226CD2-237E-438D-B950-F0CD2825A7FB}" destId="{ECA509FC-B60A-42D4-A0D0-CB2F66A806F0}" srcOrd="0" destOrd="0" presId="urn:microsoft.com/office/officeart/2005/8/layout/process2"/>
    <dgm:cxn modelId="{AEE6CE3B-09F2-41B9-B20A-918BFDC53935}" srcId="{88226CD2-237E-438D-B950-F0CD2825A7FB}" destId="{8A3D7FD9-6777-4872-A1A1-DDFBC523E3D8}" srcOrd="3" destOrd="0" parTransId="{2404DFE1-9916-47ED-A9AA-CD079E67BA6F}" sibTransId="{8B56ABA7-39F1-4FA9-A644-4F8F2452C816}"/>
    <dgm:cxn modelId="{24AEA86D-87D6-45B5-8C10-502B5BF2CE83}" type="presOf" srcId="{F6460027-E963-48B6-A25B-C79D86E52851}" destId="{8274CF0B-125D-4E7B-B942-9F81E0DBD0B8}" srcOrd="1" destOrd="0" presId="urn:microsoft.com/office/officeart/2005/8/layout/process2"/>
    <dgm:cxn modelId="{819C9E2A-CC83-4AF3-BDD1-C27CAF8D6206}" type="presOf" srcId="{9367A236-0D97-4CCA-BE7E-FA5172565496}" destId="{31D28C74-34A6-4207-903B-0FAED459CFE9}" srcOrd="0" destOrd="0" presId="urn:microsoft.com/office/officeart/2005/8/layout/process2"/>
    <dgm:cxn modelId="{59567422-4E80-4FD2-AB59-AC94E6A881D4}" type="presOf" srcId="{47CA5735-C755-4585-AE6D-F6C5C3C37B4D}" destId="{13BD5D3D-0C81-493B-AB64-D2707EE38C35}" srcOrd="0" destOrd="0" presId="urn:microsoft.com/office/officeart/2005/8/layout/process2"/>
    <dgm:cxn modelId="{70D55BFC-B6A3-456E-BDC4-09A925D9930F}" srcId="{88226CD2-237E-438D-B950-F0CD2825A7FB}" destId="{1651D6BD-BA2C-447F-9C36-2193E08B6760}" srcOrd="5" destOrd="0" parTransId="{F3D189A3-4D63-467D-9DD5-FB8D9DEE783F}" sibTransId="{1A6CFADD-6FAA-4D59-A0F2-CBBB008C0580}"/>
    <dgm:cxn modelId="{B5C8C5BA-1EA4-4FF6-AFE7-54A841470231}" srcId="{88226CD2-237E-438D-B950-F0CD2825A7FB}" destId="{47CA5735-C755-4585-AE6D-F6C5C3C37B4D}" srcOrd="0" destOrd="0" parTransId="{3670FC4D-FDF1-4795-9585-C948BBF0224F}" sibTransId="{9367A236-0D97-4CCA-BE7E-FA5172565496}"/>
    <dgm:cxn modelId="{AA802A3A-D503-4EFB-9318-815DBADEE386}" type="presOf" srcId="{F462C2D9-3813-4E5B-9B4E-A7411F1AFF51}" destId="{2DDA40F4-D638-40CE-A39A-E6C768AD5E28}" srcOrd="1" destOrd="0" presId="urn:microsoft.com/office/officeart/2005/8/layout/process2"/>
    <dgm:cxn modelId="{AC647866-D987-450C-981A-0381286AD1DF}" srcId="{88226CD2-237E-438D-B950-F0CD2825A7FB}" destId="{77849238-E402-447D-9B2F-E780325AFD1D}" srcOrd="1" destOrd="0" parTransId="{5D9727AE-3D81-4565-B85B-2E3633C70F00}" sibTransId="{F6460027-E963-48B6-A25B-C79D86E52851}"/>
    <dgm:cxn modelId="{1FF1D534-85CF-4BBC-AD0A-7486A4CCDF2C}" type="presOf" srcId="{BC94E954-C90D-43BC-9EDB-F21E3E073EE6}" destId="{D53ADFD7-BE96-4729-B34B-EB7A7399F172}" srcOrd="1" destOrd="0" presId="urn:microsoft.com/office/officeart/2005/8/layout/process2"/>
    <dgm:cxn modelId="{57A3C594-A60F-4B88-A914-0B60C494B359}" type="presOf" srcId="{F6460027-E963-48B6-A25B-C79D86E52851}" destId="{25B2A801-C5BC-4242-AE3B-05B2F1860C46}" srcOrd="0" destOrd="0" presId="urn:microsoft.com/office/officeart/2005/8/layout/process2"/>
    <dgm:cxn modelId="{9203789D-EC3F-483F-A5C7-4EB46CD46C4E}" type="presOf" srcId="{8B56ABA7-39F1-4FA9-A644-4F8F2452C816}" destId="{81A506EE-5B92-44C6-B58B-102F32EBC88A}" srcOrd="1" destOrd="0" presId="urn:microsoft.com/office/officeart/2005/8/layout/process2"/>
    <dgm:cxn modelId="{3EFCB1CC-7646-4349-B191-C8A421C74327}" type="presOf" srcId="{9367A236-0D97-4CCA-BE7E-FA5172565496}" destId="{5F8EE2D6-C6EE-48DC-9E40-02AD2D63F8C1}" srcOrd="1" destOrd="0" presId="urn:microsoft.com/office/officeart/2005/8/layout/process2"/>
    <dgm:cxn modelId="{B28ED3DA-D5B9-4E87-A734-5E7FD2D7EB2D}" type="presOf" srcId="{F462C2D9-3813-4E5B-9B4E-A7411F1AFF51}" destId="{120521CC-0EB1-467E-BD2F-B0213BE5CF64}" srcOrd="0" destOrd="0" presId="urn:microsoft.com/office/officeart/2005/8/layout/process2"/>
    <dgm:cxn modelId="{C9A75CB0-0384-406C-96B6-4E05744302F3}" type="presOf" srcId="{F8CF61A8-9BF3-453D-856A-076C26012DFC}" destId="{3B16271F-11E7-46E3-AED8-3BA2CDFB7F9B}" srcOrd="0" destOrd="0" presId="urn:microsoft.com/office/officeart/2005/8/layout/process2"/>
    <dgm:cxn modelId="{ECAF782C-B9F2-470A-B721-B29066D8008F}" type="presParOf" srcId="{ECA509FC-B60A-42D4-A0D0-CB2F66A806F0}" destId="{13BD5D3D-0C81-493B-AB64-D2707EE38C35}" srcOrd="0" destOrd="0" presId="urn:microsoft.com/office/officeart/2005/8/layout/process2"/>
    <dgm:cxn modelId="{1B1D7357-F599-4097-8211-E8423C7E71F5}" type="presParOf" srcId="{ECA509FC-B60A-42D4-A0D0-CB2F66A806F0}" destId="{31D28C74-34A6-4207-903B-0FAED459CFE9}" srcOrd="1" destOrd="0" presId="urn:microsoft.com/office/officeart/2005/8/layout/process2"/>
    <dgm:cxn modelId="{7E4967A1-4B5A-42AF-8BF2-718E1924B9D5}" type="presParOf" srcId="{31D28C74-34A6-4207-903B-0FAED459CFE9}" destId="{5F8EE2D6-C6EE-48DC-9E40-02AD2D63F8C1}" srcOrd="0" destOrd="0" presId="urn:microsoft.com/office/officeart/2005/8/layout/process2"/>
    <dgm:cxn modelId="{2509087B-B136-46E3-A67D-4E314142C1C9}" type="presParOf" srcId="{ECA509FC-B60A-42D4-A0D0-CB2F66A806F0}" destId="{820D35EE-4BF3-4747-AA44-22BB7FA0971E}" srcOrd="2" destOrd="0" presId="urn:microsoft.com/office/officeart/2005/8/layout/process2"/>
    <dgm:cxn modelId="{8CD066E9-25FD-4311-8DEE-2780AE02925E}" type="presParOf" srcId="{ECA509FC-B60A-42D4-A0D0-CB2F66A806F0}" destId="{25B2A801-C5BC-4242-AE3B-05B2F1860C46}" srcOrd="3" destOrd="0" presId="urn:microsoft.com/office/officeart/2005/8/layout/process2"/>
    <dgm:cxn modelId="{B2ECB12B-4497-4168-A622-920C66EAD5BC}" type="presParOf" srcId="{25B2A801-C5BC-4242-AE3B-05B2F1860C46}" destId="{8274CF0B-125D-4E7B-B942-9F81E0DBD0B8}" srcOrd="0" destOrd="0" presId="urn:microsoft.com/office/officeart/2005/8/layout/process2"/>
    <dgm:cxn modelId="{552CB42D-DB8E-4E39-B5FA-C0FC99E463AE}" type="presParOf" srcId="{ECA509FC-B60A-42D4-A0D0-CB2F66A806F0}" destId="{3B16271F-11E7-46E3-AED8-3BA2CDFB7F9B}" srcOrd="4" destOrd="0" presId="urn:microsoft.com/office/officeart/2005/8/layout/process2"/>
    <dgm:cxn modelId="{F8EE30C3-4154-44BC-844B-5E4520CBF3F0}" type="presParOf" srcId="{ECA509FC-B60A-42D4-A0D0-CB2F66A806F0}" destId="{120521CC-0EB1-467E-BD2F-B0213BE5CF64}" srcOrd="5" destOrd="0" presId="urn:microsoft.com/office/officeart/2005/8/layout/process2"/>
    <dgm:cxn modelId="{A0195061-5B1D-43F0-8DBD-FC32D740B8F5}" type="presParOf" srcId="{120521CC-0EB1-467E-BD2F-B0213BE5CF64}" destId="{2DDA40F4-D638-40CE-A39A-E6C768AD5E28}" srcOrd="0" destOrd="0" presId="urn:microsoft.com/office/officeart/2005/8/layout/process2"/>
    <dgm:cxn modelId="{559D6FEB-DCB1-47B0-84B9-B2EA14132248}" type="presParOf" srcId="{ECA509FC-B60A-42D4-A0D0-CB2F66A806F0}" destId="{8F763CC4-9F3A-41A6-A608-3E2EDE6BC734}" srcOrd="6" destOrd="0" presId="urn:microsoft.com/office/officeart/2005/8/layout/process2"/>
    <dgm:cxn modelId="{ADA64164-448D-4F43-87D7-440FB296F5F3}" type="presParOf" srcId="{ECA509FC-B60A-42D4-A0D0-CB2F66A806F0}" destId="{517A0E7D-9966-401E-BCB8-EC4FC97BEEA2}" srcOrd="7" destOrd="0" presId="urn:microsoft.com/office/officeart/2005/8/layout/process2"/>
    <dgm:cxn modelId="{C9F7CB3C-13A1-4796-89D0-207CC44AEAD8}" type="presParOf" srcId="{517A0E7D-9966-401E-BCB8-EC4FC97BEEA2}" destId="{81A506EE-5B92-44C6-B58B-102F32EBC88A}" srcOrd="0" destOrd="0" presId="urn:microsoft.com/office/officeart/2005/8/layout/process2"/>
    <dgm:cxn modelId="{8771ADDB-9D7A-4F02-9048-5F7DC1C59959}" type="presParOf" srcId="{ECA509FC-B60A-42D4-A0D0-CB2F66A806F0}" destId="{E66D3771-9BF6-44D2-872B-B72B9DB4AE41}" srcOrd="8" destOrd="0" presId="urn:microsoft.com/office/officeart/2005/8/layout/process2"/>
    <dgm:cxn modelId="{6F547755-30A1-481B-9E0E-382F0F8DF47D}" type="presParOf" srcId="{ECA509FC-B60A-42D4-A0D0-CB2F66A806F0}" destId="{6BF74729-A3DF-43B3-A403-4A122EC75E4A}" srcOrd="9" destOrd="0" presId="urn:microsoft.com/office/officeart/2005/8/layout/process2"/>
    <dgm:cxn modelId="{935B7279-12B8-4E0A-BDB1-9FC9DADC3FAE}" type="presParOf" srcId="{6BF74729-A3DF-43B3-A403-4A122EC75E4A}" destId="{D53ADFD7-BE96-4729-B34B-EB7A7399F172}" srcOrd="0" destOrd="0" presId="urn:microsoft.com/office/officeart/2005/8/layout/process2"/>
    <dgm:cxn modelId="{32566D35-0CFE-41A9-99BF-3302C84971F9}" type="presParOf" srcId="{ECA509FC-B60A-42D4-A0D0-CB2F66A806F0}" destId="{B0BAA5CD-6395-4C55-9A63-D10B5743621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62089E-194A-4F2F-BDE5-4F71B6CB36A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FB44C-5C96-484C-8E7D-1E3752C8A4F1}">
      <dgm:prSet phldrT="[Text]" custT="1"/>
      <dgm:spPr>
        <a:ln w="28575">
          <a:solidFill>
            <a:schemeClr val="tx2"/>
          </a:solidFill>
        </a:ln>
      </dgm:spPr>
      <dgm:t>
        <a:bodyPr/>
        <a:lstStyle/>
        <a:p>
          <a:r>
            <a:rPr lang="en-US" sz="2400" dirty="0"/>
            <a:t>Search Algorithms</a:t>
          </a:r>
        </a:p>
      </dgm:t>
    </dgm:pt>
    <dgm:pt modelId="{8185B6B1-ED9D-4D42-B66D-C90BA0CA5358}" type="parTrans" cxnId="{5A0E71FA-1919-429D-9345-B1FB853E5F02}">
      <dgm:prSet/>
      <dgm:spPr/>
      <dgm:t>
        <a:bodyPr/>
        <a:lstStyle/>
        <a:p>
          <a:endParaRPr lang="en-US"/>
        </a:p>
      </dgm:t>
    </dgm:pt>
    <dgm:pt modelId="{7DAC3F7B-9998-48C6-8430-C4A47C83B8F3}" type="sibTrans" cxnId="{5A0E71FA-1919-429D-9345-B1FB853E5F02}">
      <dgm:prSet/>
      <dgm:spPr/>
      <dgm:t>
        <a:bodyPr/>
        <a:lstStyle/>
        <a:p>
          <a:endParaRPr lang="en-US"/>
        </a:p>
      </dgm:t>
    </dgm:pt>
    <dgm:pt modelId="{23AA3679-D9A0-4D3C-A786-90E9D0FCD7A6}">
      <dgm:prSet phldrT="[Text]" custT="1"/>
      <dgm:spPr>
        <a:ln w="28575">
          <a:solidFill>
            <a:schemeClr val="tx2"/>
          </a:solidFill>
        </a:ln>
      </dgm:spPr>
      <dgm:t>
        <a:bodyPr/>
        <a:lstStyle/>
        <a:p>
          <a:r>
            <a:rPr lang="en-US" sz="2400" dirty="0"/>
            <a:t>Uninformed Search</a:t>
          </a:r>
        </a:p>
      </dgm:t>
    </dgm:pt>
    <dgm:pt modelId="{EF4870E3-5582-43C4-8F2B-82DD4E63D68B}" type="parTrans" cxnId="{0D8A979F-6AF7-48F5-82BB-309C79D24AF1}">
      <dgm:prSet/>
      <dgm:spPr/>
      <dgm:t>
        <a:bodyPr/>
        <a:lstStyle/>
        <a:p>
          <a:endParaRPr lang="en-US"/>
        </a:p>
      </dgm:t>
    </dgm:pt>
    <dgm:pt modelId="{4349A1EE-40E0-4F30-8309-475C4C130353}" type="sibTrans" cxnId="{0D8A979F-6AF7-48F5-82BB-309C79D24AF1}">
      <dgm:prSet/>
      <dgm:spPr/>
      <dgm:t>
        <a:bodyPr/>
        <a:lstStyle/>
        <a:p>
          <a:endParaRPr lang="en-US"/>
        </a:p>
      </dgm:t>
    </dgm:pt>
    <dgm:pt modelId="{6279320D-33AA-4C7D-BFC2-733BEE677FBD}">
      <dgm:prSet phldrT="[Text]" custT="1"/>
      <dgm:spPr>
        <a:ln w="28575">
          <a:solidFill>
            <a:schemeClr val="tx2"/>
          </a:solidFill>
        </a:ln>
      </dgm:spPr>
      <dgm:t>
        <a:bodyPr/>
        <a:lstStyle/>
        <a:p>
          <a:r>
            <a:rPr lang="en-US" sz="2400" dirty="0"/>
            <a:t>Informed Search</a:t>
          </a:r>
        </a:p>
      </dgm:t>
    </dgm:pt>
    <dgm:pt modelId="{863C8FFF-AAC6-4413-BFFB-9527BFCF42E7}" type="parTrans" cxnId="{584CAA9C-0A48-45ED-9735-B07195B2AF28}">
      <dgm:prSet/>
      <dgm:spPr/>
      <dgm:t>
        <a:bodyPr/>
        <a:lstStyle/>
        <a:p>
          <a:endParaRPr lang="en-US"/>
        </a:p>
      </dgm:t>
    </dgm:pt>
    <dgm:pt modelId="{E4A0B7C0-5A16-4522-A880-1DE127DAA32F}" type="sibTrans" cxnId="{584CAA9C-0A48-45ED-9735-B07195B2AF28}">
      <dgm:prSet/>
      <dgm:spPr/>
      <dgm:t>
        <a:bodyPr/>
        <a:lstStyle/>
        <a:p>
          <a:endParaRPr lang="en-US"/>
        </a:p>
      </dgm:t>
    </dgm:pt>
    <dgm:pt modelId="{6A2D0039-D8C8-4C41-8790-E2C9E5850DC9}" type="pres">
      <dgm:prSet presAssocID="{D262089E-194A-4F2F-BDE5-4F71B6CB36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A43F97-9455-4F67-AE36-14F4C2C1CF02}" type="pres">
      <dgm:prSet presAssocID="{45EFB44C-5C96-484C-8E7D-1E3752C8A4F1}" presName="hierRoot1" presStyleCnt="0">
        <dgm:presLayoutVars>
          <dgm:hierBranch val="init"/>
        </dgm:presLayoutVars>
      </dgm:prSet>
      <dgm:spPr/>
    </dgm:pt>
    <dgm:pt modelId="{FF856AB4-3999-4C03-B427-88EBB13BBB9E}" type="pres">
      <dgm:prSet presAssocID="{45EFB44C-5C96-484C-8E7D-1E3752C8A4F1}" presName="rootComposite1" presStyleCnt="0"/>
      <dgm:spPr/>
    </dgm:pt>
    <dgm:pt modelId="{CD8F35EA-1A53-470B-9238-07A039EEEC42}" type="pres">
      <dgm:prSet presAssocID="{45EFB44C-5C96-484C-8E7D-1E3752C8A4F1}" presName="rootText1" presStyleLbl="node0" presStyleIdx="0" presStyleCnt="1" custScaleX="71177" custScaleY="25658" custLinFactNeighborX="999" custLinFactNeighborY="-74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B9B0B3-010C-411C-80B6-014FC7FF871B}" type="pres">
      <dgm:prSet presAssocID="{45EFB44C-5C96-484C-8E7D-1E3752C8A4F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83DE23-5911-41DD-AAAB-01E014CA8259}" type="pres">
      <dgm:prSet presAssocID="{45EFB44C-5C96-484C-8E7D-1E3752C8A4F1}" presName="hierChild2" presStyleCnt="0"/>
      <dgm:spPr/>
    </dgm:pt>
    <dgm:pt modelId="{2846869F-94C2-4697-A496-C2EF379FAAC6}" type="pres">
      <dgm:prSet presAssocID="{EF4870E3-5582-43C4-8F2B-82DD4E63D68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28A0F38-744F-4E70-A4B7-57B57FBE7ADD}" type="pres">
      <dgm:prSet presAssocID="{23AA3679-D9A0-4D3C-A786-90E9D0FCD7A6}" presName="hierRoot2" presStyleCnt="0">
        <dgm:presLayoutVars>
          <dgm:hierBranch val="init"/>
        </dgm:presLayoutVars>
      </dgm:prSet>
      <dgm:spPr/>
    </dgm:pt>
    <dgm:pt modelId="{E405919A-C416-47AE-9DA2-15EF31DC4E59}" type="pres">
      <dgm:prSet presAssocID="{23AA3679-D9A0-4D3C-A786-90E9D0FCD7A6}" presName="rootComposite" presStyleCnt="0"/>
      <dgm:spPr/>
    </dgm:pt>
    <dgm:pt modelId="{23CCDDDB-6006-4224-811C-3EC45C13B80C}" type="pres">
      <dgm:prSet presAssocID="{23AA3679-D9A0-4D3C-A786-90E9D0FCD7A6}" presName="rootText" presStyleLbl="node2" presStyleIdx="0" presStyleCnt="2" custScaleX="71177" custScaleY="25658" custLinFactNeighborX="7782" custLinFactNeighborY="-8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357063-7002-4CF4-A139-096BBA3DC822}" type="pres">
      <dgm:prSet presAssocID="{23AA3679-D9A0-4D3C-A786-90E9D0FCD7A6}" presName="rootConnector" presStyleLbl="node2" presStyleIdx="0" presStyleCnt="2"/>
      <dgm:spPr/>
      <dgm:t>
        <a:bodyPr/>
        <a:lstStyle/>
        <a:p>
          <a:endParaRPr lang="en-US"/>
        </a:p>
      </dgm:t>
    </dgm:pt>
    <dgm:pt modelId="{075DDC9C-89FC-4BB2-9042-A785853FCFAA}" type="pres">
      <dgm:prSet presAssocID="{23AA3679-D9A0-4D3C-A786-90E9D0FCD7A6}" presName="hierChild4" presStyleCnt="0"/>
      <dgm:spPr/>
    </dgm:pt>
    <dgm:pt modelId="{7905C23F-7842-439C-960D-0D4B3A414932}" type="pres">
      <dgm:prSet presAssocID="{23AA3679-D9A0-4D3C-A786-90E9D0FCD7A6}" presName="hierChild5" presStyleCnt="0"/>
      <dgm:spPr/>
    </dgm:pt>
    <dgm:pt modelId="{0B7AECA7-498C-4F78-96F6-F6143988EF30}" type="pres">
      <dgm:prSet presAssocID="{863C8FFF-AAC6-4413-BFFB-9527BFCF42E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9595A1-2EC5-4B55-BA06-CBFD2D7CE9AC}" type="pres">
      <dgm:prSet presAssocID="{6279320D-33AA-4C7D-BFC2-733BEE677FBD}" presName="hierRoot2" presStyleCnt="0">
        <dgm:presLayoutVars>
          <dgm:hierBranch val="init"/>
        </dgm:presLayoutVars>
      </dgm:prSet>
      <dgm:spPr/>
    </dgm:pt>
    <dgm:pt modelId="{4C9815F1-0129-4333-9248-C971FD40DFBD}" type="pres">
      <dgm:prSet presAssocID="{6279320D-33AA-4C7D-BFC2-733BEE677FBD}" presName="rootComposite" presStyleCnt="0"/>
      <dgm:spPr/>
    </dgm:pt>
    <dgm:pt modelId="{0C3803EB-9E0B-4EAE-9ED0-4767FC609E51}" type="pres">
      <dgm:prSet presAssocID="{6279320D-33AA-4C7D-BFC2-733BEE677FBD}" presName="rootText" presStyleLbl="node2" presStyleIdx="1" presStyleCnt="2" custScaleX="71177" custScaleY="25658" custLinFactNeighborX="-7356" custLinFactNeighborY="-8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5640F-0DC8-47E3-85D6-18FBEAE765AB}" type="pres">
      <dgm:prSet presAssocID="{6279320D-33AA-4C7D-BFC2-733BEE677FBD}" presName="rootConnector" presStyleLbl="node2" presStyleIdx="1" presStyleCnt="2"/>
      <dgm:spPr/>
      <dgm:t>
        <a:bodyPr/>
        <a:lstStyle/>
        <a:p>
          <a:endParaRPr lang="en-US"/>
        </a:p>
      </dgm:t>
    </dgm:pt>
    <dgm:pt modelId="{A4AB6E9C-4A6B-4C0A-82B6-2036EE2159B4}" type="pres">
      <dgm:prSet presAssocID="{6279320D-33AA-4C7D-BFC2-733BEE677FBD}" presName="hierChild4" presStyleCnt="0"/>
      <dgm:spPr/>
    </dgm:pt>
    <dgm:pt modelId="{F0A717D2-7DC8-4FC3-A966-65DECCF30015}" type="pres">
      <dgm:prSet presAssocID="{6279320D-33AA-4C7D-BFC2-733BEE677FBD}" presName="hierChild5" presStyleCnt="0"/>
      <dgm:spPr/>
    </dgm:pt>
    <dgm:pt modelId="{8439B2FA-E380-40F8-8A78-0A650EE580A3}" type="pres">
      <dgm:prSet presAssocID="{45EFB44C-5C96-484C-8E7D-1E3752C8A4F1}" presName="hierChild3" presStyleCnt="0"/>
      <dgm:spPr/>
    </dgm:pt>
  </dgm:ptLst>
  <dgm:cxnLst>
    <dgm:cxn modelId="{FE6D85BC-A887-4B31-A83F-D06D9AA63BB3}" type="presOf" srcId="{EF4870E3-5582-43C4-8F2B-82DD4E63D68B}" destId="{2846869F-94C2-4697-A496-C2EF379FAAC6}" srcOrd="0" destOrd="0" presId="urn:microsoft.com/office/officeart/2005/8/layout/orgChart1"/>
    <dgm:cxn modelId="{0D8A979F-6AF7-48F5-82BB-309C79D24AF1}" srcId="{45EFB44C-5C96-484C-8E7D-1E3752C8A4F1}" destId="{23AA3679-D9A0-4D3C-A786-90E9D0FCD7A6}" srcOrd="0" destOrd="0" parTransId="{EF4870E3-5582-43C4-8F2B-82DD4E63D68B}" sibTransId="{4349A1EE-40E0-4F30-8309-475C4C130353}"/>
    <dgm:cxn modelId="{5A0E71FA-1919-429D-9345-B1FB853E5F02}" srcId="{D262089E-194A-4F2F-BDE5-4F71B6CB36A2}" destId="{45EFB44C-5C96-484C-8E7D-1E3752C8A4F1}" srcOrd="0" destOrd="0" parTransId="{8185B6B1-ED9D-4D42-B66D-C90BA0CA5358}" sibTransId="{7DAC3F7B-9998-48C6-8430-C4A47C83B8F3}"/>
    <dgm:cxn modelId="{F9137433-CC32-4E86-A1EE-E9D3F0085F5F}" type="presOf" srcId="{23AA3679-D9A0-4D3C-A786-90E9D0FCD7A6}" destId="{F8357063-7002-4CF4-A139-096BBA3DC822}" srcOrd="1" destOrd="0" presId="urn:microsoft.com/office/officeart/2005/8/layout/orgChart1"/>
    <dgm:cxn modelId="{46813C84-0ECA-4BD1-A0DF-CB7C4E54A21B}" type="presOf" srcId="{D262089E-194A-4F2F-BDE5-4F71B6CB36A2}" destId="{6A2D0039-D8C8-4C41-8790-E2C9E5850DC9}" srcOrd="0" destOrd="0" presId="urn:microsoft.com/office/officeart/2005/8/layout/orgChart1"/>
    <dgm:cxn modelId="{95CF149F-9C08-47D0-8EB8-B39D57E750B2}" type="presOf" srcId="{23AA3679-D9A0-4D3C-A786-90E9D0FCD7A6}" destId="{23CCDDDB-6006-4224-811C-3EC45C13B80C}" srcOrd="0" destOrd="0" presId="urn:microsoft.com/office/officeart/2005/8/layout/orgChart1"/>
    <dgm:cxn modelId="{DE85F2C4-5404-4E14-95C7-F7CFF922C147}" type="presOf" srcId="{863C8FFF-AAC6-4413-BFFB-9527BFCF42E7}" destId="{0B7AECA7-498C-4F78-96F6-F6143988EF30}" srcOrd="0" destOrd="0" presId="urn:microsoft.com/office/officeart/2005/8/layout/orgChart1"/>
    <dgm:cxn modelId="{584CAA9C-0A48-45ED-9735-B07195B2AF28}" srcId="{45EFB44C-5C96-484C-8E7D-1E3752C8A4F1}" destId="{6279320D-33AA-4C7D-BFC2-733BEE677FBD}" srcOrd="1" destOrd="0" parTransId="{863C8FFF-AAC6-4413-BFFB-9527BFCF42E7}" sibTransId="{E4A0B7C0-5A16-4522-A880-1DE127DAA32F}"/>
    <dgm:cxn modelId="{30B6AF48-6EE9-4336-9BF9-38FB1D9E6452}" type="presOf" srcId="{6279320D-33AA-4C7D-BFC2-733BEE677FBD}" destId="{0C3803EB-9E0B-4EAE-9ED0-4767FC609E51}" srcOrd="0" destOrd="0" presId="urn:microsoft.com/office/officeart/2005/8/layout/orgChart1"/>
    <dgm:cxn modelId="{1FD6FCE0-7C9E-43CC-8DF7-6A819C07E5A0}" type="presOf" srcId="{45EFB44C-5C96-484C-8E7D-1E3752C8A4F1}" destId="{65B9B0B3-010C-411C-80B6-014FC7FF871B}" srcOrd="1" destOrd="0" presId="urn:microsoft.com/office/officeart/2005/8/layout/orgChart1"/>
    <dgm:cxn modelId="{21B593FA-1BE8-4F6C-8FC0-CEEC6C6385B9}" type="presOf" srcId="{45EFB44C-5C96-484C-8E7D-1E3752C8A4F1}" destId="{CD8F35EA-1A53-470B-9238-07A039EEEC42}" srcOrd="0" destOrd="0" presId="urn:microsoft.com/office/officeart/2005/8/layout/orgChart1"/>
    <dgm:cxn modelId="{96B1D2AE-3BE3-411D-8A36-5145F51AF0C1}" type="presOf" srcId="{6279320D-33AA-4C7D-BFC2-733BEE677FBD}" destId="{9CC5640F-0DC8-47E3-85D6-18FBEAE765AB}" srcOrd="1" destOrd="0" presId="urn:microsoft.com/office/officeart/2005/8/layout/orgChart1"/>
    <dgm:cxn modelId="{0D856244-EF6D-4999-9228-EE7FEBECC42B}" type="presParOf" srcId="{6A2D0039-D8C8-4C41-8790-E2C9E5850DC9}" destId="{FAA43F97-9455-4F67-AE36-14F4C2C1CF02}" srcOrd="0" destOrd="0" presId="urn:microsoft.com/office/officeart/2005/8/layout/orgChart1"/>
    <dgm:cxn modelId="{1BC73223-B125-4DB0-B1DF-3A26DE8B3C19}" type="presParOf" srcId="{FAA43F97-9455-4F67-AE36-14F4C2C1CF02}" destId="{FF856AB4-3999-4C03-B427-88EBB13BBB9E}" srcOrd="0" destOrd="0" presId="urn:microsoft.com/office/officeart/2005/8/layout/orgChart1"/>
    <dgm:cxn modelId="{C5327C51-2DE4-4C4C-83C4-C81A63802509}" type="presParOf" srcId="{FF856AB4-3999-4C03-B427-88EBB13BBB9E}" destId="{CD8F35EA-1A53-470B-9238-07A039EEEC42}" srcOrd="0" destOrd="0" presId="urn:microsoft.com/office/officeart/2005/8/layout/orgChart1"/>
    <dgm:cxn modelId="{2B4DEACF-642A-4BFE-B5A7-B8477BF6205D}" type="presParOf" srcId="{FF856AB4-3999-4C03-B427-88EBB13BBB9E}" destId="{65B9B0B3-010C-411C-80B6-014FC7FF871B}" srcOrd="1" destOrd="0" presId="urn:microsoft.com/office/officeart/2005/8/layout/orgChart1"/>
    <dgm:cxn modelId="{9410D66C-B4D8-4692-99D8-B50869764A6B}" type="presParOf" srcId="{FAA43F97-9455-4F67-AE36-14F4C2C1CF02}" destId="{2383DE23-5911-41DD-AAAB-01E014CA8259}" srcOrd="1" destOrd="0" presId="urn:microsoft.com/office/officeart/2005/8/layout/orgChart1"/>
    <dgm:cxn modelId="{5F3C8D4B-E513-4CDA-AFA1-08321C728DC8}" type="presParOf" srcId="{2383DE23-5911-41DD-AAAB-01E014CA8259}" destId="{2846869F-94C2-4697-A496-C2EF379FAAC6}" srcOrd="0" destOrd="0" presId="urn:microsoft.com/office/officeart/2005/8/layout/orgChart1"/>
    <dgm:cxn modelId="{B44AB43C-3A8A-4C8D-898C-A7B93F65430F}" type="presParOf" srcId="{2383DE23-5911-41DD-AAAB-01E014CA8259}" destId="{C28A0F38-744F-4E70-A4B7-57B57FBE7ADD}" srcOrd="1" destOrd="0" presId="urn:microsoft.com/office/officeart/2005/8/layout/orgChart1"/>
    <dgm:cxn modelId="{F7CCC125-2862-4BA9-9FCD-E7CE774D6A81}" type="presParOf" srcId="{C28A0F38-744F-4E70-A4B7-57B57FBE7ADD}" destId="{E405919A-C416-47AE-9DA2-15EF31DC4E59}" srcOrd="0" destOrd="0" presId="urn:microsoft.com/office/officeart/2005/8/layout/orgChart1"/>
    <dgm:cxn modelId="{D0DAC03C-7ECE-413F-9FD8-B74BFDFF62CA}" type="presParOf" srcId="{E405919A-C416-47AE-9DA2-15EF31DC4E59}" destId="{23CCDDDB-6006-4224-811C-3EC45C13B80C}" srcOrd="0" destOrd="0" presId="urn:microsoft.com/office/officeart/2005/8/layout/orgChart1"/>
    <dgm:cxn modelId="{58166207-1105-4DFC-90F7-920852D14D8A}" type="presParOf" srcId="{E405919A-C416-47AE-9DA2-15EF31DC4E59}" destId="{F8357063-7002-4CF4-A139-096BBA3DC822}" srcOrd="1" destOrd="0" presId="urn:microsoft.com/office/officeart/2005/8/layout/orgChart1"/>
    <dgm:cxn modelId="{84E1BF2F-F40E-425A-9959-4B835E7943C7}" type="presParOf" srcId="{C28A0F38-744F-4E70-A4B7-57B57FBE7ADD}" destId="{075DDC9C-89FC-4BB2-9042-A785853FCFAA}" srcOrd="1" destOrd="0" presId="urn:microsoft.com/office/officeart/2005/8/layout/orgChart1"/>
    <dgm:cxn modelId="{7D6AEA17-2C4A-4E85-932B-28F9C8064EBB}" type="presParOf" srcId="{C28A0F38-744F-4E70-A4B7-57B57FBE7ADD}" destId="{7905C23F-7842-439C-960D-0D4B3A414932}" srcOrd="2" destOrd="0" presId="urn:microsoft.com/office/officeart/2005/8/layout/orgChart1"/>
    <dgm:cxn modelId="{9D3504E0-76A0-45CD-8385-EA21D3202EA7}" type="presParOf" srcId="{2383DE23-5911-41DD-AAAB-01E014CA8259}" destId="{0B7AECA7-498C-4F78-96F6-F6143988EF30}" srcOrd="2" destOrd="0" presId="urn:microsoft.com/office/officeart/2005/8/layout/orgChart1"/>
    <dgm:cxn modelId="{A2CD4BE1-3F95-4D85-9F39-C86F385769E5}" type="presParOf" srcId="{2383DE23-5911-41DD-AAAB-01E014CA8259}" destId="{5F9595A1-2EC5-4B55-BA06-CBFD2D7CE9AC}" srcOrd="3" destOrd="0" presId="urn:microsoft.com/office/officeart/2005/8/layout/orgChart1"/>
    <dgm:cxn modelId="{81A0CDDE-2051-438F-A068-849D43FFD75C}" type="presParOf" srcId="{5F9595A1-2EC5-4B55-BA06-CBFD2D7CE9AC}" destId="{4C9815F1-0129-4333-9248-C971FD40DFBD}" srcOrd="0" destOrd="0" presId="urn:microsoft.com/office/officeart/2005/8/layout/orgChart1"/>
    <dgm:cxn modelId="{42203CBB-B5BA-4C2B-AA15-47B284E4A536}" type="presParOf" srcId="{4C9815F1-0129-4333-9248-C971FD40DFBD}" destId="{0C3803EB-9E0B-4EAE-9ED0-4767FC609E51}" srcOrd="0" destOrd="0" presId="urn:microsoft.com/office/officeart/2005/8/layout/orgChart1"/>
    <dgm:cxn modelId="{F4BBEBF1-5482-44D2-9783-977693954A42}" type="presParOf" srcId="{4C9815F1-0129-4333-9248-C971FD40DFBD}" destId="{9CC5640F-0DC8-47E3-85D6-18FBEAE765AB}" srcOrd="1" destOrd="0" presId="urn:microsoft.com/office/officeart/2005/8/layout/orgChart1"/>
    <dgm:cxn modelId="{5EE9A862-4F1A-4170-AE36-A38AA403BA11}" type="presParOf" srcId="{5F9595A1-2EC5-4B55-BA06-CBFD2D7CE9AC}" destId="{A4AB6E9C-4A6B-4C0A-82B6-2036EE2159B4}" srcOrd="1" destOrd="0" presId="urn:microsoft.com/office/officeart/2005/8/layout/orgChart1"/>
    <dgm:cxn modelId="{E8937261-3421-45D1-9082-1AEBF1CE38B4}" type="presParOf" srcId="{5F9595A1-2EC5-4B55-BA06-CBFD2D7CE9AC}" destId="{F0A717D2-7DC8-4FC3-A966-65DECCF30015}" srcOrd="2" destOrd="0" presId="urn:microsoft.com/office/officeart/2005/8/layout/orgChart1"/>
    <dgm:cxn modelId="{CDEEBD28-2A6B-4AA8-A41B-461CFEF9432D}" type="presParOf" srcId="{FAA43F97-9455-4F67-AE36-14F4C2C1CF02}" destId="{8439B2FA-E380-40F8-8A78-0A650EE58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D5D3D-0C81-493B-AB64-D2707EE38C35}">
      <dsp:nvSpPr>
        <dsp:cNvPr id="0" name=""/>
        <dsp:cNvSpPr/>
      </dsp:nvSpPr>
      <dsp:spPr>
        <a:xfrm>
          <a:off x="908139" y="0"/>
          <a:ext cx="2235701" cy="63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1.State</a:t>
          </a:r>
        </a:p>
      </dsp:txBody>
      <dsp:txXfrm>
        <a:off x="926748" y="18609"/>
        <a:ext cx="2198483" cy="598150"/>
      </dsp:txXfrm>
    </dsp:sp>
    <dsp:sp modelId="{31D28C74-34A6-4207-903B-0FAED459CFE9}">
      <dsp:nvSpPr>
        <dsp:cNvPr id="0" name=""/>
        <dsp:cNvSpPr/>
      </dsp:nvSpPr>
      <dsp:spPr>
        <a:xfrm rot="5546271">
          <a:off x="1884564" y="653645"/>
          <a:ext cx="242071" cy="28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21370" y="675599"/>
        <a:ext cx="171549" cy="169450"/>
      </dsp:txXfrm>
    </dsp:sp>
    <dsp:sp modelId="{820D35EE-4BF3-4747-AA44-22BB7FA0971E}">
      <dsp:nvSpPr>
        <dsp:cNvPr id="0" name=""/>
        <dsp:cNvSpPr/>
      </dsp:nvSpPr>
      <dsp:spPr>
        <a:xfrm>
          <a:off x="867359" y="957837"/>
          <a:ext cx="2235701" cy="63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2.Initial State</a:t>
          </a:r>
        </a:p>
      </dsp:txBody>
      <dsp:txXfrm>
        <a:off x="885968" y="976446"/>
        <a:ext cx="2198483" cy="598150"/>
      </dsp:txXfrm>
    </dsp:sp>
    <dsp:sp modelId="{25B2A801-C5BC-4242-AE3B-05B2F1860C46}">
      <dsp:nvSpPr>
        <dsp:cNvPr id="0" name=""/>
        <dsp:cNvSpPr/>
      </dsp:nvSpPr>
      <dsp:spPr>
        <a:xfrm rot="5400000">
          <a:off x="1866078" y="1609090"/>
          <a:ext cx="238263" cy="28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899436" y="1632916"/>
        <a:ext cx="171549" cy="166784"/>
      </dsp:txXfrm>
    </dsp:sp>
    <dsp:sp modelId="{3B16271F-11E7-46E3-AED8-3BA2CDFB7F9B}">
      <dsp:nvSpPr>
        <dsp:cNvPr id="0" name=""/>
        <dsp:cNvSpPr/>
      </dsp:nvSpPr>
      <dsp:spPr>
        <a:xfrm>
          <a:off x="867359" y="1910889"/>
          <a:ext cx="2235701" cy="63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3.Actions</a:t>
          </a:r>
        </a:p>
      </dsp:txBody>
      <dsp:txXfrm>
        <a:off x="885968" y="1929498"/>
        <a:ext cx="2198483" cy="598150"/>
      </dsp:txXfrm>
    </dsp:sp>
    <dsp:sp modelId="{120521CC-0EB1-467E-BD2F-B0213BE5CF64}">
      <dsp:nvSpPr>
        <dsp:cNvPr id="0" name=""/>
        <dsp:cNvSpPr/>
      </dsp:nvSpPr>
      <dsp:spPr>
        <a:xfrm rot="5400000">
          <a:off x="1866078" y="2562142"/>
          <a:ext cx="238263" cy="28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899436" y="2585968"/>
        <a:ext cx="171549" cy="166784"/>
      </dsp:txXfrm>
    </dsp:sp>
    <dsp:sp modelId="{8F763CC4-9F3A-41A6-A608-3E2EDE6BC734}">
      <dsp:nvSpPr>
        <dsp:cNvPr id="0" name=""/>
        <dsp:cNvSpPr/>
      </dsp:nvSpPr>
      <dsp:spPr>
        <a:xfrm>
          <a:off x="867359" y="2863942"/>
          <a:ext cx="2235701" cy="63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4.Goal Test</a:t>
          </a:r>
        </a:p>
      </dsp:txBody>
      <dsp:txXfrm>
        <a:off x="885968" y="2882551"/>
        <a:ext cx="2198483" cy="598150"/>
      </dsp:txXfrm>
    </dsp:sp>
    <dsp:sp modelId="{517A0E7D-9966-401E-BCB8-EC4FC97BEEA2}">
      <dsp:nvSpPr>
        <dsp:cNvPr id="0" name=""/>
        <dsp:cNvSpPr/>
      </dsp:nvSpPr>
      <dsp:spPr>
        <a:xfrm rot="5400000">
          <a:off x="1866078" y="3515194"/>
          <a:ext cx="238263" cy="28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899436" y="3539020"/>
        <a:ext cx="171549" cy="166784"/>
      </dsp:txXfrm>
    </dsp:sp>
    <dsp:sp modelId="{E66D3771-9BF6-44D2-872B-B72B9DB4AE41}">
      <dsp:nvSpPr>
        <dsp:cNvPr id="0" name=""/>
        <dsp:cNvSpPr/>
      </dsp:nvSpPr>
      <dsp:spPr>
        <a:xfrm>
          <a:off x="867359" y="3816994"/>
          <a:ext cx="2235701" cy="63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5.Path Cost</a:t>
          </a:r>
        </a:p>
      </dsp:txBody>
      <dsp:txXfrm>
        <a:off x="885968" y="3835603"/>
        <a:ext cx="2198483" cy="598150"/>
      </dsp:txXfrm>
    </dsp:sp>
    <dsp:sp modelId="{6BF74729-A3DF-43B3-A403-4A122EC75E4A}">
      <dsp:nvSpPr>
        <dsp:cNvPr id="0" name=""/>
        <dsp:cNvSpPr/>
      </dsp:nvSpPr>
      <dsp:spPr>
        <a:xfrm rot="5400000">
          <a:off x="1866078" y="4468246"/>
          <a:ext cx="238263" cy="28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899436" y="4492072"/>
        <a:ext cx="171549" cy="166784"/>
      </dsp:txXfrm>
    </dsp:sp>
    <dsp:sp modelId="{B0BAA5CD-6395-4C55-9A63-D10B57436213}">
      <dsp:nvSpPr>
        <dsp:cNvPr id="0" name=""/>
        <dsp:cNvSpPr/>
      </dsp:nvSpPr>
      <dsp:spPr>
        <a:xfrm>
          <a:off x="867359" y="4770046"/>
          <a:ext cx="2235701" cy="63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6.Solution</a:t>
          </a:r>
          <a:endParaRPr lang="en-US" sz="1800" b="1" kern="1200" dirty="0"/>
        </a:p>
      </dsp:txBody>
      <dsp:txXfrm>
        <a:off x="885968" y="4788655"/>
        <a:ext cx="2198483" cy="598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AECA7-498C-4F78-96F6-F6143988EF30}">
      <dsp:nvSpPr>
        <dsp:cNvPr id="0" name=""/>
        <dsp:cNvSpPr/>
      </dsp:nvSpPr>
      <dsp:spPr>
        <a:xfrm>
          <a:off x="4010817" y="774180"/>
          <a:ext cx="1828787" cy="826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36"/>
              </a:lnTo>
              <a:lnTo>
                <a:pt x="1828787" y="317136"/>
              </a:lnTo>
              <a:lnTo>
                <a:pt x="1828787" y="8260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6869F-94C2-4697-A496-C2EF379FAAC6}">
      <dsp:nvSpPr>
        <dsp:cNvPr id="0" name=""/>
        <dsp:cNvSpPr/>
      </dsp:nvSpPr>
      <dsp:spPr>
        <a:xfrm>
          <a:off x="2105841" y="774180"/>
          <a:ext cx="1904975" cy="826028"/>
        </a:xfrm>
        <a:custGeom>
          <a:avLst/>
          <a:gdLst/>
          <a:ahLst/>
          <a:cxnLst/>
          <a:rect l="0" t="0" r="0" b="0"/>
          <a:pathLst>
            <a:path>
              <a:moveTo>
                <a:pt x="1904975" y="0"/>
              </a:moveTo>
              <a:lnTo>
                <a:pt x="1904975" y="317136"/>
              </a:lnTo>
              <a:lnTo>
                <a:pt x="0" y="317136"/>
              </a:lnTo>
              <a:lnTo>
                <a:pt x="0" y="8260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F35EA-1A53-470B-9238-07A039EEEC42}">
      <dsp:nvSpPr>
        <dsp:cNvPr id="0" name=""/>
        <dsp:cNvSpPr/>
      </dsp:nvSpPr>
      <dsp:spPr>
        <a:xfrm>
          <a:off x="2285989" y="152411"/>
          <a:ext cx="3449655" cy="6217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28575">
          <a:solidFill>
            <a:schemeClr val="tx2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Search Algorithms</a:t>
          </a:r>
        </a:p>
      </dsp:txBody>
      <dsp:txXfrm>
        <a:off x="2285989" y="152411"/>
        <a:ext cx="3449655" cy="621768"/>
      </dsp:txXfrm>
    </dsp:sp>
    <dsp:sp modelId="{23CCDDDB-6006-4224-811C-3EC45C13B80C}">
      <dsp:nvSpPr>
        <dsp:cNvPr id="0" name=""/>
        <dsp:cNvSpPr/>
      </dsp:nvSpPr>
      <dsp:spPr>
        <a:xfrm>
          <a:off x="381013" y="1600208"/>
          <a:ext cx="3449655" cy="6217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28575">
          <a:solidFill>
            <a:schemeClr val="tx2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Uninformed Search</a:t>
          </a:r>
        </a:p>
      </dsp:txBody>
      <dsp:txXfrm>
        <a:off x="381013" y="1600208"/>
        <a:ext cx="3449655" cy="621768"/>
      </dsp:txXfrm>
    </dsp:sp>
    <dsp:sp modelId="{0C3803EB-9E0B-4EAE-9ED0-4767FC609E51}">
      <dsp:nvSpPr>
        <dsp:cNvPr id="0" name=""/>
        <dsp:cNvSpPr/>
      </dsp:nvSpPr>
      <dsp:spPr>
        <a:xfrm>
          <a:off x="4114776" y="1600208"/>
          <a:ext cx="3449655" cy="6217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28575">
          <a:solidFill>
            <a:schemeClr val="tx2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Informed Search</a:t>
          </a:r>
        </a:p>
      </dsp:txBody>
      <dsp:txXfrm>
        <a:off x="4114776" y="1600208"/>
        <a:ext cx="3449655" cy="62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985C0-C6B0-45DB-A5C2-9D8CD417B87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92E2F-A8CD-4674-94D5-AD92108C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u="heavy" spc="-80" dirty="0">
                <a:uFill>
                  <a:solidFill>
                    <a:srgbClr val="F9C090"/>
                  </a:solidFill>
                </a:uFill>
              </a:rPr>
              <a:t> </a:t>
            </a:r>
            <a:fld id="{81D60167-4931-47E6-BA6A-407CBD079E47}" type="slidenum">
              <a:rPr u="heavy" spc="-5" dirty="0">
                <a:uFill>
                  <a:solidFill>
                    <a:srgbClr val="F9C090"/>
                  </a:solidFill>
                </a:uFill>
              </a:rPr>
              <a:t>‹#›</a:t>
            </a:fld>
            <a:endParaRPr u="heavy" spc="-5" dirty="0">
              <a:uFill>
                <a:solidFill>
                  <a:srgbClr val="F9C090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u="heavy" spc="-80" dirty="0">
                <a:uFill>
                  <a:solidFill>
                    <a:srgbClr val="F9C090"/>
                  </a:solidFill>
                </a:uFill>
              </a:rPr>
              <a:t> </a:t>
            </a:r>
            <a:fld id="{81D60167-4931-47E6-BA6A-407CBD079E47}" type="slidenum">
              <a:rPr u="heavy" spc="-5" dirty="0">
                <a:uFill>
                  <a:solidFill>
                    <a:srgbClr val="F9C090"/>
                  </a:solidFill>
                </a:uFill>
              </a:rPr>
              <a:t>‹#›</a:t>
            </a:fld>
            <a:endParaRPr u="heavy" spc="-5" dirty="0">
              <a:uFill>
                <a:solidFill>
                  <a:srgbClr val="F9C090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u="heavy" spc="-80" dirty="0">
                <a:uFill>
                  <a:solidFill>
                    <a:srgbClr val="F9C090"/>
                  </a:solidFill>
                </a:uFill>
              </a:rPr>
              <a:t> </a:t>
            </a:r>
            <a:fld id="{81D60167-4931-47E6-BA6A-407CBD079E47}" type="slidenum">
              <a:rPr u="heavy" spc="-5" dirty="0">
                <a:uFill>
                  <a:solidFill>
                    <a:srgbClr val="F9C090"/>
                  </a:solidFill>
                </a:uFill>
              </a:rPr>
              <a:t>‹#›</a:t>
            </a:fld>
            <a:endParaRPr u="heavy" spc="-5" dirty="0">
              <a:uFill>
                <a:solidFill>
                  <a:srgbClr val="F9C090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u="heavy" spc="-80" dirty="0">
                <a:uFill>
                  <a:solidFill>
                    <a:srgbClr val="F9C090"/>
                  </a:solidFill>
                </a:uFill>
              </a:rPr>
              <a:t> </a:t>
            </a:r>
            <a:fld id="{81D60167-4931-47E6-BA6A-407CBD079E47}" type="slidenum">
              <a:rPr u="heavy" spc="-5" dirty="0">
                <a:uFill>
                  <a:solidFill>
                    <a:srgbClr val="F9C090"/>
                  </a:solidFill>
                </a:uFill>
              </a:rPr>
              <a:t>‹#›</a:t>
            </a:fld>
            <a:endParaRPr u="heavy" spc="-5" dirty="0">
              <a:uFill>
                <a:solidFill>
                  <a:srgbClr val="F9C090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u="heavy" spc="-80" dirty="0">
                <a:uFill>
                  <a:solidFill>
                    <a:srgbClr val="F9C090"/>
                  </a:solidFill>
                </a:uFill>
              </a:rPr>
              <a:t> </a:t>
            </a:r>
            <a:fld id="{81D60167-4931-47E6-BA6A-407CBD079E47}" type="slidenum">
              <a:rPr u="heavy" spc="-5" dirty="0">
                <a:uFill>
                  <a:solidFill>
                    <a:srgbClr val="F9C090"/>
                  </a:solidFill>
                </a:uFill>
              </a:rPr>
              <a:t>‹#›</a:t>
            </a:fld>
            <a:endParaRPr u="heavy" spc="-5" dirty="0">
              <a:uFill>
                <a:solidFill>
                  <a:srgbClr val="F9C090"/>
                </a:solidFill>
              </a:u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6704" y="530478"/>
            <a:ext cx="499059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115" y="1296416"/>
            <a:ext cx="8319769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892" y="6452121"/>
            <a:ext cx="37274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u="heavy" spc="-80" dirty="0">
                <a:uFill>
                  <a:solidFill>
                    <a:srgbClr val="F9C090"/>
                  </a:solidFill>
                </a:uFill>
              </a:rPr>
              <a:t> </a:t>
            </a:r>
            <a:fld id="{81D60167-4931-47E6-BA6A-407CBD079E47}" type="slidenum">
              <a:rPr u="heavy" spc="-5" dirty="0">
                <a:uFill>
                  <a:solidFill>
                    <a:srgbClr val="F9C090"/>
                  </a:solidFill>
                </a:uFill>
              </a:rPr>
              <a:t>‹#›</a:t>
            </a:fld>
            <a:endParaRPr u="heavy" spc="-5" dirty="0">
              <a:uFill>
                <a:solidFill>
                  <a:srgbClr val="F9C090"/>
                </a:solidFill>
              </a:u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E70ABBF4-46E7-4969-82EB-C23BECC7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"/>
            <a:ext cx="9144000" cy="2578768"/>
          </a:xfrm>
          <a:prstGeom prst="rect">
            <a:avLst/>
          </a:prstGeom>
        </p:spPr>
      </p:pic>
      <p:sp>
        <p:nvSpPr>
          <p:cNvPr id="6" name="object 20">
            <a:extLst>
              <a:ext uri="{FF2B5EF4-FFF2-40B4-BE49-F238E27FC236}">
                <a16:creationId xmlns:a16="http://schemas.microsoft.com/office/drawing/2014/main" id="{C284C4F3-473A-4C72-8240-E2DDCF0C6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871693"/>
            <a:ext cx="7010400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68120" marR="5080" indent="-1456055" algn="ctr">
              <a:lnSpc>
                <a:spcPts val="4320"/>
              </a:lnSpc>
              <a:spcBef>
                <a:spcPts val="640"/>
              </a:spcBef>
            </a:pPr>
            <a:r>
              <a:rPr lang="en-US" sz="4000" b="1" spc="-5" dirty="0" smtClean="0">
                <a:solidFill>
                  <a:srgbClr val="FFC000"/>
                </a:solidFill>
                <a:latin typeface="Gothic Uralic"/>
                <a:cs typeface="Gothic Uralic"/>
              </a:rPr>
              <a:t>   </a:t>
            </a:r>
            <a:r>
              <a:rPr sz="4000" b="1" spc="-5" dirty="0" smtClean="0">
                <a:solidFill>
                  <a:srgbClr val="FFC000"/>
                </a:solidFill>
                <a:latin typeface="Gothic Uralic"/>
                <a:cs typeface="Gothic Uralic"/>
              </a:rPr>
              <a:t>Artificial</a:t>
            </a:r>
            <a:r>
              <a:rPr sz="4000" b="1" spc="-55" dirty="0" smtClean="0">
                <a:solidFill>
                  <a:srgbClr val="FFC000"/>
                </a:solidFill>
                <a:latin typeface="Gothic Uralic"/>
                <a:cs typeface="Gothic Uralic"/>
              </a:rPr>
              <a:t> </a:t>
            </a:r>
            <a:r>
              <a:rPr sz="4000" b="1" spc="-5" dirty="0" smtClean="0">
                <a:solidFill>
                  <a:srgbClr val="FFC000"/>
                </a:solidFill>
                <a:latin typeface="Gothic Uralic"/>
                <a:cs typeface="Gothic Uralic"/>
              </a:rPr>
              <a:t>Intelligence</a:t>
            </a: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6C72A-45F5-482C-9BB9-CB04B0292B88}"/>
              </a:ext>
            </a:extLst>
          </p:cNvPr>
          <p:cNvSpPr/>
          <p:nvPr/>
        </p:nvSpPr>
        <p:spPr>
          <a:xfrm>
            <a:off x="268705" y="4267201"/>
            <a:ext cx="76962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1356360" algn="ctr">
              <a:lnSpc>
                <a:spcPts val="3460"/>
              </a:lnSpc>
              <a:spcBef>
                <a:spcPts val="535"/>
              </a:spcBef>
            </a:pPr>
            <a:r>
              <a:rPr lang="en-US" sz="3200" b="1" spc="-5" dirty="0">
                <a:solidFill>
                  <a:schemeClr val="tx2"/>
                </a:solidFill>
                <a:latin typeface="Arial Rounded MT Bold" panose="020F0704030504030204" pitchFamily="34" charset="0"/>
                <a:cs typeface="Gothic Uralic"/>
              </a:rPr>
              <a:t>Chapter 3: </a:t>
            </a:r>
            <a:r>
              <a:rPr lang="en-US" sz="32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Problem Solving     				Agent</a:t>
            </a:r>
            <a:endParaRPr lang="en-US" sz="3200" b="1" dirty="0">
              <a:solidFill>
                <a:schemeClr val="tx2"/>
              </a:solidFill>
              <a:latin typeface="Arial Rounded MT Bold" panose="020F0704030504030204" pitchFamily="34" charset="0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20126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28600"/>
          <a:ext cx="1828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694692" y="228600"/>
          <a:ext cx="1819371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57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606457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606457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20387" y="2209800"/>
          <a:ext cx="1828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721645" y="2198914"/>
          <a:ext cx="179713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44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599044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599044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838200" y="4343400"/>
          <a:ext cx="1828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3694692" y="4349338"/>
          <a:ext cx="1819371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57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606457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606457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2777322" y="943525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184627" flipV="1">
            <a:off x="2686600" y="4118717"/>
            <a:ext cx="988492" cy="23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03043" y="2869306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184627" flipV="1">
            <a:off x="2665971" y="1946623"/>
            <a:ext cx="881864" cy="245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903043" y="5079105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618944" y="1981201"/>
          <a:ext cx="183925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85">
                  <a:extLst>
                    <a:ext uri="{9D8B030D-6E8A-4147-A177-3AD203B41FA5}">
                      <a16:colId xmlns:a16="http://schemas.microsoft.com/office/drawing/2014/main" val="2731740204"/>
                    </a:ext>
                  </a:extLst>
                </a:gridCol>
                <a:gridCol w="613085">
                  <a:extLst>
                    <a:ext uri="{9D8B030D-6E8A-4147-A177-3AD203B41FA5}">
                      <a16:colId xmlns:a16="http://schemas.microsoft.com/office/drawing/2014/main" val="2188274751"/>
                    </a:ext>
                  </a:extLst>
                </a:gridCol>
                <a:gridCol w="613085">
                  <a:extLst>
                    <a:ext uri="{9D8B030D-6E8A-4147-A177-3AD203B41FA5}">
                      <a16:colId xmlns:a16="http://schemas.microsoft.com/office/drawing/2014/main" val="1640084827"/>
                    </a:ext>
                  </a:extLst>
                </a:gridCol>
              </a:tblGrid>
              <a:tr h="4995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54266"/>
                  </a:ext>
                </a:extLst>
              </a:tr>
              <a:tr h="62653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717"/>
                  </a:ext>
                </a:extLst>
              </a:tr>
              <a:tr h="62653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2448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9000" y="38656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830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31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325"/>
            <a:ext cx="8992615" cy="861774"/>
          </a:xfrm>
        </p:spPr>
        <p:txBody>
          <a:bodyPr/>
          <a:lstStyle/>
          <a:p>
            <a:r>
              <a:rPr lang="en-US" spc="-5" dirty="0">
                <a:solidFill>
                  <a:schemeClr val="tx2"/>
                </a:solidFill>
              </a:rPr>
              <a:t>A </a:t>
            </a:r>
            <a:r>
              <a:rPr lang="en-US" spc="-140" dirty="0">
                <a:solidFill>
                  <a:schemeClr val="tx2"/>
                </a:solidFill>
              </a:rPr>
              <a:t>Touring </a:t>
            </a:r>
            <a:r>
              <a:rPr lang="en-US" spc="-80" dirty="0">
                <a:solidFill>
                  <a:schemeClr val="tx2"/>
                </a:solidFill>
              </a:rPr>
              <a:t>Agent</a:t>
            </a:r>
            <a:r>
              <a:rPr lang="en-US" spc="-555" dirty="0">
                <a:solidFill>
                  <a:schemeClr val="tx2"/>
                </a:solidFill>
              </a:rPr>
              <a:t> </a:t>
            </a:r>
            <a:r>
              <a:rPr lang="en-US" spc="-100" dirty="0">
                <a:solidFill>
                  <a:schemeClr val="tx2"/>
                </a:solidFill>
              </a:rPr>
              <a:t>Problem</a:t>
            </a:r>
            <a:br>
              <a:rPr lang="en-US" spc="-1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537208" y="1392555"/>
            <a:ext cx="8069580" cy="3712845"/>
            <a:chOff x="368808" y="1711451"/>
            <a:chExt cx="8069580" cy="3712845"/>
          </a:xfrm>
        </p:grpSpPr>
        <p:sp>
          <p:nvSpPr>
            <p:cNvPr id="5" name="object 4"/>
            <p:cNvSpPr/>
            <p:nvPr/>
          </p:nvSpPr>
          <p:spPr>
            <a:xfrm>
              <a:off x="5639561" y="25915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457200" y="0"/>
                  </a:moveTo>
                  <a:lnTo>
                    <a:pt x="399855" y="2077"/>
                  </a:lnTo>
                  <a:lnTo>
                    <a:pt x="344634" y="8143"/>
                  </a:lnTo>
                  <a:lnTo>
                    <a:pt x="291967" y="17948"/>
                  </a:lnTo>
                  <a:lnTo>
                    <a:pt x="242280" y="31243"/>
                  </a:lnTo>
                  <a:lnTo>
                    <a:pt x="196004" y="47776"/>
                  </a:lnTo>
                  <a:lnTo>
                    <a:pt x="153566" y="67300"/>
                  </a:lnTo>
                  <a:lnTo>
                    <a:pt x="115396" y="89563"/>
                  </a:lnTo>
                  <a:lnTo>
                    <a:pt x="81922" y="114317"/>
                  </a:lnTo>
                  <a:lnTo>
                    <a:pt x="53573" y="141311"/>
                  </a:lnTo>
                  <a:lnTo>
                    <a:pt x="13965" y="201023"/>
                  </a:lnTo>
                  <a:lnTo>
                    <a:pt x="0" y="266700"/>
                  </a:lnTo>
                  <a:lnTo>
                    <a:pt x="3562" y="300159"/>
                  </a:lnTo>
                  <a:lnTo>
                    <a:pt x="30778" y="363103"/>
                  </a:lnTo>
                  <a:lnTo>
                    <a:pt x="81922" y="419082"/>
                  </a:lnTo>
                  <a:lnTo>
                    <a:pt x="115396" y="443836"/>
                  </a:lnTo>
                  <a:lnTo>
                    <a:pt x="153566" y="466099"/>
                  </a:lnTo>
                  <a:lnTo>
                    <a:pt x="196004" y="485623"/>
                  </a:lnTo>
                  <a:lnTo>
                    <a:pt x="242280" y="502156"/>
                  </a:lnTo>
                  <a:lnTo>
                    <a:pt x="291967" y="515451"/>
                  </a:lnTo>
                  <a:lnTo>
                    <a:pt x="344634" y="525256"/>
                  </a:lnTo>
                  <a:lnTo>
                    <a:pt x="399855" y="531322"/>
                  </a:lnTo>
                  <a:lnTo>
                    <a:pt x="457200" y="533400"/>
                  </a:lnTo>
                  <a:lnTo>
                    <a:pt x="514544" y="531322"/>
                  </a:lnTo>
                  <a:lnTo>
                    <a:pt x="569765" y="525256"/>
                  </a:lnTo>
                  <a:lnTo>
                    <a:pt x="622432" y="515451"/>
                  </a:lnTo>
                  <a:lnTo>
                    <a:pt x="672119" y="502156"/>
                  </a:lnTo>
                  <a:lnTo>
                    <a:pt x="718395" y="485623"/>
                  </a:lnTo>
                  <a:lnTo>
                    <a:pt x="760833" y="466099"/>
                  </a:lnTo>
                  <a:lnTo>
                    <a:pt x="799003" y="443836"/>
                  </a:lnTo>
                  <a:lnTo>
                    <a:pt x="832477" y="419082"/>
                  </a:lnTo>
                  <a:lnTo>
                    <a:pt x="860826" y="392088"/>
                  </a:lnTo>
                  <a:lnTo>
                    <a:pt x="900434" y="332376"/>
                  </a:lnTo>
                  <a:lnTo>
                    <a:pt x="914399" y="266700"/>
                  </a:lnTo>
                  <a:lnTo>
                    <a:pt x="910837" y="233240"/>
                  </a:lnTo>
                  <a:lnTo>
                    <a:pt x="883621" y="170296"/>
                  </a:lnTo>
                  <a:lnTo>
                    <a:pt x="832477" y="114317"/>
                  </a:lnTo>
                  <a:lnTo>
                    <a:pt x="799003" y="89563"/>
                  </a:lnTo>
                  <a:lnTo>
                    <a:pt x="760833" y="67300"/>
                  </a:lnTo>
                  <a:lnTo>
                    <a:pt x="718395" y="47776"/>
                  </a:lnTo>
                  <a:lnTo>
                    <a:pt x="672119" y="31243"/>
                  </a:lnTo>
                  <a:lnTo>
                    <a:pt x="622432" y="17948"/>
                  </a:lnTo>
                  <a:lnTo>
                    <a:pt x="569765" y="8143"/>
                  </a:lnTo>
                  <a:lnTo>
                    <a:pt x="514544" y="207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5639561" y="25915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266700"/>
                  </a:moveTo>
                  <a:lnTo>
                    <a:pt x="13965" y="201023"/>
                  </a:lnTo>
                  <a:lnTo>
                    <a:pt x="53573" y="141311"/>
                  </a:lnTo>
                  <a:lnTo>
                    <a:pt x="81922" y="114317"/>
                  </a:lnTo>
                  <a:lnTo>
                    <a:pt x="115396" y="89563"/>
                  </a:lnTo>
                  <a:lnTo>
                    <a:pt x="153566" y="67300"/>
                  </a:lnTo>
                  <a:lnTo>
                    <a:pt x="196004" y="47776"/>
                  </a:lnTo>
                  <a:lnTo>
                    <a:pt x="242280" y="31243"/>
                  </a:lnTo>
                  <a:lnTo>
                    <a:pt x="291967" y="17948"/>
                  </a:lnTo>
                  <a:lnTo>
                    <a:pt x="344634" y="8143"/>
                  </a:lnTo>
                  <a:lnTo>
                    <a:pt x="399855" y="2077"/>
                  </a:lnTo>
                  <a:lnTo>
                    <a:pt x="457200" y="0"/>
                  </a:lnTo>
                  <a:lnTo>
                    <a:pt x="514544" y="2077"/>
                  </a:lnTo>
                  <a:lnTo>
                    <a:pt x="569765" y="8143"/>
                  </a:lnTo>
                  <a:lnTo>
                    <a:pt x="622432" y="17948"/>
                  </a:lnTo>
                  <a:lnTo>
                    <a:pt x="672119" y="31243"/>
                  </a:lnTo>
                  <a:lnTo>
                    <a:pt x="718395" y="47776"/>
                  </a:lnTo>
                  <a:lnTo>
                    <a:pt x="760833" y="67300"/>
                  </a:lnTo>
                  <a:lnTo>
                    <a:pt x="799003" y="89563"/>
                  </a:lnTo>
                  <a:lnTo>
                    <a:pt x="832477" y="114317"/>
                  </a:lnTo>
                  <a:lnTo>
                    <a:pt x="860826" y="141311"/>
                  </a:lnTo>
                  <a:lnTo>
                    <a:pt x="900434" y="201023"/>
                  </a:lnTo>
                  <a:lnTo>
                    <a:pt x="914399" y="266700"/>
                  </a:lnTo>
                  <a:lnTo>
                    <a:pt x="910837" y="300159"/>
                  </a:lnTo>
                  <a:lnTo>
                    <a:pt x="883621" y="363103"/>
                  </a:lnTo>
                  <a:lnTo>
                    <a:pt x="832477" y="419082"/>
                  </a:lnTo>
                  <a:lnTo>
                    <a:pt x="799003" y="443836"/>
                  </a:lnTo>
                  <a:lnTo>
                    <a:pt x="760833" y="466099"/>
                  </a:lnTo>
                  <a:lnTo>
                    <a:pt x="718395" y="485623"/>
                  </a:lnTo>
                  <a:lnTo>
                    <a:pt x="672119" y="502156"/>
                  </a:lnTo>
                  <a:lnTo>
                    <a:pt x="622432" y="515451"/>
                  </a:lnTo>
                  <a:lnTo>
                    <a:pt x="569765" y="525256"/>
                  </a:lnTo>
                  <a:lnTo>
                    <a:pt x="514544" y="531322"/>
                  </a:lnTo>
                  <a:lnTo>
                    <a:pt x="457200" y="533400"/>
                  </a:lnTo>
                  <a:lnTo>
                    <a:pt x="399855" y="531322"/>
                  </a:lnTo>
                  <a:lnTo>
                    <a:pt x="344634" y="525256"/>
                  </a:lnTo>
                  <a:lnTo>
                    <a:pt x="291967" y="515451"/>
                  </a:lnTo>
                  <a:lnTo>
                    <a:pt x="242280" y="502156"/>
                  </a:lnTo>
                  <a:lnTo>
                    <a:pt x="196004" y="485623"/>
                  </a:lnTo>
                  <a:lnTo>
                    <a:pt x="153566" y="466099"/>
                  </a:lnTo>
                  <a:lnTo>
                    <a:pt x="115396" y="443836"/>
                  </a:lnTo>
                  <a:lnTo>
                    <a:pt x="81922" y="419082"/>
                  </a:lnTo>
                  <a:lnTo>
                    <a:pt x="53573" y="392088"/>
                  </a:lnTo>
                  <a:lnTo>
                    <a:pt x="13965" y="332376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81762" y="4725161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952500" y="0"/>
                  </a:moveTo>
                  <a:lnTo>
                    <a:pt x="884476" y="861"/>
                  </a:lnTo>
                  <a:lnTo>
                    <a:pt x="817744" y="3405"/>
                  </a:lnTo>
                  <a:lnTo>
                    <a:pt x="752464" y="7575"/>
                  </a:lnTo>
                  <a:lnTo>
                    <a:pt x="688797" y="13312"/>
                  </a:lnTo>
                  <a:lnTo>
                    <a:pt x="626904" y="20559"/>
                  </a:lnTo>
                  <a:lnTo>
                    <a:pt x="566946" y="29257"/>
                  </a:lnTo>
                  <a:lnTo>
                    <a:pt x="509086" y="39348"/>
                  </a:lnTo>
                  <a:lnTo>
                    <a:pt x="453483" y="50774"/>
                  </a:lnTo>
                  <a:lnTo>
                    <a:pt x="400300" y="63477"/>
                  </a:lnTo>
                  <a:lnTo>
                    <a:pt x="349696" y="77399"/>
                  </a:lnTo>
                  <a:lnTo>
                    <a:pt x="301834" y="92482"/>
                  </a:lnTo>
                  <a:lnTo>
                    <a:pt x="256875" y="108668"/>
                  </a:lnTo>
                  <a:lnTo>
                    <a:pt x="214980" y="125899"/>
                  </a:lnTo>
                  <a:lnTo>
                    <a:pt x="176310" y="144116"/>
                  </a:lnTo>
                  <a:lnTo>
                    <a:pt x="141026" y="163262"/>
                  </a:lnTo>
                  <a:lnTo>
                    <a:pt x="81261" y="204109"/>
                  </a:lnTo>
                  <a:lnTo>
                    <a:pt x="36975" y="247973"/>
                  </a:lnTo>
                  <a:lnTo>
                    <a:pt x="9458" y="294392"/>
                  </a:lnTo>
                  <a:lnTo>
                    <a:pt x="0" y="342900"/>
                  </a:lnTo>
                  <a:lnTo>
                    <a:pt x="2391" y="367385"/>
                  </a:lnTo>
                  <a:lnTo>
                    <a:pt x="21040" y="414907"/>
                  </a:lnTo>
                  <a:lnTo>
                    <a:pt x="57103" y="460106"/>
                  </a:lnTo>
                  <a:lnTo>
                    <a:pt x="109289" y="502520"/>
                  </a:lnTo>
                  <a:lnTo>
                    <a:pt x="176310" y="541683"/>
                  </a:lnTo>
                  <a:lnTo>
                    <a:pt x="214980" y="559900"/>
                  </a:lnTo>
                  <a:lnTo>
                    <a:pt x="256875" y="577131"/>
                  </a:lnTo>
                  <a:lnTo>
                    <a:pt x="301834" y="593317"/>
                  </a:lnTo>
                  <a:lnTo>
                    <a:pt x="349696" y="608400"/>
                  </a:lnTo>
                  <a:lnTo>
                    <a:pt x="400300" y="622322"/>
                  </a:lnTo>
                  <a:lnTo>
                    <a:pt x="453483" y="635025"/>
                  </a:lnTo>
                  <a:lnTo>
                    <a:pt x="509086" y="646451"/>
                  </a:lnTo>
                  <a:lnTo>
                    <a:pt x="566946" y="656542"/>
                  </a:lnTo>
                  <a:lnTo>
                    <a:pt x="626904" y="665240"/>
                  </a:lnTo>
                  <a:lnTo>
                    <a:pt x="688797" y="672487"/>
                  </a:lnTo>
                  <a:lnTo>
                    <a:pt x="752464" y="678224"/>
                  </a:lnTo>
                  <a:lnTo>
                    <a:pt x="817744" y="682394"/>
                  </a:lnTo>
                  <a:lnTo>
                    <a:pt x="884476" y="684938"/>
                  </a:lnTo>
                  <a:lnTo>
                    <a:pt x="952500" y="685800"/>
                  </a:lnTo>
                  <a:lnTo>
                    <a:pt x="1020521" y="684938"/>
                  </a:lnTo>
                  <a:lnTo>
                    <a:pt x="1087252" y="682394"/>
                  </a:lnTo>
                  <a:lnTo>
                    <a:pt x="1152532" y="678224"/>
                  </a:lnTo>
                  <a:lnTo>
                    <a:pt x="1216198" y="672487"/>
                  </a:lnTo>
                  <a:lnTo>
                    <a:pt x="1278090" y="665240"/>
                  </a:lnTo>
                  <a:lnTo>
                    <a:pt x="1338047" y="656542"/>
                  </a:lnTo>
                  <a:lnTo>
                    <a:pt x="1395908" y="646451"/>
                  </a:lnTo>
                  <a:lnTo>
                    <a:pt x="1451510" y="635025"/>
                  </a:lnTo>
                  <a:lnTo>
                    <a:pt x="1504694" y="622322"/>
                  </a:lnTo>
                  <a:lnTo>
                    <a:pt x="1555297" y="608400"/>
                  </a:lnTo>
                  <a:lnTo>
                    <a:pt x="1603160" y="593317"/>
                  </a:lnTo>
                  <a:lnTo>
                    <a:pt x="1648119" y="577131"/>
                  </a:lnTo>
                  <a:lnTo>
                    <a:pt x="1690015" y="559900"/>
                  </a:lnTo>
                  <a:lnTo>
                    <a:pt x="1728686" y="541683"/>
                  </a:lnTo>
                  <a:lnTo>
                    <a:pt x="1763970" y="522537"/>
                  </a:lnTo>
                  <a:lnTo>
                    <a:pt x="1823736" y="481690"/>
                  </a:lnTo>
                  <a:lnTo>
                    <a:pt x="1868023" y="437826"/>
                  </a:lnTo>
                  <a:lnTo>
                    <a:pt x="1895540" y="391407"/>
                  </a:lnTo>
                  <a:lnTo>
                    <a:pt x="1905000" y="342900"/>
                  </a:lnTo>
                  <a:lnTo>
                    <a:pt x="1902608" y="318414"/>
                  </a:lnTo>
                  <a:lnTo>
                    <a:pt x="1883958" y="270892"/>
                  </a:lnTo>
                  <a:lnTo>
                    <a:pt x="1847895" y="225693"/>
                  </a:lnTo>
                  <a:lnTo>
                    <a:pt x="1795708" y="183279"/>
                  </a:lnTo>
                  <a:lnTo>
                    <a:pt x="1728686" y="144116"/>
                  </a:lnTo>
                  <a:lnTo>
                    <a:pt x="1690015" y="125899"/>
                  </a:lnTo>
                  <a:lnTo>
                    <a:pt x="1648119" y="108668"/>
                  </a:lnTo>
                  <a:lnTo>
                    <a:pt x="1603160" y="92482"/>
                  </a:lnTo>
                  <a:lnTo>
                    <a:pt x="1555297" y="77399"/>
                  </a:lnTo>
                  <a:lnTo>
                    <a:pt x="1504694" y="63477"/>
                  </a:lnTo>
                  <a:lnTo>
                    <a:pt x="1451510" y="50774"/>
                  </a:lnTo>
                  <a:lnTo>
                    <a:pt x="1395908" y="39348"/>
                  </a:lnTo>
                  <a:lnTo>
                    <a:pt x="1338047" y="29257"/>
                  </a:lnTo>
                  <a:lnTo>
                    <a:pt x="1278090" y="20559"/>
                  </a:lnTo>
                  <a:lnTo>
                    <a:pt x="1216198" y="13312"/>
                  </a:lnTo>
                  <a:lnTo>
                    <a:pt x="1152532" y="7575"/>
                  </a:lnTo>
                  <a:lnTo>
                    <a:pt x="1087252" y="3405"/>
                  </a:lnTo>
                  <a:lnTo>
                    <a:pt x="1020521" y="861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381762" y="4725161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0" y="342900"/>
                  </a:moveTo>
                  <a:lnTo>
                    <a:pt x="9458" y="294392"/>
                  </a:lnTo>
                  <a:lnTo>
                    <a:pt x="36975" y="247973"/>
                  </a:lnTo>
                  <a:lnTo>
                    <a:pt x="81261" y="204109"/>
                  </a:lnTo>
                  <a:lnTo>
                    <a:pt x="141026" y="163262"/>
                  </a:lnTo>
                  <a:lnTo>
                    <a:pt x="176310" y="144116"/>
                  </a:lnTo>
                  <a:lnTo>
                    <a:pt x="214980" y="125899"/>
                  </a:lnTo>
                  <a:lnTo>
                    <a:pt x="256875" y="108668"/>
                  </a:lnTo>
                  <a:lnTo>
                    <a:pt x="301834" y="92482"/>
                  </a:lnTo>
                  <a:lnTo>
                    <a:pt x="349696" y="77399"/>
                  </a:lnTo>
                  <a:lnTo>
                    <a:pt x="400300" y="63477"/>
                  </a:lnTo>
                  <a:lnTo>
                    <a:pt x="453483" y="50774"/>
                  </a:lnTo>
                  <a:lnTo>
                    <a:pt x="509086" y="39348"/>
                  </a:lnTo>
                  <a:lnTo>
                    <a:pt x="566946" y="29257"/>
                  </a:lnTo>
                  <a:lnTo>
                    <a:pt x="626904" y="20559"/>
                  </a:lnTo>
                  <a:lnTo>
                    <a:pt x="688797" y="13312"/>
                  </a:lnTo>
                  <a:lnTo>
                    <a:pt x="752464" y="7575"/>
                  </a:lnTo>
                  <a:lnTo>
                    <a:pt x="817744" y="3405"/>
                  </a:lnTo>
                  <a:lnTo>
                    <a:pt x="884476" y="861"/>
                  </a:lnTo>
                  <a:lnTo>
                    <a:pt x="952500" y="0"/>
                  </a:lnTo>
                  <a:lnTo>
                    <a:pt x="1020521" y="861"/>
                  </a:lnTo>
                  <a:lnTo>
                    <a:pt x="1087252" y="3405"/>
                  </a:lnTo>
                  <a:lnTo>
                    <a:pt x="1152532" y="7575"/>
                  </a:lnTo>
                  <a:lnTo>
                    <a:pt x="1216198" y="13312"/>
                  </a:lnTo>
                  <a:lnTo>
                    <a:pt x="1278090" y="20559"/>
                  </a:lnTo>
                  <a:lnTo>
                    <a:pt x="1338047" y="29257"/>
                  </a:lnTo>
                  <a:lnTo>
                    <a:pt x="1395908" y="39348"/>
                  </a:lnTo>
                  <a:lnTo>
                    <a:pt x="1451510" y="50774"/>
                  </a:lnTo>
                  <a:lnTo>
                    <a:pt x="1504694" y="63477"/>
                  </a:lnTo>
                  <a:lnTo>
                    <a:pt x="1555297" y="77399"/>
                  </a:lnTo>
                  <a:lnTo>
                    <a:pt x="1603160" y="92482"/>
                  </a:lnTo>
                  <a:lnTo>
                    <a:pt x="1648119" y="108668"/>
                  </a:lnTo>
                  <a:lnTo>
                    <a:pt x="1690015" y="125899"/>
                  </a:lnTo>
                  <a:lnTo>
                    <a:pt x="1728686" y="144116"/>
                  </a:lnTo>
                  <a:lnTo>
                    <a:pt x="1763970" y="163262"/>
                  </a:lnTo>
                  <a:lnTo>
                    <a:pt x="1823736" y="204109"/>
                  </a:lnTo>
                  <a:lnTo>
                    <a:pt x="1868023" y="247973"/>
                  </a:lnTo>
                  <a:lnTo>
                    <a:pt x="1895540" y="294392"/>
                  </a:lnTo>
                  <a:lnTo>
                    <a:pt x="1905000" y="342900"/>
                  </a:lnTo>
                  <a:lnTo>
                    <a:pt x="1902608" y="367385"/>
                  </a:lnTo>
                  <a:lnTo>
                    <a:pt x="1883958" y="414907"/>
                  </a:lnTo>
                  <a:lnTo>
                    <a:pt x="1847895" y="460106"/>
                  </a:lnTo>
                  <a:lnTo>
                    <a:pt x="1795708" y="502520"/>
                  </a:lnTo>
                  <a:lnTo>
                    <a:pt x="1728686" y="541683"/>
                  </a:lnTo>
                  <a:lnTo>
                    <a:pt x="1690015" y="559900"/>
                  </a:lnTo>
                  <a:lnTo>
                    <a:pt x="1648119" y="577131"/>
                  </a:lnTo>
                  <a:lnTo>
                    <a:pt x="1603160" y="593317"/>
                  </a:lnTo>
                  <a:lnTo>
                    <a:pt x="1555297" y="608400"/>
                  </a:lnTo>
                  <a:lnTo>
                    <a:pt x="1504694" y="622322"/>
                  </a:lnTo>
                  <a:lnTo>
                    <a:pt x="1451510" y="635025"/>
                  </a:lnTo>
                  <a:lnTo>
                    <a:pt x="1395908" y="646451"/>
                  </a:lnTo>
                  <a:lnTo>
                    <a:pt x="1338047" y="656542"/>
                  </a:lnTo>
                  <a:lnTo>
                    <a:pt x="1278090" y="665240"/>
                  </a:lnTo>
                  <a:lnTo>
                    <a:pt x="1216198" y="672487"/>
                  </a:lnTo>
                  <a:lnTo>
                    <a:pt x="1152532" y="678224"/>
                  </a:lnTo>
                  <a:lnTo>
                    <a:pt x="1087252" y="682394"/>
                  </a:lnTo>
                  <a:lnTo>
                    <a:pt x="1020521" y="684938"/>
                  </a:lnTo>
                  <a:lnTo>
                    <a:pt x="952500" y="685800"/>
                  </a:lnTo>
                  <a:lnTo>
                    <a:pt x="884476" y="684938"/>
                  </a:lnTo>
                  <a:lnTo>
                    <a:pt x="817744" y="682394"/>
                  </a:lnTo>
                  <a:lnTo>
                    <a:pt x="752464" y="678224"/>
                  </a:lnTo>
                  <a:lnTo>
                    <a:pt x="688797" y="672487"/>
                  </a:lnTo>
                  <a:lnTo>
                    <a:pt x="626904" y="665240"/>
                  </a:lnTo>
                  <a:lnTo>
                    <a:pt x="566946" y="656542"/>
                  </a:lnTo>
                  <a:lnTo>
                    <a:pt x="509086" y="646451"/>
                  </a:lnTo>
                  <a:lnTo>
                    <a:pt x="453483" y="635025"/>
                  </a:lnTo>
                  <a:lnTo>
                    <a:pt x="400300" y="622322"/>
                  </a:lnTo>
                  <a:lnTo>
                    <a:pt x="349696" y="608400"/>
                  </a:lnTo>
                  <a:lnTo>
                    <a:pt x="301834" y="593317"/>
                  </a:lnTo>
                  <a:lnTo>
                    <a:pt x="256875" y="577131"/>
                  </a:lnTo>
                  <a:lnTo>
                    <a:pt x="214980" y="559900"/>
                  </a:lnTo>
                  <a:lnTo>
                    <a:pt x="176310" y="541683"/>
                  </a:lnTo>
                  <a:lnTo>
                    <a:pt x="141026" y="522537"/>
                  </a:lnTo>
                  <a:lnTo>
                    <a:pt x="81261" y="481690"/>
                  </a:lnTo>
                  <a:lnTo>
                    <a:pt x="36975" y="437826"/>
                  </a:lnTo>
                  <a:lnTo>
                    <a:pt x="9458" y="391407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661416" y="1711451"/>
              <a:ext cx="7322058" cy="3371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089403" y="2671571"/>
              <a:ext cx="6348984" cy="2615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2286634" y="2724911"/>
              <a:ext cx="6077585" cy="2428240"/>
            </a:xfrm>
            <a:custGeom>
              <a:avLst/>
              <a:gdLst/>
              <a:ahLst/>
              <a:cxnLst/>
              <a:rect l="l" t="t" r="r" b="b"/>
              <a:pathLst>
                <a:path w="6077584" h="2428240">
                  <a:moveTo>
                    <a:pt x="149181" y="2256663"/>
                  </a:moveTo>
                  <a:lnTo>
                    <a:pt x="141985" y="2259203"/>
                  </a:lnTo>
                  <a:lnTo>
                    <a:pt x="0" y="2343150"/>
                  </a:lnTo>
                  <a:lnTo>
                    <a:pt x="143001" y="2425446"/>
                  </a:lnTo>
                  <a:lnTo>
                    <a:pt x="150195" y="2427819"/>
                  </a:lnTo>
                  <a:lnTo>
                    <a:pt x="157495" y="2427287"/>
                  </a:lnTo>
                  <a:lnTo>
                    <a:pt x="164058" y="2424088"/>
                  </a:lnTo>
                  <a:lnTo>
                    <a:pt x="169037" y="2418461"/>
                  </a:lnTo>
                  <a:lnTo>
                    <a:pt x="171428" y="2411267"/>
                  </a:lnTo>
                  <a:lnTo>
                    <a:pt x="170926" y="2403967"/>
                  </a:lnTo>
                  <a:lnTo>
                    <a:pt x="167733" y="2397404"/>
                  </a:lnTo>
                  <a:lnTo>
                    <a:pt x="162051" y="2392426"/>
                  </a:lnTo>
                  <a:lnTo>
                    <a:pt x="109122" y="2361946"/>
                  </a:lnTo>
                  <a:lnTo>
                    <a:pt x="37972" y="2361946"/>
                  </a:lnTo>
                  <a:lnTo>
                    <a:pt x="37718" y="2323846"/>
                  </a:lnTo>
                  <a:lnTo>
                    <a:pt x="108143" y="2323445"/>
                  </a:lnTo>
                  <a:lnTo>
                    <a:pt x="161416" y="2291969"/>
                  </a:lnTo>
                  <a:lnTo>
                    <a:pt x="170614" y="2273002"/>
                  </a:lnTo>
                  <a:lnTo>
                    <a:pt x="168147" y="2265807"/>
                  </a:lnTo>
                  <a:lnTo>
                    <a:pt x="163095" y="2260203"/>
                  </a:lnTo>
                  <a:lnTo>
                    <a:pt x="156495" y="2257075"/>
                  </a:lnTo>
                  <a:lnTo>
                    <a:pt x="149181" y="2256663"/>
                  </a:lnTo>
                  <a:close/>
                </a:path>
                <a:path w="6077584" h="2428240">
                  <a:moveTo>
                    <a:pt x="108143" y="2323445"/>
                  </a:moveTo>
                  <a:lnTo>
                    <a:pt x="37718" y="2323846"/>
                  </a:lnTo>
                  <a:lnTo>
                    <a:pt x="37972" y="2361946"/>
                  </a:lnTo>
                  <a:lnTo>
                    <a:pt x="108366" y="2361510"/>
                  </a:lnTo>
                  <a:lnTo>
                    <a:pt x="104490" y="2359279"/>
                  </a:lnTo>
                  <a:lnTo>
                    <a:pt x="47497" y="2359279"/>
                  </a:lnTo>
                  <a:lnTo>
                    <a:pt x="47370" y="2326386"/>
                  </a:lnTo>
                  <a:lnTo>
                    <a:pt x="103167" y="2326386"/>
                  </a:lnTo>
                  <a:lnTo>
                    <a:pt x="108143" y="2323445"/>
                  </a:lnTo>
                  <a:close/>
                </a:path>
                <a:path w="6077584" h="2428240">
                  <a:moveTo>
                    <a:pt x="108366" y="2361510"/>
                  </a:moveTo>
                  <a:lnTo>
                    <a:pt x="37972" y="2361946"/>
                  </a:lnTo>
                  <a:lnTo>
                    <a:pt x="109122" y="2361946"/>
                  </a:lnTo>
                  <a:lnTo>
                    <a:pt x="108366" y="2361510"/>
                  </a:lnTo>
                  <a:close/>
                </a:path>
                <a:path w="6077584" h="2428240">
                  <a:moveTo>
                    <a:pt x="6030998" y="1229995"/>
                  </a:moveTo>
                  <a:lnTo>
                    <a:pt x="6006592" y="1280540"/>
                  </a:lnTo>
                  <a:lnTo>
                    <a:pt x="5966206" y="1331595"/>
                  </a:lnTo>
                  <a:lnTo>
                    <a:pt x="5909564" y="1383411"/>
                  </a:lnTo>
                  <a:lnTo>
                    <a:pt x="5875273" y="1409445"/>
                  </a:lnTo>
                  <a:lnTo>
                    <a:pt x="5836920" y="1435481"/>
                  </a:lnTo>
                  <a:lnTo>
                    <a:pt x="5794883" y="1461515"/>
                  </a:lnTo>
                  <a:lnTo>
                    <a:pt x="5749163" y="1487551"/>
                  </a:lnTo>
                  <a:lnTo>
                    <a:pt x="5699633" y="1513458"/>
                  </a:lnTo>
                  <a:lnTo>
                    <a:pt x="5646546" y="1539113"/>
                  </a:lnTo>
                  <a:lnTo>
                    <a:pt x="5590032" y="1564894"/>
                  </a:lnTo>
                  <a:lnTo>
                    <a:pt x="5529961" y="1590294"/>
                  </a:lnTo>
                  <a:lnTo>
                    <a:pt x="5466588" y="1615567"/>
                  </a:lnTo>
                  <a:lnTo>
                    <a:pt x="5399913" y="1640586"/>
                  </a:lnTo>
                  <a:lnTo>
                    <a:pt x="5330063" y="1665351"/>
                  </a:lnTo>
                  <a:lnTo>
                    <a:pt x="5257038" y="1690115"/>
                  </a:lnTo>
                  <a:lnTo>
                    <a:pt x="5180838" y="1714373"/>
                  </a:lnTo>
                  <a:lnTo>
                    <a:pt x="5101844" y="1738502"/>
                  </a:lnTo>
                  <a:lnTo>
                    <a:pt x="5019801" y="1762252"/>
                  </a:lnTo>
                  <a:lnTo>
                    <a:pt x="4934839" y="1785746"/>
                  </a:lnTo>
                  <a:lnTo>
                    <a:pt x="4847209" y="1808988"/>
                  </a:lnTo>
                  <a:lnTo>
                    <a:pt x="4663694" y="1854327"/>
                  </a:lnTo>
                  <a:lnTo>
                    <a:pt x="4470019" y="1898269"/>
                  </a:lnTo>
                  <a:lnTo>
                    <a:pt x="4266438" y="1940687"/>
                  </a:lnTo>
                  <a:lnTo>
                    <a:pt x="4053840" y="1981581"/>
                  </a:lnTo>
                  <a:lnTo>
                    <a:pt x="3832605" y="2020570"/>
                  </a:lnTo>
                  <a:lnTo>
                    <a:pt x="3603243" y="2057781"/>
                  </a:lnTo>
                  <a:lnTo>
                    <a:pt x="3245357" y="2109724"/>
                  </a:lnTo>
                  <a:lnTo>
                    <a:pt x="2872486" y="2157095"/>
                  </a:lnTo>
                  <a:lnTo>
                    <a:pt x="2486405" y="2199259"/>
                  </a:lnTo>
                  <a:lnTo>
                    <a:pt x="2222754" y="2224405"/>
                  </a:lnTo>
                  <a:lnTo>
                    <a:pt x="1954529" y="2246884"/>
                  </a:lnTo>
                  <a:lnTo>
                    <a:pt x="1682623" y="2266696"/>
                  </a:lnTo>
                  <a:lnTo>
                    <a:pt x="1407160" y="2283714"/>
                  </a:lnTo>
                  <a:lnTo>
                    <a:pt x="1129156" y="2298065"/>
                  </a:lnTo>
                  <a:lnTo>
                    <a:pt x="848867" y="2309241"/>
                  </a:lnTo>
                  <a:lnTo>
                    <a:pt x="566801" y="2317496"/>
                  </a:lnTo>
                  <a:lnTo>
                    <a:pt x="283590" y="2322449"/>
                  </a:lnTo>
                  <a:lnTo>
                    <a:pt x="108143" y="2323445"/>
                  </a:lnTo>
                  <a:lnTo>
                    <a:pt x="75628" y="2342658"/>
                  </a:lnTo>
                  <a:lnTo>
                    <a:pt x="108366" y="2361510"/>
                  </a:lnTo>
                  <a:lnTo>
                    <a:pt x="284352" y="2360422"/>
                  </a:lnTo>
                  <a:lnTo>
                    <a:pt x="567944" y="2355469"/>
                  </a:lnTo>
                  <a:lnTo>
                    <a:pt x="850391" y="2347341"/>
                  </a:lnTo>
                  <a:lnTo>
                    <a:pt x="1131062" y="2336038"/>
                  </a:lnTo>
                  <a:lnTo>
                    <a:pt x="1409573" y="2321814"/>
                  </a:lnTo>
                  <a:lnTo>
                    <a:pt x="1685289" y="2304669"/>
                  </a:lnTo>
                  <a:lnTo>
                    <a:pt x="1957831" y="2284730"/>
                  </a:lnTo>
                  <a:lnTo>
                    <a:pt x="2226310" y="2262251"/>
                  </a:lnTo>
                  <a:lnTo>
                    <a:pt x="2490469" y="2237105"/>
                  </a:lnTo>
                  <a:lnTo>
                    <a:pt x="2877057" y="2194941"/>
                  </a:lnTo>
                  <a:lnTo>
                    <a:pt x="3250565" y="2147570"/>
                  </a:lnTo>
                  <a:lnTo>
                    <a:pt x="3609213" y="2095373"/>
                  </a:lnTo>
                  <a:lnTo>
                    <a:pt x="3839082" y="2058035"/>
                  </a:lnTo>
                  <a:lnTo>
                    <a:pt x="4060952" y="2018919"/>
                  </a:lnTo>
                  <a:lnTo>
                    <a:pt x="4274058" y="1978025"/>
                  </a:lnTo>
                  <a:lnTo>
                    <a:pt x="4478273" y="1935480"/>
                  </a:lnTo>
                  <a:lnTo>
                    <a:pt x="4672711" y="1891283"/>
                  </a:lnTo>
                  <a:lnTo>
                    <a:pt x="4856988" y="1845818"/>
                  </a:lnTo>
                  <a:lnTo>
                    <a:pt x="4944998" y="1822450"/>
                  </a:lnTo>
                  <a:lnTo>
                    <a:pt x="5030343" y="1798827"/>
                  </a:lnTo>
                  <a:lnTo>
                    <a:pt x="5112893" y="1774952"/>
                  </a:lnTo>
                  <a:lnTo>
                    <a:pt x="5192521" y="1750695"/>
                  </a:lnTo>
                  <a:lnTo>
                    <a:pt x="5269103" y="1726183"/>
                  </a:lnTo>
                  <a:lnTo>
                    <a:pt x="5342763" y="1701292"/>
                  </a:lnTo>
                  <a:lnTo>
                    <a:pt x="5413247" y="1676273"/>
                  </a:lnTo>
                  <a:lnTo>
                    <a:pt x="5480685" y="1651000"/>
                  </a:lnTo>
                  <a:lnTo>
                    <a:pt x="5544820" y="1625345"/>
                  </a:lnTo>
                  <a:lnTo>
                    <a:pt x="5605780" y="1599564"/>
                  </a:lnTo>
                  <a:lnTo>
                    <a:pt x="5663311" y="1573402"/>
                  </a:lnTo>
                  <a:lnTo>
                    <a:pt x="5717286" y="1547114"/>
                  </a:lnTo>
                  <a:lnTo>
                    <a:pt x="5767959" y="1520698"/>
                  </a:lnTo>
                  <a:lnTo>
                    <a:pt x="5814948" y="1493901"/>
                  </a:lnTo>
                  <a:lnTo>
                    <a:pt x="5858510" y="1466977"/>
                  </a:lnTo>
                  <a:lnTo>
                    <a:pt x="5898261" y="1439671"/>
                  </a:lnTo>
                  <a:lnTo>
                    <a:pt x="5934329" y="1412367"/>
                  </a:lnTo>
                  <a:lnTo>
                    <a:pt x="5966587" y="1384554"/>
                  </a:lnTo>
                  <a:lnTo>
                    <a:pt x="5995162" y="1356487"/>
                  </a:lnTo>
                  <a:lnTo>
                    <a:pt x="6039866" y="1299210"/>
                  </a:lnTo>
                  <a:lnTo>
                    <a:pt x="6066917" y="1242695"/>
                  </a:lnTo>
                  <a:lnTo>
                    <a:pt x="6067297" y="1241806"/>
                  </a:lnTo>
                  <a:lnTo>
                    <a:pt x="6067806" y="1240027"/>
                  </a:lnTo>
                  <a:lnTo>
                    <a:pt x="6069966" y="1231138"/>
                  </a:lnTo>
                  <a:lnTo>
                    <a:pt x="6030721" y="1231138"/>
                  </a:lnTo>
                  <a:lnTo>
                    <a:pt x="6030998" y="1229995"/>
                  </a:lnTo>
                  <a:close/>
                </a:path>
                <a:path w="6077584" h="2428240">
                  <a:moveTo>
                    <a:pt x="47370" y="2326386"/>
                  </a:moveTo>
                  <a:lnTo>
                    <a:pt x="47497" y="2359279"/>
                  </a:lnTo>
                  <a:lnTo>
                    <a:pt x="75628" y="2342658"/>
                  </a:lnTo>
                  <a:lnTo>
                    <a:pt x="47370" y="2326386"/>
                  </a:lnTo>
                  <a:close/>
                </a:path>
                <a:path w="6077584" h="2428240">
                  <a:moveTo>
                    <a:pt x="75628" y="2342658"/>
                  </a:moveTo>
                  <a:lnTo>
                    <a:pt x="47497" y="2359279"/>
                  </a:lnTo>
                  <a:lnTo>
                    <a:pt x="104490" y="2359279"/>
                  </a:lnTo>
                  <a:lnTo>
                    <a:pt x="75628" y="2342658"/>
                  </a:lnTo>
                  <a:close/>
                </a:path>
                <a:path w="6077584" h="2428240">
                  <a:moveTo>
                    <a:pt x="103167" y="2326386"/>
                  </a:moveTo>
                  <a:lnTo>
                    <a:pt x="47370" y="2326386"/>
                  </a:lnTo>
                  <a:lnTo>
                    <a:pt x="75628" y="2342658"/>
                  </a:lnTo>
                  <a:lnTo>
                    <a:pt x="103167" y="2326386"/>
                  </a:lnTo>
                  <a:close/>
                </a:path>
                <a:path w="6077584" h="2428240">
                  <a:moveTo>
                    <a:pt x="6031611" y="1228470"/>
                  </a:moveTo>
                  <a:lnTo>
                    <a:pt x="6030998" y="1229995"/>
                  </a:lnTo>
                  <a:lnTo>
                    <a:pt x="6030721" y="1231138"/>
                  </a:lnTo>
                  <a:lnTo>
                    <a:pt x="6031611" y="1228470"/>
                  </a:lnTo>
                  <a:close/>
                </a:path>
                <a:path w="6077584" h="2428240">
                  <a:moveTo>
                    <a:pt x="6070614" y="1228470"/>
                  </a:moveTo>
                  <a:lnTo>
                    <a:pt x="6031611" y="1228470"/>
                  </a:lnTo>
                  <a:lnTo>
                    <a:pt x="6030721" y="1231138"/>
                  </a:lnTo>
                  <a:lnTo>
                    <a:pt x="6069966" y="1231138"/>
                  </a:lnTo>
                  <a:lnTo>
                    <a:pt x="6070614" y="1228470"/>
                  </a:lnTo>
                  <a:close/>
                </a:path>
                <a:path w="6077584" h="2428240">
                  <a:moveTo>
                    <a:pt x="6036929" y="1205470"/>
                  </a:moveTo>
                  <a:lnTo>
                    <a:pt x="6030998" y="1229995"/>
                  </a:lnTo>
                  <a:lnTo>
                    <a:pt x="6031611" y="1228470"/>
                  </a:lnTo>
                  <a:lnTo>
                    <a:pt x="6070614" y="1228470"/>
                  </a:lnTo>
                  <a:lnTo>
                    <a:pt x="6074410" y="1212850"/>
                  </a:lnTo>
                  <a:lnTo>
                    <a:pt x="6074537" y="1211833"/>
                  </a:lnTo>
                  <a:lnTo>
                    <a:pt x="6074791" y="1210818"/>
                  </a:lnTo>
                  <a:lnTo>
                    <a:pt x="6074791" y="1209929"/>
                  </a:lnTo>
                  <a:lnTo>
                    <a:pt x="6075035" y="1206754"/>
                  </a:lnTo>
                  <a:lnTo>
                    <a:pt x="6036818" y="1206754"/>
                  </a:lnTo>
                  <a:lnTo>
                    <a:pt x="6036929" y="1205470"/>
                  </a:lnTo>
                  <a:close/>
                </a:path>
                <a:path w="6077584" h="2428240">
                  <a:moveTo>
                    <a:pt x="6037325" y="1203833"/>
                  </a:moveTo>
                  <a:lnTo>
                    <a:pt x="6036929" y="1205470"/>
                  </a:lnTo>
                  <a:lnTo>
                    <a:pt x="6036818" y="1206754"/>
                  </a:lnTo>
                  <a:lnTo>
                    <a:pt x="6037325" y="1203833"/>
                  </a:lnTo>
                  <a:close/>
                </a:path>
                <a:path w="6077584" h="2428240">
                  <a:moveTo>
                    <a:pt x="6075259" y="1203833"/>
                  </a:moveTo>
                  <a:lnTo>
                    <a:pt x="6037325" y="1203833"/>
                  </a:lnTo>
                  <a:lnTo>
                    <a:pt x="6036818" y="1206754"/>
                  </a:lnTo>
                  <a:lnTo>
                    <a:pt x="6075035" y="1206754"/>
                  </a:lnTo>
                  <a:lnTo>
                    <a:pt x="6075259" y="1203833"/>
                  </a:lnTo>
                  <a:close/>
                </a:path>
                <a:path w="6077584" h="2428240">
                  <a:moveTo>
                    <a:pt x="4247007" y="0"/>
                  </a:moveTo>
                  <a:lnTo>
                    <a:pt x="4246118" y="38100"/>
                  </a:lnTo>
                  <a:lnTo>
                    <a:pt x="4331081" y="39750"/>
                  </a:lnTo>
                  <a:lnTo>
                    <a:pt x="4415155" y="44703"/>
                  </a:lnTo>
                  <a:lnTo>
                    <a:pt x="4498720" y="52832"/>
                  </a:lnTo>
                  <a:lnTo>
                    <a:pt x="4581906" y="64008"/>
                  </a:lnTo>
                  <a:lnTo>
                    <a:pt x="4664456" y="78232"/>
                  </a:lnTo>
                  <a:lnTo>
                    <a:pt x="4746244" y="95123"/>
                  </a:lnTo>
                  <a:lnTo>
                    <a:pt x="4827016" y="114935"/>
                  </a:lnTo>
                  <a:lnTo>
                    <a:pt x="4906518" y="137160"/>
                  </a:lnTo>
                  <a:lnTo>
                    <a:pt x="4984876" y="162178"/>
                  </a:lnTo>
                  <a:lnTo>
                    <a:pt x="5061585" y="189484"/>
                  </a:lnTo>
                  <a:lnTo>
                    <a:pt x="5136769" y="219201"/>
                  </a:lnTo>
                  <a:lnTo>
                    <a:pt x="5210174" y="251078"/>
                  </a:lnTo>
                  <a:lnTo>
                    <a:pt x="5281548" y="284988"/>
                  </a:lnTo>
                  <a:lnTo>
                    <a:pt x="5350637" y="320928"/>
                  </a:lnTo>
                  <a:lnTo>
                    <a:pt x="5417566" y="358775"/>
                  </a:lnTo>
                  <a:lnTo>
                    <a:pt x="5481955" y="398399"/>
                  </a:lnTo>
                  <a:lnTo>
                    <a:pt x="5543676" y="439674"/>
                  </a:lnTo>
                  <a:lnTo>
                    <a:pt x="5602605" y="482600"/>
                  </a:lnTo>
                  <a:lnTo>
                    <a:pt x="5658485" y="526923"/>
                  </a:lnTo>
                  <a:lnTo>
                    <a:pt x="5711317" y="572515"/>
                  </a:lnTo>
                  <a:lnTo>
                    <a:pt x="5760593" y="619378"/>
                  </a:lnTo>
                  <a:lnTo>
                    <a:pt x="5806567" y="667258"/>
                  </a:lnTo>
                  <a:lnTo>
                    <a:pt x="5848858" y="716279"/>
                  </a:lnTo>
                  <a:lnTo>
                    <a:pt x="5887339" y="766063"/>
                  </a:lnTo>
                  <a:lnTo>
                    <a:pt x="5921629" y="816610"/>
                  </a:lnTo>
                  <a:lnTo>
                    <a:pt x="5952109" y="867790"/>
                  </a:lnTo>
                  <a:lnTo>
                    <a:pt x="5978144" y="919607"/>
                  </a:lnTo>
                  <a:lnTo>
                    <a:pt x="5999734" y="971676"/>
                  </a:lnTo>
                  <a:lnTo>
                    <a:pt x="6016751" y="1024001"/>
                  </a:lnTo>
                  <a:lnTo>
                    <a:pt x="6029070" y="1076706"/>
                  </a:lnTo>
                  <a:lnTo>
                    <a:pt x="6036437" y="1129283"/>
                  </a:lnTo>
                  <a:lnTo>
                    <a:pt x="6038976" y="1181989"/>
                  </a:lnTo>
                  <a:lnTo>
                    <a:pt x="6036929" y="1205470"/>
                  </a:lnTo>
                  <a:lnTo>
                    <a:pt x="6037325" y="1203833"/>
                  </a:lnTo>
                  <a:lnTo>
                    <a:pt x="6075259" y="1203833"/>
                  </a:lnTo>
                  <a:lnTo>
                    <a:pt x="6077076" y="1180211"/>
                  </a:lnTo>
                  <a:lnTo>
                    <a:pt x="6074283" y="1123950"/>
                  </a:lnTo>
                  <a:lnTo>
                    <a:pt x="6066155" y="1067943"/>
                  </a:lnTo>
                  <a:lnTo>
                    <a:pt x="6052946" y="1012189"/>
                  </a:lnTo>
                  <a:lnTo>
                    <a:pt x="6034913" y="956944"/>
                  </a:lnTo>
                  <a:lnTo>
                    <a:pt x="6012180" y="902335"/>
                  </a:lnTo>
                  <a:lnTo>
                    <a:pt x="5984874" y="848360"/>
                  </a:lnTo>
                  <a:lnTo>
                    <a:pt x="5953251" y="795147"/>
                  </a:lnTo>
                  <a:lnTo>
                    <a:pt x="5917438" y="742696"/>
                  </a:lnTo>
                  <a:lnTo>
                    <a:pt x="5877687" y="691388"/>
                  </a:lnTo>
                  <a:lnTo>
                    <a:pt x="5833998" y="640841"/>
                  </a:lnTo>
                  <a:lnTo>
                    <a:pt x="5786755" y="591692"/>
                  </a:lnTo>
                  <a:lnTo>
                    <a:pt x="5736082" y="543687"/>
                  </a:lnTo>
                  <a:lnTo>
                    <a:pt x="5682107" y="497077"/>
                  </a:lnTo>
                  <a:lnTo>
                    <a:pt x="5624957" y="451738"/>
                  </a:lnTo>
                  <a:lnTo>
                    <a:pt x="5564886" y="408050"/>
                  </a:lnTo>
                  <a:lnTo>
                    <a:pt x="5501894" y="366013"/>
                  </a:lnTo>
                  <a:lnTo>
                    <a:pt x="5436362" y="325627"/>
                  </a:lnTo>
                  <a:lnTo>
                    <a:pt x="5368290" y="287147"/>
                  </a:lnTo>
                  <a:lnTo>
                    <a:pt x="5297932" y="250571"/>
                  </a:lnTo>
                  <a:lnTo>
                    <a:pt x="5225288" y="216026"/>
                  </a:lnTo>
                  <a:lnTo>
                    <a:pt x="5150866" y="183768"/>
                  </a:lnTo>
                  <a:lnTo>
                    <a:pt x="5074412" y="153542"/>
                  </a:lnTo>
                  <a:lnTo>
                    <a:pt x="4996434" y="125857"/>
                  </a:lnTo>
                  <a:lnTo>
                    <a:pt x="4916805" y="100584"/>
                  </a:lnTo>
                  <a:lnTo>
                    <a:pt x="4836033" y="77850"/>
                  </a:lnTo>
                  <a:lnTo>
                    <a:pt x="4753864" y="57785"/>
                  </a:lnTo>
                  <a:lnTo>
                    <a:pt x="4670933" y="40639"/>
                  </a:lnTo>
                  <a:lnTo>
                    <a:pt x="4586986" y="26288"/>
                  </a:lnTo>
                  <a:lnTo>
                    <a:pt x="4502404" y="14986"/>
                  </a:lnTo>
                  <a:lnTo>
                    <a:pt x="4417314" y="6730"/>
                  </a:lnTo>
                  <a:lnTo>
                    <a:pt x="4331843" y="1777"/>
                  </a:lnTo>
                  <a:lnTo>
                    <a:pt x="4247007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9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3601" y="6701790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1498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34271" y="635660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616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74607" y="6449567"/>
            <a:ext cx="360045" cy="266700"/>
          </a:xfrm>
          <a:custGeom>
            <a:avLst/>
            <a:gdLst/>
            <a:ahLst/>
            <a:cxnLst/>
            <a:rect l="l" t="t" r="r" b="b"/>
            <a:pathLst>
              <a:path w="360045" h="266700">
                <a:moveTo>
                  <a:pt x="0" y="133349"/>
                </a:moveTo>
                <a:lnTo>
                  <a:pt x="6736" y="91202"/>
                </a:lnTo>
                <a:lnTo>
                  <a:pt x="25664" y="54601"/>
                </a:lnTo>
                <a:lnTo>
                  <a:pt x="54498" y="25728"/>
                </a:lnTo>
                <a:lnTo>
                  <a:pt x="91074" y="6797"/>
                </a:lnTo>
                <a:lnTo>
                  <a:pt x="133228" y="0"/>
                </a:lnTo>
                <a:lnTo>
                  <a:pt x="226435" y="0"/>
                </a:lnTo>
                <a:lnTo>
                  <a:pt x="268467" y="6797"/>
                </a:lnTo>
                <a:lnTo>
                  <a:pt x="305043" y="25728"/>
                </a:lnTo>
                <a:lnTo>
                  <a:pt x="333877" y="54601"/>
                </a:lnTo>
                <a:lnTo>
                  <a:pt x="352805" y="91202"/>
                </a:lnTo>
                <a:lnTo>
                  <a:pt x="359663" y="133349"/>
                </a:lnTo>
                <a:lnTo>
                  <a:pt x="352805" y="175498"/>
                </a:lnTo>
                <a:lnTo>
                  <a:pt x="333877" y="212097"/>
                </a:lnTo>
                <a:lnTo>
                  <a:pt x="305043" y="240970"/>
                </a:lnTo>
                <a:lnTo>
                  <a:pt x="268467" y="259901"/>
                </a:lnTo>
                <a:lnTo>
                  <a:pt x="226435" y="266699"/>
                </a:lnTo>
                <a:lnTo>
                  <a:pt x="133228" y="266699"/>
                </a:lnTo>
                <a:lnTo>
                  <a:pt x="91074" y="259901"/>
                </a:lnTo>
                <a:lnTo>
                  <a:pt x="54498" y="240970"/>
                </a:lnTo>
                <a:lnTo>
                  <a:pt x="25664" y="212097"/>
                </a:lnTo>
                <a:lnTo>
                  <a:pt x="6736" y="175498"/>
                </a:lnTo>
                <a:lnTo>
                  <a:pt x="0" y="133349"/>
                </a:lnTo>
                <a:close/>
              </a:path>
            </a:pathLst>
          </a:custGeom>
          <a:ln w="9143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4607" y="1143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34271" y="114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107" y="1143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1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107" y="114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107" y="671626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1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107" y="635660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616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692" y="59737"/>
            <a:ext cx="8992615" cy="611306"/>
          </a:xfrm>
          <a:prstGeom prst="rect">
            <a:avLst/>
          </a:prstGeom>
        </p:spPr>
        <p:txBody>
          <a:bodyPr vert="horz" wrap="square" lIns="0" tIns="239634" rIns="0" bIns="0" rtlCol="0">
            <a:spAutoFit/>
          </a:bodyPr>
          <a:lstStyle/>
          <a:p>
            <a:pPr marL="986790">
              <a:lnSpc>
                <a:spcPct val="100000"/>
              </a:lnSpc>
            </a:pP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</a:t>
            </a:r>
            <a:r>
              <a:rPr sz="2400" spc="-1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blem</a:t>
            </a:r>
            <a:r>
              <a:rPr sz="2400" spc="1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sz="2400" spc="-1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sz="2400" spc="-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rmu</a:t>
            </a:r>
            <a:r>
              <a:rPr sz="2400" spc="-1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sz="2400" spc="-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</a:t>
            </a:r>
            <a:r>
              <a:rPr sz="2400" spc="-1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sz="2400" spc="-2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sz="2400" spc="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(The</a:t>
            </a:r>
            <a:r>
              <a:rPr sz="2400" spc="3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sz="2400" spc="-1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sz="2400" spc="-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</a:t>
            </a:r>
            <a:r>
              <a:rPr sz="2400" spc="-1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ia</a:t>
            </a:r>
            <a:r>
              <a:rPr sz="2400" spc="5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120" y="832103"/>
            <a:ext cx="8639810" cy="524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6655" marR="4237990" indent="-838835">
              <a:lnSpc>
                <a:spcPct val="121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00008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gar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pro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le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m</a:t>
            </a:r>
            <a:r>
              <a:rPr sz="2000" spc="2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state</a:t>
            </a:r>
            <a:r>
              <a:rPr sz="200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ce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,</a:t>
            </a:r>
            <a:r>
              <a:rPr sz="2000" spc="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state</a:t>
            </a:r>
            <a:r>
              <a:rPr sz="200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1AFF"/>
                </a:solidFill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the</a:t>
            </a:r>
            <a:r>
              <a:rPr sz="2000" spc="2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to</a:t>
            </a:r>
            <a:r>
              <a:rPr sz="2000" spc="2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160845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In</a:t>
            </a:r>
            <a:r>
              <a:rPr sz="1800" spc="2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(Arad)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850">
              <a:latin typeface="Times New Roman"/>
              <a:cs typeface="Times New Roman"/>
            </a:endParaRPr>
          </a:p>
          <a:p>
            <a:pPr marL="338455">
              <a:lnSpc>
                <a:spcPts val="2195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Suc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Fun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ip</a:t>
            </a:r>
            <a:r>
              <a:rPr sz="2000" spc="-20" dirty="0">
                <a:solidFill>
                  <a:srgbClr val="00008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2000" spc="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sib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spc="3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tio</a:t>
            </a:r>
            <a:r>
              <a:rPr sz="2000" spc="-20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s,</a:t>
            </a:r>
            <a:r>
              <a:rPr sz="2000" spc="-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giv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state</a:t>
            </a:r>
            <a:r>
              <a:rPr sz="2000" spc="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S(X)</a:t>
            </a:r>
            <a:endParaRPr sz="2000">
              <a:latin typeface="Arial"/>
              <a:cs typeface="Arial"/>
            </a:endParaRPr>
          </a:p>
          <a:p>
            <a:pPr marR="1569720" algn="ctr">
              <a:lnSpc>
                <a:spcPts val="2170"/>
              </a:lnSpc>
            </a:pP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retu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rn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set</a:t>
            </a:r>
            <a:r>
              <a:rPr sz="2000" spc="2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&lt;a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00008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su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ss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&gt;</a:t>
            </a:r>
            <a:r>
              <a:rPr sz="2000" spc="-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ord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er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d</a:t>
            </a:r>
            <a:r>
              <a:rPr sz="2000" spc="-6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pair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95655">
              <a:lnSpc>
                <a:spcPts val="2105"/>
              </a:lnSpc>
            </a:pP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S(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)=</a:t>
            </a:r>
            <a:r>
              <a:rPr sz="1800" spc="3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{</a:t>
            </a:r>
            <a:r>
              <a:rPr sz="1800" spc="40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&lt;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o(S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u)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In(Si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u)</a:t>
            </a:r>
            <a:r>
              <a:rPr sz="1800" spc="-25" dirty="0">
                <a:solidFill>
                  <a:srgbClr val="FF1AFF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,</a:t>
            </a:r>
            <a:r>
              <a:rPr sz="1800" spc="1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1AFF"/>
                </a:solidFill>
                <a:latin typeface="Arial"/>
                <a:cs typeface="Arial"/>
              </a:rPr>
              <a:t>&lt;G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(</a:t>
            </a:r>
            <a:r>
              <a:rPr sz="1800" spc="-85" dirty="0">
                <a:solidFill>
                  <a:srgbClr val="FF1AFF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oa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)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,</a:t>
            </a:r>
            <a:r>
              <a:rPr sz="1800" spc="70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(</a:t>
            </a:r>
            <a:r>
              <a:rPr sz="1800" spc="-85" dirty="0">
                <a:solidFill>
                  <a:srgbClr val="FF1AFF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oa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)</a:t>
            </a:r>
            <a:r>
              <a:rPr sz="1800" spc="-25" dirty="0">
                <a:solidFill>
                  <a:srgbClr val="FF1AFF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545590">
              <a:lnSpc>
                <a:spcPts val="2130"/>
              </a:lnSpc>
            </a:pP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&lt;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o(Zer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d)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,I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n(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Z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er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25" dirty="0">
                <a:solidFill>
                  <a:srgbClr val="FF1AF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)&gt;</a:t>
            </a:r>
            <a:r>
              <a:rPr sz="1800" spc="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7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:</a:t>
            </a:r>
            <a:r>
              <a:rPr sz="2000" spc="-8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dete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00008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gi</a:t>
            </a:r>
            <a:r>
              <a:rPr sz="2000" spc="-10" dirty="0">
                <a:solidFill>
                  <a:srgbClr val="00008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state</a:t>
            </a:r>
            <a:r>
              <a:rPr sz="2000" spc="-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goa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l</a:t>
            </a:r>
            <a:r>
              <a:rPr sz="2000" spc="-2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 marL="9740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In(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)</a:t>
            </a:r>
            <a:r>
              <a:rPr sz="1800" spc="1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AFF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.</a:t>
            </a:r>
            <a:r>
              <a:rPr sz="1800" spc="30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In(Z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ri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)</a:t>
            </a:r>
            <a:r>
              <a:rPr sz="1800" spc="5" dirty="0">
                <a:solidFill>
                  <a:srgbClr val="FF1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A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.….</a:t>
            </a:r>
            <a:r>
              <a:rPr sz="1800" spc="-30" dirty="0">
                <a:solidFill>
                  <a:srgbClr val="FF1A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(B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ha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1AF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)</a:t>
            </a:r>
            <a:r>
              <a:rPr sz="1800" spc="-15" dirty="0">
                <a:solidFill>
                  <a:srgbClr val="FF1AFF"/>
                </a:solidFill>
                <a:latin typeface="Wingdings"/>
                <a:cs typeface="Wingdings"/>
              </a:rPr>
              <a:t></a:t>
            </a:r>
            <a:r>
              <a:rPr sz="1800" spc="-185" dirty="0">
                <a:solidFill>
                  <a:srgbClr val="FF1AFF"/>
                </a:solidFill>
                <a:latin typeface="Arial"/>
                <a:cs typeface="Arial"/>
              </a:rPr>
              <a:t>Y</a:t>
            </a:r>
            <a:r>
              <a:rPr sz="1800" spc="-20" dirty="0">
                <a:solidFill>
                  <a:srgbClr val="FF1AF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FF1A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1AFF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700">
              <a:latin typeface="Times New Roman"/>
              <a:cs typeface="Times New Roman"/>
            </a:endParaRPr>
          </a:p>
          <a:p>
            <a:pPr marL="338455">
              <a:lnSpc>
                <a:spcPts val="2395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ost: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fun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00008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sig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2000" spc="3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numeri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st</a:t>
            </a:r>
            <a:r>
              <a:rPr sz="2000" spc="3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to</a:t>
            </a:r>
            <a:r>
              <a:rPr sz="2000" spc="3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ea</a:t>
            </a:r>
            <a:r>
              <a:rPr sz="2000" spc="5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8F"/>
                </a:solidFill>
                <a:latin typeface="Arial"/>
                <a:cs typeface="Arial"/>
              </a:rPr>
              <a:t>h</a:t>
            </a:r>
            <a:r>
              <a:rPr sz="2000" spc="-6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F"/>
                </a:solidFill>
                <a:latin typeface="Arial"/>
                <a:cs typeface="Arial"/>
              </a:rPr>
              <a:t>path.</a:t>
            </a:r>
            <a:endParaRPr sz="2000">
              <a:latin typeface="Arial"/>
              <a:cs typeface="Arial"/>
            </a:endParaRPr>
          </a:p>
          <a:p>
            <a:pPr marL="1138555" indent="-342900">
              <a:lnSpc>
                <a:spcPts val="1910"/>
              </a:lnSpc>
              <a:buClr>
                <a:srgbClr val="00008F"/>
              </a:buClr>
              <a:buFont typeface="Arial"/>
              <a:buChar char="–"/>
              <a:tabLst>
                <a:tab pos="1139190" algn="l"/>
              </a:tabLst>
            </a:pP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e.g.,</a:t>
            </a:r>
            <a:r>
              <a:rPr sz="1600" spc="7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um</a:t>
            </a:r>
            <a:r>
              <a:rPr sz="1600" spc="3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f</a:t>
            </a:r>
            <a:r>
              <a:rPr sz="1600" spc="4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00008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sta</a:t>
            </a:r>
            <a:r>
              <a:rPr sz="1600" spc="-25" dirty="0">
                <a:solidFill>
                  <a:srgbClr val="00008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1600" spc="-25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1600" spc="-2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,</a:t>
            </a:r>
            <a:r>
              <a:rPr sz="1600" spc="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numb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er</a:t>
            </a:r>
            <a:r>
              <a:rPr sz="1600" spc="2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f</a:t>
            </a:r>
            <a:r>
              <a:rPr sz="1600" spc="4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cti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exe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uted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,</a:t>
            </a:r>
            <a:r>
              <a:rPr sz="1600" spc="13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et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c.</a:t>
            </a:r>
            <a:endParaRPr sz="1600">
              <a:latin typeface="Arial"/>
              <a:cs typeface="Arial"/>
            </a:endParaRPr>
          </a:p>
          <a:p>
            <a:pPr marL="1138555" indent="-342900">
              <a:lnSpc>
                <a:spcPts val="1914"/>
              </a:lnSpc>
              <a:buClr>
                <a:srgbClr val="00008F"/>
              </a:buClr>
              <a:buFont typeface="Arial"/>
              <a:buChar char="–"/>
              <a:tabLst>
                <a:tab pos="1139190" algn="l"/>
              </a:tabLst>
            </a:pPr>
            <a:r>
              <a:rPr sz="1600" i="1" spc="-10" dirty="0">
                <a:solidFill>
                  <a:srgbClr val="00008F"/>
                </a:solidFill>
                <a:latin typeface="Arial"/>
                <a:cs typeface="Arial"/>
              </a:rPr>
              <a:t>c(x,a,</a:t>
            </a:r>
            <a:r>
              <a:rPr sz="1600" i="1" spc="-5" dirty="0">
                <a:solidFill>
                  <a:srgbClr val="00008F"/>
                </a:solidFill>
                <a:latin typeface="Arial"/>
                <a:cs typeface="Arial"/>
              </a:rPr>
              <a:t>y</a:t>
            </a:r>
            <a:r>
              <a:rPr sz="1600" i="1" spc="-10" dirty="0">
                <a:solidFill>
                  <a:srgbClr val="00008F"/>
                </a:solidFill>
                <a:latin typeface="Arial"/>
                <a:cs typeface="Arial"/>
              </a:rPr>
              <a:t>)</a:t>
            </a:r>
            <a:r>
              <a:rPr sz="1600" i="1" spc="6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8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the</a:t>
            </a:r>
            <a:r>
              <a:rPr sz="16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007F"/>
                </a:solidFill>
                <a:latin typeface="Arial"/>
                <a:cs typeface="Arial"/>
              </a:rPr>
              <a:t>step</a:t>
            </a:r>
            <a:r>
              <a:rPr sz="1600" spc="5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007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00008F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8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ss</a:t>
            </a:r>
            <a:r>
              <a:rPr sz="1600" spc="-20" dirty="0">
                <a:solidFill>
                  <a:srgbClr val="00008F"/>
                </a:solidFill>
                <a:latin typeface="Arial"/>
                <a:cs typeface="Arial"/>
              </a:rPr>
              <a:t>ume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d</a:t>
            </a:r>
            <a:r>
              <a:rPr sz="1600" spc="1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to</a:t>
            </a:r>
            <a:r>
              <a:rPr sz="1600" spc="55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be</a:t>
            </a:r>
            <a:r>
              <a:rPr sz="1600" spc="30" dirty="0">
                <a:solidFill>
                  <a:srgbClr val="00008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≥</a:t>
            </a:r>
            <a:r>
              <a:rPr sz="1600" spc="35" dirty="0">
                <a:solidFill>
                  <a:srgbClr val="00008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8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355" y="6110846"/>
            <a:ext cx="8343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Solu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leadin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initia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goa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</a:p>
        </p:txBody>
      </p:sp>
      <p:sp>
        <p:nvSpPr>
          <p:cNvPr id="14" name="object 14"/>
          <p:cNvSpPr/>
          <p:nvPr/>
        </p:nvSpPr>
        <p:spPr>
          <a:xfrm>
            <a:off x="198120" y="832103"/>
            <a:ext cx="8639556" cy="5244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8002" y="6445144"/>
            <a:ext cx="61643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{Ar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sz="1800" b="1" spc="2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2"/>
                </a:solidFill>
                <a:latin typeface="Wingdings"/>
                <a:cs typeface="Wingdings"/>
              </a:rPr>
              <a:t>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Si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sz="1800" b="1" spc="2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2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mn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cu</a:t>
            </a:r>
            <a:r>
              <a:rPr sz="1800" b="1" spc="2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spc="-65" dirty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sz="1800" b="1" spc="-20" dirty="0">
                <a:solidFill>
                  <a:schemeClr val="tx2"/>
                </a:solidFill>
                <a:latin typeface="Arial"/>
                <a:cs typeface="Arial"/>
              </a:rPr>
              <a:t>il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800" b="1" spc="-20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800" b="1" spc="6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2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Pit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sti</a:t>
            </a:r>
            <a:r>
              <a:rPr sz="1800" b="1" spc="1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2"/>
                </a:solidFill>
                <a:latin typeface="Wingdings"/>
                <a:cs typeface="Wingdings"/>
              </a:rPr>
              <a:t></a:t>
            </a:r>
            <a:r>
              <a:rPr sz="1800" b="1" spc="15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Bucharest}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82946" y="6473886"/>
            <a:ext cx="1530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21" y="304800"/>
            <a:ext cx="8992615" cy="430887"/>
          </a:xfrm>
        </p:spPr>
        <p:txBody>
          <a:bodyPr/>
          <a:lstStyle/>
          <a:p>
            <a:r>
              <a:rPr lang="en-US" spc="-100" dirty="0">
                <a:solidFill>
                  <a:schemeClr val="tx2"/>
                </a:solidFill>
              </a:rPr>
              <a:t>Problems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7202224" cy="2103140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4F81B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25" dirty="0">
                <a:solidFill>
                  <a:schemeClr val="tx1"/>
                </a:solidFill>
                <a:latin typeface="Carlito"/>
                <a:cs typeface="Carlito"/>
              </a:rPr>
              <a:t>Vacuum</a:t>
            </a:r>
            <a:r>
              <a:rPr lang="en-US" spc="-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Cleaner</a:t>
            </a:r>
            <a:endParaRPr lang="en-US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8-Puzzle</a:t>
            </a:r>
            <a:endParaRPr lang="en-US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8-Queens</a:t>
            </a:r>
            <a:r>
              <a:rPr lang="en-US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Carlito"/>
                <a:cs typeface="Carlito"/>
              </a:rPr>
              <a:t>Problem</a:t>
            </a:r>
            <a:endParaRPr lang="en-US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4F81B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chemeClr val="tx1"/>
                </a:solidFill>
                <a:latin typeface="Carlito"/>
                <a:cs typeface="Carlito"/>
              </a:rPr>
              <a:t>Robotic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Assembly</a:t>
            </a:r>
            <a:endParaRPr lang="en-US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4F81B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VLSI </a:t>
            </a:r>
            <a:r>
              <a:rPr lang="en-US" spc="-15" dirty="0">
                <a:solidFill>
                  <a:schemeClr val="tx1"/>
                </a:solidFill>
                <a:latin typeface="Carlito"/>
                <a:cs typeface="Carlito"/>
              </a:rPr>
              <a:t>Layout</a:t>
            </a:r>
            <a:endParaRPr lang="en-US" dirty="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051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59737"/>
            <a:ext cx="8992615" cy="715709"/>
          </a:xfrm>
          <a:prstGeom prst="rect">
            <a:avLst/>
          </a:prstGeom>
        </p:spPr>
        <p:txBody>
          <a:bodyPr vert="horz" wrap="square" lIns="0" tIns="282067" rIns="0" bIns="0" rtlCol="0">
            <a:spAutoFit/>
          </a:bodyPr>
          <a:lstStyle/>
          <a:p>
            <a:pPr marL="439420">
              <a:lnSpc>
                <a:spcPct val="100000"/>
              </a:lnSpc>
            </a:pPr>
            <a:r>
              <a:rPr spc="-15" dirty="0">
                <a:solidFill>
                  <a:schemeClr val="tx2"/>
                </a:solidFill>
              </a:rPr>
              <a:t>Pr</a:t>
            </a:r>
            <a:r>
              <a:rPr spc="-30" dirty="0">
                <a:solidFill>
                  <a:schemeClr val="tx2"/>
                </a:solidFill>
              </a:rPr>
              <a:t>o</a:t>
            </a:r>
            <a:r>
              <a:rPr spc="-20" dirty="0">
                <a:solidFill>
                  <a:schemeClr val="tx2"/>
                </a:solidFill>
              </a:rPr>
              <a:t>blem</a:t>
            </a:r>
            <a:r>
              <a:rPr spc="5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chemeClr val="tx2"/>
                </a:solidFill>
              </a:rPr>
              <a:t>F</a:t>
            </a:r>
            <a:r>
              <a:rPr spc="-35" dirty="0">
                <a:solidFill>
                  <a:schemeClr val="tx2"/>
                </a:solidFill>
              </a:rPr>
              <a:t>o</a:t>
            </a:r>
            <a:r>
              <a:rPr spc="-20" dirty="0">
                <a:solidFill>
                  <a:schemeClr val="tx2"/>
                </a:solidFill>
              </a:rPr>
              <a:t>rmulation</a:t>
            </a:r>
            <a:r>
              <a:rPr spc="5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chemeClr val="tx2"/>
                </a:solidFill>
              </a:rPr>
              <a:t>(Rea</a:t>
            </a:r>
            <a:r>
              <a:rPr dirty="0">
                <a:solidFill>
                  <a:schemeClr val="tx2"/>
                </a:solidFill>
              </a:rPr>
              <a:t>l</a:t>
            </a:r>
            <a:r>
              <a:rPr spc="-10" dirty="0">
                <a:solidFill>
                  <a:schemeClr val="tx2"/>
                </a:solidFill>
              </a:rPr>
              <a:t>-life</a:t>
            </a:r>
            <a:r>
              <a:rPr spc="1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chemeClr val="tx2"/>
                </a:solidFill>
              </a:rPr>
              <a:t>A</a:t>
            </a:r>
            <a:r>
              <a:rPr spc="-35" dirty="0">
                <a:solidFill>
                  <a:schemeClr val="tx2"/>
                </a:solidFill>
              </a:rPr>
              <a:t>p</a:t>
            </a:r>
            <a:r>
              <a:rPr spc="-15" dirty="0">
                <a:solidFill>
                  <a:schemeClr val="tx2"/>
                </a:solidFill>
              </a:rPr>
              <a:t>plica</a:t>
            </a:r>
            <a:r>
              <a:rPr spc="-5" dirty="0">
                <a:solidFill>
                  <a:schemeClr val="tx2"/>
                </a:solidFill>
              </a:rPr>
              <a:t>t</a:t>
            </a:r>
            <a:r>
              <a:rPr spc="-15" dirty="0">
                <a:solidFill>
                  <a:schemeClr val="tx2"/>
                </a:solidFill>
              </a:rPr>
              <a:t>io</a:t>
            </a:r>
            <a:r>
              <a:rPr spc="-30" dirty="0">
                <a:solidFill>
                  <a:schemeClr val="tx2"/>
                </a:solidFill>
              </a:rPr>
              <a:t>n</a:t>
            </a:r>
            <a:r>
              <a:rPr spc="-20" dirty="0">
                <a:solidFill>
                  <a:schemeClr val="tx2"/>
                </a:solidFill>
              </a:rPr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080" y="3818774"/>
            <a:ext cx="2895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00007F"/>
                </a:solidFill>
                <a:latin typeface="Arial"/>
                <a:cs typeface="Arial"/>
              </a:rPr>
              <a:t>Ro</a:t>
            </a:r>
            <a:r>
              <a:rPr sz="1600" spc="-3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spc="-15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600" spc="114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007F"/>
                </a:solidFill>
                <a:latin typeface="Arial"/>
                <a:cs typeface="Arial"/>
              </a:rPr>
              <a:t>Fin</a:t>
            </a:r>
            <a:r>
              <a:rPr sz="1600" spc="-35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r>
              <a:rPr sz="1600" spc="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007F"/>
                </a:solidFill>
                <a:latin typeface="Arial"/>
                <a:cs typeface="Arial"/>
              </a:rPr>
              <a:t>Pro</a:t>
            </a:r>
            <a:r>
              <a:rPr sz="1600" spc="-3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spc="-20" dirty="0">
                <a:solidFill>
                  <a:srgbClr val="00007F"/>
                </a:solidFill>
                <a:latin typeface="Arial"/>
                <a:cs typeface="Arial"/>
              </a:rPr>
              <a:t>lem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707" y="4383292"/>
            <a:ext cx="459930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ates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00007F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ations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2000" spc="1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sta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00007F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point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Suc</a:t>
            </a:r>
            <a:r>
              <a:rPr sz="2000" spc="5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000" spc="1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func</a:t>
            </a:r>
            <a:r>
              <a:rPr sz="2000" spc="-15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2000" spc="-3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(o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per</a:t>
            </a:r>
            <a:r>
              <a:rPr sz="2000" spc="-1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lr>
                <a:srgbClr val="00007F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move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60901" y="6473823"/>
            <a:ext cx="3473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heavy" spc="55" dirty="0">
                <a:solidFill>
                  <a:srgbClr val="7F7F7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622" y="4383292"/>
            <a:ext cx="3954145" cy="201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Goal</a:t>
            </a:r>
            <a:r>
              <a:rPr sz="2000" spc="1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00007F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rrive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ation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at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2000" spc="1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co</a:t>
            </a:r>
            <a:r>
              <a:rPr sz="2000" spc="5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00007F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quit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mplex</a:t>
            </a:r>
          </a:p>
          <a:p>
            <a:pPr marL="1155700" marR="5080" lvl="2" indent="-228600">
              <a:lnSpc>
                <a:spcPct val="102800"/>
              </a:lnSpc>
              <a:spcBef>
                <a:spcPts val="340"/>
              </a:spcBef>
              <a:buClr>
                <a:srgbClr val="00007F"/>
              </a:buClr>
              <a:buFont typeface="Arial"/>
              <a:buChar char="•"/>
              <a:tabLst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tim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trav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comf</a:t>
            </a:r>
            <a:r>
              <a:rPr sz="1800" spc="-10" dirty="0">
                <a:latin typeface="Arial"/>
                <a:cs typeface="Arial"/>
              </a:rPr>
              <a:t>ort,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er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479" y="1207753"/>
            <a:ext cx="15798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b="1" spc="-5" dirty="0">
                <a:solidFill>
                  <a:schemeClr val="tx2"/>
                </a:solidFill>
                <a:cs typeface="Arial"/>
              </a:rPr>
              <a:t>C</a:t>
            </a:r>
            <a:r>
              <a:rPr sz="1800" b="1" spc="-10" dirty="0">
                <a:solidFill>
                  <a:schemeClr val="tx2"/>
                </a:solidFill>
                <a:cs typeface="Arial"/>
              </a:rPr>
              <a:t>a</a:t>
            </a:r>
            <a:r>
              <a:rPr sz="1800" b="1" dirty="0">
                <a:solidFill>
                  <a:schemeClr val="tx2"/>
                </a:solidFill>
                <a:cs typeface="Arial"/>
              </a:rPr>
              <a:t>r</a:t>
            </a:r>
            <a:r>
              <a:rPr sz="1800" b="1" dirty="0">
                <a:solidFill>
                  <a:schemeClr val="tx2"/>
                </a:solidFill>
                <a:cs typeface="Times New Roman"/>
              </a:rPr>
              <a:t> </a:t>
            </a:r>
            <a:r>
              <a:rPr sz="1800" b="1" spc="-5" dirty="0">
                <a:solidFill>
                  <a:schemeClr val="tx2"/>
                </a:solidFill>
                <a:cs typeface="Arial"/>
              </a:rPr>
              <a:t>Na</a:t>
            </a:r>
            <a:r>
              <a:rPr sz="1800" b="1" dirty="0">
                <a:solidFill>
                  <a:schemeClr val="tx2"/>
                </a:solidFill>
                <a:cs typeface="Arial"/>
              </a:rPr>
              <a:t>v</a:t>
            </a:r>
            <a:r>
              <a:rPr sz="1800" b="1" spc="-5" dirty="0">
                <a:solidFill>
                  <a:schemeClr val="tx2"/>
                </a:solidFill>
                <a:cs typeface="Arial"/>
              </a:rPr>
              <a:t>iga</a:t>
            </a:r>
            <a:r>
              <a:rPr sz="1800" b="1" dirty="0">
                <a:solidFill>
                  <a:schemeClr val="tx2"/>
                </a:solidFill>
                <a:cs typeface="Arial"/>
              </a:rPr>
              <a:t>t</a:t>
            </a:r>
            <a:r>
              <a:rPr sz="1800" b="1" spc="-5" dirty="0">
                <a:solidFill>
                  <a:schemeClr val="tx2"/>
                </a:solidFill>
                <a:cs typeface="Arial"/>
              </a:rPr>
              <a:t>io</a:t>
            </a:r>
            <a:r>
              <a:rPr sz="1800" b="1" dirty="0">
                <a:solidFill>
                  <a:schemeClr val="tx2"/>
                </a:solidFill>
                <a:cs typeface="Arial"/>
              </a:rPr>
              <a:t>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4601"/>
            <a:ext cx="2895600" cy="21283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12" y="1477057"/>
            <a:ext cx="3010262" cy="2259703"/>
          </a:xfrm>
          <a:prstGeom prst="rect">
            <a:avLst/>
          </a:prstGeom>
        </p:spPr>
      </p:pic>
      <p:sp>
        <p:nvSpPr>
          <p:cNvPr id="17" name="object 3"/>
          <p:cNvSpPr txBox="1"/>
          <p:nvPr/>
        </p:nvSpPr>
        <p:spPr>
          <a:xfrm>
            <a:off x="5638800" y="3818774"/>
            <a:ext cx="155414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25" dirty="0">
                <a:solidFill>
                  <a:srgbClr val="00007F"/>
                </a:solidFill>
                <a:latin typeface="Arial"/>
                <a:cs typeface="Arial"/>
              </a:rPr>
              <a:t>Nearby Captain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992615" cy="43088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202224" cy="2462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Military Operation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Train Travel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Airline Travel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Routing in Computer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609600" y="228600"/>
          <a:ext cx="7924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bject 17"/>
          <p:cNvSpPr txBox="1"/>
          <p:nvPr/>
        </p:nvSpPr>
        <p:spPr>
          <a:xfrm>
            <a:off x="990600" y="3124200"/>
            <a:ext cx="3096895" cy="2290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Unin</a:t>
            </a:r>
            <a:r>
              <a:rPr sz="2000" b="1" dirty="0">
                <a:solidFill>
                  <a:schemeClr val="tx1"/>
                </a:solidFill>
                <a:latin typeface="Arial"/>
                <a:cs typeface="Arial"/>
              </a:rPr>
              <a:t>fo</a:t>
            </a:r>
            <a:r>
              <a:rPr sz="2000" b="1" spc="-1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earch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5780" indent="-286385">
              <a:lnSpc>
                <a:spcPct val="100000"/>
              </a:lnSpc>
              <a:spcBef>
                <a:spcPts val="51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br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chemeClr val="tx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-fir</a:t>
            </a:r>
            <a:r>
              <a:rPr sz="1800" spc="-1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5780" indent="-286385">
              <a:lnSpc>
                <a:spcPct val="100000"/>
              </a:lnSpc>
              <a:spcBef>
                <a:spcPts val="39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iform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cost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se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rch</a:t>
            </a:r>
          </a:p>
          <a:p>
            <a:pPr marL="525780" indent="-286385">
              <a:lnSpc>
                <a:spcPct val="100000"/>
              </a:lnSpc>
              <a:spcBef>
                <a:spcPts val="39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pt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first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5780" indent="-286385">
              <a:lnSpc>
                <a:spcPct val="100000"/>
              </a:lnSpc>
              <a:spcBef>
                <a:spcPts val="50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dep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-l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ted</a:t>
            </a:r>
            <a:r>
              <a:rPr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rch</a:t>
            </a:r>
          </a:p>
          <a:p>
            <a:pPr marL="525780" indent="-286385">
              <a:lnSpc>
                <a:spcPct val="100000"/>
              </a:lnSpc>
              <a:spcBef>
                <a:spcPts val="39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iter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tive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</a:p>
          <a:p>
            <a:pPr marL="525780" indent="-286385">
              <a:lnSpc>
                <a:spcPct val="100000"/>
              </a:lnSpc>
              <a:spcBef>
                <a:spcPts val="300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bi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recti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se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rch</a:t>
            </a:r>
          </a:p>
        </p:txBody>
      </p:sp>
      <p:sp>
        <p:nvSpPr>
          <p:cNvPr id="10" name="object 17"/>
          <p:cNvSpPr txBox="1"/>
          <p:nvPr/>
        </p:nvSpPr>
        <p:spPr>
          <a:xfrm>
            <a:off x="4876800" y="3103418"/>
            <a:ext cx="3096895" cy="990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lang="en-US" sz="2000" b="1" spc="-5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chemeClr val="tx1"/>
                </a:solidFill>
                <a:latin typeface="Arial"/>
                <a:cs typeface="Arial"/>
              </a:rPr>
              <a:t>fo</a:t>
            </a:r>
            <a:r>
              <a:rPr sz="2000" b="1" spc="-1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earch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25780" indent="-286385">
              <a:lnSpc>
                <a:spcPct val="100000"/>
              </a:lnSpc>
              <a:spcBef>
                <a:spcPts val="51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lang="en-US" dirty="0">
                <a:solidFill>
                  <a:schemeClr val="tx1"/>
                </a:solidFill>
              </a:rPr>
              <a:t>Greedy best-first</a:t>
            </a:r>
          </a:p>
          <a:p>
            <a:pPr marL="525780" indent="-286385">
              <a:lnSpc>
                <a:spcPct val="100000"/>
              </a:lnSpc>
              <a:spcBef>
                <a:spcPts val="515"/>
              </a:spcBef>
              <a:buClr>
                <a:srgbClr val="000098"/>
              </a:buClr>
              <a:buFont typeface="Arial"/>
              <a:buChar char="–"/>
              <a:tabLst>
                <a:tab pos="526415" algn="l"/>
              </a:tabLst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A*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67000" y="2438400"/>
            <a:ext cx="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00800" y="2438400"/>
            <a:ext cx="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5414571"/>
            <a:ext cx="4419600" cy="169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2152015" algn="ctr">
              <a:lnSpc>
                <a:spcPct val="100000"/>
              </a:lnSpc>
              <a:spcBef>
                <a:spcPts val="505"/>
              </a:spcBef>
              <a:buClr>
                <a:srgbClr val="000098"/>
              </a:buClr>
              <a:tabLst>
                <a:tab pos="286385" algn="l"/>
                <a:tab pos="756920" algn="l"/>
              </a:tabLst>
            </a:pPr>
            <a:r>
              <a:rPr lang="en-US" sz="1600" dirty="0">
                <a:latin typeface="Arial"/>
                <a:cs typeface="Arial"/>
              </a:rPr>
              <a:t>(blind</a:t>
            </a:r>
            <a:r>
              <a:rPr lang="en-US" sz="1600" spc="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sear</a:t>
            </a:r>
            <a:r>
              <a:rPr lang="en-US" sz="1600" spc="-15" dirty="0">
                <a:latin typeface="Arial"/>
                <a:cs typeface="Arial"/>
              </a:rPr>
              <a:t>ch</a:t>
            </a:r>
            <a:r>
              <a:rPr lang="en-US" sz="1600" dirty="0">
                <a:latin typeface="Arial"/>
                <a:cs typeface="Arial"/>
              </a:rPr>
              <a:t>)</a:t>
            </a:r>
          </a:p>
          <a:p>
            <a:pPr marL="1155700" lvl="1" indent="-228600">
              <a:lnSpc>
                <a:spcPct val="100000"/>
              </a:lnSpc>
              <a:spcBef>
                <a:spcPts val="310"/>
              </a:spcBef>
              <a:buClr>
                <a:srgbClr val="000098"/>
              </a:buClr>
              <a:buFont typeface="Arial"/>
              <a:buChar char="•"/>
              <a:tabLst>
                <a:tab pos="1156335" algn="l"/>
              </a:tabLst>
            </a:pPr>
            <a:r>
              <a:rPr lang="en-US" sz="1600" spc="-5" dirty="0">
                <a:latin typeface="Arial"/>
                <a:cs typeface="Arial"/>
              </a:rPr>
              <a:t>n</a:t>
            </a:r>
            <a:r>
              <a:rPr lang="en-US" sz="1600" spc="-10" dirty="0">
                <a:latin typeface="Arial"/>
                <a:cs typeface="Arial"/>
              </a:rPr>
              <a:t>u</a:t>
            </a:r>
            <a:r>
              <a:rPr lang="en-US" sz="1600" dirty="0">
                <a:latin typeface="Arial"/>
                <a:cs typeface="Arial"/>
              </a:rPr>
              <a:t>mb</a:t>
            </a:r>
            <a:r>
              <a:rPr lang="en-US" sz="1600" spc="-10" dirty="0">
                <a:latin typeface="Arial"/>
                <a:cs typeface="Arial"/>
              </a:rPr>
              <a:t>e</a:t>
            </a:r>
            <a:r>
              <a:rPr lang="en-US" sz="1600" dirty="0">
                <a:latin typeface="Arial"/>
                <a:cs typeface="Arial"/>
              </a:rPr>
              <a:t>r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o</a:t>
            </a:r>
            <a:r>
              <a:rPr lang="en-US" sz="1600" spc="-5" dirty="0">
                <a:latin typeface="Arial"/>
                <a:cs typeface="Arial"/>
              </a:rPr>
              <a:t>f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ste</a:t>
            </a:r>
            <a:r>
              <a:rPr lang="en-US" sz="1600" spc="-10" dirty="0">
                <a:latin typeface="Arial"/>
                <a:cs typeface="Arial"/>
              </a:rPr>
              <a:t>ps,</a:t>
            </a:r>
            <a:r>
              <a:rPr lang="en-US" sz="1600" spc="2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p</a:t>
            </a:r>
            <a:r>
              <a:rPr lang="en-US" sz="1600" spc="-10" dirty="0">
                <a:latin typeface="Arial"/>
                <a:cs typeface="Arial"/>
              </a:rPr>
              <a:t>ath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cost</a:t>
            </a:r>
            <a:r>
              <a:rPr lang="en-US" sz="1600" spc="7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u</a:t>
            </a:r>
            <a:r>
              <a:rPr lang="en-US" sz="1600" spc="-10" dirty="0">
                <a:latin typeface="Arial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kn</a:t>
            </a:r>
            <a:r>
              <a:rPr lang="en-US" sz="1600" spc="-10" dirty="0">
                <a:latin typeface="Arial"/>
                <a:cs typeface="Arial"/>
              </a:rPr>
              <a:t>o</a:t>
            </a:r>
            <a:r>
              <a:rPr lang="en-US" sz="1600" spc="-40" dirty="0">
                <a:latin typeface="Arial"/>
                <a:cs typeface="Arial"/>
              </a:rPr>
              <a:t>w</a:t>
            </a:r>
            <a:r>
              <a:rPr lang="en-US" sz="1600" dirty="0">
                <a:latin typeface="Arial"/>
                <a:cs typeface="Arial"/>
              </a:rPr>
              <a:t>n</a:t>
            </a:r>
          </a:p>
          <a:p>
            <a:pPr marL="1155700" lvl="1" indent="-228600">
              <a:lnSpc>
                <a:spcPct val="100000"/>
              </a:lnSpc>
              <a:spcBef>
                <a:spcPts val="395"/>
              </a:spcBef>
              <a:buClr>
                <a:srgbClr val="000098"/>
              </a:buClr>
              <a:buFont typeface="Arial"/>
              <a:buChar char="•"/>
              <a:tabLst>
                <a:tab pos="1156335" algn="l"/>
              </a:tabLst>
            </a:pPr>
            <a:r>
              <a:rPr lang="en-US" sz="1600" spc="-5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g</a:t>
            </a:r>
            <a:r>
              <a:rPr lang="en-US" sz="1600" spc="-5" dirty="0">
                <a:latin typeface="Arial"/>
                <a:cs typeface="Arial"/>
              </a:rPr>
              <a:t>e</a:t>
            </a:r>
            <a:r>
              <a:rPr lang="en-US" sz="1600" spc="-10" dirty="0">
                <a:latin typeface="Arial"/>
                <a:cs typeface="Arial"/>
              </a:rPr>
              <a:t>n</a:t>
            </a:r>
            <a:r>
              <a:rPr lang="en-US" sz="1600" spc="-5" dirty="0">
                <a:latin typeface="Arial"/>
                <a:cs typeface="Arial"/>
              </a:rPr>
              <a:t>t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kn</a:t>
            </a:r>
            <a:r>
              <a:rPr lang="en-US" sz="1600" spc="-10" dirty="0">
                <a:latin typeface="Arial"/>
                <a:cs typeface="Arial"/>
              </a:rPr>
              <a:t>o</a:t>
            </a:r>
            <a:r>
              <a:rPr lang="en-US" sz="1600" spc="-40" dirty="0">
                <a:latin typeface="Arial"/>
                <a:cs typeface="Arial"/>
              </a:rPr>
              <a:t>w</a:t>
            </a:r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sz="1600" spc="60" dirty="0">
                <a:latin typeface="Times New Roman"/>
                <a:cs typeface="Times New Roman"/>
              </a:rPr>
              <a:t> </a:t>
            </a:r>
            <a:r>
              <a:rPr lang="en-US" sz="1600" spc="-40" dirty="0">
                <a:latin typeface="Arial"/>
                <a:cs typeface="Arial"/>
              </a:rPr>
              <a:t>w</a:t>
            </a:r>
            <a:r>
              <a:rPr lang="en-US" sz="1600" spc="-5" dirty="0">
                <a:latin typeface="Arial"/>
                <a:cs typeface="Arial"/>
              </a:rPr>
              <a:t>h</a:t>
            </a:r>
            <a:r>
              <a:rPr lang="en-US" sz="1600" spc="-10" dirty="0">
                <a:latin typeface="Arial"/>
                <a:cs typeface="Arial"/>
              </a:rPr>
              <a:t>e</a:t>
            </a:r>
            <a:r>
              <a:rPr lang="en-US" sz="1600" dirty="0">
                <a:latin typeface="Arial"/>
                <a:cs typeface="Arial"/>
              </a:rPr>
              <a:t>n</a:t>
            </a:r>
            <a:r>
              <a:rPr lang="en-US" sz="1600" spc="7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t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re</a:t>
            </a:r>
            <a:r>
              <a:rPr lang="en-US" sz="1600" spc="-10" dirty="0">
                <a:latin typeface="Arial"/>
                <a:cs typeface="Arial"/>
              </a:rPr>
              <a:t>a</a:t>
            </a:r>
            <a:r>
              <a:rPr lang="en-US" sz="1600" dirty="0">
                <a:latin typeface="Arial"/>
                <a:cs typeface="Arial"/>
              </a:rPr>
              <a:t>ch</a:t>
            </a:r>
            <a:r>
              <a:rPr lang="en-US" sz="1600" spc="-10" dirty="0">
                <a:latin typeface="Arial"/>
                <a:cs typeface="Arial"/>
              </a:rPr>
              <a:t>e</a:t>
            </a:r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sz="1600" spc="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9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goal</a:t>
            </a: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68495" y="4343400"/>
            <a:ext cx="3352800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1080"/>
              </a:spcBef>
              <a:buClr>
                <a:srgbClr val="000098"/>
              </a:buClr>
              <a:tabLst>
                <a:tab pos="759460" algn="l"/>
              </a:tabLst>
            </a:pPr>
            <a:r>
              <a:rPr lang="en-US" sz="1600" dirty="0">
                <a:latin typeface="Arial"/>
                <a:cs typeface="Arial"/>
              </a:rPr>
              <a:t>(h</a:t>
            </a:r>
            <a:r>
              <a:rPr lang="en-US" sz="1600" spc="-5" dirty="0">
                <a:latin typeface="Arial"/>
                <a:cs typeface="Arial"/>
              </a:rPr>
              <a:t>euri</a:t>
            </a:r>
            <a:r>
              <a:rPr lang="en-US" sz="1600" spc="-10" dirty="0">
                <a:latin typeface="Arial"/>
                <a:cs typeface="Arial"/>
              </a:rPr>
              <a:t>s</a:t>
            </a:r>
            <a:r>
              <a:rPr lang="en-US" sz="1600" spc="-20" dirty="0">
                <a:latin typeface="Arial"/>
                <a:cs typeface="Arial"/>
              </a:rPr>
              <a:t>t</a:t>
            </a:r>
            <a:r>
              <a:rPr lang="en-US" sz="1600" spc="-5" dirty="0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c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sz="1600" spc="5" dirty="0">
                <a:latin typeface="Arial"/>
                <a:cs typeface="Arial"/>
              </a:rPr>
              <a:t>e</a:t>
            </a:r>
            <a:r>
              <a:rPr lang="en-US" sz="1600" spc="-5" dirty="0">
                <a:latin typeface="Arial"/>
                <a:cs typeface="Arial"/>
              </a:rPr>
              <a:t>ar</a:t>
            </a:r>
            <a:r>
              <a:rPr lang="en-US" sz="1600" spc="-15" dirty="0">
                <a:latin typeface="Arial"/>
                <a:cs typeface="Arial"/>
              </a:rPr>
              <a:t>c</a:t>
            </a:r>
            <a:r>
              <a:rPr lang="en-US" sz="1600" spc="-5" dirty="0">
                <a:latin typeface="Arial"/>
                <a:cs typeface="Arial"/>
              </a:rPr>
              <a:t>h)</a:t>
            </a:r>
            <a:endParaRPr lang="en-US" sz="1600" dirty="0">
              <a:latin typeface="Arial"/>
              <a:cs typeface="Arial"/>
            </a:endParaRPr>
          </a:p>
          <a:p>
            <a:pPr marL="1158240" lvl="1" indent="-229235">
              <a:lnSpc>
                <a:spcPct val="100000"/>
              </a:lnSpc>
              <a:spcBef>
                <a:spcPts val="305"/>
              </a:spcBef>
              <a:buClr>
                <a:srgbClr val="000098"/>
              </a:buClr>
              <a:buFont typeface="Arial"/>
              <a:buChar char="•"/>
              <a:tabLst>
                <a:tab pos="1158875" algn="l"/>
              </a:tabLst>
            </a:pPr>
            <a:r>
              <a:rPr lang="en-US" sz="1600" spc="-5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g</a:t>
            </a:r>
            <a:r>
              <a:rPr lang="en-US" sz="1600" spc="-5" dirty="0">
                <a:latin typeface="Arial"/>
                <a:cs typeface="Arial"/>
              </a:rPr>
              <a:t>e</a:t>
            </a:r>
            <a:r>
              <a:rPr lang="en-US" sz="1600" spc="-10" dirty="0">
                <a:latin typeface="Arial"/>
                <a:cs typeface="Arial"/>
              </a:rPr>
              <a:t>n</a:t>
            </a:r>
            <a:r>
              <a:rPr lang="en-US" sz="1600" spc="-5" dirty="0">
                <a:latin typeface="Arial"/>
                <a:cs typeface="Arial"/>
              </a:rPr>
              <a:t>t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h</a:t>
            </a:r>
            <a:r>
              <a:rPr lang="en-US" sz="1600" spc="-10" dirty="0">
                <a:latin typeface="Arial"/>
                <a:cs typeface="Arial"/>
              </a:rPr>
              <a:t>a</a:t>
            </a:r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b</a:t>
            </a:r>
            <a:r>
              <a:rPr lang="en-US" sz="1600" spc="-10" dirty="0">
                <a:latin typeface="Arial"/>
                <a:cs typeface="Arial"/>
              </a:rPr>
              <a:t>a</a:t>
            </a:r>
            <a:r>
              <a:rPr lang="en-US" sz="1600" dirty="0">
                <a:latin typeface="Arial"/>
                <a:cs typeface="Arial"/>
              </a:rPr>
              <a:t>ckgr</a:t>
            </a:r>
            <a:r>
              <a:rPr lang="en-US" sz="1600" spc="-10" dirty="0">
                <a:latin typeface="Arial"/>
                <a:cs typeface="Arial"/>
              </a:rPr>
              <a:t>o</a:t>
            </a:r>
            <a:r>
              <a:rPr lang="en-US" sz="1600" spc="-5" dirty="0">
                <a:latin typeface="Arial"/>
                <a:cs typeface="Arial"/>
              </a:rPr>
              <a:t>u</a:t>
            </a:r>
            <a:r>
              <a:rPr lang="en-US" sz="1600" spc="-10" dirty="0">
                <a:latin typeface="Arial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d</a:t>
            </a:r>
            <a:r>
              <a:rPr lang="en-US" sz="1600" spc="1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i</a:t>
            </a:r>
            <a:r>
              <a:rPr lang="en-US" sz="1600" spc="-10" dirty="0">
                <a:latin typeface="Arial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formati</a:t>
            </a:r>
            <a:r>
              <a:rPr lang="en-US" sz="1600" spc="-15" dirty="0">
                <a:latin typeface="Arial"/>
                <a:cs typeface="Arial"/>
              </a:rPr>
              <a:t>o</a:t>
            </a:r>
            <a:r>
              <a:rPr lang="en-US" sz="1600" dirty="0">
                <a:latin typeface="Arial"/>
                <a:cs typeface="Arial"/>
              </a:rPr>
              <a:t>n</a:t>
            </a:r>
            <a:r>
              <a:rPr lang="en-US" sz="1600" spc="1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a</a:t>
            </a:r>
            <a:r>
              <a:rPr lang="en-US" sz="1600" spc="-10" dirty="0">
                <a:latin typeface="Arial"/>
                <a:cs typeface="Arial"/>
              </a:rPr>
              <a:t>b</a:t>
            </a:r>
            <a:r>
              <a:rPr lang="en-US" sz="1600" spc="-5" dirty="0">
                <a:latin typeface="Arial"/>
                <a:cs typeface="Arial"/>
              </a:rPr>
              <a:t>o</a:t>
            </a:r>
            <a:r>
              <a:rPr lang="en-US" sz="1600" spc="-10" dirty="0">
                <a:latin typeface="Arial"/>
                <a:cs typeface="Arial"/>
              </a:rPr>
              <a:t>u</a:t>
            </a:r>
            <a:r>
              <a:rPr lang="en-US" sz="1600" spc="-5" dirty="0">
                <a:latin typeface="Arial"/>
                <a:cs typeface="Arial"/>
              </a:rPr>
              <a:t>t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pr</a:t>
            </a:r>
            <a:r>
              <a:rPr lang="en-US" sz="1600" spc="-10" dirty="0">
                <a:latin typeface="Arial"/>
                <a:cs typeface="Arial"/>
              </a:rPr>
              <a:t>o</a:t>
            </a:r>
            <a:r>
              <a:rPr lang="en-US" sz="1600" spc="-5" dirty="0">
                <a:latin typeface="Arial"/>
                <a:cs typeface="Arial"/>
              </a:rPr>
              <a:t>b</a:t>
            </a:r>
            <a:r>
              <a:rPr lang="en-US" sz="1600" spc="-10" dirty="0">
                <a:latin typeface="Arial"/>
                <a:cs typeface="Arial"/>
              </a:rPr>
              <a:t>l</a:t>
            </a:r>
            <a:r>
              <a:rPr lang="en-US" sz="1600" spc="-5" dirty="0">
                <a:latin typeface="Arial"/>
                <a:cs typeface="Arial"/>
              </a:rPr>
              <a:t>em</a:t>
            </a: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100" y="5953868"/>
            <a:ext cx="91694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node</a:t>
            </a:r>
            <a:r>
              <a:rPr sz="2800" spc="-5" dirty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0892" y="6453645"/>
            <a:ext cx="2984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u="heavy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5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 </a:t>
            </a:r>
            <a:fld id="{81D60167-4931-47E6-BA6A-407CBD079E47}" type="slidenum">
              <a:rPr sz="1800" u="heavy" spc="-5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18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2212" y="172193"/>
            <a:ext cx="8637905" cy="578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Uninformed (Blind</a:t>
            </a:r>
            <a:r>
              <a:rPr sz="2800" b="1" spc="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Search)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469900" marR="5080" indent="-457200" algn="just">
              <a:lnSpc>
                <a:spcPct val="90000"/>
              </a:lnSpc>
              <a:spcBef>
                <a:spcPts val="2645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Uninformed </a:t>
            </a:r>
            <a:r>
              <a:rPr sz="2800" spc="-5" dirty="0">
                <a:latin typeface="Arial"/>
                <a:cs typeface="Arial"/>
              </a:rPr>
              <a:t>Search </a:t>
            </a:r>
            <a:r>
              <a:rPr sz="2800" dirty="0">
                <a:latin typeface="Arial"/>
                <a:cs typeface="Arial"/>
              </a:rPr>
              <a:t>does </a:t>
            </a:r>
            <a:r>
              <a:rPr sz="2800" spc="-5" dirty="0">
                <a:latin typeface="Arial"/>
                <a:cs typeface="Arial"/>
              </a:rPr>
              <a:t>not contain </a:t>
            </a:r>
            <a:r>
              <a:rPr sz="2800" dirty="0">
                <a:latin typeface="Arial"/>
                <a:cs typeface="Arial"/>
              </a:rPr>
              <a:t>any 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domain knowledge </a:t>
            </a:r>
            <a:r>
              <a:rPr sz="2800" spc="-5" dirty="0">
                <a:latin typeface="Arial"/>
                <a:cs typeface="Arial"/>
              </a:rPr>
              <a:t>such as </a:t>
            </a:r>
            <a:r>
              <a:rPr sz="2800" dirty="0">
                <a:latin typeface="Arial"/>
                <a:cs typeface="Arial"/>
              </a:rPr>
              <a:t>closeness </a:t>
            </a:r>
            <a:r>
              <a:rPr sz="2800" spc="-5" dirty="0">
                <a:latin typeface="Arial"/>
                <a:cs typeface="Arial"/>
              </a:rPr>
              <a:t>or location of  </a:t>
            </a:r>
            <a:r>
              <a:rPr sz="2800" dirty="0">
                <a:latin typeface="Arial"/>
                <a:cs typeface="Arial"/>
              </a:rPr>
              <a:t>goal.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650" dirty="0">
              <a:latin typeface="Arial"/>
              <a:cs typeface="Arial"/>
            </a:endParaRPr>
          </a:p>
          <a:p>
            <a:pPr marL="469900" marR="6350" indent="-457200" algn="just">
              <a:lnSpc>
                <a:spcPts val="3030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It operates </a:t>
            </a:r>
            <a:r>
              <a:rPr sz="2800" spc="-5" dirty="0">
                <a:latin typeface="Arial"/>
                <a:cs typeface="Arial"/>
              </a:rPr>
              <a:t>in a </a:t>
            </a:r>
            <a:r>
              <a:rPr sz="2800" dirty="0">
                <a:latin typeface="Arial"/>
                <a:cs typeface="Arial"/>
              </a:rPr>
              <a:t>brute force </a:t>
            </a:r>
            <a:r>
              <a:rPr sz="2800" spc="-5" dirty="0">
                <a:latin typeface="Arial"/>
                <a:cs typeface="Arial"/>
              </a:rPr>
              <a:t>way, as </a:t>
            </a:r>
            <a:r>
              <a:rPr sz="2800" spc="-10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only </a:t>
            </a:r>
            <a:r>
              <a:rPr sz="2800" spc="-5" dirty="0">
                <a:latin typeface="Arial"/>
                <a:cs typeface="Arial"/>
              </a:rPr>
              <a:t>includes  </a:t>
            </a:r>
            <a:r>
              <a:rPr sz="2800" dirty="0">
                <a:latin typeface="Arial"/>
                <a:cs typeface="Arial"/>
              </a:rPr>
              <a:t>information about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how </a:t>
            </a:r>
            <a:r>
              <a:rPr sz="2800" spc="-5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traverse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tree and how 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identify </a:t>
            </a:r>
            <a:r>
              <a:rPr sz="2800" spc="-5" dirty="0">
                <a:solidFill>
                  <a:schemeClr val="tx2"/>
                </a:solidFill>
                <a:latin typeface="Arial"/>
                <a:cs typeface="Arial"/>
              </a:rPr>
              <a:t>leaf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and goal</a:t>
            </a:r>
            <a:r>
              <a:rPr sz="2800" spc="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nodes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600" dirty="0">
              <a:latin typeface="Arial"/>
              <a:cs typeface="Arial"/>
            </a:endParaRPr>
          </a:p>
          <a:p>
            <a:pPr marL="469900" marR="5080" indent="-457200" algn="just">
              <a:lnSpc>
                <a:spcPts val="3020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Uninformed Search applies </a:t>
            </a:r>
            <a:r>
              <a:rPr sz="2800" spc="-5" dirty="0">
                <a:latin typeface="Arial"/>
                <a:cs typeface="Arial"/>
              </a:rPr>
              <a:t>a way in which </a:t>
            </a:r>
            <a:r>
              <a:rPr sz="2800" dirty="0">
                <a:latin typeface="Arial"/>
                <a:cs typeface="Arial"/>
              </a:rPr>
              <a:t>search  tree </a:t>
            </a:r>
            <a:r>
              <a:rPr sz="2800" spc="-5" dirty="0">
                <a:latin typeface="Arial"/>
                <a:cs typeface="Arial"/>
              </a:rPr>
              <a:t>is searched without </a:t>
            </a:r>
            <a:r>
              <a:rPr sz="2800" dirty="0">
                <a:latin typeface="Arial"/>
                <a:cs typeface="Arial"/>
              </a:rPr>
              <a:t>any information, so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spc="-15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called </a:t>
            </a:r>
            <a:r>
              <a:rPr sz="2800" spc="-5" dirty="0">
                <a:solidFill>
                  <a:schemeClr val="tx2"/>
                </a:solidFill>
                <a:latin typeface="Arial"/>
                <a:cs typeface="Arial"/>
              </a:rPr>
              <a:t>blind</a:t>
            </a:r>
            <a:r>
              <a:rPr sz="2800" spc="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2"/>
                </a:solidFill>
                <a:latin typeface="Arial"/>
                <a:cs typeface="Arial"/>
              </a:rPr>
              <a:t>search.</a:t>
            </a:r>
          </a:p>
          <a:p>
            <a:pPr marL="469900" indent="-457200">
              <a:lnSpc>
                <a:spcPct val="100000"/>
              </a:lnSpc>
              <a:spcBef>
                <a:spcPts val="2655"/>
              </a:spcBef>
              <a:buChar char="•"/>
              <a:tabLst>
                <a:tab pos="469265" algn="l"/>
                <a:tab pos="469900" algn="l"/>
                <a:tab pos="850900" algn="l"/>
                <a:tab pos="2557780" algn="l"/>
                <a:tab pos="3512185" algn="l"/>
                <a:tab pos="4487545" algn="l"/>
                <a:tab pos="5324475" algn="l"/>
                <a:tab pos="5685790" algn="l"/>
                <a:tab pos="7272655" algn="l"/>
                <a:tab pos="7949565" algn="l"/>
              </a:tabLst>
            </a:pPr>
            <a:r>
              <a:rPr sz="2800" spc="-5" dirty="0">
                <a:latin typeface="Arial"/>
                <a:cs typeface="Arial"/>
              </a:rPr>
              <a:t>It	exami</a:t>
            </a:r>
            <a:r>
              <a:rPr sz="2800" spc="1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eac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nod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til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achi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goal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0"/>
            <a:ext cx="8220709" cy="16118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65"/>
              </a:lnSpc>
              <a:spcBef>
                <a:spcPts val="95"/>
              </a:spcBef>
            </a:pPr>
            <a:r>
              <a:rPr sz="2800" b="1" spc="-5" dirty="0" smtClean="0">
                <a:solidFill>
                  <a:schemeClr val="tx2"/>
                </a:solidFill>
                <a:latin typeface="Arial"/>
                <a:cs typeface="Arial"/>
              </a:rPr>
              <a:t>Evaluation 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of Search</a:t>
            </a:r>
            <a:r>
              <a:rPr sz="2800" b="1" spc="-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schemeClr val="tx2"/>
                </a:solidFill>
                <a:latin typeface="Arial"/>
                <a:cs typeface="Arial"/>
              </a:rPr>
              <a:t>Strategies</a:t>
            </a:r>
            <a:r>
              <a:rPr lang="en-US" sz="2800" b="1" spc="-5" dirty="0" smtClean="0">
                <a:solidFill>
                  <a:schemeClr val="tx2"/>
                </a:solidFill>
                <a:latin typeface="Arial"/>
                <a:cs typeface="Arial"/>
              </a:rPr>
              <a:t/>
            </a:r>
            <a:br>
              <a:rPr lang="en-US" sz="2800" b="1" spc="-5" dirty="0" smtClean="0">
                <a:solidFill>
                  <a:schemeClr val="tx2"/>
                </a:solidFill>
                <a:latin typeface="Arial"/>
                <a:cs typeface="Arial"/>
              </a:rPr>
            </a:b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638175" marR="5080">
              <a:lnSpc>
                <a:spcPct val="772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search </a:t>
            </a:r>
            <a:r>
              <a:rPr sz="2800" spc="-5" dirty="0">
                <a:latin typeface="Arial"/>
                <a:cs typeface="Arial"/>
              </a:rPr>
              <a:t>strategy is </a:t>
            </a:r>
            <a:r>
              <a:rPr sz="2800" dirty="0">
                <a:latin typeface="Arial"/>
                <a:cs typeface="Arial"/>
              </a:rPr>
              <a:t>defined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picking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 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node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expansion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30467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8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5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51" y="1625549"/>
            <a:ext cx="6920865" cy="273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Strategies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evaluated </a:t>
            </a:r>
            <a:r>
              <a:rPr sz="2800" spc="-5" dirty="0">
                <a:latin typeface="Arial"/>
                <a:cs typeface="Arial"/>
              </a:rPr>
              <a:t>along the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following  </a:t>
            </a:r>
            <a:r>
              <a:rPr sz="2800" spc="-5" dirty="0">
                <a:latin typeface="Arial"/>
                <a:cs typeface="Arial"/>
              </a:rPr>
              <a:t>dimensions:</a:t>
            </a:r>
            <a:endParaRPr sz="2800" dirty="0">
              <a:latin typeface="Arial"/>
              <a:cs typeface="Arial"/>
            </a:endParaRPr>
          </a:p>
          <a:p>
            <a:pPr marL="1155700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Completeness: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is a solution, </a:t>
            </a:r>
            <a:r>
              <a:rPr sz="1800" spc="-2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found</a:t>
            </a:r>
            <a:endParaRPr sz="1800" dirty="0">
              <a:latin typeface="Arial"/>
              <a:cs typeface="Arial"/>
            </a:endParaRPr>
          </a:p>
          <a:p>
            <a:pPr marL="1155700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1156335" algn="l"/>
              </a:tabLst>
            </a:pPr>
            <a:r>
              <a:rPr sz="2400" spc="-45" dirty="0">
                <a:solidFill>
                  <a:schemeClr val="tx2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complexity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How </a:t>
            </a:r>
            <a:r>
              <a:rPr sz="1800" spc="-10" dirty="0">
                <a:latin typeface="Arial"/>
                <a:cs typeface="Arial"/>
              </a:rPr>
              <a:t>long does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takes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</a:p>
          <a:p>
            <a:pPr marL="1155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Arial"/>
                <a:cs typeface="Arial"/>
              </a:rPr>
              <a:t>solution</a:t>
            </a:r>
            <a:endParaRPr sz="1800" dirty="0">
              <a:latin typeface="Arial"/>
              <a:cs typeface="Arial"/>
            </a:endParaRPr>
          </a:p>
          <a:p>
            <a:pPr marL="1155700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Space complexity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memory required </a:t>
            </a:r>
            <a:r>
              <a:rPr sz="1800" dirty="0">
                <a:latin typeface="Arial"/>
                <a:cs typeface="Arial"/>
              </a:rPr>
              <a:t>for 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search</a:t>
            </a:r>
            <a:endParaRPr sz="1800" dirty="0">
              <a:latin typeface="Arial"/>
              <a:cs typeface="Arial"/>
            </a:endParaRPr>
          </a:p>
          <a:p>
            <a:pPr marL="1155700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Optimality: </a:t>
            </a:r>
            <a:r>
              <a:rPr sz="1800" spc="-2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best solution 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found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751" y="4711446"/>
            <a:ext cx="7412355" cy="2066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space complexity </a:t>
            </a:r>
            <a:r>
              <a:rPr sz="2800" spc="-5" dirty="0">
                <a:latin typeface="Arial"/>
                <a:cs typeface="Arial"/>
              </a:rPr>
              <a:t>are measured in  </a:t>
            </a:r>
            <a:r>
              <a:rPr sz="2800" dirty="0">
                <a:latin typeface="Arial"/>
                <a:cs typeface="Arial"/>
              </a:rPr>
              <a:t>terms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b: </a:t>
            </a:r>
            <a:r>
              <a:rPr sz="2400" spc="-5" dirty="0">
                <a:latin typeface="Arial"/>
                <a:cs typeface="Arial"/>
              </a:rPr>
              <a:t>maximum branching </a:t>
            </a:r>
            <a:r>
              <a:rPr sz="2400" dirty="0">
                <a:latin typeface="Arial"/>
                <a:cs typeface="Arial"/>
              </a:rPr>
              <a:t>factor of the </a:t>
            </a:r>
            <a:r>
              <a:rPr sz="2400" spc="-5" dirty="0">
                <a:latin typeface="Arial"/>
                <a:cs typeface="Arial"/>
              </a:rPr>
              <a:t>search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tree</a:t>
            </a:r>
          </a:p>
          <a:p>
            <a:pPr marL="756285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d: </a:t>
            </a:r>
            <a:r>
              <a:rPr sz="2400" spc="-5" dirty="0">
                <a:latin typeface="Arial"/>
                <a:cs typeface="Arial"/>
              </a:rPr>
              <a:t>depth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least-cost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solution</a:t>
            </a:r>
            <a:endParaRPr sz="240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maximum depth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(may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∞)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0892" y="6453645"/>
            <a:ext cx="2984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u="heavy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5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 </a:t>
            </a:r>
            <a:fld id="{81D60167-4931-47E6-BA6A-407CBD079E47}" type="slidenum">
              <a:rPr sz="1800" u="heavy" spc="-5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525800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solidFill>
                  <a:schemeClr val="tx2"/>
                </a:solidFill>
              </a:rPr>
              <a:t>Objectives of the Chapter</a:t>
            </a:r>
            <a:endParaRPr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867" y="1447800"/>
            <a:ext cx="7708265" cy="2994408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469265" algn="l"/>
                <a:tab pos="469900" algn="l"/>
              </a:tabLst>
            </a:pPr>
            <a:r>
              <a:rPr lang="en-US" sz="3200" dirty="0"/>
              <a:t>• Problem Solving Agents</a:t>
            </a:r>
          </a:p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469265" algn="l"/>
                <a:tab pos="469900" algn="l"/>
              </a:tabLst>
            </a:pPr>
            <a:r>
              <a:rPr lang="en-US" sz="3200" dirty="0"/>
              <a:t> • Problem Formulation</a:t>
            </a:r>
          </a:p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469265" algn="l"/>
                <a:tab pos="469900" algn="l"/>
              </a:tabLst>
            </a:pPr>
            <a:r>
              <a:rPr lang="en-US" sz="3200" dirty="0"/>
              <a:t> • Search Strategies</a:t>
            </a:r>
          </a:p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469265" algn="l"/>
                <a:tab pos="469900" algn="l"/>
              </a:tabLst>
            </a:pPr>
            <a:r>
              <a:rPr lang="en-US" sz="3200" dirty="0"/>
              <a:t> • Informed &amp; Un-informed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219002" y="2192570"/>
            <a:ext cx="67506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chemeClr val="tx2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sz="2800" b="1" spc="7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chemeClr val="tx2"/>
                </a:solidFill>
                <a:latin typeface="Arial"/>
                <a:cs typeface="Arial"/>
              </a:rPr>
              <a:t>Bre</a:t>
            </a:r>
            <a:r>
              <a:rPr sz="2800" b="1" spc="-15" dirty="0">
                <a:solidFill>
                  <a:schemeClr val="tx2"/>
                </a:solidFill>
                <a:latin typeface="Arial"/>
                <a:cs typeface="Arial"/>
              </a:rPr>
              <a:t>adth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-</a:t>
            </a:r>
            <a:r>
              <a:rPr sz="2800" b="1" spc="-15" dirty="0">
                <a:solidFill>
                  <a:schemeClr val="tx2"/>
                </a:solidFill>
                <a:latin typeface="Arial"/>
                <a:cs typeface="Arial"/>
              </a:rPr>
              <a:t>First</a:t>
            </a:r>
            <a:r>
              <a:rPr sz="2800" b="1" spc="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chemeClr val="tx2"/>
                </a:solidFill>
                <a:latin typeface="Arial"/>
                <a:cs typeface="Arial"/>
              </a:rPr>
              <a:t>Sea</a:t>
            </a:r>
            <a:r>
              <a:rPr sz="2800" b="1" spc="-1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800" b="1" spc="-25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2800" b="1" spc="-20" dirty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2800" b="1" spc="6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chemeClr val="tx2"/>
                </a:solidFill>
                <a:latin typeface="Arial"/>
                <a:cs typeface="Arial"/>
              </a:rPr>
              <a:t>(BFS)</a:t>
            </a:r>
            <a:r>
              <a:rPr sz="2800" b="1" spc="6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chemeClr val="tx2"/>
                </a:solidFill>
                <a:latin typeface="Arial"/>
                <a:cs typeface="Arial"/>
              </a:rPr>
              <a:t>Alg</a:t>
            </a:r>
            <a:r>
              <a:rPr sz="2800" b="1" spc="-30" dirty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chemeClr val="tx2"/>
                </a:solidFill>
                <a:latin typeface="Arial"/>
                <a:cs typeface="Arial"/>
              </a:rPr>
              <a:t>ri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800" b="1" spc="-25" dirty="0">
                <a:solidFill>
                  <a:schemeClr val="tx2"/>
                </a:solidFill>
                <a:latin typeface="Arial"/>
                <a:cs typeface="Arial"/>
              </a:rPr>
              <a:t>hm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4292" y="175681"/>
            <a:ext cx="8153908" cy="630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chemeClr val="tx2"/>
                </a:solidFill>
                <a:latin typeface="Arial"/>
                <a:cs typeface="Arial"/>
              </a:rPr>
              <a:t>Bre</a:t>
            </a:r>
            <a:r>
              <a:rPr sz="2800" b="1" spc="-15" dirty="0">
                <a:solidFill>
                  <a:schemeClr val="tx2"/>
                </a:solidFill>
                <a:latin typeface="Arial"/>
                <a:cs typeface="Arial"/>
              </a:rPr>
              <a:t>adth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-</a:t>
            </a:r>
            <a:r>
              <a:rPr sz="2800" b="1" spc="-15" dirty="0">
                <a:solidFill>
                  <a:schemeClr val="tx2"/>
                </a:solidFill>
                <a:latin typeface="Arial"/>
                <a:cs typeface="Arial"/>
              </a:rPr>
              <a:t>First</a:t>
            </a:r>
            <a:r>
              <a:rPr sz="2800" b="1" spc="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chemeClr val="tx2"/>
                </a:solidFill>
                <a:latin typeface="Arial"/>
                <a:cs typeface="Arial"/>
              </a:rPr>
              <a:t>Se</a:t>
            </a:r>
            <a:r>
              <a:rPr sz="2800" b="1" spc="-10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800" b="1" spc="-2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800" b="1" spc="-10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2800" b="1" spc="-20" dirty="0">
                <a:solidFill>
                  <a:schemeClr val="tx2"/>
                </a:solidFill>
                <a:latin typeface="Arial"/>
                <a:cs typeface="Arial"/>
              </a:rPr>
              <a:t>h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660400" marR="648335" indent="-342900">
              <a:lnSpc>
                <a:spcPct val="77100"/>
              </a:lnSpc>
              <a:buClr>
                <a:srgbClr val="00008F"/>
              </a:buClr>
              <a:buFont typeface="Arial"/>
              <a:buChar char="•"/>
              <a:tabLst>
                <a:tab pos="661035" algn="l"/>
              </a:tabLst>
            </a:pPr>
            <a:r>
              <a:rPr sz="2400" spc="-10" dirty="0">
                <a:latin typeface="Arial"/>
                <a:cs typeface="Arial"/>
              </a:rPr>
              <a:t>It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mo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30" dirty="0">
                <a:latin typeface="Arial"/>
                <a:cs typeface="Arial"/>
              </a:rPr>
              <a:t>omm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se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ch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stra</a:t>
            </a:r>
            <a:r>
              <a:rPr sz="2400" spc="-15" dirty="0">
                <a:latin typeface="Arial"/>
                <a:cs typeface="Arial"/>
              </a:rPr>
              <a:t>tegy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tra</a:t>
            </a:r>
            <a:r>
              <a:rPr sz="2400" spc="-15" dirty="0">
                <a:latin typeface="Arial"/>
                <a:cs typeface="Arial"/>
              </a:rPr>
              <a:t>ve</a:t>
            </a:r>
            <a:r>
              <a:rPr sz="2400" spc="-10" dirty="0">
                <a:latin typeface="Arial"/>
                <a:cs typeface="Arial"/>
              </a:rPr>
              <a:t>rs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tre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gr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p</a:t>
            </a:r>
            <a:r>
              <a:rPr sz="2400" spc="1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0008F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660400" marR="5080" indent="-342900">
              <a:lnSpc>
                <a:spcPct val="100000"/>
              </a:lnSpc>
              <a:buClr>
                <a:srgbClr val="00008F"/>
              </a:buClr>
              <a:buFont typeface="Arial"/>
              <a:buChar char="•"/>
              <a:tabLst>
                <a:tab pos="661035" algn="l"/>
              </a:tabLst>
            </a:pPr>
            <a:r>
              <a:rPr sz="2400" spc="-15" dirty="0">
                <a:latin typeface="Arial"/>
                <a:cs typeface="Arial"/>
              </a:rPr>
              <a:t>This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hm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se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ch</a:t>
            </a:r>
            <a:r>
              <a:rPr sz="2400" spc="-25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400" spc="-2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chemeClr val="tx2"/>
                </a:solidFill>
                <a:latin typeface="Arial"/>
                <a:cs typeface="Arial"/>
              </a:rPr>
              <a:t>dt</a:t>
            </a:r>
            <a:r>
              <a:rPr sz="2400" spc="-10" dirty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2400" spc="-20" dirty="0">
                <a:solidFill>
                  <a:schemeClr val="tx2"/>
                </a:solidFill>
                <a:latin typeface="Arial"/>
                <a:cs typeface="Arial"/>
              </a:rPr>
              <a:t>wise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tree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2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calle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400" spc="-2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chemeClr val="tx2"/>
                </a:solidFill>
                <a:latin typeface="Arial"/>
                <a:cs typeface="Arial"/>
              </a:rPr>
              <a:t>dt</a:t>
            </a: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h-</a:t>
            </a:r>
            <a:r>
              <a:rPr sz="2400" spc="-10" dirty="0">
                <a:solidFill>
                  <a:schemeClr val="tx2"/>
                </a:solidFill>
                <a:latin typeface="Arial"/>
                <a:cs typeface="Arial"/>
              </a:rPr>
              <a:t>fi</a:t>
            </a: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chemeClr val="tx2"/>
                </a:solidFill>
                <a:latin typeface="Arial"/>
                <a:cs typeface="Arial"/>
              </a:rPr>
              <a:t>st</a:t>
            </a:r>
            <a:r>
              <a:rPr sz="2400" spc="8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400" spc="-2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tx2"/>
                </a:solidFill>
                <a:latin typeface="Arial"/>
                <a:cs typeface="Arial"/>
              </a:rPr>
              <a:t>rc</a:t>
            </a:r>
            <a:r>
              <a:rPr sz="2400" dirty="0">
                <a:solidFill>
                  <a:schemeClr val="tx2"/>
                </a:solidFill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00008F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660400" marR="204470" indent="-342900">
              <a:lnSpc>
                <a:spcPct val="100000"/>
              </a:lnSpc>
              <a:buClr>
                <a:srgbClr val="00008F"/>
              </a:buClr>
              <a:buFont typeface="Arial"/>
              <a:buChar char="•"/>
              <a:tabLst>
                <a:tab pos="661035" algn="l"/>
              </a:tabLst>
            </a:pP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-30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hm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ts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se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chin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fro</a:t>
            </a:r>
            <a:r>
              <a:rPr sz="2400" spc="-25" dirty="0">
                <a:latin typeface="Arial"/>
                <a:cs typeface="Arial"/>
              </a:rPr>
              <a:t>m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nod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tre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lang="en-US" sz="2400" spc="-20" dirty="0">
                <a:latin typeface="Arial"/>
                <a:cs typeface="Arial"/>
              </a:rPr>
              <a:t> further </a:t>
            </a:r>
            <a:r>
              <a:rPr lang="en-US" sz="2400" dirty="0">
                <a:latin typeface="Arial" panose="020B0604020202020204" pitchFamily="34" charset="0"/>
              </a:rPr>
              <a:t>are traversed in </a:t>
            </a:r>
            <a:r>
              <a:rPr lang="en-US" sz="2400" i="1" dirty="0">
                <a:solidFill>
                  <a:schemeClr val="tx2"/>
                </a:solidFill>
                <a:latin typeface="Arial" panose="020B0604020202020204" pitchFamily="34" charset="0"/>
              </a:rPr>
              <a:t>level-order</a:t>
            </a:r>
            <a:r>
              <a:rPr lang="en-US" sz="2400" dirty="0">
                <a:latin typeface="Arial" panose="020B0604020202020204" pitchFamily="34" charset="0"/>
              </a:rPr>
              <a:t>, where we visit every node on a level before going to a lower level.</a:t>
            </a:r>
          </a:p>
          <a:p>
            <a:pPr marL="317500" marR="204470">
              <a:lnSpc>
                <a:spcPct val="100000"/>
              </a:lnSpc>
              <a:buClr>
                <a:srgbClr val="00008F"/>
              </a:buClr>
              <a:tabLst>
                <a:tab pos="661035" algn="l"/>
              </a:tabLst>
            </a:pPr>
            <a:endParaRPr lang="en-US" sz="2400" dirty="0">
              <a:latin typeface="Arial" panose="020B0604020202020204" pitchFamily="34" charset="0"/>
            </a:endParaRPr>
          </a:p>
          <a:p>
            <a:pPr marL="660400" marR="204470" indent="-342900">
              <a:lnSpc>
                <a:spcPct val="100000"/>
              </a:lnSpc>
              <a:buClr>
                <a:srgbClr val="00008F"/>
              </a:buClr>
              <a:buFont typeface="Arial"/>
              <a:buChar char="•"/>
              <a:tabLst>
                <a:tab pos="661035" algn="l"/>
              </a:tabLst>
            </a:pPr>
            <a:r>
              <a:rPr lang="en-US" sz="2400" dirty="0">
                <a:latin typeface="Roboto"/>
              </a:rPr>
              <a:t>It starts at the tree root (or some arbitrary node of a graph)</a:t>
            </a:r>
          </a:p>
          <a:p>
            <a:pPr marL="317500" marR="204470">
              <a:lnSpc>
                <a:spcPct val="100000"/>
              </a:lnSpc>
              <a:buClr>
                <a:srgbClr val="00008F"/>
              </a:buClr>
              <a:tabLst>
                <a:tab pos="661035" algn="l"/>
              </a:tabLst>
            </a:pPr>
            <a:endParaRPr lang="en-US" sz="2400" dirty="0">
              <a:latin typeface="Roboto"/>
            </a:endParaRPr>
          </a:p>
          <a:p>
            <a:pPr marL="660400" marR="204470" indent="-342900">
              <a:lnSpc>
                <a:spcPct val="100000"/>
              </a:lnSpc>
              <a:buClr>
                <a:srgbClr val="00008F"/>
              </a:buClr>
              <a:buFont typeface="Arial"/>
              <a:buChar char="•"/>
              <a:tabLst>
                <a:tab pos="661035" algn="l"/>
              </a:tabLst>
            </a:pPr>
            <a:r>
              <a:rPr sz="2400" spc="-20" dirty="0">
                <a:latin typeface="Arial"/>
                <a:cs typeface="Arial"/>
              </a:rPr>
              <a:t>B</a:t>
            </a:r>
            <a:r>
              <a:rPr sz="2400" spc="-30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imp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5" dirty="0">
                <a:latin typeface="Arial"/>
                <a:cs typeface="Arial"/>
              </a:rPr>
              <a:t>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nt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FIFO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Que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20" dirty="0">
                <a:latin typeface="Arial"/>
                <a:cs typeface="Arial"/>
              </a:rPr>
              <a:t>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uc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4648200" cy="5695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60818" y="19812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For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e</a:t>
            </a:r>
            <a:r>
              <a:rPr lang="en-US" sz="2400" spc="-15" dirty="0">
                <a:latin typeface="Arial"/>
                <a:cs typeface="Arial"/>
              </a:rPr>
              <a:t>x</a:t>
            </a:r>
            <a:r>
              <a:rPr lang="en-US" sz="2400" spc="-5" dirty="0">
                <a:latin typeface="Arial"/>
                <a:cs typeface="Arial"/>
              </a:rPr>
              <a:t>ample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af</a:t>
            </a:r>
            <a:r>
              <a:rPr lang="en-US" sz="2400" spc="-5" dirty="0">
                <a:latin typeface="Arial"/>
                <a:cs typeface="Arial"/>
              </a:rPr>
              <a:t>te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searchi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g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2"/>
                </a:solidFill>
                <a:latin typeface="Verdana"/>
                <a:cs typeface="Verdana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then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chemeClr val="tx2"/>
                </a:solidFill>
                <a:latin typeface="Verdana"/>
                <a:cs typeface="Verdana"/>
              </a:rPr>
              <a:t>B</a:t>
            </a:r>
            <a:r>
              <a:rPr lang="en-US" sz="2400" spc="-10" dirty="0">
                <a:latin typeface="Arial"/>
                <a:cs typeface="Arial"/>
              </a:rPr>
              <a:t>,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then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G</a:t>
            </a:r>
            <a:r>
              <a:rPr lang="en-US" sz="2400" spc="-10" dirty="0">
                <a:latin typeface="Arial"/>
                <a:cs typeface="Arial"/>
              </a:rPr>
              <a:t>,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spc="-5" dirty="0">
                <a:latin typeface="Arial"/>
                <a:cs typeface="Arial"/>
              </a:rPr>
              <a:t>earch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proceed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spc="-10" dirty="0">
                <a:latin typeface="Arial"/>
                <a:cs typeface="Arial"/>
              </a:rPr>
              <a:t>ith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90" dirty="0">
                <a:solidFill>
                  <a:schemeClr val="tx2"/>
                </a:solidFill>
                <a:cs typeface="Times New Roman"/>
              </a:rPr>
              <a:t>A,</a:t>
            </a:r>
            <a:r>
              <a:rPr lang="en-US" sz="2400" spc="-25" dirty="0">
                <a:solidFill>
                  <a:schemeClr val="tx2"/>
                </a:solidFill>
                <a:cs typeface="Verdana"/>
              </a:rPr>
              <a:t>D</a:t>
            </a:r>
            <a:r>
              <a:rPr lang="en-US" sz="2400" spc="-10" dirty="0">
                <a:solidFill>
                  <a:schemeClr val="tx2"/>
                </a:solidFill>
                <a:cs typeface="Arial"/>
              </a:rPr>
              <a:t>,</a:t>
            </a:r>
            <a:r>
              <a:rPr lang="en-US" sz="2400" spc="245" dirty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-10" dirty="0">
                <a:solidFill>
                  <a:schemeClr val="tx2"/>
                </a:solidFill>
                <a:cs typeface="Verdana"/>
              </a:rPr>
              <a:t>I</a:t>
            </a:r>
            <a:r>
              <a:rPr lang="en-US" sz="2400" spc="-10" dirty="0">
                <a:solidFill>
                  <a:schemeClr val="tx2"/>
                </a:solidFill>
                <a:cs typeface="Arial"/>
              </a:rPr>
              <a:t>,</a:t>
            </a:r>
            <a:r>
              <a:rPr lang="en-US" sz="2400" spc="245" dirty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2"/>
                </a:solidFill>
                <a:cs typeface="Verdana"/>
              </a:rPr>
              <a:t>C</a:t>
            </a:r>
            <a:r>
              <a:rPr lang="en-US" sz="2400" spc="-10" dirty="0">
                <a:solidFill>
                  <a:schemeClr val="tx2"/>
                </a:solidFill>
                <a:cs typeface="Arial"/>
              </a:rPr>
              <a:t>,</a:t>
            </a:r>
            <a:r>
              <a:rPr lang="en-US" sz="2400" spc="245" dirty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2"/>
                </a:solidFill>
                <a:cs typeface="Verdana"/>
              </a:rPr>
              <a:t>E,H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0818" y="4114800"/>
            <a:ext cx="3505200" cy="118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lang="en-US" sz="2400" spc="-5" dirty="0">
                <a:latin typeface="Arial"/>
                <a:cs typeface="Arial"/>
              </a:rPr>
              <a:t>N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spc="-5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ar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x</a:t>
            </a:r>
            <a:r>
              <a:rPr lang="en-US" sz="2400" spc="-5" dirty="0">
                <a:latin typeface="Arial"/>
                <a:cs typeface="Arial"/>
              </a:rPr>
              <a:t>p</a:t>
            </a:r>
            <a:r>
              <a:rPr lang="en-US" sz="2400" spc="-1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ore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evel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orde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2"/>
                </a:solidFill>
                <a:latin typeface="Verdana"/>
                <a:cs typeface="Verdana"/>
              </a:rPr>
              <a:t>F,B,G,A,D,I,C,E,H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Example: BFS</a:t>
            </a:r>
          </a:p>
        </p:txBody>
      </p:sp>
    </p:spTree>
    <p:extLst>
      <p:ext uri="{BB962C8B-B14F-4D97-AF65-F5344CB8AC3E}">
        <p14:creationId xmlns:p14="http://schemas.microsoft.com/office/powerpoint/2010/main" val="28716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2939" y="643199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70035" y="6356603"/>
            <a:ext cx="368935" cy="364490"/>
            <a:chOff x="8670035" y="6356603"/>
            <a:chExt cx="368935" cy="364490"/>
          </a:xfrm>
        </p:grpSpPr>
        <p:sp>
          <p:nvSpPr>
            <p:cNvPr id="4" name="object 4"/>
            <p:cNvSpPr/>
            <p:nvPr/>
          </p:nvSpPr>
          <p:spPr>
            <a:xfrm>
              <a:off x="8674607" y="635660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359664"/>
                  </a:moveTo>
                  <a:lnTo>
                    <a:pt x="359664" y="359664"/>
                  </a:lnTo>
                </a:path>
                <a:path w="360045" h="360045">
                  <a:moveTo>
                    <a:pt x="359664" y="359613"/>
                  </a:moveTo>
                  <a:lnTo>
                    <a:pt x="359664" y="0"/>
                  </a:lnTo>
                </a:path>
              </a:pathLst>
            </a:custGeom>
            <a:ln w="3175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74607" y="6449567"/>
              <a:ext cx="360045" cy="266700"/>
            </a:xfrm>
            <a:custGeom>
              <a:avLst/>
              <a:gdLst/>
              <a:ahLst/>
              <a:cxnLst/>
              <a:rect l="l" t="t" r="r" b="b"/>
              <a:pathLst>
                <a:path w="360045" h="266700">
                  <a:moveTo>
                    <a:pt x="0" y="133349"/>
                  </a:moveTo>
                  <a:lnTo>
                    <a:pt x="6731" y="91198"/>
                  </a:lnTo>
                  <a:lnTo>
                    <a:pt x="25653" y="54597"/>
                  </a:lnTo>
                  <a:lnTo>
                    <a:pt x="54483" y="25730"/>
                  </a:lnTo>
                  <a:lnTo>
                    <a:pt x="91059" y="6794"/>
                  </a:lnTo>
                  <a:lnTo>
                    <a:pt x="133223" y="0"/>
                  </a:lnTo>
                  <a:lnTo>
                    <a:pt x="226441" y="0"/>
                  </a:lnTo>
                  <a:lnTo>
                    <a:pt x="268477" y="6794"/>
                  </a:lnTo>
                  <a:lnTo>
                    <a:pt x="305053" y="25730"/>
                  </a:lnTo>
                  <a:lnTo>
                    <a:pt x="333883" y="54597"/>
                  </a:lnTo>
                  <a:lnTo>
                    <a:pt x="352806" y="91198"/>
                  </a:lnTo>
                  <a:lnTo>
                    <a:pt x="359664" y="133349"/>
                  </a:lnTo>
                  <a:lnTo>
                    <a:pt x="352806" y="175501"/>
                  </a:lnTo>
                  <a:lnTo>
                    <a:pt x="333883" y="212102"/>
                  </a:lnTo>
                  <a:lnTo>
                    <a:pt x="305053" y="240969"/>
                  </a:lnTo>
                  <a:lnTo>
                    <a:pt x="268477" y="259905"/>
                  </a:lnTo>
                  <a:lnTo>
                    <a:pt x="226441" y="266699"/>
                  </a:lnTo>
                  <a:lnTo>
                    <a:pt x="133223" y="266699"/>
                  </a:lnTo>
                  <a:lnTo>
                    <a:pt x="91059" y="259905"/>
                  </a:lnTo>
                  <a:lnTo>
                    <a:pt x="54483" y="240969"/>
                  </a:lnTo>
                  <a:lnTo>
                    <a:pt x="25653" y="212102"/>
                  </a:lnTo>
                  <a:lnTo>
                    <a:pt x="6731" y="175501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674607" y="1143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59664" y="0"/>
                </a:lnTo>
              </a:path>
              <a:path w="360045" h="360045">
                <a:moveTo>
                  <a:pt x="359664" y="0"/>
                </a:moveTo>
                <a:lnTo>
                  <a:pt x="359664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107" y="1143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59613" y="0"/>
                </a:moveTo>
                <a:lnTo>
                  <a:pt x="0" y="0"/>
                </a:lnTo>
              </a:path>
              <a:path w="360045" h="360045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0584" y="6356603"/>
            <a:ext cx="8503920" cy="501650"/>
            <a:chOff x="100584" y="6356603"/>
            <a:chExt cx="8503920" cy="501650"/>
          </a:xfrm>
        </p:grpSpPr>
        <p:sp>
          <p:nvSpPr>
            <p:cNvPr id="9" name="object 9"/>
            <p:cNvSpPr/>
            <p:nvPr/>
          </p:nvSpPr>
          <p:spPr>
            <a:xfrm>
              <a:off x="102108" y="635660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13" y="359664"/>
                  </a:moveTo>
                  <a:lnTo>
                    <a:pt x="0" y="359664"/>
                  </a:lnTo>
                </a:path>
                <a:path w="360045" h="360045">
                  <a:moveTo>
                    <a:pt x="1" y="3596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868" y="6544055"/>
              <a:ext cx="8136890" cy="314325"/>
            </a:xfrm>
            <a:custGeom>
              <a:avLst/>
              <a:gdLst/>
              <a:ahLst/>
              <a:cxnLst/>
              <a:rect l="l" t="t" r="r" b="b"/>
              <a:pathLst>
                <a:path w="8136890" h="314325">
                  <a:moveTo>
                    <a:pt x="8136635" y="0"/>
                  </a:moveTo>
                  <a:lnTo>
                    <a:pt x="0" y="0"/>
                  </a:lnTo>
                  <a:lnTo>
                    <a:pt x="0" y="313943"/>
                  </a:lnTo>
                  <a:lnTo>
                    <a:pt x="8136635" y="313943"/>
                  </a:lnTo>
                  <a:lnTo>
                    <a:pt x="8136635" y="0"/>
                  </a:lnTo>
                  <a:close/>
                </a:path>
              </a:pathLst>
            </a:custGeom>
            <a:solidFill>
              <a:srgbClr val="F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2891" y="285368"/>
            <a:ext cx="3197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Example:</a:t>
            </a:r>
            <a:r>
              <a:rPr sz="2800" b="1" spc="-10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Romania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891" y="1182115"/>
            <a:ext cx="591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000080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000080"/>
                </a:solidFill>
                <a:latin typeface="Arial"/>
                <a:cs typeface="Arial"/>
              </a:rPr>
              <a:t>are in Arad and want </a:t>
            </a:r>
            <a:r>
              <a:rPr sz="2400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0080"/>
                </a:solidFill>
                <a:latin typeface="Arial"/>
                <a:cs typeface="Arial"/>
              </a:rPr>
              <a:t>go </a:t>
            </a:r>
            <a:r>
              <a:rPr sz="24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2400" spc="-3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80"/>
                </a:solidFill>
                <a:latin typeface="Arial"/>
                <a:cs typeface="Arial"/>
              </a:rPr>
              <a:t>Bucharest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30" y="6321653"/>
            <a:ext cx="7882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8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How to design an intelligent agent to find the way between</a:t>
            </a:r>
            <a:r>
              <a:rPr sz="2000" spc="-409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2 cities?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3748" y="1827963"/>
            <a:ext cx="6613049" cy="4045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6875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Properties of Breadth-First Search</a:t>
            </a:r>
            <a:r>
              <a:rPr sz="28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(BFS)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565" y="1179068"/>
            <a:ext cx="4852035" cy="187192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3815" marR="5080">
              <a:lnSpc>
                <a:spcPct val="104000"/>
              </a:lnSpc>
              <a:spcBef>
                <a:spcPts val="5"/>
              </a:spcBef>
            </a:pPr>
            <a:r>
              <a:rPr sz="2000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Completeness: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Yes </a:t>
            </a:r>
            <a:r>
              <a:rPr sz="2000" dirty="0">
                <a:latin typeface="Arial"/>
                <a:cs typeface="Arial"/>
              </a:rPr>
              <a:t>(if </a:t>
            </a:r>
            <a:r>
              <a:rPr sz="2000" i="1" dirty="0">
                <a:latin typeface="Arial"/>
                <a:cs typeface="Arial"/>
              </a:rPr>
              <a:t>b </a:t>
            </a:r>
            <a:r>
              <a:rPr sz="2000" dirty="0">
                <a:latin typeface="Arial"/>
                <a:cs typeface="Arial"/>
              </a:rPr>
              <a:t>is finite), a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  will be found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exists.</a:t>
            </a:r>
          </a:p>
          <a:p>
            <a:pPr marL="12700" marR="22225" indent="31115">
              <a:lnSpc>
                <a:spcPct val="174900"/>
              </a:lnSpc>
              <a:spcBef>
                <a:spcPts val="1205"/>
              </a:spcBef>
            </a:pPr>
            <a:r>
              <a:rPr sz="2000" spc="-40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Time </a:t>
            </a:r>
            <a:r>
              <a:rPr sz="2000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Complexity:</a:t>
            </a:r>
            <a:r>
              <a:rPr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(nodes until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solution)  </a:t>
            </a:r>
            <a:r>
              <a:rPr sz="2000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Optimality:</a:t>
            </a:r>
            <a:r>
              <a:rPr sz="2000" spc="-1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Yes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058" y="4079240"/>
            <a:ext cx="8210550" cy="170046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 marR="43180" algn="just">
              <a:lnSpc>
                <a:spcPts val="24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Suppose the </a:t>
            </a:r>
            <a:r>
              <a:rPr sz="2400" dirty="0">
                <a:latin typeface="Arial"/>
                <a:cs typeface="Arial"/>
              </a:rPr>
              <a:t>branching </a:t>
            </a:r>
            <a:r>
              <a:rPr sz="2400" spc="-5" dirty="0">
                <a:latin typeface="Arial"/>
                <a:cs typeface="Arial"/>
              </a:rPr>
              <a:t>factor </a:t>
            </a:r>
            <a:r>
              <a:rPr sz="2400" spc="-10" dirty="0" smtClean="0">
                <a:latin typeface="Arial"/>
                <a:cs typeface="Arial"/>
              </a:rPr>
              <a:t>b=</a:t>
            </a:r>
            <a:r>
              <a:rPr lang="en-US" sz="2400" spc="-10" dirty="0" smtClean="0">
                <a:latin typeface="Arial"/>
                <a:cs typeface="Arial"/>
              </a:rPr>
              <a:t>3</a:t>
            </a:r>
            <a:r>
              <a:rPr sz="2400" spc="-10" dirty="0" smtClean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goal is at depth  </a:t>
            </a:r>
            <a:r>
              <a:rPr sz="2400" spc="-5" dirty="0" smtClean="0">
                <a:latin typeface="Arial"/>
                <a:cs typeface="Arial"/>
              </a:rPr>
              <a:t>d=</a:t>
            </a:r>
            <a:r>
              <a:rPr lang="en-US" sz="2400" spc="-5" dirty="0" smtClean="0">
                <a:latin typeface="Arial"/>
                <a:cs typeface="Arial"/>
              </a:rPr>
              <a:t>20</a:t>
            </a:r>
            <a:r>
              <a:rPr sz="2400" spc="-5" dirty="0" smtClean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792480" marR="113664" indent="-285115" algn="just">
              <a:lnSpc>
                <a:spcPts val="2380"/>
              </a:lnSpc>
              <a:spcBef>
                <a:spcPts val="75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Then we need </a:t>
            </a:r>
            <a:r>
              <a:rPr lang="en-US" sz="2000" spc="-5" dirty="0" smtClean="0">
                <a:latin typeface="Arial"/>
                <a:cs typeface="Arial"/>
              </a:rPr>
              <a:t>3</a:t>
            </a:r>
            <a:r>
              <a:rPr lang="en-US" sz="1950" spc="-7" baseline="19230" dirty="0" smtClean="0">
                <a:latin typeface="Arial"/>
                <a:cs typeface="Arial"/>
              </a:rPr>
              <a:t>20</a:t>
            </a:r>
            <a:r>
              <a:rPr sz="1950" spc="-7" baseline="19230" dirty="0" smtClean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 to </a:t>
            </a:r>
            <a:r>
              <a:rPr sz="2000" spc="-5" dirty="0">
                <a:latin typeface="Arial"/>
                <a:cs typeface="Arial"/>
              </a:rPr>
              <a:t>finish. </a:t>
            </a:r>
            <a:endParaRPr lang="en-US" sz="2000" spc="-5" dirty="0" smtClean="0">
              <a:latin typeface="Arial"/>
              <a:cs typeface="Arial"/>
            </a:endParaRPr>
          </a:p>
          <a:p>
            <a:pPr marL="792480" marR="113664" indent="-285115" algn="just">
              <a:lnSpc>
                <a:spcPts val="2380"/>
              </a:lnSpc>
              <a:spcBef>
                <a:spcPts val="75"/>
              </a:spcBef>
            </a:pPr>
            <a:endParaRPr sz="2000" dirty="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2400" spc="-10" dirty="0">
                <a:latin typeface="Wingdings"/>
                <a:cs typeface="Wingdings"/>
              </a:rPr>
              <a:t>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suitable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searching large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65520" y="3278123"/>
            <a:ext cx="2528570" cy="562610"/>
            <a:chOff x="6065520" y="3278123"/>
            <a:chExt cx="2528570" cy="562610"/>
          </a:xfrm>
        </p:grpSpPr>
        <p:sp>
          <p:nvSpPr>
            <p:cNvPr id="6" name="object 6"/>
            <p:cNvSpPr/>
            <p:nvPr/>
          </p:nvSpPr>
          <p:spPr>
            <a:xfrm>
              <a:off x="6071616" y="3284219"/>
              <a:ext cx="2514600" cy="550545"/>
            </a:xfrm>
            <a:custGeom>
              <a:avLst/>
              <a:gdLst/>
              <a:ahLst/>
              <a:cxnLst/>
              <a:rect l="l" t="t" r="r" b="b"/>
              <a:pathLst>
                <a:path w="2514600" h="550545">
                  <a:moveTo>
                    <a:pt x="2514600" y="0"/>
                  </a:moveTo>
                  <a:lnTo>
                    <a:pt x="0" y="0"/>
                  </a:lnTo>
                  <a:lnTo>
                    <a:pt x="0" y="550163"/>
                  </a:lnTo>
                  <a:lnTo>
                    <a:pt x="2514600" y="550163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1870" y="3278123"/>
              <a:ext cx="2515870" cy="562610"/>
            </a:xfrm>
            <a:custGeom>
              <a:avLst/>
              <a:gdLst/>
              <a:ahLst/>
              <a:cxnLst/>
              <a:rect l="l" t="t" r="r" b="b"/>
              <a:pathLst>
                <a:path w="2515870" h="562610">
                  <a:moveTo>
                    <a:pt x="0" y="0"/>
                  </a:moveTo>
                  <a:lnTo>
                    <a:pt x="0" y="562356"/>
                  </a:lnTo>
                </a:path>
                <a:path w="2515870" h="562610">
                  <a:moveTo>
                    <a:pt x="2515615" y="0"/>
                  </a:moveTo>
                  <a:lnTo>
                    <a:pt x="2515615" y="56235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5520" y="3278377"/>
              <a:ext cx="2528570" cy="12700"/>
            </a:xfrm>
            <a:custGeom>
              <a:avLst/>
              <a:gdLst/>
              <a:ahLst/>
              <a:cxnLst/>
              <a:rect l="l" t="t" r="r" b="b"/>
              <a:pathLst>
                <a:path w="2528570" h="12700">
                  <a:moveTo>
                    <a:pt x="0" y="12192"/>
                  </a:moveTo>
                  <a:lnTo>
                    <a:pt x="2528315" y="12192"/>
                  </a:lnTo>
                  <a:lnTo>
                    <a:pt x="252831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65520" y="3834129"/>
              <a:ext cx="2528570" cy="0"/>
            </a:xfrm>
            <a:custGeom>
              <a:avLst/>
              <a:gdLst/>
              <a:ahLst/>
              <a:cxnLst/>
              <a:rect l="l" t="t" r="r" b="b"/>
              <a:pathLst>
                <a:path w="2528570">
                  <a:moveTo>
                    <a:pt x="0" y="0"/>
                  </a:moveTo>
                  <a:lnTo>
                    <a:pt x="252831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64579" y="3190113"/>
            <a:ext cx="9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sz="1200" spc="-5" dirty="0">
                <a:solidFill>
                  <a:srgbClr val="E36C09"/>
                </a:solidFill>
                <a:latin typeface="Arial"/>
                <a:cs typeface="Arial"/>
              </a:rPr>
              <a:t>b  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2033" y="3225164"/>
            <a:ext cx="142938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9200"/>
              </a:lnSpc>
              <a:spcBef>
                <a:spcPts val="100"/>
              </a:spcBef>
            </a:pPr>
            <a:r>
              <a:rPr sz="1200" spc="-10" dirty="0">
                <a:solidFill>
                  <a:srgbClr val="E36C09"/>
                </a:solidFill>
                <a:latin typeface="Arial"/>
                <a:cs typeface="Arial"/>
              </a:rPr>
              <a:t>Branching </a:t>
            </a:r>
            <a:r>
              <a:rPr sz="1200" dirty="0">
                <a:solidFill>
                  <a:srgbClr val="E36C09"/>
                </a:solidFill>
                <a:latin typeface="Arial"/>
                <a:cs typeface="Arial"/>
              </a:rPr>
              <a:t>Factor  The </a:t>
            </a:r>
            <a:r>
              <a:rPr sz="1200" spc="-10" dirty="0">
                <a:solidFill>
                  <a:srgbClr val="E36C09"/>
                </a:solidFill>
                <a:latin typeface="Arial"/>
                <a:cs typeface="Arial"/>
              </a:rPr>
              <a:t>depth </a:t>
            </a:r>
            <a:r>
              <a:rPr sz="1200" dirty="0">
                <a:solidFill>
                  <a:srgbClr val="E36C09"/>
                </a:solidFill>
                <a:latin typeface="Arial"/>
                <a:cs typeface="Arial"/>
              </a:rPr>
              <a:t>of the</a:t>
            </a:r>
            <a:r>
              <a:rPr sz="1200" spc="-2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E36C09"/>
                </a:solidFill>
                <a:latin typeface="Arial"/>
                <a:cs typeface="Arial"/>
              </a:rPr>
              <a:t>goal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57900" y="1283208"/>
            <a:ext cx="2430780" cy="1934210"/>
            <a:chOff x="6057900" y="1283208"/>
            <a:chExt cx="2430780" cy="1934210"/>
          </a:xfrm>
        </p:grpSpPr>
        <p:sp>
          <p:nvSpPr>
            <p:cNvPr id="13" name="object 13"/>
            <p:cNvSpPr/>
            <p:nvPr/>
          </p:nvSpPr>
          <p:spPr>
            <a:xfrm>
              <a:off x="6072377" y="1297686"/>
              <a:ext cx="2401824" cy="190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2377" y="1297686"/>
              <a:ext cx="2402205" cy="1905000"/>
            </a:xfrm>
            <a:custGeom>
              <a:avLst/>
              <a:gdLst/>
              <a:ahLst/>
              <a:cxnLst/>
              <a:rect l="l" t="t" r="r" b="b"/>
              <a:pathLst>
                <a:path w="2402204" h="1905000">
                  <a:moveTo>
                    <a:pt x="0" y="1905000"/>
                  </a:moveTo>
                  <a:lnTo>
                    <a:pt x="2401824" y="190500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345" y="2198370"/>
            <a:ext cx="4743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chemeClr val="tx2"/>
                </a:solidFill>
                <a:latin typeface="Arial"/>
                <a:cs typeface="Arial"/>
              </a:rPr>
              <a:t>2- </a:t>
            </a:r>
            <a:r>
              <a:rPr b="1" dirty="0">
                <a:solidFill>
                  <a:schemeClr val="tx2"/>
                </a:solidFill>
                <a:latin typeface="Arial"/>
                <a:cs typeface="Arial"/>
              </a:rPr>
              <a:t>Uniform-Cost</a:t>
            </a:r>
            <a:r>
              <a:rPr b="1" spc="-1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chemeClr val="tx2"/>
                </a:solidFill>
                <a:latin typeface="Arial"/>
                <a:cs typeface="Arial"/>
              </a:rPr>
              <a:t>-First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80491" y="219583"/>
            <a:ext cx="327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Uniform-Cost</a:t>
            </a:r>
            <a:r>
              <a:rPr sz="2800" b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914400"/>
            <a:ext cx="7739380" cy="522989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9900" marR="5080" indent="-457200" algn="l">
              <a:lnSpc>
                <a:spcPct val="101099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3453765" algn="l"/>
              </a:tabLst>
            </a:pPr>
            <a:r>
              <a:rPr lang="en-US" sz="2800" dirty="0">
                <a:latin typeface="+mn-lt"/>
              </a:rPr>
              <a:t>The primary goal of the uniform-cost search is to find a path to the goal node which has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the lowest </a:t>
            </a: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cumulative cost.</a:t>
            </a:r>
            <a:br>
              <a:rPr lang="en-US" sz="2800" dirty="0" smtClean="0">
                <a:solidFill>
                  <a:schemeClr val="tx2"/>
                </a:solidFill>
                <a:latin typeface="+mn-lt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n-lt"/>
              </a:rPr>
            </a:br>
            <a:r>
              <a:rPr lang="en-US" sz="2800" dirty="0" smtClean="0">
                <a:latin typeface="+mn-lt"/>
              </a:rPr>
              <a:t>Uniform-cost </a:t>
            </a:r>
            <a:r>
              <a:rPr lang="en-US" sz="2800" dirty="0">
                <a:latin typeface="+mn-lt"/>
              </a:rPr>
              <a:t>search expands nodes according to their path costs form the root node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It can be used to solve any graph/tree where the optimal cost is in demand. 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Uniform </a:t>
            </a:r>
            <a:r>
              <a:rPr lang="en-US" sz="2800" dirty="0">
                <a:latin typeface="+mn-lt"/>
              </a:rPr>
              <a:t>cost search is equivalent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to BFS algorithm </a:t>
            </a:r>
            <a:r>
              <a:rPr lang="en-US" sz="2800" dirty="0">
                <a:latin typeface="+mn-lt"/>
              </a:rPr>
              <a:t>if 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path cost of all edges is the same</a:t>
            </a:r>
            <a:r>
              <a:rPr lang="en-US" sz="2800" dirty="0">
                <a:latin typeface="+mn-lt"/>
              </a:rPr>
              <a:t>.</a:t>
            </a:r>
            <a:endParaRPr sz="24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0450" y="895670"/>
            <a:ext cx="5900596" cy="5669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6896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Properties of Uniform-cost Search</a:t>
            </a:r>
            <a:r>
              <a:rPr sz="2800" b="1" spc="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(UCS)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271" y="1095197"/>
            <a:ext cx="771652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400" b="1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Completeness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dirty="0"/>
              <a:t>Uniform-cost search is complete, such as if there is a solution, UCS will find it</a:t>
            </a:r>
            <a:r>
              <a:rPr lang="en-US" sz="2400" dirty="0" smtClean="0"/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76200" marR="95250">
              <a:lnSpc>
                <a:spcPct val="100000"/>
              </a:lnSpc>
              <a:tabLst>
                <a:tab pos="2207895" algn="l"/>
                <a:tab pos="2755265" algn="l"/>
              </a:tabLst>
            </a:pPr>
            <a:r>
              <a:rPr sz="2400" b="1" spc="-4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Time</a:t>
            </a:r>
            <a:r>
              <a:rPr sz="2400" b="1" spc="-10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Complexity</a:t>
            </a:r>
            <a:r>
              <a:rPr sz="2400" spc="-5" dirty="0" smtClean="0">
                <a:latin typeface="Arial"/>
                <a:cs typeface="Arial"/>
              </a:rPr>
              <a:t>	much larger than </a:t>
            </a:r>
            <a:r>
              <a:rPr sz="2400" b="1" spc="5" dirty="0" err="1" smtClean="0">
                <a:latin typeface="Arial"/>
                <a:cs typeface="Arial"/>
              </a:rPr>
              <a:t>b</a:t>
            </a:r>
            <a:r>
              <a:rPr sz="2400" b="1" spc="7" baseline="21367" dirty="0" err="1" smtClean="0">
                <a:latin typeface="Arial"/>
                <a:cs typeface="Arial"/>
              </a:rPr>
              <a:t>d</a:t>
            </a:r>
            <a:r>
              <a:rPr sz="2400" spc="5" dirty="0" smtClean="0">
                <a:latin typeface="Arial"/>
                <a:cs typeface="Arial"/>
              </a:rPr>
              <a:t>, </a:t>
            </a:r>
            <a:r>
              <a:rPr sz="2400" spc="-5" dirty="0" smtClean="0">
                <a:latin typeface="Arial"/>
                <a:cs typeface="Arial"/>
              </a:rPr>
              <a:t>and </a:t>
            </a:r>
            <a:r>
              <a:rPr sz="2400" dirty="0" smtClean="0">
                <a:latin typeface="Arial"/>
                <a:cs typeface="Arial"/>
              </a:rPr>
              <a:t>just </a:t>
            </a:r>
            <a:r>
              <a:rPr sz="2400" b="1" spc="5" dirty="0" err="1" smtClean="0">
                <a:latin typeface="Arial"/>
                <a:cs typeface="Arial"/>
              </a:rPr>
              <a:t>b</a:t>
            </a:r>
            <a:r>
              <a:rPr sz="2400" b="1" spc="7" baseline="21367" dirty="0" err="1" smtClean="0">
                <a:latin typeface="Arial"/>
                <a:cs typeface="Arial"/>
              </a:rPr>
              <a:t>d</a:t>
            </a:r>
            <a:r>
              <a:rPr sz="2400" b="1" spc="7" baseline="21367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if </a:t>
            </a:r>
            <a:r>
              <a:rPr sz="2400" spc="-5" dirty="0" smtClean="0">
                <a:latin typeface="Arial"/>
                <a:cs typeface="Arial"/>
              </a:rPr>
              <a:t>all  steps</a:t>
            </a:r>
            <a:r>
              <a:rPr sz="2400" spc="-2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have</a:t>
            </a:r>
            <a:r>
              <a:rPr sz="2400" spc="-9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the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same</a:t>
            </a:r>
            <a:r>
              <a:rPr sz="2400" spc="-5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cost.</a:t>
            </a:r>
            <a:endParaRPr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400" b="1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Space </a:t>
            </a:r>
            <a:r>
              <a:rPr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Complexity</a:t>
            </a:r>
            <a:r>
              <a:rPr lang="en-US" sz="2400" spc="-5" dirty="0" smtClean="0"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: 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above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842" y="3918330"/>
            <a:ext cx="481695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Optimality</a:t>
            </a:r>
            <a:r>
              <a:rPr lang="en-US" sz="2400" spc="-5" dirty="0" smtClean="0"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: </a:t>
            </a:r>
            <a:r>
              <a:rPr lang="en-US" sz="2400" dirty="0"/>
              <a:t>Uniform-cost search is always optimal as it only selects a path with the lowest path cost.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spc="-12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6000" y="2825597"/>
            <a:ext cx="2245360" cy="1797050"/>
            <a:chOff x="6012179" y="2304288"/>
            <a:chExt cx="2245360" cy="1797050"/>
          </a:xfrm>
        </p:grpSpPr>
        <p:sp>
          <p:nvSpPr>
            <p:cNvPr id="13" name="object 13"/>
            <p:cNvSpPr/>
            <p:nvPr/>
          </p:nvSpPr>
          <p:spPr>
            <a:xfrm>
              <a:off x="6041135" y="2333244"/>
              <a:ext cx="2089938" cy="17300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6657" y="2318766"/>
              <a:ext cx="2216150" cy="1767839"/>
            </a:xfrm>
            <a:custGeom>
              <a:avLst/>
              <a:gdLst/>
              <a:ahLst/>
              <a:cxnLst/>
              <a:rect l="l" t="t" r="r" b="b"/>
              <a:pathLst>
                <a:path w="2216150" h="1767839">
                  <a:moveTo>
                    <a:pt x="0" y="1767839"/>
                  </a:moveTo>
                  <a:lnTo>
                    <a:pt x="2215895" y="1767839"/>
                  </a:lnTo>
                  <a:lnTo>
                    <a:pt x="2215895" y="0"/>
                  </a:lnTo>
                  <a:lnTo>
                    <a:pt x="0" y="0"/>
                  </a:lnTo>
                  <a:lnTo>
                    <a:pt x="0" y="176783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873" y="3162045"/>
            <a:ext cx="3617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3- </a:t>
            </a:r>
            <a:r>
              <a:rPr sz="2800" b="1" spc="-5" dirty="0">
                <a:latin typeface="Arial"/>
                <a:cs typeface="Arial"/>
              </a:rPr>
              <a:t>Depth-First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Search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0892" y="6453645"/>
            <a:ext cx="2984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u="heavy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5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 </a:t>
            </a:r>
            <a:fld id="{81D60167-4931-47E6-BA6A-407CBD079E47}" type="slidenum">
              <a:rPr sz="1800" u="heavy" spc="-5" dirty="0">
                <a:solidFill>
                  <a:srgbClr val="7E7E7E"/>
                </a:solidFill>
                <a:uFill>
                  <a:solidFill>
                    <a:srgbClr val="F9C090"/>
                  </a:solidFill>
                </a:uFill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06451"/>
            <a:ext cx="4203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latin typeface="Roboto"/>
              </a:rPr>
              <a:t>Problem Solving 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929386"/>
            <a:ext cx="8638540" cy="69204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Searching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one of the classic areas of AI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Problem Solving agents are one kind of </a:t>
            </a:r>
            <a:r>
              <a:rPr lang="en-US" sz="2800" dirty="0">
                <a:solidFill>
                  <a:schemeClr val="tx2"/>
                </a:solidFill>
              </a:rPr>
              <a:t>goal-based</a:t>
            </a:r>
            <a:r>
              <a:rPr lang="en-US" sz="2800" dirty="0"/>
              <a:t> agent that acts Rationally. </a:t>
            </a:r>
            <a:endParaRPr lang="en-US" sz="28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Problem Solving Agent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  An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agent that tries to come up with a sequence of actions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by </a:t>
            </a:r>
            <a:r>
              <a:rPr lang="en-US" sz="2800" dirty="0" smtClean="0"/>
              <a:t>performing </a:t>
            </a:r>
            <a:r>
              <a:rPr lang="en-US" sz="2800" dirty="0"/>
              <a:t>some kind of search algorithm in the background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that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will bring the environment into a desired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state/goal.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Search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lvl="1" indent="-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pc="-5" dirty="0">
                <a:cs typeface="Arial"/>
              </a:rPr>
              <a:t>The use </a:t>
            </a:r>
            <a:r>
              <a:rPr lang="en-US" sz="2800" dirty="0">
                <a:cs typeface="Arial"/>
              </a:rPr>
              <a:t>of </a:t>
            </a:r>
            <a:r>
              <a:rPr lang="en-US" sz="2800" spc="-5" dirty="0">
                <a:cs typeface="Arial"/>
              </a:rPr>
              <a:t>search</a:t>
            </a:r>
            <a:r>
              <a:rPr lang="en-US" sz="2800" spc="-1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requires  </a:t>
            </a:r>
            <a:r>
              <a:rPr lang="en-US" sz="2800" spc="-5" dirty="0">
                <a:cs typeface="Arial"/>
              </a:rPr>
              <a:t>an </a:t>
            </a:r>
            <a:r>
              <a:rPr lang="en-US" sz="2800" dirty="0">
                <a:cs typeface="Arial"/>
              </a:rPr>
              <a:t>abstract formulation </a:t>
            </a:r>
            <a:r>
              <a:rPr lang="en-US" sz="2800" spc="-5" dirty="0">
                <a:cs typeface="Arial"/>
              </a:rPr>
              <a:t>of the problem and the  </a:t>
            </a:r>
            <a:r>
              <a:rPr lang="en-US" sz="2800" dirty="0">
                <a:cs typeface="Arial"/>
              </a:rPr>
              <a:t>available steps </a:t>
            </a:r>
            <a:r>
              <a:rPr lang="en-US" sz="2800" spc="-5" dirty="0">
                <a:cs typeface="Arial"/>
              </a:rPr>
              <a:t>to </a:t>
            </a:r>
            <a:r>
              <a:rPr lang="en-US" sz="2800" dirty="0">
                <a:cs typeface="Arial"/>
              </a:rPr>
              <a:t>construct</a:t>
            </a:r>
            <a:r>
              <a:rPr lang="en-US" sz="2800" spc="-7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solutions</a:t>
            </a:r>
            <a:r>
              <a:rPr lang="en-US" sz="2800" spc="-5" dirty="0">
                <a:solidFill>
                  <a:srgbClr val="000090"/>
                </a:solidFill>
                <a:latin typeface="Arial"/>
                <a:cs typeface="Arial"/>
              </a:rPr>
              <a:t>.</a:t>
            </a:r>
          </a:p>
          <a:p>
            <a:pPr lvl="1" indent="-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pc="-1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800" spc="-10" dirty="0">
                <a:solidFill>
                  <a:schemeClr val="tx2"/>
                </a:solidFill>
                <a:latin typeface="Arial"/>
                <a:cs typeface="Arial"/>
              </a:rPr>
              <a:t>we </a:t>
            </a:r>
            <a:r>
              <a:rPr lang="en-US" sz="2800" spc="-5" dirty="0">
                <a:solidFill>
                  <a:schemeClr val="tx2"/>
                </a:solidFill>
                <a:latin typeface="Arial"/>
                <a:cs typeface="Arial"/>
              </a:rPr>
              <a:t>need to first  </a:t>
            </a:r>
            <a:r>
              <a:rPr lang="en-US" sz="2800" dirty="0">
                <a:solidFill>
                  <a:schemeClr val="tx2"/>
                </a:solidFill>
                <a:latin typeface="Arial"/>
                <a:cs typeface="Arial"/>
              </a:rPr>
              <a:t>formulate </a:t>
            </a:r>
            <a:r>
              <a:rPr lang="en-US" sz="2800" spc="-5" dirty="0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lang="en-US" sz="2800" spc="-5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2"/>
                </a:solidFill>
                <a:latin typeface="Arial"/>
                <a:cs typeface="Arial"/>
              </a:rPr>
              <a:t>problem.</a:t>
            </a:r>
            <a:endParaRPr lang="en-US" sz="2800" dirty="0">
              <a:solidFill>
                <a:schemeClr val="tx2"/>
              </a:solidFill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320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Depth-First</a:t>
            </a:r>
            <a:r>
              <a:rPr sz="2800" b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1746504"/>
            <a:ext cx="3596640" cy="399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3813" y="5358180"/>
            <a:ext cx="2313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078865" algn="l"/>
                <a:tab pos="1612900" algn="l"/>
                <a:tab pos="2146300" algn="l"/>
              </a:tabLst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L	M	N	O	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944873" y="5358180"/>
            <a:ext cx="226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Q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238" y="4519929"/>
            <a:ext cx="217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2892" y="4519929"/>
            <a:ext cx="132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4892" y="4519929"/>
            <a:ext cx="812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J	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3892" y="3605276"/>
            <a:ext cx="908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F	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3039" y="3605276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8613" y="3605276"/>
            <a:ext cx="221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5838" y="2766822"/>
            <a:ext cx="200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692" y="2766822"/>
            <a:ext cx="203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292" y="1851736"/>
            <a:ext cx="200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60066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0356" y="717931"/>
            <a:ext cx="767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660066"/>
                </a:solidFill>
                <a:latin typeface="Arial"/>
                <a:cs typeface="Arial"/>
              </a:rPr>
              <a:t>Based </a:t>
            </a:r>
            <a:r>
              <a:rPr sz="1100" spc="-10" dirty="0">
                <a:solidFill>
                  <a:srgbClr val="660066"/>
                </a:solidFill>
                <a:latin typeface="Arial"/>
                <a:cs typeface="Arial"/>
              </a:rPr>
              <a:t>on</a:t>
            </a:r>
            <a:r>
              <a:rPr sz="1100" spc="-2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660066"/>
                </a:solidFill>
                <a:latin typeface="Arial"/>
                <a:cs typeface="Arial"/>
              </a:rPr>
              <a:t>[4]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2" y="1019499"/>
            <a:ext cx="4178035" cy="55023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86629" y="1726446"/>
            <a:ext cx="4374263" cy="44409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It will start searching from root node S, and traverse A, then B, then D and E, after traversing E, it will backtrack the tree as E has no other successor and still goal node is not found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After backtracking it will traverse node C and then G, and here it will terminate as it found goal node.</a:t>
            </a:r>
          </a:p>
          <a:p>
            <a:r>
              <a:rPr lang="en-US" dirty="0"/>
              <a:t/>
            </a:r>
            <a:br>
              <a:rPr lang="en-US" dirty="0"/>
            </a:b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5494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Properties of Depth-First</a:t>
            </a:r>
            <a:r>
              <a:rPr sz="2800" b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98" y="1218692"/>
            <a:ext cx="8459470" cy="37818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Complete:</a:t>
            </a:r>
            <a:r>
              <a:rPr sz="2400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No: fails in infinite-depth spaces, spaces with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loops</a:t>
            </a:r>
            <a:endParaRPr sz="2400" dirty="0">
              <a:latin typeface="Arial"/>
              <a:cs typeface="Arial"/>
            </a:endParaRPr>
          </a:p>
          <a:p>
            <a:pPr marL="145986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60" dirty="0">
                <a:latin typeface="Arial"/>
                <a:cs typeface="Arial"/>
              </a:rPr>
              <a:t>Yes, </a:t>
            </a:r>
            <a:r>
              <a:rPr sz="2400" spc="-5" dirty="0">
                <a:latin typeface="Arial"/>
                <a:cs typeface="Arial"/>
              </a:rPr>
              <a:t>complete in finite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400" spc="-40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Time:</a:t>
            </a:r>
            <a:r>
              <a:rPr sz="2400" spc="-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O(b</a:t>
            </a:r>
            <a:r>
              <a:rPr sz="2400" i="1" spc="-7" baseline="20833" dirty="0">
                <a:latin typeface="Arial"/>
                <a:cs typeface="Arial"/>
              </a:rPr>
              <a:t>m</a:t>
            </a:r>
            <a:r>
              <a:rPr sz="2400" i="1" spc="-5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terrible if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much </a:t>
            </a:r>
            <a:r>
              <a:rPr sz="2400" spc="-5" dirty="0">
                <a:latin typeface="Arial"/>
                <a:cs typeface="Arial"/>
              </a:rPr>
              <a:t>larger than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</a:t>
            </a:r>
            <a:endParaRPr sz="2400" dirty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509"/>
              </a:spcBef>
              <a:tabLst>
                <a:tab pos="902335" algn="l"/>
              </a:tabLst>
            </a:pPr>
            <a:r>
              <a:rPr sz="2000" dirty="0">
                <a:latin typeface="Arial"/>
                <a:cs typeface="Arial"/>
              </a:rPr>
              <a:t>–	but if solutions are dense, may be much </a:t>
            </a:r>
            <a:r>
              <a:rPr sz="2000" spc="-5" dirty="0">
                <a:latin typeface="Arial"/>
                <a:cs typeface="Arial"/>
              </a:rPr>
              <a:t>faster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breadth-first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Space:</a:t>
            </a:r>
            <a:r>
              <a:rPr sz="2400" spc="-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O(bm)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Optimal:</a:t>
            </a:r>
            <a:r>
              <a:rPr sz="2400" spc="-7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7800" y="3770637"/>
            <a:ext cx="2382520" cy="1918970"/>
            <a:chOff x="5000244" y="3368040"/>
            <a:chExt cx="2382520" cy="1918970"/>
          </a:xfrm>
        </p:grpSpPr>
        <p:sp>
          <p:nvSpPr>
            <p:cNvPr id="6" name="object 6"/>
            <p:cNvSpPr/>
            <p:nvPr/>
          </p:nvSpPr>
          <p:spPr>
            <a:xfrm>
              <a:off x="5029200" y="3396996"/>
              <a:ext cx="2324100" cy="1860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4722" y="3382518"/>
              <a:ext cx="2353310" cy="1889760"/>
            </a:xfrm>
            <a:custGeom>
              <a:avLst/>
              <a:gdLst/>
              <a:ahLst/>
              <a:cxnLst/>
              <a:rect l="l" t="t" r="r" b="b"/>
              <a:pathLst>
                <a:path w="2353309" h="1889760">
                  <a:moveTo>
                    <a:pt x="0" y="1889760"/>
                  </a:moveTo>
                  <a:lnTo>
                    <a:pt x="2353055" y="1889760"/>
                  </a:lnTo>
                  <a:lnTo>
                    <a:pt x="2353055" y="0"/>
                  </a:lnTo>
                  <a:lnTo>
                    <a:pt x="0" y="0"/>
                  </a:lnTo>
                  <a:lnTo>
                    <a:pt x="0" y="188976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2819400"/>
            <a:ext cx="5791200" cy="430887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4- </a:t>
            </a:r>
            <a:r>
              <a:rPr lang="en-US" sz="2800" b="1" spc="-5" dirty="0">
                <a:solidFill>
                  <a:schemeClr val="tx2"/>
                </a:solidFill>
              </a:rPr>
              <a:t>Depth-Limited</a:t>
            </a:r>
            <a:r>
              <a:rPr lang="en-US" sz="2800" b="1" spc="-75" dirty="0">
                <a:solidFill>
                  <a:schemeClr val="tx2"/>
                </a:solidFill>
              </a:rPr>
              <a:t> </a:t>
            </a:r>
            <a:r>
              <a:rPr lang="en-US" sz="2800" b="1" spc="-5" dirty="0">
                <a:solidFill>
                  <a:schemeClr val="tx2"/>
                </a:solidFill>
              </a:rPr>
              <a:t>Search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97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6934200" cy="8382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4- </a:t>
            </a:r>
            <a:r>
              <a:rPr lang="en-US" b="1" spc="-5" dirty="0">
                <a:solidFill>
                  <a:schemeClr val="tx2"/>
                </a:solidFill>
              </a:rPr>
              <a:t>Depth-Limited</a:t>
            </a:r>
            <a:r>
              <a:rPr lang="en-US" b="1" spc="-75" dirty="0">
                <a:solidFill>
                  <a:schemeClr val="tx2"/>
                </a:solidFill>
              </a:rPr>
              <a:t> </a:t>
            </a:r>
            <a:r>
              <a:rPr lang="en-US" b="1" spc="-5" dirty="0">
                <a:solidFill>
                  <a:schemeClr val="tx2"/>
                </a:solidFill>
              </a:rPr>
              <a:t>Search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15" y="1296416"/>
            <a:ext cx="8319769" cy="480131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 depth-limited search algorithm is similar to depth-first search with </a:t>
            </a:r>
            <a:r>
              <a:rPr lang="en-US" dirty="0">
                <a:solidFill>
                  <a:schemeClr val="tx2"/>
                </a:solidFill>
              </a:rPr>
              <a:t>a predetermined limit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Depth-limited </a:t>
            </a:r>
            <a:r>
              <a:rPr lang="en-US" dirty="0">
                <a:solidFill>
                  <a:schemeClr val="tx1"/>
                </a:solidFill>
              </a:rPr>
              <a:t>search can solve the drawback of the </a:t>
            </a:r>
            <a:r>
              <a:rPr lang="en-US" dirty="0">
                <a:solidFill>
                  <a:schemeClr val="tx2"/>
                </a:solidFill>
              </a:rPr>
              <a:t>infinite path</a:t>
            </a:r>
            <a:r>
              <a:rPr lang="en-US" dirty="0">
                <a:solidFill>
                  <a:schemeClr val="tx1"/>
                </a:solidFill>
              </a:rPr>
              <a:t> in the Depth-first search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this algorithm, the node at the depth limit will treat as it has </a:t>
            </a:r>
            <a:r>
              <a:rPr lang="en-US" dirty="0">
                <a:solidFill>
                  <a:schemeClr val="tx2"/>
                </a:solidFill>
              </a:rPr>
              <a:t>no successor nodes further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Depth-limited search can be terminated with two Conditions of failure: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Standard failure value: </a:t>
            </a:r>
            <a:r>
              <a:rPr lang="en-US" dirty="0">
                <a:solidFill>
                  <a:schemeClr val="tx1"/>
                </a:solidFill>
              </a:rPr>
              <a:t>It indicates that problem does not have any solution.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Cutoff failure value: </a:t>
            </a:r>
            <a:r>
              <a:rPr lang="en-US" dirty="0">
                <a:solidFill>
                  <a:schemeClr val="tx1"/>
                </a:solidFill>
              </a:rPr>
              <a:t>It defines no solution for the problem within a given depth limit.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63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4990591" cy="57404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638800" cy="45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410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4-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Depth-Limited</a:t>
            </a:r>
            <a:r>
              <a:rPr sz="2800" b="1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0892" y="6430467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8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5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83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706" y="968492"/>
            <a:ext cx="7943748" cy="212429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800"/>
              </a:spcBef>
              <a:buChar char="•"/>
              <a:tabLst>
                <a:tab pos="381000" algn="l"/>
                <a:tab pos="381635" algn="l"/>
              </a:tabLst>
            </a:pPr>
            <a:r>
              <a:rPr sz="2400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Complete</a:t>
            </a:r>
            <a:r>
              <a:rPr lang="en-US" sz="2400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:</a:t>
            </a:r>
            <a:r>
              <a:rPr sz="2400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(if </a:t>
            </a:r>
            <a:r>
              <a:rPr sz="2400" spc="-5" dirty="0">
                <a:latin typeface="Arial"/>
                <a:cs typeface="Arial"/>
              </a:rPr>
              <a:t>goal beyond </a:t>
            </a:r>
            <a:r>
              <a:rPr sz="2400" dirty="0">
                <a:latin typeface="Arial"/>
                <a:cs typeface="Arial"/>
              </a:rPr>
              <a:t>l (l&lt;d), or </a:t>
            </a:r>
            <a:r>
              <a:rPr sz="2400" spc="-5" dirty="0">
                <a:latin typeface="Arial"/>
                <a:cs typeface="Arial"/>
              </a:rPr>
              <a:t>infinite branch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length)</a:t>
            </a:r>
            <a:endParaRPr sz="2400" dirty="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381000" algn="l"/>
                <a:tab pos="381635" algn="l"/>
              </a:tabLst>
            </a:pPr>
            <a:r>
              <a:rPr sz="2400" b="1" spc="-20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Time</a:t>
            </a:r>
            <a:r>
              <a:rPr lang="en-US" sz="2400" b="1" spc="-20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:</a:t>
            </a:r>
            <a:r>
              <a:rPr sz="2400" b="1" spc="-2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O(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i="1" spc="-7" baseline="20833" dirty="0">
                <a:latin typeface="Arial"/>
                <a:cs typeface="Arial"/>
              </a:rPr>
              <a:t>l)</a:t>
            </a:r>
            <a:endParaRPr sz="2400" baseline="20833" dirty="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490"/>
              </a:spcBef>
              <a:buChar char="•"/>
              <a:tabLst>
                <a:tab pos="381000" algn="l"/>
                <a:tab pos="381635" algn="l"/>
              </a:tabLst>
            </a:pPr>
            <a:r>
              <a:rPr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Space</a:t>
            </a:r>
            <a:r>
              <a:rPr lang="en-US"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:</a:t>
            </a:r>
            <a:r>
              <a:rPr sz="2400" b="1" spc="-3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O(</a:t>
            </a:r>
            <a:r>
              <a:rPr sz="2400" i="1" spc="-10" dirty="0">
                <a:latin typeface="Arial"/>
                <a:cs typeface="Arial"/>
              </a:rPr>
              <a:t>bl)</a:t>
            </a:r>
            <a:endParaRPr sz="2400" dirty="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381000" algn="l"/>
                <a:tab pos="381635" algn="l"/>
              </a:tabLst>
            </a:pPr>
            <a:r>
              <a:rPr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Optimal</a:t>
            </a:r>
            <a:r>
              <a:rPr lang="en-US" sz="2400" b="1" spc="-5" dirty="0" smtClean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:</a:t>
            </a:r>
            <a:r>
              <a:rPr sz="24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(if </a:t>
            </a:r>
            <a:r>
              <a:rPr sz="2400" spc="-5" dirty="0">
                <a:latin typeface="Arial"/>
                <a:cs typeface="Arial"/>
              </a:rPr>
              <a:t>l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59857" y="2140291"/>
            <a:ext cx="2487295" cy="1905000"/>
            <a:chOff x="5858255" y="4718303"/>
            <a:chExt cx="2487295" cy="1905000"/>
          </a:xfrm>
        </p:grpSpPr>
        <p:sp>
          <p:nvSpPr>
            <p:cNvPr id="10" name="object 10"/>
            <p:cNvSpPr/>
            <p:nvPr/>
          </p:nvSpPr>
          <p:spPr>
            <a:xfrm>
              <a:off x="5887211" y="4747259"/>
              <a:ext cx="2429256" cy="1847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2733" y="4732781"/>
              <a:ext cx="2458720" cy="1876425"/>
            </a:xfrm>
            <a:custGeom>
              <a:avLst/>
              <a:gdLst/>
              <a:ahLst/>
              <a:cxnLst/>
              <a:rect l="l" t="t" r="r" b="b"/>
              <a:pathLst>
                <a:path w="2458720" h="1876425">
                  <a:moveTo>
                    <a:pt x="0" y="1876044"/>
                  </a:moveTo>
                  <a:lnTo>
                    <a:pt x="2458212" y="1876044"/>
                  </a:lnTo>
                  <a:lnTo>
                    <a:pt x="2458212" y="0"/>
                  </a:lnTo>
                  <a:lnTo>
                    <a:pt x="0" y="0"/>
                  </a:lnTo>
                  <a:lnTo>
                    <a:pt x="0" y="187604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80" dirty="0"/>
              <a:t> 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743200"/>
            <a:ext cx="700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5- </a:t>
            </a:r>
            <a:r>
              <a:rPr sz="2800" b="1" dirty="0">
                <a:solidFill>
                  <a:schemeClr val="tx2"/>
                </a:solidFill>
                <a:latin typeface="Arial"/>
                <a:cs typeface="Arial"/>
              </a:rPr>
              <a:t>Iterative 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Deepening Depth-First</a:t>
            </a:r>
            <a:r>
              <a:rPr sz="2800" b="1" spc="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Search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416004"/>
            <a:ext cx="7377545" cy="1107996"/>
          </a:xfrm>
        </p:spPr>
        <p:txBody>
          <a:bodyPr/>
          <a:lstStyle/>
          <a:p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5- 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Iterative </a:t>
            </a:r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Deepening Depth-First</a:t>
            </a:r>
            <a:r>
              <a:rPr lang="en-US" b="1" spc="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9655" y="18288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iterative deepening algorithm is a combination of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DFS and BFS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algorithms.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search algorithm finds out the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best depth limit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and does it by gradually increasing the limit until a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goal is found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algorithm performs depth-first search up to a certain "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depth 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", and it keeps increasing the depth limit after each iteration until the goal node is found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Search algorithm combines the benefits of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Breadth-first search's fast search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depth-first search's memory efficiency</a:t>
            </a:r>
            <a:r>
              <a:rPr lang="en-US" dirty="0" smtClean="0">
                <a:solidFill>
                  <a:schemeClr val="tx2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iterative search algorithm is useful uninformed search when search space is large, and depth of goal node is unknown.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34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7996"/>
          </a:xfrm>
        </p:spPr>
        <p:txBody>
          <a:bodyPr/>
          <a:lstStyle/>
          <a:p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5- 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Iterative </a:t>
            </a:r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Deepening Depth-First</a:t>
            </a:r>
            <a:r>
              <a:rPr lang="en-US" b="1" spc="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0" y="1814323"/>
            <a:ext cx="350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1'st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Iteration-----&gt;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2'nd Iteration----&gt; A, B,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3'rd Iteration------&gt;A, B, D, E, C, F,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4'th Iteration------&gt;A, B, D, H, I, E, C, F, K,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G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</a:rPr>
              <a:t>In the fourth iteration, the algorithm will find the goal node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1600200"/>
            <a:ext cx="476316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687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Properties of 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Iterative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Deepening</a:t>
            </a:r>
            <a:r>
              <a:rPr sz="2800" b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6409055" cy="3113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Complete:</a:t>
            </a:r>
            <a:r>
              <a:rPr sz="2400" b="1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Yes </a:t>
            </a:r>
            <a:r>
              <a:rPr sz="2400" dirty="0">
                <a:latin typeface="Arial"/>
                <a:cs typeface="Arial"/>
              </a:rPr>
              <a:t>(if the </a:t>
            </a:r>
            <a:r>
              <a:rPr sz="2400" spc="-5" dirty="0">
                <a:latin typeface="Arial"/>
                <a:cs typeface="Arial"/>
              </a:rPr>
              <a:t>b 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finite)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400" b="1" spc="-40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Time:</a:t>
            </a:r>
            <a:r>
              <a:rPr sz="2400" b="1" spc="-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O(</a:t>
            </a:r>
            <a:r>
              <a:rPr sz="2400" i="1" dirty="0" err="1" smtClean="0">
                <a:latin typeface="Arial"/>
                <a:cs typeface="Arial"/>
              </a:rPr>
              <a:t>b</a:t>
            </a:r>
            <a:r>
              <a:rPr sz="2400" i="1" baseline="20833" dirty="0" err="1" smtClean="0">
                <a:latin typeface="Arial"/>
                <a:cs typeface="Arial"/>
              </a:rPr>
              <a:t>d</a:t>
            </a:r>
            <a:r>
              <a:rPr sz="2400" i="1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400" b="1" spc="-5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Space:</a:t>
            </a:r>
            <a:r>
              <a:rPr sz="2400" b="1" spc="-8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O(bd)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400" b="1" dirty="0">
                <a:solidFill>
                  <a:schemeClr val="tx2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Optimal:</a:t>
            </a:r>
            <a:r>
              <a:rPr sz="2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Yes, </a:t>
            </a:r>
            <a:r>
              <a:rPr sz="2400" dirty="0">
                <a:latin typeface="Arial"/>
                <a:cs typeface="Arial"/>
              </a:rPr>
              <a:t>if step cost =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0892" y="6430467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8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5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93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4644" y="3689603"/>
            <a:ext cx="2326005" cy="1896110"/>
            <a:chOff x="5914644" y="3689603"/>
            <a:chExt cx="2326005" cy="1896110"/>
          </a:xfrm>
        </p:grpSpPr>
        <p:sp>
          <p:nvSpPr>
            <p:cNvPr id="11" name="object 11"/>
            <p:cNvSpPr/>
            <p:nvPr/>
          </p:nvSpPr>
          <p:spPr>
            <a:xfrm>
              <a:off x="5943600" y="3718559"/>
              <a:ext cx="2267711" cy="18379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9122" y="3704081"/>
              <a:ext cx="2296795" cy="1866900"/>
            </a:xfrm>
            <a:custGeom>
              <a:avLst/>
              <a:gdLst/>
              <a:ahLst/>
              <a:cxnLst/>
              <a:rect l="l" t="t" r="r" b="b"/>
              <a:pathLst>
                <a:path w="2296795" h="1866900">
                  <a:moveTo>
                    <a:pt x="0" y="1866900"/>
                  </a:moveTo>
                  <a:lnTo>
                    <a:pt x="2296668" y="1866900"/>
                  </a:lnTo>
                  <a:lnTo>
                    <a:pt x="2296668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7E57-8DF3-49E5-B2B2-11CDE80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4990591" cy="553998"/>
          </a:xfrm>
        </p:spPr>
        <p:txBody>
          <a:bodyPr/>
          <a:lstStyle/>
          <a:p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Problem</a:t>
            </a:r>
            <a:r>
              <a:rPr lang="en-US" b="1" spc="-1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tx2"/>
                </a:solidFill>
                <a:latin typeface="Arial"/>
                <a:cs typeface="Arial"/>
              </a:rPr>
              <a:t>Formulation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7A0529-B3BA-4665-994D-75B1B20B1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438413"/>
              </p:ext>
            </p:extLst>
          </p:nvPr>
        </p:nvGraphicFramePr>
        <p:xfrm>
          <a:off x="601579" y="1143000"/>
          <a:ext cx="3970421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4CE436C-3E1E-48E2-8901-F5024FA8FDDB}"/>
              </a:ext>
            </a:extLst>
          </p:cNvPr>
          <p:cNvSpPr/>
          <p:nvPr/>
        </p:nvSpPr>
        <p:spPr>
          <a:xfrm>
            <a:off x="4068170" y="1167063"/>
            <a:ext cx="484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 State Space </a:t>
            </a:r>
          </a:p>
          <a:p>
            <a:r>
              <a:rPr lang="en-US" b="0" i="0" dirty="0">
                <a:effectLst/>
                <a:latin typeface="Roboto"/>
              </a:rPr>
              <a:t>Set of all possible states where you can be.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78BCC-AE68-49A7-B93B-977D1C5CF9A5}"/>
              </a:ext>
            </a:extLst>
          </p:cNvPr>
          <p:cNvSpPr/>
          <p:nvPr/>
        </p:nvSpPr>
        <p:spPr>
          <a:xfrm>
            <a:off x="4068170" y="21144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Roboto"/>
              </a:rPr>
              <a:t>A Start State</a:t>
            </a:r>
            <a:r>
              <a:rPr lang="en-US" b="1" i="0" dirty="0">
                <a:effectLst/>
                <a:latin typeface="Roboto"/>
              </a:rPr>
              <a:t>. </a:t>
            </a:r>
            <a:r>
              <a:rPr lang="en-US" b="0" i="0" dirty="0">
                <a:effectLst/>
                <a:latin typeface="Roboto"/>
              </a:rPr>
              <a:t>The state from where the search begins.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1C01B-8879-4156-B658-1BAFF2A9ED0A}"/>
              </a:ext>
            </a:extLst>
          </p:cNvPr>
          <p:cNvSpPr/>
          <p:nvPr/>
        </p:nvSpPr>
        <p:spPr>
          <a:xfrm>
            <a:off x="4052128" y="33864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Roboto"/>
              </a:rPr>
              <a:t>A Goal Test.</a:t>
            </a:r>
            <a:r>
              <a:rPr lang="en-US" b="1" i="0" dirty="0">
                <a:effectLst/>
                <a:latin typeface="Roboto"/>
              </a:rPr>
              <a:t> </a:t>
            </a:r>
            <a:r>
              <a:rPr lang="en-US" b="0" i="0" dirty="0">
                <a:effectLst/>
                <a:latin typeface="Roboto"/>
              </a:rPr>
              <a:t>A function that looks at the current state returns whether or not it is the goal state.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A05A1-DE00-4D44-A1C5-9DC82D06280A}"/>
              </a:ext>
            </a:extLst>
          </p:cNvPr>
          <p:cNvSpPr/>
          <p:nvPr/>
        </p:nvSpPr>
        <p:spPr>
          <a:xfrm>
            <a:off x="4068170" y="49354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Roboto"/>
              </a:rPr>
              <a:t>Solution</a:t>
            </a:r>
            <a:r>
              <a:rPr lang="en-US" b="1" i="0" dirty="0">
                <a:effectLst/>
                <a:latin typeface="Roboto"/>
              </a:rPr>
              <a:t> </a:t>
            </a:r>
            <a:r>
              <a:rPr lang="en-US" b="0" i="0" dirty="0">
                <a:effectLst/>
                <a:latin typeface="Roboto"/>
              </a:rPr>
              <a:t>to a search problem is a sequence of actions, called the </a:t>
            </a:r>
            <a:r>
              <a:rPr lang="en-US" b="1" i="0" dirty="0">
                <a:effectLst/>
                <a:latin typeface="Roboto"/>
              </a:rPr>
              <a:t>plan </a:t>
            </a:r>
            <a:r>
              <a:rPr lang="en-US" b="0" i="0" dirty="0">
                <a:effectLst/>
                <a:latin typeface="Roboto"/>
              </a:rPr>
              <a:t>that transforms the start state to the goal state.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A3CDA-5A84-4A40-8830-6AD77734ECE1}"/>
              </a:ext>
            </a:extLst>
          </p:cNvPr>
          <p:cNvSpPr/>
          <p:nvPr/>
        </p:nvSpPr>
        <p:spPr>
          <a:xfrm>
            <a:off x="4068170" y="6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Roboto"/>
              </a:rPr>
              <a:t>THIS PLAN IS ACHIEVED THROUGH SEARCH ALGORITHMS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819400"/>
            <a:ext cx="8319769" cy="861774"/>
          </a:xfrm>
        </p:spPr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</a:rPr>
              <a:t>6- </a:t>
            </a:r>
            <a:r>
              <a:rPr lang="en-US" sz="3200" b="1" spc="-5" dirty="0">
                <a:solidFill>
                  <a:schemeClr val="tx2"/>
                </a:solidFill>
              </a:rPr>
              <a:t>Bi-directional</a:t>
            </a:r>
            <a:r>
              <a:rPr lang="en-US" sz="3200" b="1" spc="-60" dirty="0">
                <a:solidFill>
                  <a:schemeClr val="tx2"/>
                </a:solidFill>
              </a:rPr>
              <a:t> </a:t>
            </a:r>
            <a:r>
              <a:rPr lang="en-US" sz="3200" b="1" spc="-5" dirty="0">
                <a:solidFill>
                  <a:schemeClr val="tx2"/>
                </a:solidFill>
              </a:rPr>
              <a:t>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59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4607" y="1143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59664" y="0"/>
                </a:lnTo>
              </a:path>
              <a:path w="360045" h="360045">
                <a:moveTo>
                  <a:pt x="359664" y="0"/>
                </a:moveTo>
                <a:lnTo>
                  <a:pt x="359664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107" y="1143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59613" y="0"/>
                </a:moveTo>
                <a:lnTo>
                  <a:pt x="0" y="0"/>
                </a:lnTo>
              </a:path>
              <a:path w="360045" h="360045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7" y="6356603"/>
            <a:ext cx="354965" cy="360045"/>
          </a:xfrm>
          <a:custGeom>
            <a:avLst/>
            <a:gdLst/>
            <a:ahLst/>
            <a:cxnLst/>
            <a:rect l="l" t="t" r="r" b="b"/>
            <a:pathLst>
              <a:path w="354965" h="360045">
                <a:moveTo>
                  <a:pt x="0" y="359664"/>
                </a:moveTo>
                <a:lnTo>
                  <a:pt x="354622" y="359664"/>
                </a:lnTo>
              </a:path>
              <a:path w="354965" h="360045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009" y="282955"/>
            <a:ext cx="8133080" cy="55470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chemeClr val="tx2"/>
                </a:solidFill>
                <a:latin typeface="Arial"/>
                <a:cs typeface="Arial"/>
              </a:rPr>
              <a:t>6- 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Bi-directional</a:t>
            </a:r>
            <a:r>
              <a:rPr sz="2800" b="1" spc="-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schemeClr val="tx2"/>
                </a:solidFill>
                <a:latin typeface="Arial"/>
                <a:cs typeface="Arial"/>
              </a:rPr>
              <a:t>Search</a:t>
            </a:r>
            <a:endParaRPr lang="en-US" sz="2800" b="1" spc="-5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95"/>
              </a:spcBef>
            </a:pP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  <a:p>
            <a:pPr algn="just"/>
            <a:r>
              <a:rPr lang="en-US" sz="2400" b="1" dirty="0"/>
              <a:t>Bidirectional search algorithm runs </a:t>
            </a:r>
            <a:r>
              <a:rPr lang="en-US" sz="2400" b="1" dirty="0">
                <a:solidFill>
                  <a:schemeClr val="tx2"/>
                </a:solidFill>
              </a:rPr>
              <a:t>two simultaneous searches</a:t>
            </a:r>
            <a:r>
              <a:rPr lang="en-US" sz="2400" b="1" dirty="0"/>
              <a:t>, one form </a:t>
            </a:r>
            <a:r>
              <a:rPr lang="en-US" sz="2400" b="1" dirty="0">
                <a:solidFill>
                  <a:schemeClr val="tx2"/>
                </a:solidFill>
              </a:rPr>
              <a:t>initial state called as forward-search </a:t>
            </a:r>
            <a:r>
              <a:rPr lang="en-US" sz="2400" b="1" dirty="0"/>
              <a:t>and other from </a:t>
            </a:r>
            <a:r>
              <a:rPr lang="en-US" sz="2400" b="1" dirty="0">
                <a:solidFill>
                  <a:schemeClr val="tx2"/>
                </a:solidFill>
              </a:rPr>
              <a:t>goal node called as backward-search</a:t>
            </a:r>
            <a:r>
              <a:rPr lang="en-US" sz="2400" b="1" dirty="0"/>
              <a:t>, to find the </a:t>
            </a:r>
            <a:r>
              <a:rPr lang="en-US" sz="2400" b="1" dirty="0">
                <a:solidFill>
                  <a:schemeClr val="accent2"/>
                </a:solidFill>
              </a:rPr>
              <a:t>goal node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 </a:t>
            </a:r>
            <a:r>
              <a:rPr lang="en-US" sz="2400" b="1" dirty="0"/>
              <a:t>Bidirectional search replaces one single search graph with </a:t>
            </a:r>
            <a:r>
              <a:rPr lang="en-US" sz="2400" b="1" dirty="0">
                <a:solidFill>
                  <a:schemeClr val="tx2"/>
                </a:solidFill>
              </a:rPr>
              <a:t>two small subgraphs</a:t>
            </a:r>
            <a:r>
              <a:rPr lang="en-US" sz="2400" b="1" dirty="0"/>
              <a:t> in which one starts the search from an </a:t>
            </a:r>
            <a:r>
              <a:rPr lang="en-US" sz="2400" b="1" dirty="0">
                <a:solidFill>
                  <a:schemeClr val="tx2"/>
                </a:solidFill>
              </a:rPr>
              <a:t>initial vertex </a:t>
            </a:r>
            <a:r>
              <a:rPr lang="en-US" sz="2400" b="1" dirty="0"/>
              <a:t>and other starts from </a:t>
            </a:r>
            <a:r>
              <a:rPr lang="en-US" sz="2400" b="1" dirty="0">
                <a:solidFill>
                  <a:schemeClr val="tx2"/>
                </a:solidFill>
              </a:rPr>
              <a:t>goal vertex</a:t>
            </a:r>
            <a:r>
              <a:rPr lang="en-US" sz="2400" b="1" dirty="0" smtClean="0"/>
              <a:t>.</a:t>
            </a:r>
          </a:p>
          <a:p>
            <a:pPr algn="just"/>
            <a:r>
              <a:rPr lang="en-US" sz="2400" b="1" dirty="0" smtClean="0"/>
              <a:t> </a:t>
            </a:r>
            <a:r>
              <a:rPr lang="en-US" sz="2400" b="1" dirty="0"/>
              <a:t>The search stops when these two graphs intersect each other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Bidirectional search can use search techniques such as </a:t>
            </a:r>
            <a:r>
              <a:rPr lang="en-US" sz="2400" b="1" dirty="0">
                <a:solidFill>
                  <a:schemeClr val="tx2"/>
                </a:solidFill>
              </a:rPr>
              <a:t>BFS, DFS</a:t>
            </a:r>
            <a:r>
              <a:rPr lang="en-US" sz="2400" b="1" dirty="0"/>
              <a:t>, </a:t>
            </a:r>
            <a:r>
              <a:rPr lang="en-US" sz="2400" b="1" dirty="0" smtClean="0"/>
              <a:t>etc</a:t>
            </a:r>
            <a:r>
              <a:rPr lang="en-US" sz="2400" b="1" dirty="0"/>
              <a:t>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below search tree, bidirectional search algorithm is applied. This algorithm divides one graph/tree into two sub-graphs. It starts traversing from node 1 in the forward direction and starts from goal node 16 in the backward direction.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algorithm terminates at node 9 where two searches meet.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673" y="295686"/>
            <a:ext cx="3919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12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smtClean="0">
                <a:solidFill>
                  <a:schemeClr val="tx2"/>
                </a:solidFill>
                <a:latin typeface="Arial"/>
                <a:cs typeface="Arial"/>
              </a:rPr>
              <a:t>Bi-directional</a:t>
            </a:r>
            <a:r>
              <a:rPr lang="en-US" sz="2000" b="1" spc="-6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000" b="1" spc="-5" dirty="0" smtClean="0">
                <a:solidFill>
                  <a:schemeClr val="tx2"/>
                </a:solidFill>
                <a:latin typeface="Arial"/>
                <a:cs typeface="Arial"/>
              </a:rPr>
              <a:t>Search Example</a:t>
            </a:r>
            <a:endParaRPr lang="en-US" sz="2000" b="1" spc="-5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716279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3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Completeness: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Bidirectional Search is complete if we use BFS in both searches.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Time Complexity: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Time complexity of bidirectional search using BFS is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O(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US" b="1" baseline="30000" dirty="0" err="1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Space Complexity: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Space complexity of bidirectional search is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O(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US" b="1" baseline="30000" dirty="0" err="1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Optimal: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Bidirectional search is Optimal.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4251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12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  <a:t>6- </a:t>
            </a:r>
            <a:r>
              <a:rPr lang="en-US" sz="2800" b="1" spc="-5" dirty="0">
                <a:solidFill>
                  <a:schemeClr val="tx2"/>
                </a:solidFill>
                <a:latin typeface="Arial"/>
                <a:cs typeface="Arial"/>
              </a:rPr>
              <a:t>Bi-directional</a:t>
            </a:r>
            <a:r>
              <a:rPr lang="en-US" sz="2800" b="1" spc="-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chemeClr val="tx2"/>
                </a:solidFill>
                <a:latin typeface="Arial"/>
                <a:cs typeface="Arial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17732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211073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chemeClr val="tx2"/>
                </a:solidFill>
                <a:latin typeface="Arial"/>
                <a:cs typeface="Arial"/>
              </a:rPr>
              <a:t>Summ</a:t>
            </a:r>
            <a:r>
              <a:rPr sz="2800" b="1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chemeClr val="tx2"/>
                </a:solidFill>
                <a:latin typeface="Arial"/>
                <a:cs typeface="Arial"/>
              </a:rPr>
              <a:t>ry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821" y="1106170"/>
            <a:ext cx="7672705" cy="123982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1000"/>
              </a:lnSpc>
              <a:spcBef>
                <a:spcPts val="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spc="-5" dirty="0" smtClean="0">
                <a:latin typeface="Arial"/>
                <a:cs typeface="Arial"/>
              </a:rPr>
              <a:t>formulation</a:t>
            </a: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70"/>
              </a:spcBef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Arial"/>
                <a:cs typeface="Arial"/>
              </a:rPr>
              <a:t>Variety </a:t>
            </a:r>
            <a:r>
              <a:rPr sz="2400" dirty="0">
                <a:latin typeface="Arial"/>
                <a:cs typeface="Arial"/>
              </a:rPr>
              <a:t>of uninformed </a:t>
            </a:r>
            <a:r>
              <a:rPr sz="2400" spc="-5" dirty="0">
                <a:latin typeface="Arial"/>
                <a:cs typeface="Arial"/>
              </a:rPr>
              <a:t>search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strategies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473" y="2788974"/>
            <a:ext cx="66294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01801"/>
            <a:ext cx="7639711" cy="1477328"/>
          </a:xfrm>
        </p:spPr>
        <p:txBody>
          <a:bodyPr/>
          <a:lstStyle/>
          <a:p>
            <a:pPr algn="just"/>
            <a:r>
              <a:rPr lang="en-US" spc="-5" dirty="0">
                <a:solidFill>
                  <a:srgbClr val="1F487C"/>
                </a:solidFill>
                <a:latin typeface="Carlito"/>
                <a:cs typeface="Carlito"/>
              </a:rPr>
              <a:t>Solution </a:t>
            </a:r>
            <a:r>
              <a:rPr lang="en-US" spc="-10" dirty="0">
                <a:solidFill>
                  <a:srgbClr val="1F487C"/>
                </a:solidFill>
                <a:latin typeface="Carlito"/>
                <a:cs typeface="Carlito"/>
              </a:rPr>
              <a:t>Quality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is </a:t>
            </a:r>
            <a:r>
              <a:rPr lang="en-US" spc="-10" dirty="0">
                <a:solidFill>
                  <a:schemeClr val="tx1"/>
                </a:solidFill>
                <a:latin typeface="Carlito"/>
                <a:cs typeface="Carlito"/>
              </a:rPr>
              <a:t>measured by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the </a:t>
            </a:r>
            <a:r>
              <a:rPr lang="en-US" spc="-25" dirty="0">
                <a:solidFill>
                  <a:srgbClr val="00AF50"/>
                </a:solidFill>
                <a:latin typeface="Carlito"/>
                <a:cs typeface="Carlito"/>
              </a:rPr>
              <a:t>Path </a:t>
            </a:r>
            <a:r>
              <a:rPr lang="en-US" spc="-15" dirty="0">
                <a:solidFill>
                  <a:srgbClr val="00AF50"/>
                </a:solidFill>
                <a:latin typeface="Carlito"/>
                <a:cs typeface="Carlito"/>
              </a:rPr>
              <a:t>cost  </a:t>
            </a:r>
            <a:r>
              <a:rPr lang="en-US" spc="-5" dirty="0">
                <a:solidFill>
                  <a:srgbClr val="00AF50"/>
                </a:solidFill>
                <a:latin typeface="Carlito"/>
                <a:cs typeface="Carlito"/>
              </a:rPr>
              <a:t>function</a:t>
            </a:r>
            <a:r>
              <a:rPr lang="en-US" spc="-5" dirty="0">
                <a:latin typeface="Carlito"/>
                <a:cs typeface="Carlito"/>
              </a:rPr>
              <a:t>, </a:t>
            </a:r>
            <a:r>
              <a:rPr lang="en-US" spc="-10" dirty="0">
                <a:solidFill>
                  <a:schemeClr val="tx1"/>
                </a:solidFill>
                <a:latin typeface="Carlito"/>
                <a:cs typeface="Carlito"/>
              </a:rPr>
              <a:t>and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an </a:t>
            </a:r>
            <a:r>
              <a:rPr lang="en-US" spc="-5" dirty="0">
                <a:solidFill>
                  <a:srgbClr val="244060"/>
                </a:solidFill>
                <a:latin typeface="Carlito"/>
                <a:cs typeface="Carlito"/>
              </a:rPr>
              <a:t>Optimal solution </a:t>
            </a:r>
            <a:r>
              <a:rPr lang="en-US" spc="-10" dirty="0">
                <a:solidFill>
                  <a:schemeClr val="tx1"/>
                </a:solidFill>
                <a:latin typeface="Carlito"/>
                <a:cs typeface="Carlito"/>
              </a:rPr>
              <a:t>has </a:t>
            </a:r>
            <a:r>
              <a:rPr lang="en-US" dirty="0">
                <a:solidFill>
                  <a:schemeClr val="tx1"/>
                </a:solidFill>
                <a:latin typeface="Carlito"/>
                <a:cs typeface="Carlito"/>
              </a:rPr>
              <a:t>the </a:t>
            </a:r>
            <a:r>
              <a:rPr lang="en-US" spc="-15" dirty="0">
                <a:solidFill>
                  <a:srgbClr val="00AF50"/>
                </a:solidFill>
                <a:latin typeface="Carlito"/>
                <a:cs typeface="Carlito"/>
              </a:rPr>
              <a:t>lowest  </a:t>
            </a:r>
            <a:r>
              <a:rPr lang="en-US" spc="-10" dirty="0">
                <a:solidFill>
                  <a:srgbClr val="00AF50"/>
                </a:solidFill>
                <a:latin typeface="Carlito"/>
                <a:cs typeface="Carlito"/>
              </a:rPr>
              <a:t>path </a:t>
            </a:r>
            <a:r>
              <a:rPr lang="en-US" spc="-20" dirty="0">
                <a:solidFill>
                  <a:srgbClr val="00AF50"/>
                </a:solidFill>
                <a:latin typeface="Carlito"/>
                <a:cs typeface="Carlito"/>
              </a:rPr>
              <a:t>cost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among all</a:t>
            </a:r>
            <a:r>
              <a:rPr lang="en-US" spc="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Carlito"/>
                <a:cs typeface="Carlito"/>
              </a:rPr>
              <a:t>solutions</a:t>
            </a:r>
            <a:endParaRPr lang="en-US" dirty="0">
              <a:solidFill>
                <a:schemeClr val="tx1"/>
              </a:solidFill>
              <a:latin typeface="Carlito"/>
              <a:cs typeface="Carlito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80493" y="381000"/>
            <a:ext cx="8763507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>
                <a:solidFill>
                  <a:srgbClr val="1F487C"/>
                </a:solidFill>
                <a:latin typeface="Caladea"/>
                <a:cs typeface="Caladea"/>
              </a:rPr>
              <a:t>N</a:t>
            </a:r>
            <a:r>
              <a:rPr sz="4600" spc="-165" dirty="0">
                <a:solidFill>
                  <a:srgbClr val="1F487C"/>
                </a:solidFill>
                <a:latin typeface="Caladea"/>
                <a:cs typeface="Caladea"/>
              </a:rPr>
              <a:t>O</a:t>
            </a:r>
            <a:r>
              <a:rPr sz="4600" spc="-105" dirty="0">
                <a:solidFill>
                  <a:srgbClr val="1F487C"/>
                </a:solidFill>
                <a:latin typeface="Caladea"/>
                <a:cs typeface="Caladea"/>
              </a:rPr>
              <a:t>T</a:t>
            </a:r>
            <a:r>
              <a:rPr sz="4600" spc="-5" dirty="0">
                <a:solidFill>
                  <a:srgbClr val="1F487C"/>
                </a:solidFill>
                <a:latin typeface="Caladea"/>
                <a:cs typeface="Caladea"/>
              </a:rPr>
              <a:t>E</a:t>
            </a:r>
            <a:endParaRPr sz="46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13125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15" y="228600"/>
            <a:ext cx="5912485" cy="110799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4 Queens Problem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914400" y="1219200"/>
            <a:ext cx="6915150" cy="486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25970" y="1296416"/>
            <a:ext cx="7956030" cy="452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4347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4 Queens Problem </a:t>
            </a:r>
            <a:r>
              <a:rPr lang="en-US" sz="2400" b="1" dirty="0" smtClean="0">
                <a:solidFill>
                  <a:schemeClr val="tx2"/>
                </a:solidFill>
              </a:rPr>
              <a:t>Example………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50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57200" y="1219200"/>
            <a:ext cx="7981950" cy="527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62000" y="457200"/>
            <a:ext cx="4347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4 Queens Problem Example………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81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" y="59737"/>
            <a:ext cx="8992615" cy="626695"/>
          </a:xfrm>
          <a:prstGeom prst="rect">
            <a:avLst/>
          </a:prstGeom>
        </p:spPr>
        <p:txBody>
          <a:bodyPr vert="horz" wrap="square" lIns="0" tIns="252334" rIns="0" bIns="0" rtlCol="0">
            <a:spAutoFit/>
          </a:bodyPr>
          <a:lstStyle/>
          <a:p>
            <a:pPr marL="986790">
              <a:lnSpc>
                <a:spcPts val="2855"/>
              </a:lnSpc>
            </a:pPr>
            <a:r>
              <a:rPr sz="2400" u="sng" dirty="0">
                <a:solidFill>
                  <a:schemeClr val="tx2"/>
                </a:solidFill>
              </a:rPr>
              <a:t>The</a:t>
            </a:r>
            <a:r>
              <a:rPr sz="2400" u="sng" spc="3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chemeClr val="tx2"/>
                </a:solidFill>
              </a:rPr>
              <a:t>8-</a:t>
            </a:r>
            <a:r>
              <a:rPr sz="2400" u="sng" spc="5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chemeClr val="tx2"/>
                </a:solidFill>
              </a:rPr>
              <a:t>P</a:t>
            </a:r>
            <a:r>
              <a:rPr sz="2400" u="sng" spc="-10" dirty="0">
                <a:solidFill>
                  <a:schemeClr val="tx2"/>
                </a:solidFill>
              </a:rPr>
              <a:t>u</a:t>
            </a:r>
            <a:r>
              <a:rPr sz="2400" u="sng" dirty="0">
                <a:solidFill>
                  <a:schemeClr val="tx2"/>
                </a:solidFill>
              </a:rPr>
              <a:t>zzle</a:t>
            </a:r>
            <a:r>
              <a:rPr sz="2400" u="sng" spc="-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chemeClr val="tx2"/>
                </a:solidFill>
              </a:rPr>
              <a:t>E</a:t>
            </a:r>
            <a:r>
              <a:rPr sz="2400" u="sng" spc="-10" dirty="0">
                <a:solidFill>
                  <a:schemeClr val="tx2"/>
                </a:solidFill>
              </a:rPr>
              <a:t>x</a:t>
            </a:r>
            <a:r>
              <a:rPr sz="2400" u="sng" spc="-5" dirty="0">
                <a:solidFill>
                  <a:schemeClr val="tx2"/>
                </a:solidFill>
              </a:rPr>
              <a:t>am</a:t>
            </a:r>
            <a:r>
              <a:rPr sz="2400" u="sng" spc="-10" dirty="0">
                <a:solidFill>
                  <a:schemeClr val="tx2"/>
                </a:solidFill>
              </a:rPr>
              <a:t>p</a:t>
            </a:r>
            <a:r>
              <a:rPr sz="2400" u="sng" dirty="0">
                <a:solidFill>
                  <a:schemeClr val="tx2"/>
                </a:solidFill>
              </a:rPr>
              <a:t>le</a:t>
            </a:r>
            <a:endParaRPr sz="2400" u="sng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86432"/>
            <a:ext cx="7925434" cy="617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State:</a:t>
            </a:r>
            <a:r>
              <a:rPr sz="2800" spc="4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cati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til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k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800" spc="-1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In</a:t>
            </a:r>
            <a:r>
              <a:rPr sz="2800" spc="-5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ti</a:t>
            </a: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2800" spc="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Stat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e:</a:t>
            </a:r>
            <a:r>
              <a:rPr sz="2800" spc="3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{(</a:t>
            </a:r>
            <a:r>
              <a:rPr lang="en-US" sz="2400" spc="-20" dirty="0">
                <a:latin typeface="Arial"/>
                <a:cs typeface="Arial"/>
              </a:rPr>
              <a:t>2</a:t>
            </a:r>
            <a:r>
              <a:rPr sz="2400" spc="-20" dirty="0">
                <a:latin typeface="Arial"/>
                <a:cs typeface="Arial"/>
              </a:rPr>
              <a:t>,0)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8</a:t>
            </a:r>
            <a:r>
              <a:rPr sz="2400" dirty="0">
                <a:latin typeface="Arial"/>
                <a:cs typeface="Arial"/>
              </a:rPr>
              <a:t>,1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,2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,3),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6</a:t>
            </a:r>
            <a:r>
              <a:rPr sz="2400" dirty="0">
                <a:latin typeface="Arial"/>
                <a:cs typeface="Arial"/>
              </a:rPr>
              <a:t>,4),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,5),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7</a:t>
            </a:r>
            <a:r>
              <a:rPr sz="2400" dirty="0">
                <a:latin typeface="Arial"/>
                <a:cs typeface="Arial"/>
              </a:rPr>
              <a:t>,6),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,7),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,8)}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ct val="78900"/>
              </a:lnSpc>
            </a:pPr>
            <a:r>
              <a:rPr sz="2800" spc="-20" dirty="0">
                <a:solidFill>
                  <a:schemeClr val="tx2"/>
                </a:solidFill>
                <a:latin typeface="Arial"/>
                <a:cs typeface="Arial"/>
              </a:rPr>
              <a:t>Suc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2800" spc="-2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so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800" spc="8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Arial"/>
                <a:cs typeface="Arial"/>
              </a:rPr>
              <a:t>Fun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cti</a:t>
            </a: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2800" spc="-25" dirty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sz="2800" spc="5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ti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spc="-15" dirty="0">
                <a:latin typeface="Arial"/>
                <a:cs typeface="Arial"/>
              </a:rPr>
              <a:t>bla</a:t>
            </a:r>
            <a:r>
              <a:rPr sz="2800" spc="-20" dirty="0">
                <a:latin typeface="Arial"/>
                <a:cs typeface="Arial"/>
              </a:rPr>
              <a:t>nk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mo</a:t>
            </a:r>
            <a:r>
              <a:rPr sz="2800" spc="-10" dirty="0">
                <a:latin typeface="Arial"/>
                <a:cs typeface="Arial"/>
              </a:rPr>
              <a:t>v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ft,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Rig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10" dirty="0">
                <a:latin typeface="Arial"/>
                <a:cs typeface="Arial"/>
              </a:rPr>
              <a:t>t,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Down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Goal</a:t>
            </a:r>
            <a:r>
              <a:rPr sz="2800" spc="1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385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800" spc="-55" dirty="0">
                <a:solidFill>
                  <a:schemeClr val="tx2"/>
                </a:solidFill>
                <a:latin typeface="Arial"/>
                <a:cs typeface="Arial"/>
              </a:rPr>
              <a:t>es</a:t>
            </a:r>
            <a:r>
              <a:rPr sz="2800" spc="-65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sz="2800" spc="-2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ete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mine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gi</a:t>
            </a:r>
            <a:r>
              <a:rPr sz="2800" spc="-10" dirty="0">
                <a:latin typeface="Arial"/>
                <a:cs typeface="Arial"/>
              </a:rPr>
              <a:t>v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ate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at</a:t>
            </a:r>
            <a:r>
              <a:rPr sz="2800" spc="-10" dirty="0">
                <a:latin typeface="Arial"/>
                <a:cs typeface="Arial"/>
              </a:rPr>
              <a:t>e.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Path</a:t>
            </a:r>
            <a:r>
              <a:rPr sz="2800" spc="6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tx2"/>
                </a:solidFill>
                <a:latin typeface="Arial"/>
                <a:cs typeface="Arial"/>
              </a:rPr>
              <a:t>Co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st:</a:t>
            </a:r>
            <a:r>
              <a:rPr sz="2800" spc="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8F"/>
                </a:solidFill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ach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st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chemeClr val="tx2"/>
                </a:solidFill>
                <a:latin typeface="Arial"/>
                <a:cs typeface="Arial"/>
              </a:rPr>
              <a:t>Soluti</a:t>
            </a:r>
            <a:r>
              <a:rPr sz="2800" spc="-25" dirty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chemeClr val="tx2"/>
                </a:solidFill>
                <a:latin typeface="Arial"/>
                <a:cs typeface="Arial"/>
              </a:rPr>
              <a:t>n:</a:t>
            </a:r>
            <a:r>
              <a:rPr sz="2800" spc="3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{(</a:t>
            </a:r>
            <a:r>
              <a:rPr lang="en-US" sz="2400" spc="-20" dirty="0">
                <a:latin typeface="Arial"/>
                <a:cs typeface="Arial"/>
              </a:rPr>
              <a:t>1</a:t>
            </a:r>
            <a:r>
              <a:rPr sz="2400" spc="-20" dirty="0">
                <a:latin typeface="Arial"/>
                <a:cs typeface="Arial"/>
              </a:rPr>
              <a:t>,0)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spc="-1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)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(</a:t>
            </a:r>
            <a:r>
              <a:rPr lang="en-US" sz="2400" spc="-1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20" dirty="0">
                <a:latin typeface="Arial"/>
                <a:cs typeface="Arial"/>
              </a:rPr>
              <a:t>8</a:t>
            </a:r>
            <a:r>
              <a:rPr sz="2400" spc="-2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20" dirty="0">
                <a:latin typeface="Arial"/>
                <a:cs typeface="Arial"/>
              </a:rPr>
              <a:t>-</a:t>
            </a:r>
            <a:r>
              <a:rPr sz="2400" spc="-2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5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,5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5" dirty="0">
                <a:latin typeface="Arial"/>
                <a:cs typeface="Arial"/>
              </a:rPr>
              <a:t>7</a:t>
            </a:r>
            <a:r>
              <a:rPr sz="2400" spc="-5" dirty="0">
                <a:latin typeface="Arial"/>
                <a:cs typeface="Arial"/>
              </a:rPr>
              <a:t>,6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5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,7)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5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,8)}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0901" y="6473823"/>
            <a:ext cx="3600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heavy" spc="55" dirty="0">
                <a:solidFill>
                  <a:srgbClr val="7F7F7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97121" y="1414577"/>
          <a:ext cx="1524000" cy="143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317402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82747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0084827"/>
                    </a:ext>
                  </a:extLst>
                </a:gridCol>
              </a:tblGrid>
              <a:tr h="4081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54266"/>
                  </a:ext>
                </a:extLst>
              </a:tr>
              <a:tr h="51188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717"/>
                  </a:ext>
                </a:extLst>
              </a:tr>
              <a:tr h="51188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2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77793" y="1398679"/>
          <a:ext cx="1524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317402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82747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008482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5426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71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244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02089" y="2661813"/>
            <a:ext cx="12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274" y="2661813"/>
            <a:ext cx="12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1687</Words>
  <Application>Microsoft Office PowerPoint</Application>
  <PresentationFormat>On-screen Show (4:3)</PresentationFormat>
  <Paragraphs>369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Aharoni</vt:lpstr>
      <vt:lpstr>Arial</vt:lpstr>
      <vt:lpstr>Arial Rounded MT Bold</vt:lpstr>
      <vt:lpstr>Caladea</vt:lpstr>
      <vt:lpstr>Calibri</vt:lpstr>
      <vt:lpstr>Carlito</vt:lpstr>
      <vt:lpstr>Gothic Uralic</vt:lpstr>
      <vt:lpstr>Roboto</vt:lpstr>
      <vt:lpstr>Times New Roman</vt:lpstr>
      <vt:lpstr>verdana</vt:lpstr>
      <vt:lpstr>verdana</vt:lpstr>
      <vt:lpstr>Wingdings</vt:lpstr>
      <vt:lpstr>Office Theme</vt:lpstr>
      <vt:lpstr>   Artificial Intelligence</vt:lpstr>
      <vt:lpstr>Objectives of the Chapter</vt:lpstr>
      <vt:lpstr>Problem Solving Agent</vt:lpstr>
      <vt:lpstr>Problem Formulation</vt:lpstr>
      <vt:lpstr>NOTE</vt:lpstr>
      <vt:lpstr>4 Queens Problem Example</vt:lpstr>
      <vt:lpstr>PowerPoint Presentation</vt:lpstr>
      <vt:lpstr>PowerPoint Presentation</vt:lpstr>
      <vt:lpstr>The 8- Puzzle Example</vt:lpstr>
      <vt:lpstr>PowerPoint Presentation</vt:lpstr>
      <vt:lpstr>PowerPoint Presentation</vt:lpstr>
      <vt:lpstr>A Touring Agent Problem </vt:lpstr>
      <vt:lpstr>Problem Formulation (The Romania Example)</vt:lpstr>
      <vt:lpstr>Problems</vt:lpstr>
      <vt:lpstr>Problem Formulation (Real-life Applications)</vt:lpstr>
      <vt:lpstr>Examples:</vt:lpstr>
      <vt:lpstr>PowerPoint Presentation</vt:lpstr>
      <vt:lpstr>PowerPoint Presentation</vt:lpstr>
      <vt:lpstr>Evaluation of Search Strategies  A search strategy is defined by picking the order  of node expansion</vt:lpstr>
      <vt:lpstr>PowerPoint Presentation</vt:lpstr>
      <vt:lpstr>PowerPoint Presentation</vt:lpstr>
      <vt:lpstr>PowerPoint Presentation</vt:lpstr>
      <vt:lpstr>Example: Romania</vt:lpstr>
      <vt:lpstr>Properties of Breadth-First Search (BFS)</vt:lpstr>
      <vt:lpstr>2- Uniform-Cost -First</vt:lpstr>
      <vt:lpstr>The primary goal of the uniform-cost search is to find a path to the goal node which has the lowest cumulative cost.  Uniform-cost search expands nodes according to their path costs form the root node.   It can be used to solve any graph/tree where the optimal cost is in demand.   Uniform cost search is equivalent to BFS algorithm if the path cost of all edges is the same.</vt:lpstr>
      <vt:lpstr>PowerPoint Presentation</vt:lpstr>
      <vt:lpstr>Properties of Uniform-cost Search (UCS)</vt:lpstr>
      <vt:lpstr>3- Depth-First Search</vt:lpstr>
      <vt:lpstr>Depth-First Search</vt:lpstr>
      <vt:lpstr>Properties of Depth-First Search</vt:lpstr>
      <vt:lpstr>PowerPoint Presentation</vt:lpstr>
      <vt:lpstr>4- Depth-Limited Search </vt:lpstr>
      <vt:lpstr>Example</vt:lpstr>
      <vt:lpstr>4- Depth-Limited Search</vt:lpstr>
      <vt:lpstr>5- Iterative Deepening Depth-First Search</vt:lpstr>
      <vt:lpstr>5- Iterative Deepening Depth-First Search</vt:lpstr>
      <vt:lpstr>5- Iterative Deepening Depth-First Search</vt:lpstr>
      <vt:lpstr>Properties of Iterative Deepening Search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FAST-AIO Viper Syste</dc:creator>
  <cp:lastModifiedBy>Saeeda Kanwal</cp:lastModifiedBy>
  <cp:revision>50</cp:revision>
  <dcterms:created xsi:type="dcterms:W3CDTF">2020-02-01T07:02:33Z</dcterms:created>
  <dcterms:modified xsi:type="dcterms:W3CDTF">2022-02-11T11:01:34Z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2020-02-01T00:00:00Z</vt:filetime>
  </property>
</Properties>
</file>