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2-->
<p:presentation xmlns:r="http://schemas.openxmlformats.org/officeDocument/2006/relationships" xmlns:a="http://schemas.openxmlformats.org/drawingml/2006/main" xmlns:p="http://schemas.openxmlformats.org/presentationml/2006/main" saveSubsetFonts="1">
  <p:sldMasterIdLst>
    <p:sldMasterId id="2147483648" r:id="rId1"/>
    <p:sldMasterId id="2147484814" r:id="rId2"/>
    <p:sldMasterId id="2147484826" r:id="rId3"/>
    <p:sldMasterId id="2147484838" r:id="rId4"/>
    <p:sldMasterId id="2147484850" r:id="rId5"/>
    <p:sldMasterId id="2147484862" r:id="rId6"/>
    <p:sldMasterId id="2147484874" r:id="rId7"/>
    <p:sldMasterId id="2147484886" r:id="rId8"/>
    <p:sldMasterId id="2147484898" r:id="rId9"/>
  </p:sldMasterIdLst>
  <p:notesMasterIdLst>
    <p:notesMasterId r:id="rId10"/>
  </p:notesMasterIdLst>
  <p:sldIdLst>
    <p:sldId id="259" r:id="rId11"/>
    <p:sldId id="262" r:id="rId12"/>
    <p:sldId id="265" r:id="rId13"/>
    <p:sldId id="268" r:id="rId14"/>
    <p:sldId id="271" r:id="rId15"/>
    <p:sldId id="274" r:id="rId16"/>
    <p:sldId id="277" r:id="rId17"/>
    <p:sldId id="280" r:id="rId18"/>
    <p:sldId id="283" r:id="rId19"/>
    <p:sldId id="286" r:id="rId20"/>
    <p:sldId id="289" r:id="rId21"/>
    <p:sldId id="292" r:id="rId22"/>
    <p:sldId id="295" r:id="rId23"/>
    <p:sldId id="298" r:id="rId24"/>
    <p:sldId id="301" r:id="rId25"/>
    <p:sldId id="304" r:id="rId26"/>
    <p:sldId id="307" r:id="rId27"/>
    <p:sldId id="310" r:id="rId28"/>
    <p:sldId id="313" r:id="rId29"/>
    <p:sldId id="316" r:id="rId30"/>
    <p:sldId id="319" r:id="rId31"/>
    <p:sldId id="322" r:id="rId32"/>
    <p:sldId id="325" r:id="rId33"/>
    <p:sldId id="328" r:id="rId34"/>
    <p:sldId id="331" r:id="rId35"/>
    <p:sldId id="334" r:id="rId36"/>
    <p:sldId id="337" r:id="rId37"/>
    <p:sldId id="340" r:id="rId38"/>
    <p:sldId id="343" r:id="rId39"/>
    <p:sldId id="346" r:id="rId40"/>
    <p:sldId id="349" r:id="rId41"/>
    <p:sldId id="352" r:id="rId42"/>
    <p:sldId id="355" r:id="rId43"/>
    <p:sldId id="358" r:id="rId44"/>
    <p:sldId id="361" r:id="rId45"/>
    <p:sldId id="364" r:id="rId46"/>
    <p:sldId id="367" r:id="rId47"/>
    <p:sldId id="370" r:id="rId48"/>
    <p:sldId id="373" r:id="rId49"/>
    <p:sldId id="376" r:id="rId50"/>
    <p:sldId id="379" r:id="rId51"/>
    <p:sldId id="382" r:id="rId52"/>
    <p:sldId id="385" r:id="rId53"/>
    <p:sldId id="388" r:id="rId54"/>
    <p:sldId id="391" r:id="rId55"/>
    <p:sldId id="394" r:id="rId56"/>
    <p:sldId id="397" r:id="rId57"/>
    <p:sldId id="400" r:id="rId58"/>
    <p:sldId id="403" r:id="rId59"/>
    <p:sldId id="406" r:id="rId60"/>
    <p:sldId id="409" r:id="rId61"/>
    <p:sldId id="412" r:id="rId62"/>
    <p:sldId id="415" r:id="rId63"/>
    <p:sldId id="418" r:id="rId64"/>
    <p:sldId id="421" r:id="rId65"/>
    <p:sldId id="424" r:id="rId66"/>
    <p:sldId id="427" r:id="rId67"/>
    <p:sldId id="430" r:id="rId68"/>
    <p:sldId id="433" r:id="rId69"/>
    <p:sldId id="436" r:id="rId70"/>
    <p:sldId id="439" r:id="rId71"/>
    <p:sldId id="442" r:id="rId72"/>
    <p:sldId id="445" r:id="rId73"/>
    <p:sldId id="448" r:id="rId74"/>
    <p:sldId id="451" r:id="rId75"/>
    <p:sldId id="454" r:id="rId76"/>
    <p:sldId id="457" r:id="rId77"/>
    <p:sldId id="460" r:id="rId78"/>
    <p:sldId id="463" r:id="rId79"/>
    <p:sldId id="466" r:id="rId80"/>
    <p:sldId id="469" r:id="rId81"/>
    <p:sldId id="472" r:id="rId82"/>
    <p:sldId id="475" r:id="rId83"/>
    <p:sldId id="478" r:id="rId84"/>
    <p:sldId id="481" r:id="rId85"/>
    <p:sldId id="484" r:id="rId86"/>
    <p:sldId id="487" r:id="rId87"/>
    <p:sldId id="490" r:id="rId88"/>
  </p:sldIdLst>
  <p:sldSz cx="9144000" cy="6858000"/>
  <p:notesSz cx="6858000" cy="9144000"/>
  <p:custDataLst>
    <p:tags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notesMaster" Target="notesMasters/notesMaster1.xml" /><Relationship Id="rId11" Type="http://schemas.openxmlformats.org/officeDocument/2006/relationships/slide" Target="slides/slide1.xml" /><Relationship Id="rId12" Type="http://schemas.openxmlformats.org/officeDocument/2006/relationships/slide" Target="slides/slide2.xml" /><Relationship Id="rId13" Type="http://schemas.openxmlformats.org/officeDocument/2006/relationships/slide" Target="slides/slide3.xml" /><Relationship Id="rId14" Type="http://schemas.openxmlformats.org/officeDocument/2006/relationships/slide" Target="slides/slide4.xml" /><Relationship Id="rId15" Type="http://schemas.openxmlformats.org/officeDocument/2006/relationships/slide" Target="slides/slide5.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slide" Target="slides/slide8.xml" /><Relationship Id="rId19" Type="http://schemas.openxmlformats.org/officeDocument/2006/relationships/slide" Target="slides/slide9.xml" /><Relationship Id="rId2" Type="http://schemas.openxmlformats.org/officeDocument/2006/relationships/slideMaster" Target="slideMasters/slideMaster2.xml" /><Relationship Id="rId20" Type="http://schemas.openxmlformats.org/officeDocument/2006/relationships/slide" Target="slides/slide10.xml" /><Relationship Id="rId21" Type="http://schemas.openxmlformats.org/officeDocument/2006/relationships/slide" Target="slides/slide11.xml" /><Relationship Id="rId22" Type="http://schemas.openxmlformats.org/officeDocument/2006/relationships/slide" Target="slides/slide12.xml" /><Relationship Id="rId23" Type="http://schemas.openxmlformats.org/officeDocument/2006/relationships/slide" Target="slides/slide13.xml" /><Relationship Id="rId24" Type="http://schemas.openxmlformats.org/officeDocument/2006/relationships/slide" Target="slides/slide14.xml" /><Relationship Id="rId25" Type="http://schemas.openxmlformats.org/officeDocument/2006/relationships/slide" Target="slides/slide15.xml" /><Relationship Id="rId26" Type="http://schemas.openxmlformats.org/officeDocument/2006/relationships/slide" Target="slides/slide16.xml" /><Relationship Id="rId27" Type="http://schemas.openxmlformats.org/officeDocument/2006/relationships/slide" Target="slides/slide17.xml" /><Relationship Id="rId28" Type="http://schemas.openxmlformats.org/officeDocument/2006/relationships/slide" Target="slides/slide18.xml" /><Relationship Id="rId29" Type="http://schemas.openxmlformats.org/officeDocument/2006/relationships/slide" Target="slides/slide19.xml" /><Relationship Id="rId3" Type="http://schemas.openxmlformats.org/officeDocument/2006/relationships/slideMaster" Target="slideMasters/slideMaster3.xml" /><Relationship Id="rId30" Type="http://schemas.openxmlformats.org/officeDocument/2006/relationships/slide" Target="slides/slide20.xml" /><Relationship Id="rId31" Type="http://schemas.openxmlformats.org/officeDocument/2006/relationships/slide" Target="slides/slide21.xml" /><Relationship Id="rId32" Type="http://schemas.openxmlformats.org/officeDocument/2006/relationships/slide" Target="slides/slide22.xml" /><Relationship Id="rId33" Type="http://schemas.openxmlformats.org/officeDocument/2006/relationships/slide" Target="slides/slide23.xml" /><Relationship Id="rId34" Type="http://schemas.openxmlformats.org/officeDocument/2006/relationships/slide" Target="slides/slide24.xml" /><Relationship Id="rId35" Type="http://schemas.openxmlformats.org/officeDocument/2006/relationships/slide" Target="slides/slide25.xml" /><Relationship Id="rId36" Type="http://schemas.openxmlformats.org/officeDocument/2006/relationships/slide" Target="slides/slide26.xml" /><Relationship Id="rId37" Type="http://schemas.openxmlformats.org/officeDocument/2006/relationships/slide" Target="slides/slide27.xml" /><Relationship Id="rId38" Type="http://schemas.openxmlformats.org/officeDocument/2006/relationships/slide" Target="slides/slide28.xml" /><Relationship Id="rId39" Type="http://schemas.openxmlformats.org/officeDocument/2006/relationships/slide" Target="slides/slide29.xml" /><Relationship Id="rId4" Type="http://schemas.openxmlformats.org/officeDocument/2006/relationships/slideMaster" Target="slideMasters/slideMaster4.xml" /><Relationship Id="rId40" Type="http://schemas.openxmlformats.org/officeDocument/2006/relationships/slide" Target="slides/slide30.xml" /><Relationship Id="rId41" Type="http://schemas.openxmlformats.org/officeDocument/2006/relationships/slide" Target="slides/slide31.xml" /><Relationship Id="rId42" Type="http://schemas.openxmlformats.org/officeDocument/2006/relationships/slide" Target="slides/slide32.xml" /><Relationship Id="rId43" Type="http://schemas.openxmlformats.org/officeDocument/2006/relationships/slide" Target="slides/slide33.xml" /><Relationship Id="rId44" Type="http://schemas.openxmlformats.org/officeDocument/2006/relationships/slide" Target="slides/slide34.xml" /><Relationship Id="rId45" Type="http://schemas.openxmlformats.org/officeDocument/2006/relationships/slide" Target="slides/slide35.xml" /><Relationship Id="rId46" Type="http://schemas.openxmlformats.org/officeDocument/2006/relationships/slide" Target="slides/slide36.xml" /><Relationship Id="rId47" Type="http://schemas.openxmlformats.org/officeDocument/2006/relationships/slide" Target="slides/slide37.xml" /><Relationship Id="rId48" Type="http://schemas.openxmlformats.org/officeDocument/2006/relationships/slide" Target="slides/slide38.xml" /><Relationship Id="rId49" Type="http://schemas.openxmlformats.org/officeDocument/2006/relationships/slide" Target="slides/slide39.xml" /><Relationship Id="rId5" Type="http://schemas.openxmlformats.org/officeDocument/2006/relationships/slideMaster" Target="slideMasters/slideMaster5.xml" /><Relationship Id="rId50" Type="http://schemas.openxmlformats.org/officeDocument/2006/relationships/slide" Target="slides/slide40.xml" /><Relationship Id="rId51" Type="http://schemas.openxmlformats.org/officeDocument/2006/relationships/slide" Target="slides/slide41.xml" /><Relationship Id="rId52" Type="http://schemas.openxmlformats.org/officeDocument/2006/relationships/slide" Target="slides/slide42.xml" /><Relationship Id="rId53" Type="http://schemas.openxmlformats.org/officeDocument/2006/relationships/slide" Target="slides/slide43.xml" /><Relationship Id="rId54" Type="http://schemas.openxmlformats.org/officeDocument/2006/relationships/slide" Target="slides/slide44.xml" /><Relationship Id="rId55" Type="http://schemas.openxmlformats.org/officeDocument/2006/relationships/slide" Target="slides/slide45.xml" /><Relationship Id="rId56" Type="http://schemas.openxmlformats.org/officeDocument/2006/relationships/slide" Target="slides/slide46.xml" /><Relationship Id="rId57" Type="http://schemas.openxmlformats.org/officeDocument/2006/relationships/slide" Target="slides/slide47.xml" /><Relationship Id="rId58" Type="http://schemas.openxmlformats.org/officeDocument/2006/relationships/slide" Target="slides/slide48.xml" /><Relationship Id="rId59" Type="http://schemas.openxmlformats.org/officeDocument/2006/relationships/slide" Target="slides/slide49.xml" /><Relationship Id="rId6" Type="http://schemas.openxmlformats.org/officeDocument/2006/relationships/slideMaster" Target="slideMasters/slideMaster6.xml" /><Relationship Id="rId60" Type="http://schemas.openxmlformats.org/officeDocument/2006/relationships/slide" Target="slides/slide50.xml" /><Relationship Id="rId61" Type="http://schemas.openxmlformats.org/officeDocument/2006/relationships/slide" Target="slides/slide51.xml" /><Relationship Id="rId62" Type="http://schemas.openxmlformats.org/officeDocument/2006/relationships/slide" Target="slides/slide52.xml" /><Relationship Id="rId63" Type="http://schemas.openxmlformats.org/officeDocument/2006/relationships/slide" Target="slides/slide53.xml" /><Relationship Id="rId64" Type="http://schemas.openxmlformats.org/officeDocument/2006/relationships/slide" Target="slides/slide54.xml" /><Relationship Id="rId65" Type="http://schemas.openxmlformats.org/officeDocument/2006/relationships/slide" Target="slides/slide55.xml" /><Relationship Id="rId66" Type="http://schemas.openxmlformats.org/officeDocument/2006/relationships/slide" Target="slides/slide56.xml" /><Relationship Id="rId67" Type="http://schemas.openxmlformats.org/officeDocument/2006/relationships/slide" Target="slides/slide57.xml" /><Relationship Id="rId68" Type="http://schemas.openxmlformats.org/officeDocument/2006/relationships/slide" Target="slides/slide58.xml" /><Relationship Id="rId69" Type="http://schemas.openxmlformats.org/officeDocument/2006/relationships/slide" Target="slides/slide59.xml" /><Relationship Id="rId7" Type="http://schemas.openxmlformats.org/officeDocument/2006/relationships/slideMaster" Target="slideMasters/slideMaster7.xml" /><Relationship Id="rId70" Type="http://schemas.openxmlformats.org/officeDocument/2006/relationships/slide" Target="slides/slide60.xml" /><Relationship Id="rId71" Type="http://schemas.openxmlformats.org/officeDocument/2006/relationships/slide" Target="slides/slide61.xml" /><Relationship Id="rId72" Type="http://schemas.openxmlformats.org/officeDocument/2006/relationships/slide" Target="slides/slide62.xml" /><Relationship Id="rId73" Type="http://schemas.openxmlformats.org/officeDocument/2006/relationships/slide" Target="slides/slide63.xml" /><Relationship Id="rId74" Type="http://schemas.openxmlformats.org/officeDocument/2006/relationships/slide" Target="slides/slide64.xml" /><Relationship Id="rId75" Type="http://schemas.openxmlformats.org/officeDocument/2006/relationships/slide" Target="slides/slide65.xml" /><Relationship Id="rId76" Type="http://schemas.openxmlformats.org/officeDocument/2006/relationships/slide" Target="slides/slide66.xml" /><Relationship Id="rId77" Type="http://schemas.openxmlformats.org/officeDocument/2006/relationships/slide" Target="slides/slide67.xml" /><Relationship Id="rId78" Type="http://schemas.openxmlformats.org/officeDocument/2006/relationships/slide" Target="slides/slide68.xml" /><Relationship Id="rId79" Type="http://schemas.openxmlformats.org/officeDocument/2006/relationships/slide" Target="slides/slide69.xml" /><Relationship Id="rId8" Type="http://schemas.openxmlformats.org/officeDocument/2006/relationships/slideMaster" Target="slideMasters/slideMaster8.xml" /><Relationship Id="rId80" Type="http://schemas.openxmlformats.org/officeDocument/2006/relationships/slide" Target="slides/slide70.xml" /><Relationship Id="rId81" Type="http://schemas.openxmlformats.org/officeDocument/2006/relationships/slide" Target="slides/slide71.xml" /><Relationship Id="rId82" Type="http://schemas.openxmlformats.org/officeDocument/2006/relationships/slide" Target="slides/slide72.xml" /><Relationship Id="rId83" Type="http://schemas.openxmlformats.org/officeDocument/2006/relationships/slide" Target="slides/slide73.xml" /><Relationship Id="rId84" Type="http://schemas.openxmlformats.org/officeDocument/2006/relationships/slide" Target="slides/slide74.xml" /><Relationship Id="rId85" Type="http://schemas.openxmlformats.org/officeDocument/2006/relationships/slide" Target="slides/slide75.xml" /><Relationship Id="rId86" Type="http://schemas.openxmlformats.org/officeDocument/2006/relationships/slide" Target="slides/slide76.xml" /><Relationship Id="rId87" Type="http://schemas.openxmlformats.org/officeDocument/2006/relationships/slide" Target="slides/slide77.xml" /><Relationship Id="rId88" Type="http://schemas.openxmlformats.org/officeDocument/2006/relationships/slide" Target="slides/slide78.xml" /><Relationship Id="rId89" Type="http://schemas.openxmlformats.org/officeDocument/2006/relationships/tags" Target="tags/tag1.xml" /><Relationship Id="rId9" Type="http://schemas.openxmlformats.org/officeDocument/2006/relationships/slideMaster" Target="slideMasters/slideMaster9.xml" /><Relationship Id="rId90" Type="http://schemas.openxmlformats.org/officeDocument/2006/relationships/presProps" Target="presProps.xml" /><Relationship Id="rId91" Type="http://schemas.openxmlformats.org/officeDocument/2006/relationships/viewProps" Target="viewProps.xml" /><Relationship Id="rId92" Type="http://schemas.openxmlformats.org/officeDocument/2006/relationships/theme" Target="theme/theme1.xml" /><Relationship Id="rId93" Type="http://schemas.openxmlformats.org/officeDocument/2006/relationships/tableStyles" Target="tableStyles.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10</a:t>
            </a:fld>
            <a:endParaRPr lang="en-US"/>
          </a:p>
        </p:txBody>
      </p:sp>
    </p:spTree>
    <p:extLst>
      <p:ext uri="{BB962C8B-B14F-4D97-AF65-F5344CB8AC3E}">
        <p14:creationId xmlns:p14="http://schemas.microsoft.com/office/powerpoint/2010/main" val="3749684432"/>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Physical Separation/ Physical Machines</a:t>
            </a:r>
          </a:p>
          <a:p>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73</a:t>
            </a:fld>
            <a:endParaRPr lang="en-US"/>
          </a:p>
        </p:txBody>
      </p:sp>
    </p:spTree>
    <p:extLst>
      <p:ext uri="{BB962C8B-B14F-4D97-AF65-F5344CB8AC3E}">
        <p14:creationId xmlns:p14="http://schemas.microsoft.com/office/powerpoint/2010/main" val="3913270077"/>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POJO = </a:t>
            </a:r>
            <a:r>
              <a:rPr lang="en-US" b="1" i="0">
                <a:solidFill>
                  <a:srgbClr val="202124"/>
                </a:solidFill>
                <a:effectLst/>
                <a:latin typeface="arial" panose="020b0604020202020204" pitchFamily="34" charset="0"/>
              </a:rPr>
              <a:t>Plain Old Java Object</a:t>
            </a:r>
          </a:p>
          <a:p>
            <a:r>
              <a:rPr lang="en-US" b="0" i="0">
                <a:solidFill>
                  <a:srgbClr val="273239"/>
                </a:solidFill>
                <a:effectLst/>
                <a:latin typeface="urw-din"/>
              </a:rPr>
              <a:t>It is an ordinary Java object, not bound by any special restriction other than those forced by the Java Language Specification and not requiring any classpath. POJOs are used for increasing the readability and re-usability of a program.</a:t>
            </a:r>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74</a:t>
            </a:fld>
            <a:endParaRPr lang="en-US"/>
          </a:p>
        </p:txBody>
      </p:sp>
    </p:spTree>
    <p:extLst>
      <p:ext uri="{BB962C8B-B14F-4D97-AF65-F5344CB8AC3E}">
        <p14:creationId xmlns:p14="http://schemas.microsoft.com/office/powerpoint/2010/main" val="1933449335"/>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https://www.tutorialspoint.com/design_pattern/mvc_pattern.htm</a:t>
            </a:r>
          </a:p>
        </p:txBody>
      </p:sp>
      <p:sp>
        <p:nvSpPr>
          <p:cNvPr id="4" name="Slide Number Placeholder 3"/>
          <p:cNvSpPr>
            <a:spLocks noGrp="1"/>
          </p:cNvSpPr>
          <p:nvPr>
            <p:ph type="sldNum" sz="quarter" idx="5"/>
          </p:nvPr>
        </p:nvSpPr>
        <p:spPr/>
        <p:txBody>
          <a:bodyPr/>
          <a:lstStyle/>
          <a:p>
            <a:fld id="{9BAD6DE1-26EE-495E-8F92-5928125F8721}" type="slidenum">
              <a:rPr lang="en-US" smtClean="0"/>
              <a:t>75</a:t>
            </a:fld>
            <a:endParaRPr lang="en-US"/>
          </a:p>
        </p:txBody>
      </p:sp>
    </p:spTree>
    <p:extLst>
      <p:ext uri="{BB962C8B-B14F-4D97-AF65-F5344CB8AC3E}">
        <p14:creationId xmlns:p14="http://schemas.microsoft.com/office/powerpoint/2010/main" val="751182457"/>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Arial" pitchFamily="34" charset="0"/>
              </a:rPr>
              <a:t>Data Access Object Pattern or DAO pattern is used to separate low level data accessing API or operations from high level business services. </a:t>
            </a:r>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76</a:t>
            </a:fld>
            <a:endParaRPr lang="en-US"/>
          </a:p>
        </p:txBody>
      </p:sp>
    </p:spTree>
    <p:extLst>
      <p:ext uri="{BB962C8B-B14F-4D97-AF65-F5344CB8AC3E}">
        <p14:creationId xmlns:p14="http://schemas.microsoft.com/office/powerpoint/2010/main" val="1981149046"/>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https://www.tutorialspoint.com/design_pattern/data_access_object_pattern.htm</a:t>
            </a:r>
          </a:p>
        </p:txBody>
      </p:sp>
      <p:sp>
        <p:nvSpPr>
          <p:cNvPr id="4" name="Slide Number Placeholder 3"/>
          <p:cNvSpPr>
            <a:spLocks noGrp="1"/>
          </p:cNvSpPr>
          <p:nvPr>
            <p:ph type="sldNum" sz="quarter" idx="5"/>
          </p:nvPr>
        </p:nvSpPr>
        <p:spPr/>
        <p:txBody>
          <a:bodyPr/>
          <a:lstStyle/>
          <a:p>
            <a:fld id="{9BAD6DE1-26EE-495E-8F92-5928125F8721}" type="slidenum">
              <a:rPr lang="en-US" smtClean="0"/>
              <a:t>77</a:t>
            </a:fld>
            <a:endParaRPr lang="en-US"/>
          </a:p>
        </p:txBody>
      </p:sp>
    </p:spTree>
    <p:extLst>
      <p:ext uri="{BB962C8B-B14F-4D97-AF65-F5344CB8AC3E}">
        <p14:creationId xmlns:p14="http://schemas.microsoft.com/office/powerpoint/2010/main" val="3522062702"/>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Logical Separation of functionalities</a:t>
            </a:r>
          </a:p>
        </p:txBody>
      </p:sp>
      <p:sp>
        <p:nvSpPr>
          <p:cNvPr id="4" name="Slide Number Placeholder 3"/>
          <p:cNvSpPr>
            <a:spLocks noGrp="1"/>
          </p:cNvSpPr>
          <p:nvPr>
            <p:ph type="sldNum" sz="quarter" idx="5"/>
          </p:nvPr>
        </p:nvSpPr>
        <p:spPr/>
        <p:txBody>
          <a:bodyPr/>
          <a:lstStyle/>
          <a:p>
            <a:fld id="{9BAD6DE1-26EE-495E-8F92-5928125F8721}" type="slidenum">
              <a:rPr lang="en-US" smtClean="0"/>
              <a:t>26</a:t>
            </a:fld>
            <a:endParaRPr lang="en-US"/>
          </a:p>
        </p:txBody>
      </p:sp>
    </p:spTree>
    <p:extLst>
      <p:ext uri="{BB962C8B-B14F-4D97-AF65-F5344CB8AC3E}">
        <p14:creationId xmlns:p14="http://schemas.microsoft.com/office/powerpoint/2010/main" val="1434253691"/>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Physical Separation/ Physical Machines</a:t>
            </a:r>
          </a:p>
          <a:p>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27</a:t>
            </a:fld>
            <a:endParaRPr lang="en-US"/>
          </a:p>
        </p:txBody>
      </p:sp>
    </p:spTree>
    <p:extLst>
      <p:ext uri="{BB962C8B-B14F-4D97-AF65-F5344CB8AC3E}">
        <p14:creationId xmlns:p14="http://schemas.microsoft.com/office/powerpoint/2010/main" val="3913270077"/>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POJO = </a:t>
            </a:r>
            <a:r>
              <a:rPr lang="en-US" b="1" i="0">
                <a:solidFill>
                  <a:srgbClr val="202124"/>
                </a:solidFill>
                <a:effectLst/>
                <a:latin typeface="arial" panose="020b0604020202020204" pitchFamily="34" charset="0"/>
              </a:rPr>
              <a:t>Plain Old Java Object</a:t>
            </a:r>
          </a:p>
          <a:p>
            <a:r>
              <a:rPr lang="en-US" b="0" i="0">
                <a:solidFill>
                  <a:srgbClr val="273239"/>
                </a:solidFill>
                <a:effectLst/>
                <a:latin typeface="urw-din"/>
              </a:rPr>
              <a:t>It is an ordinary Java object, not bound by any special restriction other than those forced by the Java Language Specification and not requiring any classpath. POJOs are used for increasing the readability and re-usability of a program.</a:t>
            </a:r>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28</a:t>
            </a:fld>
            <a:endParaRPr lang="en-US"/>
          </a:p>
        </p:txBody>
      </p:sp>
    </p:spTree>
    <p:extLst>
      <p:ext uri="{BB962C8B-B14F-4D97-AF65-F5344CB8AC3E}">
        <p14:creationId xmlns:p14="http://schemas.microsoft.com/office/powerpoint/2010/main" val="1933449335"/>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https://www.tutorialspoint.com/design_pattern/mvc_pattern.htm</a:t>
            </a:r>
          </a:p>
        </p:txBody>
      </p:sp>
      <p:sp>
        <p:nvSpPr>
          <p:cNvPr id="4" name="Slide Number Placeholder 3"/>
          <p:cNvSpPr>
            <a:spLocks noGrp="1"/>
          </p:cNvSpPr>
          <p:nvPr>
            <p:ph type="sldNum" sz="quarter" idx="5"/>
          </p:nvPr>
        </p:nvSpPr>
        <p:spPr/>
        <p:txBody>
          <a:bodyPr/>
          <a:lstStyle/>
          <a:p>
            <a:fld id="{9BAD6DE1-26EE-495E-8F92-5928125F8721}" type="slidenum">
              <a:rPr lang="en-US" smtClean="0"/>
              <a:t>29</a:t>
            </a:fld>
            <a:endParaRPr lang="en-US"/>
          </a:p>
        </p:txBody>
      </p:sp>
    </p:spTree>
    <p:extLst>
      <p:ext uri="{BB962C8B-B14F-4D97-AF65-F5344CB8AC3E}">
        <p14:creationId xmlns:p14="http://schemas.microsoft.com/office/powerpoint/2010/main" val="751182457"/>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Arial" pitchFamily="34" charset="0"/>
              </a:rPr>
              <a:t>Data Access Object Pattern or DAO pattern is used to separate low level data accessing API or operations from high level business services. </a:t>
            </a:r>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35</a:t>
            </a:fld>
            <a:endParaRPr lang="en-US"/>
          </a:p>
        </p:txBody>
      </p:sp>
    </p:spTree>
    <p:extLst>
      <p:ext uri="{BB962C8B-B14F-4D97-AF65-F5344CB8AC3E}">
        <p14:creationId xmlns:p14="http://schemas.microsoft.com/office/powerpoint/2010/main" val="1981149046"/>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https://www.tutorialspoint.com/design_pattern/data_access_object_pattern.htm</a:t>
            </a:r>
          </a:p>
        </p:txBody>
      </p:sp>
      <p:sp>
        <p:nvSpPr>
          <p:cNvPr id="4" name="Slide Number Placeholder 3"/>
          <p:cNvSpPr>
            <a:spLocks noGrp="1"/>
          </p:cNvSpPr>
          <p:nvPr>
            <p:ph type="sldNum" sz="quarter" idx="5"/>
          </p:nvPr>
        </p:nvSpPr>
        <p:spPr/>
        <p:txBody>
          <a:bodyPr/>
          <a:lstStyle/>
          <a:p>
            <a:fld id="{9BAD6DE1-26EE-495E-8F92-5928125F8721}" type="slidenum">
              <a:rPr lang="en-US" smtClean="0"/>
              <a:t>36</a:t>
            </a:fld>
            <a:endParaRPr lang="en-US"/>
          </a:p>
        </p:txBody>
      </p:sp>
    </p:spTree>
    <p:extLst>
      <p:ext uri="{BB962C8B-B14F-4D97-AF65-F5344CB8AC3E}">
        <p14:creationId xmlns:p14="http://schemas.microsoft.com/office/powerpoint/2010/main" val="3522062702"/>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methods that allow only one listener to register look like:</a:t>
            </a:r>
          </a:p>
          <a:p>
            <a:r>
              <a:rPr lang="en-US"/>
              <a:t>public void addTypeListener(TypeListener el ) </a:t>
            </a:r>
            <a:r>
              <a:rPr lang="en-US" b="1"/>
              <a:t>throws</a:t>
            </a:r>
            <a:r>
              <a:rPr lang="en-US"/>
              <a:t> </a:t>
            </a:r>
            <a:r>
              <a:rPr lang="en-US" b="1" err="1"/>
              <a:t>java.util.TooManyListenersException</a:t>
            </a:r>
            <a:endParaRPr lang="en-US" b="1"/>
          </a:p>
        </p:txBody>
      </p:sp>
      <p:sp>
        <p:nvSpPr>
          <p:cNvPr id="4" name="Slide Number Placeholder 3"/>
          <p:cNvSpPr>
            <a:spLocks noGrp="1"/>
          </p:cNvSpPr>
          <p:nvPr>
            <p:ph type="sldNum" sz="quarter" idx="5"/>
          </p:nvPr>
        </p:nvSpPr>
        <p:spPr/>
        <p:txBody>
          <a:bodyPr/>
          <a:lstStyle/>
          <a:p>
            <a:fld id="{9BAD6DE1-26EE-495E-8F92-5928125F8721}" type="slidenum">
              <a:rPr lang="en-US" smtClean="0"/>
              <a:t>51</a:t>
            </a:fld>
            <a:endParaRPr lang="en-US"/>
          </a:p>
        </p:txBody>
      </p:sp>
    </p:spTree>
    <p:extLst>
      <p:ext uri="{BB962C8B-B14F-4D97-AF65-F5344CB8AC3E}">
        <p14:creationId xmlns:p14="http://schemas.microsoft.com/office/powerpoint/2010/main" val="506113310"/>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Logical Separation of functionalities</a:t>
            </a:r>
          </a:p>
        </p:txBody>
      </p:sp>
      <p:sp>
        <p:nvSpPr>
          <p:cNvPr id="4" name="Slide Number Placeholder 3"/>
          <p:cNvSpPr>
            <a:spLocks noGrp="1"/>
          </p:cNvSpPr>
          <p:nvPr>
            <p:ph type="sldNum" sz="quarter" idx="5"/>
          </p:nvPr>
        </p:nvSpPr>
        <p:spPr/>
        <p:txBody>
          <a:bodyPr/>
          <a:lstStyle/>
          <a:p>
            <a:fld id="{9BAD6DE1-26EE-495E-8F92-5928125F8721}" type="slidenum">
              <a:rPr lang="en-US" smtClean="0"/>
              <a:t>72</a:t>
            </a:fld>
            <a:endParaRPr lang="en-US"/>
          </a:p>
        </p:txBody>
      </p:sp>
    </p:spTree>
    <p:extLst>
      <p:ext uri="{BB962C8B-B14F-4D97-AF65-F5344CB8AC3E}">
        <p14:creationId xmlns:p14="http://schemas.microsoft.com/office/powerpoint/2010/main" val="143425369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F8E4A9D2-2594-45D0-A627-77867DAD4B6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4AE4E9BD-F125-41F3-A3CA-5791E0A2227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A250F92-4F62-45DD-9B18-5E35D35D7CA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41B511F-9B1B-42F9-92CD-6410B105724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CA29EAE7-A9D9-4936-9EEF-D7FF0ECFF9E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3B7877A1-4456-445A-9524-7ECF3AF4232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8A59FA3E-E04A-409B-B9D2-06F0C6C63B6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B22EB09A-D84E-4C1D-8794-44A2239B5B99}"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6B9F24C5-5122-4E92-A870-AB0CC7CDDB96}"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63198E5B-1878-4CD1-B850-8EE2EB8EF17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C0395A5-5FDE-4A8D-B690-DFF654D5355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0E89489-AEBE-439C-933E-91ED45DA7F20}"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Date Placeholder 6"/>
          <p:cNvSpPr>
            <a:spLocks noGrp="1"/>
          </p:cNvSpPr>
          <p:nvPr>
            <p:ph type="dt" sz="half" idx="10"/>
          </p:nvPr>
        </p:nvSpPr>
        <p:spPr/>
        <p:txBody>
          <a:bodyPr/>
          <a:lstStyle/>
          <a:p>
            <a:fld id="{10E89489-AEBE-439C-933E-91ED45DA7F20}" type="datetimeFigureOut">
              <a:rPr lang="en-US" smtClean="0"/>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0E89489-AEBE-439C-933E-91ED45DA7F20}"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89.xml" /><Relationship Id="rId10" Type="http://schemas.openxmlformats.org/officeDocument/2006/relationships/slideLayout" Target="../slideLayouts/slideLayout98.xml" /><Relationship Id="rId11" Type="http://schemas.openxmlformats.org/officeDocument/2006/relationships/slideLayout" Target="../slideLayouts/slideLayout99.xml" /><Relationship Id="rId12" Type="http://schemas.openxmlformats.org/officeDocument/2006/relationships/theme" Target="../theme/theme9.xml" /><Relationship Id="rId2" Type="http://schemas.openxmlformats.org/officeDocument/2006/relationships/slideLayout" Target="../slideLayouts/slideLayout90.xml" /><Relationship Id="rId3" Type="http://schemas.openxmlformats.org/officeDocument/2006/relationships/slideLayout" Target="../slideLayouts/slideLayout91.xml" /><Relationship Id="rId4" Type="http://schemas.openxmlformats.org/officeDocument/2006/relationships/slideLayout" Target="../slideLayouts/slideLayout92.xml" /><Relationship Id="rId5" Type="http://schemas.openxmlformats.org/officeDocument/2006/relationships/slideLayout" Target="../slideLayouts/slideLayout93.xml" /><Relationship Id="rId6" Type="http://schemas.openxmlformats.org/officeDocument/2006/relationships/slideLayout" Target="../slideLayouts/slideLayout94.xml" /><Relationship Id="rId7" Type="http://schemas.openxmlformats.org/officeDocument/2006/relationships/slideLayout" Target="../slideLayouts/slideLayout95.xml" /><Relationship Id="rId8" Type="http://schemas.openxmlformats.org/officeDocument/2006/relationships/slideLayout" Target="../slideLayouts/slideLayout96.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3660"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15" r:id="rId1"/>
    <p:sldLayoutId id="2147484816" r:id="rId2"/>
    <p:sldLayoutId id="2147484817" r:id="rId3"/>
    <p:sldLayoutId id="2147484818" r:id="rId4"/>
    <p:sldLayoutId id="2147484819" r:id="rId5"/>
    <p:sldLayoutId id="2147484820" r:id="rId6"/>
    <p:sldLayoutId id="2147484821" r:id="rId7"/>
    <p:sldLayoutId id="2147484822" r:id="rId8"/>
    <p:sldLayoutId id="2147484823" r:id="rId9"/>
    <p:sldLayoutId id="2147484824" r:id="rId10"/>
    <p:sldLayoutId id="2147484825"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2/15/2022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27" r:id="rId1"/>
    <p:sldLayoutId id="2147484828" r:id="rId2"/>
    <p:sldLayoutId id="2147484829" r:id="rId3"/>
    <p:sldLayoutId id="2147484830" r:id="rId4"/>
    <p:sldLayoutId id="2147484831" r:id="rId5"/>
    <p:sldLayoutId id="2147484832" r:id="rId6"/>
    <p:sldLayoutId id="2147484833" r:id="rId7"/>
    <p:sldLayoutId id="2147484834" r:id="rId8"/>
    <p:sldLayoutId id="2147484835" r:id="rId9"/>
    <p:sldLayoutId id="2147484836" r:id="rId10"/>
    <p:sldLayoutId id="2147484837"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2/15/2022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2/16/2022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 id="2147484858" r:id="rId8"/>
    <p:sldLayoutId id="2147484859" r:id="rId9"/>
    <p:sldLayoutId id="2147484860" r:id="rId10"/>
    <p:sldLayoutId id="2147484861"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2/16/2022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0E89489-AEBE-439C-933E-91ED45DA7F20}" type="datetimeFigureOut">
              <a:rPr lang="en-US" smtClean="0"/>
              <a:t>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Lst>
  <p:transition/>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7.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3.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4.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6.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7.xml" /><Relationship Id="rId3" Type="http://schemas.openxmlformats.org/officeDocument/2006/relationships/image" Target="../media/image8.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1.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2.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47.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8.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3.xml" /><Relationship Id="rId2" Type="http://schemas.openxmlformats.org/officeDocument/2006/relationships/image" Target="../media/image14.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image" Target="../media/image15.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image" Target="../media/image1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image" Target="../media/image17.pn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3.xml" /><Relationship Id="rId2" Type="http://schemas.openxmlformats.org/officeDocument/2006/relationships/image" Target="../media/image18.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image" Target="../media/image19.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67.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68.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image" Target="../media/image20.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89.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9.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10.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11.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13.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14.xml" /><Relationship Id="rId3" Type="http://schemas.openxmlformats.org/officeDocument/2006/relationships/image" Target="../media/image8.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9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a:t>Abeeha Sattar</a:t>
            </a:r>
          </a:p>
        </p:txBody>
      </p:sp>
    </p:spTree>
    <p:extLst>
      <p:ext uri="{BB962C8B-B14F-4D97-AF65-F5344CB8AC3E}">
        <p14:creationId xmlns:p14="http://schemas.microsoft.com/office/powerpoint/2010/main" val="4155996961"/>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902B2519-7A4C-4D7A-9A17-B529E9316B39}"/>
              </a:ext>
            </a:extLst>
          </p:cNvPr>
          <p:cNvSpPr>
            <a:spLocks noGrp="1"/>
          </p:cNvSpPr>
          <p:nvPr>
            <p:ph type="title"/>
          </p:nvPr>
        </p:nvSpPr>
        <p:spPr/>
        <p:txBody>
          <a:bodyPr/>
          <a:lstStyle/>
          <a:p>
            <a:r>
              <a:rPr lang="en-US"/>
              <a:t>History of Java</a:t>
            </a:r>
          </a:p>
        </p:txBody>
      </p:sp>
      <p:sp>
        <p:nvSpPr>
          <p:cNvPr id="5" name="Content Placeholder 4">
            <a:extLst>
              <a:ext uri="{FF2B5EF4-FFF2-40B4-BE49-F238E27FC236}">
                <a16:creationId xmlns:a16="http://schemas.microsoft.com/office/drawing/2014/main" id="{EC0A0718-A906-4CAF-BF6C-96F4697194E6}"/>
              </a:ext>
            </a:extLst>
          </p:cNvPr>
          <p:cNvSpPr>
            <a:spLocks noGrp="1"/>
          </p:cNvSpPr>
          <p:nvPr>
            <p:ph idx="1"/>
          </p:nvPr>
        </p:nvSpPr>
        <p:spPr/>
        <p:txBody>
          <a:bodyPr>
            <a:normAutofit lnSpcReduction="10000"/>
          </a:bodyPr>
          <a:lstStyle/>
          <a:p>
            <a:pPr>
              <a:buFont typeface="Arial" pitchFamily="34" charset="0"/>
              <a:buChar char="•"/>
            </a:pPr>
            <a:r>
              <a:rPr lang="en-US" sz="2400"/>
              <a:t> Java was originally developed by Sun Microsystems starting in 1991 </a:t>
            </a:r>
          </a:p>
          <a:p>
            <a:r>
              <a:rPr lang="en-US"/>
              <a:t>– James Gosling </a:t>
            </a:r>
          </a:p>
          <a:p>
            <a:r>
              <a:rPr lang="en-US"/>
              <a:t>– Patrick Naughton </a:t>
            </a:r>
          </a:p>
          <a:p>
            <a:r>
              <a:rPr lang="en-US"/>
              <a:t>– Chris Warth </a:t>
            </a:r>
          </a:p>
          <a:p>
            <a:r>
              <a:rPr lang="en-US"/>
              <a:t>– Ed Frank </a:t>
            </a:r>
          </a:p>
          <a:p>
            <a:r>
              <a:rPr lang="en-US"/>
              <a:t>– Mike Sheridan </a:t>
            </a:r>
          </a:p>
          <a:p>
            <a:pPr>
              <a:buFont typeface="Arial" pitchFamily="34" charset="0"/>
              <a:buChar char="•"/>
            </a:pPr>
            <a:r>
              <a:rPr lang="en-US" sz="2400"/>
              <a:t> This language was initially called “Oak” </a:t>
            </a:r>
          </a:p>
          <a:p>
            <a:pPr>
              <a:buFont typeface="Arial" pitchFamily="34" charset="0"/>
              <a:buChar char="•"/>
            </a:pPr>
            <a:r>
              <a:rPr lang="en-US" sz="2400"/>
              <a:t> Renamed </a:t>
            </a:r>
            <a:r>
              <a:rPr lang="en-US" sz="2400" b="1">
                <a:solidFill>
                  <a:schemeClr val="accent2"/>
                </a:solidFill>
              </a:rPr>
              <a:t>Java</a:t>
            </a:r>
            <a:r>
              <a:rPr lang="en-US" sz="2400"/>
              <a:t> in 1995 </a:t>
            </a:r>
          </a:p>
        </p:txBody>
      </p:sp>
    </p:spTree>
    <p:extLst>
      <p:ext uri="{BB962C8B-B14F-4D97-AF65-F5344CB8AC3E}">
        <p14:creationId xmlns:p14="http://schemas.microsoft.com/office/powerpoint/2010/main" val="1736675327"/>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43FE117-12F9-4A4D-B29F-79DA118F452B}"/>
              </a:ext>
            </a:extLst>
          </p:cNvPr>
          <p:cNvSpPr>
            <a:spLocks noGrp="1"/>
          </p:cNvSpPr>
          <p:nvPr>
            <p:ph type="title"/>
          </p:nvPr>
        </p:nvSpPr>
        <p:spPr/>
        <p:txBody>
          <a:bodyPr/>
          <a:lstStyle/>
          <a:p>
            <a:r>
              <a:rPr lang="en-US"/>
              <a:t>What is Java?</a:t>
            </a:r>
          </a:p>
        </p:txBody>
      </p:sp>
      <p:sp>
        <p:nvSpPr>
          <p:cNvPr id="3" name="Content Placeholder 2">
            <a:extLst>
              <a:ext uri="{FF2B5EF4-FFF2-40B4-BE49-F238E27FC236}">
                <a16:creationId xmlns:a16="http://schemas.microsoft.com/office/drawing/2014/main" id="{59B2BDCA-0035-4A67-A638-E846C4AF509B}"/>
              </a:ext>
            </a:extLst>
          </p:cNvPr>
          <p:cNvSpPr>
            <a:spLocks noGrp="1"/>
          </p:cNvSpPr>
          <p:nvPr>
            <p:ph idx="1"/>
          </p:nvPr>
        </p:nvSpPr>
        <p:spPr>
          <a:xfrm>
            <a:off x="822959" y="1845734"/>
            <a:ext cx="7996950" cy="4023360"/>
          </a:xfrm>
        </p:spPr>
        <p:txBody>
          <a:bodyPr>
            <a:normAutofit/>
          </a:bodyPr>
          <a:lstStyle/>
          <a:p>
            <a:r>
              <a:rPr lang="en-US" sz="3200"/>
              <a:t>A simple, </a:t>
            </a:r>
            <a:r>
              <a:rPr lang="en-US" sz="3200" b="1">
                <a:solidFill>
                  <a:schemeClr val="accent2"/>
                </a:solidFill>
              </a:rPr>
              <a:t>object‐oriented, distributed, interpreted, robust, secure, architecture neutral, portable, high‐performance, multithreaded</a:t>
            </a:r>
            <a:r>
              <a:rPr lang="en-US" sz="3200"/>
              <a:t>, and </a:t>
            </a:r>
            <a:r>
              <a:rPr lang="en-US" sz="3200" b="1">
                <a:solidFill>
                  <a:schemeClr val="accent2"/>
                </a:solidFill>
              </a:rPr>
              <a:t>dynamic</a:t>
            </a:r>
            <a:r>
              <a:rPr lang="en-US" sz="3200"/>
              <a:t> language</a:t>
            </a:r>
          </a:p>
        </p:txBody>
      </p:sp>
    </p:spTree>
    <p:extLst>
      <p:ext uri="{BB962C8B-B14F-4D97-AF65-F5344CB8AC3E}">
        <p14:creationId xmlns:p14="http://schemas.microsoft.com/office/powerpoint/2010/main" val="1586732827"/>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E94D007-7783-45C9-BCE8-F5C9B29AE5B3}"/>
              </a:ext>
            </a:extLst>
          </p:cNvPr>
          <p:cNvSpPr>
            <a:spLocks noGrp="1"/>
          </p:cNvSpPr>
          <p:nvPr>
            <p:ph type="title"/>
          </p:nvPr>
        </p:nvSpPr>
        <p:spPr/>
        <p:txBody>
          <a:bodyPr/>
          <a:lstStyle/>
          <a:p>
            <a:r>
              <a:rPr lang="en-US"/>
              <a:t>Object‐Oriented</a:t>
            </a:r>
          </a:p>
        </p:txBody>
      </p:sp>
      <p:sp>
        <p:nvSpPr>
          <p:cNvPr id="3" name="Content Placeholder 2">
            <a:extLst>
              <a:ext uri="{FF2B5EF4-FFF2-40B4-BE49-F238E27FC236}">
                <a16:creationId xmlns:a16="http://schemas.microsoft.com/office/drawing/2014/main" id="{CEF49A4E-F2A3-4CFB-984E-2F7ABE9AA3FA}"/>
              </a:ext>
            </a:extLst>
          </p:cNvPr>
          <p:cNvSpPr>
            <a:spLocks noGrp="1"/>
          </p:cNvSpPr>
          <p:nvPr>
            <p:ph idx="1"/>
          </p:nvPr>
        </p:nvSpPr>
        <p:spPr/>
        <p:txBody>
          <a:bodyPr>
            <a:normAutofit/>
          </a:bodyPr>
          <a:lstStyle/>
          <a:p>
            <a:r>
              <a:rPr lang="en-US" sz="2400"/>
              <a:t>– No free functions </a:t>
            </a:r>
          </a:p>
          <a:p>
            <a:r>
              <a:rPr lang="en-US" sz="2400"/>
              <a:t>– All code belong to some class </a:t>
            </a:r>
          </a:p>
          <a:p>
            <a:r>
              <a:rPr lang="en-US" sz="2400"/>
              <a:t>– Classes are in turn arranged in a hierarchy or package structure</a:t>
            </a:r>
          </a:p>
        </p:txBody>
      </p:sp>
    </p:spTree>
    <p:extLst>
      <p:ext uri="{BB962C8B-B14F-4D97-AF65-F5344CB8AC3E}">
        <p14:creationId xmlns:p14="http://schemas.microsoft.com/office/powerpoint/2010/main" val="2289989687"/>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478931A-C051-4C75-8FED-D74FCAEE36FB}"/>
              </a:ext>
            </a:extLst>
          </p:cNvPr>
          <p:cNvSpPr>
            <a:spLocks noGrp="1"/>
          </p:cNvSpPr>
          <p:nvPr>
            <p:ph type="title"/>
          </p:nvPr>
        </p:nvSpPr>
        <p:spPr/>
        <p:txBody>
          <a:bodyPr/>
          <a:lstStyle/>
          <a:p>
            <a:r>
              <a:rPr lang="en-US"/>
              <a:t>Distributed</a:t>
            </a:r>
          </a:p>
        </p:txBody>
      </p:sp>
      <p:sp>
        <p:nvSpPr>
          <p:cNvPr id="3" name="Content Placeholder 2">
            <a:extLst>
              <a:ext uri="{FF2B5EF4-FFF2-40B4-BE49-F238E27FC236}">
                <a16:creationId xmlns:a16="http://schemas.microsoft.com/office/drawing/2014/main" id="{8A2D8D71-3B6F-46C9-A922-88288AABBE45}"/>
              </a:ext>
            </a:extLst>
          </p:cNvPr>
          <p:cNvSpPr>
            <a:spLocks noGrp="1"/>
          </p:cNvSpPr>
          <p:nvPr>
            <p:ph idx="1"/>
          </p:nvPr>
        </p:nvSpPr>
        <p:spPr/>
        <p:txBody>
          <a:bodyPr>
            <a:normAutofit/>
          </a:bodyPr>
          <a:lstStyle/>
          <a:p>
            <a:r>
              <a:rPr lang="en-US" sz="2400"/>
              <a:t>– Fully supports IPv4, with structures to support IPv6 </a:t>
            </a:r>
          </a:p>
          <a:p>
            <a:r>
              <a:rPr lang="en-US" sz="2400"/>
              <a:t>– Includes support for Applets: small programs embedded in HTML documents</a:t>
            </a:r>
          </a:p>
        </p:txBody>
      </p:sp>
    </p:spTree>
    <p:extLst>
      <p:ext uri="{BB962C8B-B14F-4D97-AF65-F5344CB8AC3E}">
        <p14:creationId xmlns:p14="http://schemas.microsoft.com/office/powerpoint/2010/main" val="341172044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FD646E7-831B-4585-A4FD-8D67DE02156C}"/>
              </a:ext>
            </a:extLst>
          </p:cNvPr>
          <p:cNvSpPr>
            <a:spLocks noGrp="1"/>
          </p:cNvSpPr>
          <p:nvPr>
            <p:ph type="title"/>
          </p:nvPr>
        </p:nvSpPr>
        <p:spPr/>
        <p:txBody>
          <a:bodyPr/>
          <a:lstStyle/>
          <a:p>
            <a:r>
              <a:rPr lang="en-US"/>
              <a:t>Interpreted</a:t>
            </a:r>
          </a:p>
        </p:txBody>
      </p:sp>
      <p:sp>
        <p:nvSpPr>
          <p:cNvPr id="3" name="Content Placeholder 2">
            <a:extLst>
              <a:ext uri="{FF2B5EF4-FFF2-40B4-BE49-F238E27FC236}">
                <a16:creationId xmlns:a16="http://schemas.microsoft.com/office/drawing/2014/main" id="{C936F2CF-6A9D-43AE-A939-DB63E8BAE016}"/>
              </a:ext>
            </a:extLst>
          </p:cNvPr>
          <p:cNvSpPr>
            <a:spLocks noGrp="1"/>
          </p:cNvSpPr>
          <p:nvPr>
            <p:ph idx="1"/>
          </p:nvPr>
        </p:nvSpPr>
        <p:spPr/>
        <p:txBody>
          <a:bodyPr>
            <a:normAutofit/>
          </a:bodyPr>
          <a:lstStyle/>
          <a:p>
            <a:r>
              <a:rPr lang="en-US" sz="2400"/>
              <a:t>– The program are compiled into Java Virtual Machine (JVM) code called bytecode</a:t>
            </a:r>
          </a:p>
          <a:p>
            <a:r>
              <a:rPr lang="en-US" sz="2400"/>
              <a:t> – Each bytecode instruction is translated into machine code at the time of execution</a:t>
            </a:r>
          </a:p>
        </p:txBody>
      </p:sp>
    </p:spTree>
    <p:extLst>
      <p:ext uri="{BB962C8B-B14F-4D97-AF65-F5344CB8AC3E}">
        <p14:creationId xmlns:p14="http://schemas.microsoft.com/office/powerpoint/2010/main" val="4133759214"/>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19E44BC-75F8-4B7C-8B6A-3468797C04BC}"/>
              </a:ext>
            </a:extLst>
          </p:cNvPr>
          <p:cNvSpPr>
            <a:spLocks noGrp="1"/>
          </p:cNvSpPr>
          <p:nvPr>
            <p:ph type="title"/>
          </p:nvPr>
        </p:nvSpPr>
        <p:spPr/>
        <p:txBody>
          <a:bodyPr/>
          <a:lstStyle/>
          <a:p>
            <a:r>
              <a:rPr lang="en-US"/>
              <a:t>Robust</a:t>
            </a:r>
          </a:p>
        </p:txBody>
      </p:sp>
      <p:sp>
        <p:nvSpPr>
          <p:cNvPr id="3" name="Content Placeholder 2">
            <a:extLst>
              <a:ext uri="{FF2B5EF4-FFF2-40B4-BE49-F238E27FC236}">
                <a16:creationId xmlns:a16="http://schemas.microsoft.com/office/drawing/2014/main" id="{5964D9D4-4EAB-413B-BCC4-EEB4548A107E}"/>
              </a:ext>
            </a:extLst>
          </p:cNvPr>
          <p:cNvSpPr>
            <a:spLocks noGrp="1"/>
          </p:cNvSpPr>
          <p:nvPr>
            <p:ph idx="1"/>
          </p:nvPr>
        </p:nvSpPr>
        <p:spPr/>
        <p:txBody>
          <a:bodyPr>
            <a:normAutofit/>
          </a:bodyPr>
          <a:lstStyle/>
          <a:p>
            <a:r>
              <a:rPr lang="en-US" sz="2400"/>
              <a:t>– Java is simple </a:t>
            </a:r>
          </a:p>
          <a:p>
            <a:r>
              <a:rPr lang="en-US" sz="2400"/>
              <a:t>– no pointers/stack concerns </a:t>
            </a:r>
          </a:p>
          <a:p>
            <a:r>
              <a:rPr lang="en-US" sz="2400"/>
              <a:t>– Exception handling </a:t>
            </a:r>
          </a:p>
          <a:p>
            <a:r>
              <a:rPr lang="en-US" sz="2400"/>
              <a:t>– try/catch/finally series allows for simplified error recovery </a:t>
            </a:r>
          </a:p>
          <a:p>
            <a:r>
              <a:rPr lang="en-US" sz="2400"/>
              <a:t>– Strongly typed language – many errors caught during compilation</a:t>
            </a:r>
          </a:p>
        </p:txBody>
      </p:sp>
    </p:spTree>
    <p:extLst>
      <p:ext uri="{BB962C8B-B14F-4D97-AF65-F5344CB8AC3E}">
        <p14:creationId xmlns:p14="http://schemas.microsoft.com/office/powerpoint/2010/main" val="3826684506"/>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C0C2180-F802-4A28-9304-D78849F5D5EF}"/>
              </a:ext>
            </a:extLst>
          </p:cNvPr>
          <p:cNvSpPr>
            <a:spLocks noGrp="1"/>
          </p:cNvSpPr>
          <p:nvPr>
            <p:ph type="title"/>
          </p:nvPr>
        </p:nvSpPr>
        <p:spPr>
          <a:xfrm>
            <a:off x="822959" y="286604"/>
            <a:ext cx="7823329" cy="1450757"/>
          </a:xfrm>
        </p:spPr>
        <p:txBody>
          <a:bodyPr/>
          <a:lstStyle/>
          <a:p>
            <a:r>
              <a:rPr lang="en-US"/>
              <a:t>Java Development Environment</a:t>
            </a:r>
          </a:p>
        </p:txBody>
      </p:sp>
      <p:sp>
        <p:nvSpPr>
          <p:cNvPr id="3" name="Content Placeholder 2">
            <a:extLst>
              <a:ext uri="{FF2B5EF4-FFF2-40B4-BE49-F238E27FC236}">
                <a16:creationId xmlns:a16="http://schemas.microsoft.com/office/drawing/2014/main" id="{F24A4EE7-C092-4D75-9DDF-FF2DF9ACB30B}"/>
              </a:ext>
            </a:extLst>
          </p:cNvPr>
          <p:cNvSpPr>
            <a:spLocks noGrp="1"/>
          </p:cNvSpPr>
          <p:nvPr>
            <p:ph idx="1"/>
          </p:nvPr>
        </p:nvSpPr>
        <p:spPr/>
        <p:txBody>
          <a:bodyPr>
            <a:normAutofit/>
          </a:bodyPr>
          <a:lstStyle/>
          <a:p>
            <a:pPr>
              <a:buFont typeface="Arial" pitchFamily="34" charset="0"/>
              <a:buChar char="•"/>
            </a:pPr>
            <a:r>
              <a:rPr lang="en-US" sz="2400"/>
              <a:t> Edit – Create/edit the source code </a:t>
            </a:r>
          </a:p>
          <a:p>
            <a:pPr>
              <a:buFont typeface="Arial" pitchFamily="34" charset="0"/>
              <a:buChar char="•"/>
            </a:pPr>
            <a:r>
              <a:rPr lang="en-US" sz="2400"/>
              <a:t> Compile – Compile the source code </a:t>
            </a:r>
          </a:p>
          <a:p>
            <a:pPr>
              <a:buFont typeface="Arial" pitchFamily="34" charset="0"/>
              <a:buChar char="•"/>
            </a:pPr>
            <a:r>
              <a:rPr lang="en-US" sz="2400"/>
              <a:t> Load – Load the compiled code </a:t>
            </a:r>
          </a:p>
          <a:p>
            <a:pPr>
              <a:buFont typeface="Arial" pitchFamily="34" charset="0"/>
              <a:buChar char="•"/>
            </a:pPr>
            <a:r>
              <a:rPr lang="en-US" sz="2400"/>
              <a:t> Verify – Check against security restrictions </a:t>
            </a:r>
          </a:p>
          <a:p>
            <a:pPr>
              <a:buFont typeface="Arial" pitchFamily="34" charset="0"/>
              <a:buChar char="•"/>
            </a:pPr>
            <a:r>
              <a:rPr lang="en-US" sz="2400"/>
              <a:t> Execute – Execute the compiled</a:t>
            </a:r>
          </a:p>
        </p:txBody>
      </p:sp>
    </p:spTree>
    <p:extLst>
      <p:ext uri="{BB962C8B-B14F-4D97-AF65-F5344CB8AC3E}">
        <p14:creationId xmlns:p14="http://schemas.microsoft.com/office/powerpoint/2010/main" val="2463905012"/>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FE6BBEE-B953-43A2-A805-9E89E618DCAE}"/>
              </a:ext>
            </a:extLst>
          </p:cNvPr>
          <p:cNvSpPr>
            <a:spLocks noGrp="1"/>
          </p:cNvSpPr>
          <p:nvPr>
            <p:ph type="title"/>
          </p:nvPr>
        </p:nvSpPr>
        <p:spPr/>
        <p:txBody>
          <a:bodyPr/>
          <a:lstStyle/>
          <a:p>
            <a:r>
              <a:rPr lang="en-US"/>
              <a:t>Java Platform</a:t>
            </a:r>
          </a:p>
        </p:txBody>
      </p:sp>
      <p:pic>
        <p:nvPicPr>
          <p:cNvPr id="5" name="Content Placeholder 4">
            <a:extLst>
              <a:ext uri="{FF2B5EF4-FFF2-40B4-BE49-F238E27FC236}">
                <a16:creationId xmlns:a16="http://schemas.microsoft.com/office/drawing/2014/main" id="{2ACFD295-A4E8-4A6C-8DC6-8F07D1BF4414}"/>
              </a:ext>
            </a:extLst>
          </p:cNvPr>
          <p:cNvPicPr>
            <a:picLocks noGrp="1" noChangeAspect="1"/>
          </p:cNvPicPr>
          <p:nvPr>
            <p:ph idx="1"/>
          </p:nvPr>
        </p:nvPicPr>
        <p:blipFill>
          <a:blip r:embed="rId2"/>
          <a:srcRect l="1" r="158" b="531"/>
          <a:stretch>
            <a:fillRect/>
          </a:stretch>
        </p:blipFill>
        <p:spPr>
          <a:xfrm>
            <a:off x="1381682" y="1846264"/>
            <a:ext cx="7264608" cy="4531388"/>
          </a:xfrm>
        </p:spPr>
      </p:pic>
    </p:spTree>
    <p:extLst>
      <p:ext uri="{BB962C8B-B14F-4D97-AF65-F5344CB8AC3E}">
        <p14:creationId xmlns:p14="http://schemas.microsoft.com/office/powerpoint/2010/main" val="3796212893"/>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A6CD846-AC17-424B-90F7-5BD4066987CB}"/>
              </a:ext>
            </a:extLst>
          </p:cNvPr>
          <p:cNvSpPr>
            <a:spLocks noGrp="1"/>
          </p:cNvSpPr>
          <p:nvPr>
            <p:ph type="title"/>
          </p:nvPr>
        </p:nvSpPr>
        <p:spPr/>
        <p:txBody>
          <a:bodyPr/>
          <a:lstStyle/>
          <a:p>
            <a:r>
              <a:rPr lang="en-US"/>
              <a:t>Bytecode</a:t>
            </a:r>
          </a:p>
        </p:txBody>
      </p:sp>
      <p:sp>
        <p:nvSpPr>
          <p:cNvPr id="3" name="Content Placeholder 2">
            <a:extLst>
              <a:ext uri="{FF2B5EF4-FFF2-40B4-BE49-F238E27FC236}">
                <a16:creationId xmlns:a16="http://schemas.microsoft.com/office/drawing/2014/main" id="{7BC7935C-A978-472E-8599-EE225F091B34}"/>
              </a:ext>
            </a:extLst>
          </p:cNvPr>
          <p:cNvSpPr>
            <a:spLocks noGrp="1"/>
          </p:cNvSpPr>
          <p:nvPr>
            <p:ph idx="1"/>
          </p:nvPr>
        </p:nvSpPr>
        <p:spPr/>
        <p:txBody>
          <a:bodyPr>
            <a:normAutofit/>
          </a:bodyPr>
          <a:lstStyle/>
          <a:p>
            <a:pPr lvl="1">
              <a:buFont typeface="Arial" pitchFamily="34" charset="0"/>
              <a:buChar char="•"/>
            </a:pPr>
            <a:r>
              <a:rPr lang="en-US" sz="2400"/>
              <a:t>They are not machine language binary code</a:t>
            </a:r>
          </a:p>
          <a:p>
            <a:pPr lvl="1">
              <a:buFont typeface="Arial" pitchFamily="34" charset="0"/>
              <a:buChar char="•"/>
            </a:pPr>
            <a:r>
              <a:rPr lang="en-US" sz="2400"/>
              <a:t>They are independent of any particular microprocessor or hardware platform</a:t>
            </a:r>
          </a:p>
          <a:p>
            <a:pPr lvl="1">
              <a:buFont typeface="Arial" pitchFamily="34" charset="0"/>
              <a:buChar char="•"/>
            </a:pPr>
            <a:r>
              <a:rPr lang="en-US" sz="2400"/>
              <a:t>They are platform‐independent instructions</a:t>
            </a:r>
          </a:p>
          <a:p>
            <a:pPr lvl="1">
              <a:buFont typeface="Arial" pitchFamily="34" charset="0"/>
              <a:buChar char="•"/>
            </a:pPr>
            <a:r>
              <a:rPr lang="en-US" sz="2400"/>
              <a:t>Another entity (interpreter) is required to convert the bytecodes into machine codes that the underlying microprocessor understands</a:t>
            </a:r>
          </a:p>
          <a:p>
            <a:pPr lvl="1">
              <a:buFont typeface="Arial" pitchFamily="34" charset="0"/>
              <a:buChar char="•"/>
            </a:pPr>
            <a:endParaRPr lang="en-US" sz="2400"/>
          </a:p>
          <a:p>
            <a:pPr lvl="1">
              <a:buFont typeface="Arial" pitchFamily="34" charset="0"/>
              <a:buChar char="•"/>
            </a:pPr>
            <a:r>
              <a:rPr lang="en-US" sz="2400"/>
              <a:t>This is the job of the JVM (Java Virtual Machine)</a:t>
            </a:r>
            <a:endParaRPr lang="en-US" sz="2200"/>
          </a:p>
        </p:txBody>
      </p:sp>
    </p:spTree>
    <p:extLst>
      <p:ext uri="{BB962C8B-B14F-4D97-AF65-F5344CB8AC3E}">
        <p14:creationId xmlns:p14="http://schemas.microsoft.com/office/powerpoint/2010/main" val="1656759190"/>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9C604CF-2301-4FF7-BDA1-FCF9A06079D7}"/>
              </a:ext>
            </a:extLst>
          </p:cNvPr>
          <p:cNvSpPr>
            <a:spLocks noGrp="1"/>
          </p:cNvSpPr>
          <p:nvPr>
            <p:ph type="title"/>
          </p:nvPr>
        </p:nvSpPr>
        <p:spPr/>
        <p:txBody>
          <a:bodyPr/>
          <a:lstStyle/>
          <a:p>
            <a:r>
              <a:rPr lang="en-US"/>
              <a:t>JVM (Java Virtual Machine)</a:t>
            </a:r>
          </a:p>
        </p:txBody>
      </p:sp>
      <p:sp>
        <p:nvSpPr>
          <p:cNvPr id="3" name="Content Placeholder 2">
            <a:extLst>
              <a:ext uri="{FF2B5EF4-FFF2-40B4-BE49-F238E27FC236}">
                <a16:creationId xmlns:a16="http://schemas.microsoft.com/office/drawing/2014/main" id="{2B9D54B4-17EF-405C-B856-27EE8661274F}"/>
              </a:ext>
            </a:extLst>
          </p:cNvPr>
          <p:cNvSpPr>
            <a:spLocks noGrp="1"/>
          </p:cNvSpPr>
          <p:nvPr>
            <p:ph idx="1"/>
          </p:nvPr>
        </p:nvSpPr>
        <p:spPr/>
        <p:txBody>
          <a:bodyPr>
            <a:normAutofit/>
          </a:bodyPr>
          <a:lstStyle/>
          <a:p>
            <a:pPr lvl="1">
              <a:buFont typeface="Arial" pitchFamily="34" charset="0"/>
              <a:buChar char="•"/>
            </a:pPr>
            <a:r>
              <a:rPr lang="en-US" sz="2400"/>
              <a:t>It is a part of the JDK and the foundation of the Java platform </a:t>
            </a:r>
          </a:p>
          <a:p>
            <a:pPr lvl="1">
              <a:buFont typeface="Arial" pitchFamily="34" charset="0"/>
              <a:buChar char="•"/>
            </a:pPr>
            <a:r>
              <a:rPr lang="en-US" sz="2400"/>
              <a:t>It can be installed separately or with JDK</a:t>
            </a:r>
          </a:p>
          <a:p>
            <a:pPr lvl="1">
              <a:buFont typeface="Arial" pitchFamily="34" charset="0"/>
              <a:buChar char="•"/>
            </a:pPr>
            <a:endParaRPr lang="en-US" sz="2400"/>
          </a:p>
          <a:p>
            <a:pPr lvl="1">
              <a:buFont typeface="Arial" pitchFamily="34" charset="0"/>
              <a:buChar char="•"/>
            </a:pPr>
            <a:r>
              <a:rPr lang="en-US" sz="2400"/>
              <a:t>A virtual machine (VM) is a software application that simulates a computer, but hides the underlying operating system and hardware from the programs that interact with the VM</a:t>
            </a:r>
          </a:p>
          <a:p>
            <a:pPr lvl="1">
              <a:buFont typeface="Arial" pitchFamily="34" charset="0"/>
              <a:buChar char="•"/>
            </a:pPr>
            <a:endParaRPr lang="en-US" sz="2400"/>
          </a:p>
          <a:p>
            <a:pPr lvl="1">
              <a:buFont typeface="Arial" pitchFamily="34" charset="0"/>
              <a:buChar char="•"/>
            </a:pPr>
            <a:r>
              <a:rPr lang="en-US" sz="2400"/>
              <a:t>It is the JVM that makes Java a portable language</a:t>
            </a:r>
          </a:p>
        </p:txBody>
      </p:sp>
    </p:spTree>
    <p:extLst>
      <p:ext uri="{BB962C8B-B14F-4D97-AF65-F5344CB8AC3E}">
        <p14:creationId xmlns:p14="http://schemas.microsoft.com/office/powerpoint/2010/main" val="2643296333"/>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544D5B7-4486-413F-97A7-3FFAFB1492EA}"/>
              </a:ext>
            </a:extLst>
          </p:cNvPr>
          <p:cNvSpPr>
            <a:spLocks noGrp="1"/>
          </p:cNvSpPr>
          <p:nvPr>
            <p:ph type="title"/>
          </p:nvPr>
        </p:nvSpPr>
        <p:spPr/>
        <p:txBody>
          <a:bodyPr/>
          <a:lstStyle/>
          <a:p>
            <a:pPr algn="ctr"/>
            <a:r>
              <a:rPr lang="en-US"/>
              <a:t>Let’s Introduce Ourselves</a:t>
            </a:r>
          </a:p>
        </p:txBody>
      </p:sp>
      <p:sp>
        <p:nvSpPr>
          <p:cNvPr id="3" name="Content Placeholder 2">
            <a:extLst>
              <a:ext uri="{FF2B5EF4-FFF2-40B4-BE49-F238E27FC236}">
                <a16:creationId xmlns:a16="http://schemas.microsoft.com/office/drawing/2014/main" id="{01779C6E-ABDC-4D87-B6FF-6D610ECD3B8C}"/>
              </a:ext>
            </a:extLst>
          </p:cNvPr>
          <p:cNvSpPr>
            <a:spLocks noGrp="1"/>
          </p:cNvSpPr>
          <p:nvPr>
            <p:ph idx="1"/>
          </p:nvPr>
        </p:nvSpPr>
        <p:spPr/>
        <p:txBody>
          <a:bodyPr/>
          <a:lstStyle/>
          <a:p>
            <a:endParaRPr lang="en-US"/>
          </a:p>
          <a:p>
            <a:r>
              <a:rPr lang="en-US"/>
              <a:t>Name: Abeeha Sattar</a:t>
            </a:r>
          </a:p>
          <a:p>
            <a:r>
              <a:rPr lang="en-US"/>
              <a:t>Qualifications: MS(CS) from IBA (2020), BS(CS) from FAST-NUCES (2016)</a:t>
            </a:r>
          </a:p>
          <a:p>
            <a:r>
              <a:rPr lang="en-US"/>
              <a:t>Experience: Worked in Systems Ltd. for about 1.5 years.</a:t>
            </a:r>
          </a:p>
          <a:p>
            <a:endParaRPr lang="en-US"/>
          </a:p>
          <a:p>
            <a:pPr algn="ctr"/>
            <a:r>
              <a:rPr lang="en-US"/>
              <a:t>Tell me… your name, hobbies , your field of interest, and </a:t>
            </a:r>
          </a:p>
          <a:p>
            <a:pPr algn="ctr"/>
            <a:r>
              <a:rPr lang="en-US"/>
              <a:t>your expectations from this course.</a:t>
            </a:r>
          </a:p>
        </p:txBody>
      </p:sp>
    </p:spTree>
    <p:extLst>
      <p:ext uri="{BB962C8B-B14F-4D97-AF65-F5344CB8AC3E}">
        <p14:creationId xmlns:p14="http://schemas.microsoft.com/office/powerpoint/2010/main" val="19906649"/>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9C604CF-2301-4FF7-BDA1-FCF9A06079D7}"/>
              </a:ext>
            </a:extLst>
          </p:cNvPr>
          <p:cNvSpPr>
            <a:spLocks noGrp="1"/>
          </p:cNvSpPr>
          <p:nvPr>
            <p:ph type="title"/>
          </p:nvPr>
        </p:nvSpPr>
        <p:spPr/>
        <p:txBody>
          <a:bodyPr/>
          <a:lstStyle/>
          <a:p>
            <a:r>
              <a:rPr lang="en-US"/>
              <a:t>JVM (Java Virtual Machine)</a:t>
            </a:r>
          </a:p>
        </p:txBody>
      </p:sp>
      <p:sp>
        <p:nvSpPr>
          <p:cNvPr id="3" name="Content Placeholder 2">
            <a:extLst>
              <a:ext uri="{FF2B5EF4-FFF2-40B4-BE49-F238E27FC236}">
                <a16:creationId xmlns:a16="http://schemas.microsoft.com/office/drawing/2014/main" id="{2B9D54B4-17EF-405C-B856-27EE8661274F}"/>
              </a:ext>
            </a:extLst>
          </p:cNvPr>
          <p:cNvSpPr>
            <a:spLocks noGrp="1"/>
          </p:cNvSpPr>
          <p:nvPr>
            <p:ph idx="1"/>
          </p:nvPr>
        </p:nvSpPr>
        <p:spPr>
          <a:xfrm>
            <a:off x="822959" y="1845734"/>
            <a:ext cx="7543801" cy="4555066"/>
          </a:xfrm>
        </p:spPr>
        <p:txBody>
          <a:bodyPr>
            <a:normAutofit/>
          </a:bodyPr>
          <a:lstStyle/>
          <a:p>
            <a:pPr lvl="1">
              <a:buFont typeface="Arial" pitchFamily="34" charset="0"/>
              <a:buChar char="•"/>
            </a:pPr>
            <a:r>
              <a:rPr lang="en-US" sz="2400"/>
              <a:t>The same bytecodes can be executed on any platform containing a compatible JVM</a:t>
            </a:r>
          </a:p>
          <a:p>
            <a:pPr lvl="1">
              <a:buFont typeface="Arial" pitchFamily="34" charset="0"/>
              <a:buChar char="•"/>
            </a:pPr>
            <a:endParaRPr lang="en-US" sz="2400"/>
          </a:p>
          <a:p>
            <a:pPr lvl="1">
              <a:buFont typeface="Arial" pitchFamily="34" charset="0"/>
              <a:buChar char="•"/>
            </a:pPr>
            <a:r>
              <a:rPr lang="en-US" sz="2400"/>
              <a:t>The JVM is invoked by the java command – </a:t>
            </a:r>
            <a:r>
              <a:rPr lang="en-US" sz="2400" b="1">
                <a:solidFill>
                  <a:schemeClr val="accent2"/>
                </a:solidFill>
              </a:rPr>
              <a:t>java Welcome</a:t>
            </a:r>
          </a:p>
          <a:p>
            <a:pPr lvl="1">
              <a:buFont typeface="Arial" pitchFamily="34" charset="0"/>
              <a:buChar char="•"/>
            </a:pPr>
            <a:endParaRPr lang="en-US" sz="2400"/>
          </a:p>
          <a:p>
            <a:pPr lvl="1">
              <a:buFont typeface="Arial" pitchFamily="34" charset="0"/>
              <a:buChar char="•"/>
            </a:pPr>
            <a:r>
              <a:rPr lang="en-US" sz="2400"/>
              <a:t>It searches the class Welcome in the current directory and executes the main method of </a:t>
            </a:r>
            <a:r>
              <a:rPr lang="en-US" sz="2400" b="1">
                <a:solidFill>
                  <a:schemeClr val="accent2"/>
                </a:solidFill>
              </a:rPr>
              <a:t>class Welcome</a:t>
            </a:r>
          </a:p>
          <a:p>
            <a:pPr lvl="1">
              <a:buFont typeface="Arial" pitchFamily="34" charset="0"/>
              <a:buChar char="•"/>
            </a:pPr>
            <a:endParaRPr lang="en-US" sz="2400"/>
          </a:p>
          <a:p>
            <a:pPr lvl="1">
              <a:buFont typeface="Arial" pitchFamily="34" charset="0"/>
              <a:buChar char="•"/>
            </a:pPr>
            <a:r>
              <a:rPr lang="en-US" sz="2400"/>
              <a:t>It issues an error if it cannot find the class Welcome or if class Welcome does not contain a method called main with proper signature</a:t>
            </a:r>
          </a:p>
        </p:txBody>
      </p:sp>
    </p:spTree>
    <p:extLst>
      <p:ext uri="{BB962C8B-B14F-4D97-AF65-F5344CB8AC3E}">
        <p14:creationId xmlns:p14="http://schemas.microsoft.com/office/powerpoint/2010/main" val="3264356852"/>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C4A0883-E8B4-43B1-B763-79785ED7D1F2}"/>
              </a:ext>
            </a:extLst>
          </p:cNvPr>
          <p:cNvSpPr>
            <a:spLocks noGrp="1"/>
          </p:cNvSpPr>
          <p:nvPr>
            <p:ph type="title"/>
          </p:nvPr>
        </p:nvSpPr>
        <p:spPr/>
        <p:txBody>
          <a:bodyPr/>
          <a:lstStyle/>
          <a:p>
            <a:r>
              <a:rPr lang="en-US"/>
              <a:t>JIT Compiler</a:t>
            </a:r>
          </a:p>
        </p:txBody>
      </p:sp>
      <p:sp>
        <p:nvSpPr>
          <p:cNvPr id="3" name="Content Placeholder 2">
            <a:extLst>
              <a:ext uri="{FF2B5EF4-FFF2-40B4-BE49-F238E27FC236}">
                <a16:creationId xmlns:a16="http://schemas.microsoft.com/office/drawing/2014/main" id="{381ACC64-7520-4E85-AA78-F9848CBB516B}"/>
              </a:ext>
            </a:extLst>
          </p:cNvPr>
          <p:cNvSpPr>
            <a:spLocks noGrp="1"/>
          </p:cNvSpPr>
          <p:nvPr>
            <p:ph idx="1"/>
          </p:nvPr>
        </p:nvSpPr>
        <p:spPr/>
        <p:txBody>
          <a:bodyPr>
            <a:normAutofit/>
          </a:bodyPr>
          <a:lstStyle/>
          <a:p>
            <a:pPr lvl="1">
              <a:buFont typeface="Arial" pitchFamily="34" charset="0"/>
              <a:buChar char="•"/>
            </a:pPr>
            <a:r>
              <a:rPr lang="en-US" sz="2400"/>
              <a:t>When a JIT compiler is part of the JVM, selected portions of bytecode are compiled into executable code in real time, on a piece-by-piece, demand basis.</a:t>
            </a:r>
          </a:p>
          <a:p>
            <a:pPr lvl="1">
              <a:buFont typeface="Arial" pitchFamily="34" charset="0"/>
              <a:buChar char="•"/>
            </a:pPr>
            <a:r>
              <a:rPr lang="en-US" sz="2400"/>
              <a:t>An entire Java program is not compiled into executable code all at once, in this case.</a:t>
            </a:r>
          </a:p>
          <a:p>
            <a:pPr lvl="1">
              <a:buFont typeface="Arial" pitchFamily="34" charset="0"/>
              <a:buChar char="•"/>
            </a:pPr>
            <a:endParaRPr lang="en-US" sz="2400"/>
          </a:p>
          <a:p>
            <a:pPr lvl="1">
              <a:buFont typeface="Arial" pitchFamily="34" charset="0"/>
              <a:buChar char="•"/>
            </a:pPr>
            <a:r>
              <a:rPr lang="en-US" sz="2400"/>
              <a:t>Not all sequences of bytecode are compiled—only those that will benefit from compilation.</a:t>
            </a:r>
          </a:p>
          <a:p>
            <a:pPr lvl="1">
              <a:buFont typeface="Arial" pitchFamily="34" charset="0"/>
              <a:buChar char="•"/>
            </a:pPr>
            <a:r>
              <a:rPr lang="en-US" sz="2400"/>
              <a:t>The remaining code is simply interpreted.</a:t>
            </a:r>
          </a:p>
        </p:txBody>
      </p:sp>
    </p:spTree>
    <p:extLst>
      <p:ext uri="{BB962C8B-B14F-4D97-AF65-F5344CB8AC3E}">
        <p14:creationId xmlns:p14="http://schemas.microsoft.com/office/powerpoint/2010/main" val="273081609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835FABD-BF4C-42AA-A34C-2D5A231E70C6}"/>
              </a:ext>
            </a:extLst>
          </p:cNvPr>
          <p:cNvSpPr>
            <a:spLocks noGrp="1"/>
          </p:cNvSpPr>
          <p:nvPr>
            <p:ph type="title"/>
          </p:nvPr>
        </p:nvSpPr>
        <p:spPr/>
        <p:txBody>
          <a:bodyPr/>
          <a:lstStyle/>
          <a:p>
            <a:r>
              <a:rPr lang="en-US"/>
              <a:t>Commands for Reference:</a:t>
            </a:r>
          </a:p>
        </p:txBody>
      </p:sp>
      <p:sp>
        <p:nvSpPr>
          <p:cNvPr id="3" name="Content Placeholder 2">
            <a:extLst>
              <a:ext uri="{FF2B5EF4-FFF2-40B4-BE49-F238E27FC236}">
                <a16:creationId xmlns:a16="http://schemas.microsoft.com/office/drawing/2014/main" id="{21B06E4E-2F3A-45D6-9E7A-AB55F7342CB8}"/>
              </a:ext>
            </a:extLst>
          </p:cNvPr>
          <p:cNvSpPr>
            <a:spLocks noGrp="1"/>
          </p:cNvSpPr>
          <p:nvPr>
            <p:ph idx="1"/>
          </p:nvPr>
        </p:nvSpPr>
        <p:spPr/>
        <p:txBody>
          <a:bodyPr/>
          <a:lstStyle/>
          <a:p>
            <a:endParaRPr lang="en-US"/>
          </a:p>
          <a:p>
            <a:pPr lvl="1">
              <a:buFont typeface="Arial" pitchFamily="34" charset="0"/>
              <a:buChar char="•"/>
            </a:pPr>
            <a:r>
              <a:rPr lang="en-US" sz="2400"/>
              <a:t>Use </a:t>
            </a:r>
            <a:r>
              <a:rPr lang="en-US" sz="2400" b="1" err="1">
                <a:solidFill>
                  <a:schemeClr val="accent2"/>
                </a:solidFill>
              </a:rPr>
              <a:t>javac &lt;filename&gt;.java </a:t>
            </a:r>
            <a:r>
              <a:rPr lang="en-US" sz="2400"/>
              <a:t>to compile a java file using the command prompt</a:t>
            </a:r>
          </a:p>
          <a:p>
            <a:pPr lvl="1">
              <a:buFont typeface="Arial" pitchFamily="34" charset="0"/>
              <a:buChar char="•"/>
            </a:pPr>
            <a:endParaRPr lang="en-US" sz="2400"/>
          </a:p>
          <a:p>
            <a:pPr lvl="1">
              <a:buFont typeface="Arial" pitchFamily="34" charset="0"/>
              <a:buChar char="•"/>
            </a:pPr>
            <a:r>
              <a:rPr lang="en-US" sz="2400"/>
              <a:t>Use </a:t>
            </a:r>
            <a:r>
              <a:rPr lang="en-US" sz="2400" b="1">
                <a:solidFill>
                  <a:schemeClr val="accent2"/>
                </a:solidFill>
              </a:rPr>
              <a:t>java &lt;classname&gt; </a:t>
            </a:r>
            <a:r>
              <a:rPr lang="en-US" sz="2400"/>
              <a:t>to execute the class file that was generated by the javac command.</a:t>
            </a:r>
          </a:p>
        </p:txBody>
      </p:sp>
    </p:spTree>
    <p:extLst>
      <p:ext uri="{BB962C8B-B14F-4D97-AF65-F5344CB8AC3E}">
        <p14:creationId xmlns:p14="http://schemas.microsoft.com/office/powerpoint/2010/main" val="864486317"/>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a:t>Fin.</a:t>
            </a:r>
          </a:p>
        </p:txBody>
      </p:sp>
    </p:spTree>
    <p:extLst>
      <p:ext uri="{BB962C8B-B14F-4D97-AF65-F5344CB8AC3E}">
        <p14:creationId xmlns:p14="http://schemas.microsoft.com/office/powerpoint/2010/main" val="587824433"/>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a:t>Software Construction &amp; </a:t>
            </a:r>
            <a:br>
              <a:rPr lang="en-US" sz="6000"/>
            </a:br>
            <a:r>
              <a:rPr lang="en-US" sz="600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03</a:t>
            </a:r>
            <a:endParaRPr lang="en-US"/>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a:t>Abeeha Sattar</a:t>
            </a:r>
          </a:p>
        </p:txBody>
      </p:sp>
    </p:spTree>
    <p:extLst>
      <p:ext uri="{BB962C8B-B14F-4D97-AF65-F5344CB8AC3E}">
        <p14:creationId xmlns:p14="http://schemas.microsoft.com/office/powerpoint/2010/main" val="4155996961"/>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p:txBody>
          <a:bodyPr/>
          <a:lstStyle/>
          <a:p>
            <a:pPr algn="ctr"/>
            <a:r>
              <a:rPr lang="en-US"/>
              <a:t>Layered Architecture</a:t>
            </a:r>
          </a:p>
        </p:txBody>
      </p:sp>
    </p:spTree>
    <p:extLst>
      <p:ext uri="{BB962C8B-B14F-4D97-AF65-F5344CB8AC3E}">
        <p14:creationId xmlns:p14="http://schemas.microsoft.com/office/powerpoint/2010/main" val="2374991263"/>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FE6BBEE-B953-43A2-A805-9E89E618DCAE}"/>
              </a:ext>
            </a:extLst>
          </p:cNvPr>
          <p:cNvSpPr>
            <a:spLocks noGrp="1"/>
          </p:cNvSpPr>
          <p:nvPr>
            <p:ph type="title"/>
          </p:nvPr>
        </p:nvSpPr>
        <p:spPr/>
        <p:txBody>
          <a:bodyPr/>
          <a:lstStyle/>
          <a:p>
            <a:r>
              <a:rPr lang="en-US"/>
              <a:t>Layered Application Architecture</a:t>
            </a:r>
          </a:p>
        </p:txBody>
      </p:sp>
      <p:sp>
        <p:nvSpPr>
          <p:cNvPr id="3" name="Content Placeholder 2">
            <a:extLst>
              <a:ext uri="{FF2B5EF4-FFF2-40B4-BE49-F238E27FC236}">
                <a16:creationId xmlns:a16="http://schemas.microsoft.com/office/drawing/2014/main" id="{BCF5F9E8-C465-4A3F-90E6-128AEAD8C589}"/>
              </a:ext>
            </a:extLst>
          </p:cNvPr>
          <p:cNvSpPr>
            <a:spLocks noGrp="1"/>
          </p:cNvSpPr>
          <p:nvPr>
            <p:ph idx="1"/>
          </p:nvPr>
        </p:nvSpPr>
        <p:spPr/>
        <p:txBody>
          <a:bodyPr/>
          <a:lstStyle/>
          <a:p>
            <a:pPr>
              <a:buFont typeface="Wingdings" panose="05000000000000000000" pitchFamily="2" charset="2"/>
              <a:buChar char="§"/>
            </a:pPr>
            <a:r>
              <a:rPr lang="en-US"/>
              <a:t>Presentation layer</a:t>
            </a:r>
          </a:p>
          <a:p>
            <a:pPr lvl="1">
              <a:buFont typeface="Wingdings" panose="05000000000000000000" pitchFamily="2" charset="2"/>
              <a:buChar char="§"/>
            </a:pPr>
            <a:r>
              <a:rPr lang="en-US"/>
              <a:t>Concerned with presenting the results of a computation to system users and with collecting user inputs</a:t>
            </a:r>
          </a:p>
          <a:p>
            <a:pPr>
              <a:buFont typeface="Wingdings" panose="05000000000000000000" pitchFamily="2" charset="2"/>
              <a:buChar char="§"/>
            </a:pPr>
            <a:r>
              <a:rPr lang="en-US"/>
              <a:t>Application processing layer</a:t>
            </a:r>
          </a:p>
          <a:p>
            <a:pPr lvl="1">
              <a:buFont typeface="Wingdings" panose="05000000000000000000" pitchFamily="2" charset="2"/>
              <a:buChar char="§"/>
            </a:pPr>
            <a:r>
              <a:rPr lang="en-US"/>
              <a:t>Concerned with providing application specific functionality e.g., in a banking system, banking functions such as open account, close account, etc.</a:t>
            </a:r>
          </a:p>
          <a:p>
            <a:pPr>
              <a:buFont typeface="Wingdings" panose="05000000000000000000" pitchFamily="2" charset="2"/>
              <a:buChar char="§"/>
            </a:pPr>
            <a:r>
              <a:rPr lang="en-US"/>
              <a:t>Data management layer</a:t>
            </a:r>
          </a:p>
          <a:p>
            <a:pPr lvl="1">
              <a:buFont typeface="Wingdings" panose="05000000000000000000" pitchFamily="2" charset="2"/>
              <a:buChar char="§"/>
            </a:pPr>
            <a:r>
              <a:rPr lang="en-US"/>
              <a:t>Concerned with managing the system databases</a:t>
            </a:r>
          </a:p>
          <a:p>
            <a:endParaRPr lang="en-US"/>
          </a:p>
        </p:txBody>
      </p:sp>
    </p:spTree>
    <p:extLst>
      <p:ext uri="{BB962C8B-B14F-4D97-AF65-F5344CB8AC3E}">
        <p14:creationId xmlns:p14="http://schemas.microsoft.com/office/powerpoint/2010/main" val="3796212893"/>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A6CD846-AC17-424B-90F7-5BD4066987CB}"/>
              </a:ext>
            </a:extLst>
          </p:cNvPr>
          <p:cNvSpPr>
            <a:spLocks noGrp="1"/>
          </p:cNvSpPr>
          <p:nvPr>
            <p:ph type="title"/>
          </p:nvPr>
        </p:nvSpPr>
        <p:spPr/>
        <p:txBody>
          <a:bodyPr/>
          <a:lstStyle/>
          <a:p>
            <a:r>
              <a:rPr lang="en-US"/>
              <a:t>Tiering</a:t>
            </a:r>
          </a:p>
        </p:txBody>
      </p:sp>
      <p:sp>
        <p:nvSpPr>
          <p:cNvPr id="3" name="Content Placeholder 2">
            <a:extLst>
              <a:ext uri="{FF2B5EF4-FFF2-40B4-BE49-F238E27FC236}">
                <a16:creationId xmlns:a16="http://schemas.microsoft.com/office/drawing/2014/main" id="{7BC7935C-A978-472E-8599-EE225F091B34}"/>
              </a:ext>
            </a:extLst>
          </p:cNvPr>
          <p:cNvSpPr>
            <a:spLocks noGrp="1"/>
          </p:cNvSpPr>
          <p:nvPr>
            <p:ph idx="1"/>
          </p:nvPr>
        </p:nvSpPr>
        <p:spPr/>
        <p:txBody>
          <a:bodyPr/>
          <a:lstStyle/>
          <a:p>
            <a:pPr>
              <a:buFont typeface="Wingdings" panose="05000000000000000000" pitchFamily="2" charset="2"/>
              <a:buChar char="§"/>
            </a:pPr>
            <a:r>
              <a:rPr lang="en-US"/>
              <a:t>A two-tier architecture is one where a client talks directly to a server, with no intervening server</a:t>
            </a:r>
          </a:p>
          <a:p>
            <a:pPr lvl="1"/>
            <a:r>
              <a:rPr lang="en-US"/>
              <a:t>This type of architecture is typically used in small environments with less than 50 users</a:t>
            </a:r>
          </a:p>
          <a:p>
            <a:pPr>
              <a:buFont typeface="Wingdings" panose="05000000000000000000" pitchFamily="2" charset="2"/>
              <a:buChar char="§"/>
            </a:pPr>
            <a:r>
              <a:rPr lang="en-US"/>
              <a:t>A three-tier architecture introduces another server (or an "agent") between the client and the server</a:t>
            </a:r>
          </a:p>
          <a:p>
            <a:pPr lvl="1">
              <a:buFont typeface="Wingdings" panose="05000000000000000000" pitchFamily="2" charset="2"/>
              <a:buChar char="§"/>
            </a:pPr>
            <a:r>
              <a:rPr lang="en-US"/>
              <a:t>The role of the middle-tier agent is many-fold - it can provide translation services as in adapting a legacy application on a </a:t>
            </a:r>
            <a:r>
              <a:rPr lang="fr-FR"/>
              <a:t>mainframe to a client/server environnent</a:t>
            </a:r>
          </a:p>
          <a:p>
            <a:pPr lvl="1">
              <a:buFont typeface="Wingdings" panose="05000000000000000000" pitchFamily="2" charset="2"/>
              <a:buChar char="§"/>
            </a:pPr>
            <a:r>
              <a:rPr lang="en-US"/>
              <a:t>A plethora of software technologies have evolved to fill the middle tier - middleware</a:t>
            </a:r>
          </a:p>
          <a:p>
            <a:endParaRPr lang="en-US"/>
          </a:p>
        </p:txBody>
      </p:sp>
    </p:spTree>
    <p:extLst>
      <p:ext uri="{BB962C8B-B14F-4D97-AF65-F5344CB8AC3E}">
        <p14:creationId xmlns:p14="http://schemas.microsoft.com/office/powerpoint/2010/main" val="1656759190"/>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1543F83-78F8-47E6-89AE-D0EDEF0C1D32}"/>
              </a:ext>
            </a:extLst>
          </p:cNvPr>
          <p:cNvSpPr>
            <a:spLocks noGrp="1"/>
          </p:cNvSpPr>
          <p:nvPr>
            <p:ph type="title"/>
          </p:nvPr>
        </p:nvSpPr>
        <p:spPr/>
        <p:txBody>
          <a:bodyPr/>
          <a:lstStyle/>
          <a:p>
            <a:r>
              <a:rPr lang="en-US"/>
              <a:t>MVC Pattern</a:t>
            </a:r>
          </a:p>
        </p:txBody>
      </p:sp>
      <p:sp>
        <p:nvSpPr>
          <p:cNvPr id="3" name="Content Placeholder 2">
            <a:extLst>
              <a:ext uri="{FF2B5EF4-FFF2-40B4-BE49-F238E27FC236}">
                <a16:creationId xmlns:a16="http://schemas.microsoft.com/office/drawing/2014/main" id="{C5310A12-F20A-4070-8F16-5381081B7138}"/>
              </a:ext>
            </a:extLst>
          </p:cNvPr>
          <p:cNvSpPr>
            <a:spLocks noGrp="1"/>
          </p:cNvSpPr>
          <p:nvPr>
            <p:ph idx="1"/>
          </p:nvPr>
        </p:nvSpPr>
        <p:spPr/>
        <p:txBody>
          <a:bodyPr/>
          <a:lstStyle/>
          <a:p>
            <a:endParaRPr lang="en-US"/>
          </a:p>
          <a:p>
            <a:r>
              <a:rPr lang="en-US"/>
              <a:t>- Model</a:t>
            </a:r>
          </a:p>
          <a:p>
            <a:pPr lvl="1"/>
            <a:r>
              <a:rPr lang="en-US"/>
              <a:t>Model represents an object or JAVA POJO carrying data. It can also have logic to update controller if its data changes.</a:t>
            </a:r>
          </a:p>
          <a:p>
            <a:r>
              <a:rPr lang="en-US"/>
              <a:t>- View</a:t>
            </a:r>
          </a:p>
          <a:p>
            <a:pPr lvl="1"/>
            <a:r>
              <a:rPr lang="en-US"/>
              <a:t>View represents the visualization of the data that model contains.</a:t>
            </a:r>
          </a:p>
          <a:p>
            <a:r>
              <a:rPr lang="en-US"/>
              <a:t>- Controller</a:t>
            </a:r>
          </a:p>
          <a:p>
            <a:pPr lvl="1"/>
            <a:r>
              <a:rPr lang="en-US"/>
              <a:t>Controller acts on both model and view. It controls the data flow into model object and updates the view whenever data changes. It keeps view and model separate.</a:t>
            </a:r>
          </a:p>
        </p:txBody>
      </p:sp>
    </p:spTree>
    <p:extLst>
      <p:ext uri="{BB962C8B-B14F-4D97-AF65-F5344CB8AC3E}">
        <p14:creationId xmlns:p14="http://schemas.microsoft.com/office/powerpoint/2010/main" val="1582435424"/>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A7E75B1-D17D-46B9-BD48-A59D47065217}"/>
              </a:ext>
            </a:extLst>
          </p:cNvPr>
          <p:cNvSpPr>
            <a:spLocks noGrp="1"/>
          </p:cNvSpPr>
          <p:nvPr>
            <p:ph type="title"/>
          </p:nvPr>
        </p:nvSpPr>
        <p:spPr/>
        <p:txBody>
          <a:bodyPr/>
          <a:lstStyle/>
          <a:p>
            <a:r>
              <a:rPr lang="en-US"/>
              <a:t>Example</a:t>
            </a:r>
          </a:p>
        </p:txBody>
      </p:sp>
      <p:pic>
        <p:nvPicPr>
          <p:cNvPr id="5" name="Content Placeholder 4">
            <a:extLst>
              <a:ext uri="{FF2B5EF4-FFF2-40B4-BE49-F238E27FC236}">
                <a16:creationId xmlns:a16="http://schemas.microsoft.com/office/drawing/2014/main" id="{5A5CFCC8-7159-4196-B479-6C26D6967619}"/>
              </a:ext>
            </a:extLst>
          </p:cNvPr>
          <p:cNvPicPr>
            <a:picLocks noGrp="1" noChangeAspect="1"/>
          </p:cNvPicPr>
          <p:nvPr>
            <p:ph idx="1"/>
          </p:nvPr>
        </p:nvPicPr>
        <p:blipFill>
          <a:blip r:embed="rId3"/>
          <a:stretch>
            <a:fillRect/>
          </a:stretch>
        </p:blipFill>
        <p:spPr>
          <a:xfrm>
            <a:off x="1291516" y="1841533"/>
            <a:ext cx="6606687" cy="4519813"/>
          </a:xfrm>
        </p:spPr>
      </p:pic>
    </p:spTree>
    <p:extLst>
      <p:ext uri="{BB962C8B-B14F-4D97-AF65-F5344CB8AC3E}">
        <p14:creationId xmlns:p14="http://schemas.microsoft.com/office/powerpoint/2010/main" val="713232741"/>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EE58154-ECE8-48F6-B9B2-EDE941C44981}"/>
              </a:ext>
            </a:extLst>
          </p:cNvPr>
          <p:cNvSpPr>
            <a:spLocks noGrp="1"/>
          </p:cNvSpPr>
          <p:nvPr>
            <p:ph type="title"/>
          </p:nvPr>
        </p:nvSpPr>
        <p:spPr/>
        <p:txBody>
          <a:bodyPr/>
          <a:lstStyle/>
          <a:p>
            <a:r>
              <a:rPr lang="en-US"/>
              <a:t>Office Location</a:t>
            </a:r>
          </a:p>
        </p:txBody>
      </p:sp>
      <p:sp>
        <p:nvSpPr>
          <p:cNvPr id="3" name="Content Placeholder 2">
            <a:extLst>
              <a:ext uri="{FF2B5EF4-FFF2-40B4-BE49-F238E27FC236}">
                <a16:creationId xmlns:a16="http://schemas.microsoft.com/office/drawing/2014/main" id="{E5F12A7B-2AAB-4F7A-BEFF-D38A3C9E5BE4}"/>
              </a:ext>
            </a:extLst>
          </p:cNvPr>
          <p:cNvSpPr>
            <a:spLocks noGrp="1"/>
          </p:cNvSpPr>
          <p:nvPr>
            <p:ph idx="1"/>
          </p:nvPr>
        </p:nvSpPr>
        <p:spPr/>
        <p:txBody>
          <a:bodyPr/>
          <a:lstStyle/>
          <a:p>
            <a:endParaRPr lang="en-US"/>
          </a:p>
          <a:p>
            <a:r>
              <a:rPr lang="en-US"/>
              <a:t>Basement - II, Room # 16</a:t>
            </a:r>
          </a:p>
          <a:p>
            <a:endParaRPr lang="en-US"/>
          </a:p>
          <a:p>
            <a:endParaRPr lang="en-US"/>
          </a:p>
          <a:p>
            <a:r>
              <a:rPr lang="en-US"/>
              <a:t>Just check the time table before visiting!</a:t>
            </a:r>
          </a:p>
        </p:txBody>
      </p:sp>
    </p:spTree>
    <p:extLst>
      <p:ext uri="{BB962C8B-B14F-4D97-AF65-F5344CB8AC3E}">
        <p14:creationId xmlns:p14="http://schemas.microsoft.com/office/powerpoint/2010/main" val="2162405254"/>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79E68EF-4DB4-4836-BF93-77A48C71E43F}"/>
              </a:ext>
            </a:extLst>
          </p:cNvPr>
          <p:cNvSpPr>
            <a:spLocks noGrp="1"/>
          </p:cNvSpPr>
          <p:nvPr>
            <p:ph type="title"/>
          </p:nvPr>
        </p:nvSpPr>
        <p:spPr/>
        <p:txBody>
          <a:bodyPr/>
          <a:lstStyle/>
          <a:p>
            <a:r>
              <a:rPr lang="en-US"/>
              <a:t>Student.java</a:t>
            </a:r>
          </a:p>
        </p:txBody>
      </p:sp>
      <p:pic>
        <p:nvPicPr>
          <p:cNvPr id="6" name="Content Placeholder 5">
            <a:extLst>
              <a:ext uri="{FF2B5EF4-FFF2-40B4-BE49-F238E27FC236}">
                <a16:creationId xmlns:a16="http://schemas.microsoft.com/office/drawing/2014/main" id="{E8836CBB-153C-43A7-86F9-BAE89F40A235}"/>
              </a:ext>
            </a:extLst>
          </p:cNvPr>
          <p:cNvPicPr>
            <a:picLocks noGrp="1" noChangeAspect="1"/>
          </p:cNvPicPr>
          <p:nvPr>
            <p:ph idx="1"/>
          </p:nvPr>
        </p:nvPicPr>
        <p:blipFill>
          <a:blip r:embed="rId2"/>
          <a:stretch>
            <a:fillRect/>
          </a:stretch>
        </p:blipFill>
        <p:spPr>
          <a:xfrm>
            <a:off x="954227" y="1857195"/>
            <a:ext cx="4312254" cy="4469723"/>
          </a:xfrm>
        </p:spPr>
      </p:pic>
    </p:spTree>
    <p:extLst>
      <p:ext uri="{BB962C8B-B14F-4D97-AF65-F5344CB8AC3E}">
        <p14:creationId xmlns:p14="http://schemas.microsoft.com/office/powerpoint/2010/main" val="2299965286"/>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BA26076-6AA1-47AB-8A65-9C8676350FBE}"/>
              </a:ext>
            </a:extLst>
          </p:cNvPr>
          <p:cNvSpPr>
            <a:spLocks noGrp="1"/>
          </p:cNvSpPr>
          <p:nvPr>
            <p:ph type="title"/>
          </p:nvPr>
        </p:nvSpPr>
        <p:spPr/>
        <p:txBody>
          <a:bodyPr/>
          <a:lstStyle/>
          <a:p>
            <a:r>
              <a:rPr lang="en-US"/>
              <a:t>StudentView.java</a:t>
            </a:r>
          </a:p>
        </p:txBody>
      </p:sp>
      <p:pic>
        <p:nvPicPr>
          <p:cNvPr id="5" name="Content Placeholder 4">
            <a:extLst>
              <a:ext uri="{FF2B5EF4-FFF2-40B4-BE49-F238E27FC236}">
                <a16:creationId xmlns:a16="http://schemas.microsoft.com/office/drawing/2014/main" id="{2F925CAC-774F-48DB-8D0C-729E84410AD8}"/>
              </a:ext>
            </a:extLst>
          </p:cNvPr>
          <p:cNvPicPr>
            <a:picLocks noGrp="1" noChangeAspect="1"/>
          </p:cNvPicPr>
          <p:nvPr>
            <p:ph idx="1"/>
          </p:nvPr>
        </p:nvPicPr>
        <p:blipFill>
          <a:blip r:embed="rId2"/>
          <a:stretch>
            <a:fillRect/>
          </a:stretch>
        </p:blipFill>
        <p:spPr>
          <a:xfrm>
            <a:off x="530722" y="2810900"/>
            <a:ext cx="8613278" cy="1633778"/>
          </a:xfrm>
        </p:spPr>
      </p:pic>
    </p:spTree>
    <p:extLst>
      <p:ext uri="{BB962C8B-B14F-4D97-AF65-F5344CB8AC3E}">
        <p14:creationId xmlns:p14="http://schemas.microsoft.com/office/powerpoint/2010/main" val="2910367121"/>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9D023F7-0638-4D3F-8630-E4A93BCD9E5A}"/>
              </a:ext>
            </a:extLst>
          </p:cNvPr>
          <p:cNvSpPr>
            <a:spLocks noGrp="1"/>
          </p:cNvSpPr>
          <p:nvPr>
            <p:ph type="title"/>
          </p:nvPr>
        </p:nvSpPr>
        <p:spPr/>
        <p:txBody>
          <a:bodyPr/>
          <a:lstStyle/>
          <a:p>
            <a:r>
              <a:rPr lang="en-US"/>
              <a:t>StudentController.java</a:t>
            </a:r>
          </a:p>
        </p:txBody>
      </p:sp>
      <p:pic>
        <p:nvPicPr>
          <p:cNvPr id="11" name="Content Placeholder 10">
            <a:extLst>
              <a:ext uri="{FF2B5EF4-FFF2-40B4-BE49-F238E27FC236}">
                <a16:creationId xmlns:a16="http://schemas.microsoft.com/office/drawing/2014/main" id="{B40B1065-9671-4E12-B1D4-0E32EC78C33B}"/>
              </a:ext>
            </a:extLst>
          </p:cNvPr>
          <p:cNvPicPr>
            <a:picLocks noGrp="1" noChangeAspect="1"/>
          </p:cNvPicPr>
          <p:nvPr>
            <p:ph idx="1"/>
          </p:nvPr>
        </p:nvPicPr>
        <p:blipFill>
          <a:blip r:embed="rId2"/>
          <a:stretch>
            <a:fillRect/>
          </a:stretch>
        </p:blipFill>
        <p:spPr>
          <a:xfrm>
            <a:off x="987323" y="1982104"/>
            <a:ext cx="7081227" cy="3967283"/>
          </a:xfrm>
        </p:spPr>
      </p:pic>
    </p:spTree>
    <p:extLst>
      <p:ext uri="{BB962C8B-B14F-4D97-AF65-F5344CB8AC3E}">
        <p14:creationId xmlns:p14="http://schemas.microsoft.com/office/powerpoint/2010/main" val="2271732795"/>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9D023F7-0638-4D3F-8630-E4A93BCD9E5A}"/>
              </a:ext>
            </a:extLst>
          </p:cNvPr>
          <p:cNvSpPr>
            <a:spLocks noGrp="1"/>
          </p:cNvSpPr>
          <p:nvPr>
            <p:ph type="title"/>
          </p:nvPr>
        </p:nvSpPr>
        <p:spPr/>
        <p:txBody>
          <a:bodyPr/>
          <a:lstStyle/>
          <a:p>
            <a:r>
              <a:rPr lang="en-US"/>
              <a:t>StudentController.java</a:t>
            </a:r>
          </a:p>
        </p:txBody>
      </p:sp>
      <p:pic>
        <p:nvPicPr>
          <p:cNvPr id="4" name="Content Placeholder 3">
            <a:extLst>
              <a:ext uri="{FF2B5EF4-FFF2-40B4-BE49-F238E27FC236}">
                <a16:creationId xmlns:a16="http://schemas.microsoft.com/office/drawing/2014/main" id="{4FF35CAF-7A80-483C-9A82-BDDE779F19BB}"/>
              </a:ext>
            </a:extLst>
          </p:cNvPr>
          <p:cNvPicPr>
            <a:picLocks noGrp="1" noChangeAspect="1"/>
          </p:cNvPicPr>
          <p:nvPr>
            <p:ph idx="1"/>
          </p:nvPr>
        </p:nvPicPr>
        <p:blipFill>
          <a:blip r:embed="rId2"/>
          <a:stretch>
            <a:fillRect/>
          </a:stretch>
        </p:blipFill>
        <p:spPr>
          <a:xfrm>
            <a:off x="822960" y="2182599"/>
            <a:ext cx="7345103" cy="2938041"/>
          </a:xfrm>
        </p:spPr>
      </p:pic>
    </p:spTree>
    <p:extLst>
      <p:ext uri="{BB962C8B-B14F-4D97-AF65-F5344CB8AC3E}">
        <p14:creationId xmlns:p14="http://schemas.microsoft.com/office/powerpoint/2010/main" val="3552239245"/>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1713791-724B-440B-8B0C-2F986A513074}"/>
              </a:ext>
            </a:extLst>
          </p:cNvPr>
          <p:cNvSpPr>
            <a:spLocks noGrp="1"/>
          </p:cNvSpPr>
          <p:nvPr>
            <p:ph type="title"/>
          </p:nvPr>
        </p:nvSpPr>
        <p:spPr/>
        <p:txBody>
          <a:bodyPr/>
          <a:lstStyle/>
          <a:p>
            <a:r>
              <a:rPr lang="en-US"/>
              <a:t>MVCPatternDemo.java</a:t>
            </a:r>
          </a:p>
        </p:txBody>
      </p:sp>
      <p:pic>
        <p:nvPicPr>
          <p:cNvPr id="7" name="Content Placeholder 6">
            <a:extLst>
              <a:ext uri="{FF2B5EF4-FFF2-40B4-BE49-F238E27FC236}">
                <a16:creationId xmlns:a16="http://schemas.microsoft.com/office/drawing/2014/main" id="{DE27FADC-3289-4F25-8676-1075A7C10010}"/>
              </a:ext>
            </a:extLst>
          </p:cNvPr>
          <p:cNvPicPr>
            <a:picLocks noGrp="1" noChangeAspect="1"/>
          </p:cNvPicPr>
          <p:nvPr>
            <p:ph idx="1"/>
          </p:nvPr>
        </p:nvPicPr>
        <p:blipFill>
          <a:blip r:embed="rId2"/>
          <a:stretch>
            <a:fillRect/>
          </a:stretch>
        </p:blipFill>
        <p:spPr>
          <a:xfrm>
            <a:off x="822960" y="1834688"/>
            <a:ext cx="5635713" cy="4489303"/>
          </a:xfrm>
        </p:spPr>
      </p:pic>
    </p:spTree>
    <p:extLst>
      <p:ext uri="{BB962C8B-B14F-4D97-AF65-F5344CB8AC3E}">
        <p14:creationId xmlns:p14="http://schemas.microsoft.com/office/powerpoint/2010/main" val="957782813"/>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A616F52-5894-4BE2-9025-D5F50B7BF3BB}"/>
              </a:ext>
            </a:extLst>
          </p:cNvPr>
          <p:cNvSpPr>
            <a:spLocks noGrp="1"/>
          </p:cNvSpPr>
          <p:nvPr>
            <p:ph type="title"/>
          </p:nvPr>
        </p:nvSpPr>
        <p:spPr/>
        <p:txBody>
          <a:bodyPr/>
          <a:lstStyle/>
          <a:p>
            <a:r>
              <a:rPr lang="en-US"/>
              <a:t>DAO Pattern</a:t>
            </a:r>
          </a:p>
        </p:txBody>
      </p:sp>
      <p:sp>
        <p:nvSpPr>
          <p:cNvPr id="3" name="Content Placeholder 2">
            <a:extLst>
              <a:ext uri="{FF2B5EF4-FFF2-40B4-BE49-F238E27FC236}">
                <a16:creationId xmlns:a16="http://schemas.microsoft.com/office/drawing/2014/main" id="{CF535BFF-2E96-44B8-8479-B365C6D23115}"/>
              </a:ext>
            </a:extLst>
          </p:cNvPr>
          <p:cNvSpPr>
            <a:spLocks noGrp="1"/>
          </p:cNvSpPr>
          <p:nvPr>
            <p:ph idx="1"/>
          </p:nvPr>
        </p:nvSpPr>
        <p:spPr/>
        <p:txBody>
          <a:bodyPr>
            <a:normAutofit/>
          </a:bodyPr>
          <a:lstStyle/>
          <a:p>
            <a:r>
              <a:rPr lang="en-US"/>
              <a:t>- Data Access Object</a:t>
            </a:r>
          </a:p>
          <a:p>
            <a:r>
              <a:rPr lang="en-US"/>
              <a:t>Has the following:</a:t>
            </a:r>
          </a:p>
          <a:p>
            <a:pPr lvl="1">
              <a:buFont typeface="Arial" pitchFamily="34" charset="0"/>
              <a:buChar char="•"/>
            </a:pPr>
            <a:r>
              <a:rPr lang="en-US" sz="2000" b="1">
                <a:solidFill>
                  <a:schemeClr val="accent2"/>
                </a:solidFill>
              </a:rPr>
              <a:t>Data Access Object Interface - </a:t>
            </a:r>
            <a:r>
              <a:rPr lang="en-US" sz="2000"/>
              <a:t>This interface defines the standard operations to be performed on a model object(s).</a:t>
            </a:r>
          </a:p>
          <a:p>
            <a:pPr lvl="1">
              <a:buFont typeface="Arial" pitchFamily="34" charset="0"/>
              <a:buChar char="•"/>
            </a:pPr>
            <a:endParaRPr lang="en-US" sz="2000"/>
          </a:p>
          <a:p>
            <a:pPr lvl="1">
              <a:buFont typeface="Arial" pitchFamily="34" charset="0"/>
              <a:buChar char="•"/>
            </a:pPr>
            <a:r>
              <a:rPr lang="en-US" sz="2000" b="1">
                <a:solidFill>
                  <a:schemeClr val="accent2"/>
                </a:solidFill>
              </a:rPr>
              <a:t>Data Access Object concrete class - </a:t>
            </a:r>
            <a:r>
              <a:rPr lang="en-US" sz="2000"/>
              <a:t>This class implements above interface. This class is responsible to get data from a data source which can be database / xml or any other storage mechanism.</a:t>
            </a:r>
          </a:p>
          <a:p>
            <a:pPr lvl="1">
              <a:buFont typeface="Arial" pitchFamily="34" charset="0"/>
              <a:buChar char="•"/>
            </a:pPr>
            <a:endParaRPr lang="en-US" sz="2000"/>
          </a:p>
          <a:p>
            <a:pPr lvl="1">
              <a:buFont typeface="Arial" pitchFamily="34" charset="0"/>
              <a:buChar char="•"/>
            </a:pPr>
            <a:r>
              <a:rPr lang="en-US" sz="2000" b="1">
                <a:solidFill>
                  <a:schemeClr val="accent2"/>
                </a:solidFill>
              </a:rPr>
              <a:t>Model Object or Value Object - </a:t>
            </a:r>
            <a:r>
              <a:rPr lang="en-US" sz="2000"/>
              <a:t>This object is simple POJO containing get/set methods to store data retrieved using DAO class.</a:t>
            </a:r>
          </a:p>
        </p:txBody>
      </p:sp>
    </p:spTree>
    <p:extLst>
      <p:ext uri="{BB962C8B-B14F-4D97-AF65-F5344CB8AC3E}">
        <p14:creationId xmlns:p14="http://schemas.microsoft.com/office/powerpoint/2010/main" val="2981022967"/>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362DD3E-9574-4791-875A-97D3060D226F}"/>
              </a:ext>
            </a:extLst>
          </p:cNvPr>
          <p:cNvSpPr>
            <a:spLocks noGrp="1"/>
          </p:cNvSpPr>
          <p:nvPr>
            <p:ph type="title"/>
          </p:nvPr>
        </p:nvSpPr>
        <p:spPr/>
        <p:txBody>
          <a:bodyPr/>
          <a:lstStyle/>
          <a:p>
            <a:r>
              <a:rPr lang="en-US"/>
              <a:t>Example</a:t>
            </a:r>
          </a:p>
        </p:txBody>
      </p:sp>
      <p:pic>
        <p:nvPicPr>
          <p:cNvPr id="5" name="Content Placeholder 4">
            <a:extLst>
              <a:ext uri="{FF2B5EF4-FFF2-40B4-BE49-F238E27FC236}">
                <a16:creationId xmlns:a16="http://schemas.microsoft.com/office/drawing/2014/main" id="{337589CA-266F-44B5-B462-E350A9206137}"/>
              </a:ext>
            </a:extLst>
          </p:cNvPr>
          <p:cNvPicPr>
            <a:picLocks noGrp="1" noChangeAspect="1"/>
          </p:cNvPicPr>
          <p:nvPr>
            <p:ph idx="1"/>
          </p:nvPr>
        </p:nvPicPr>
        <p:blipFill>
          <a:blip r:embed="rId3"/>
          <a:stretch>
            <a:fillRect/>
          </a:stretch>
        </p:blipFill>
        <p:spPr>
          <a:xfrm>
            <a:off x="1265741" y="1818384"/>
            <a:ext cx="6658237" cy="4495642"/>
          </a:xfrm>
        </p:spPr>
      </p:pic>
    </p:spTree>
    <p:extLst>
      <p:ext uri="{BB962C8B-B14F-4D97-AF65-F5344CB8AC3E}">
        <p14:creationId xmlns:p14="http://schemas.microsoft.com/office/powerpoint/2010/main" val="1379712893"/>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52F36FB-D53A-4E9E-9D79-09CD5D625A45}"/>
              </a:ext>
            </a:extLst>
          </p:cNvPr>
          <p:cNvSpPr>
            <a:spLocks noGrp="1"/>
          </p:cNvSpPr>
          <p:nvPr>
            <p:ph type="title"/>
          </p:nvPr>
        </p:nvSpPr>
        <p:spPr/>
        <p:txBody>
          <a:bodyPr/>
          <a:lstStyle/>
          <a:p>
            <a:r>
              <a:rPr lang="en-US"/>
              <a:t>Student.java</a:t>
            </a:r>
          </a:p>
        </p:txBody>
      </p:sp>
      <p:pic>
        <p:nvPicPr>
          <p:cNvPr id="5" name="Content Placeholder 4">
            <a:extLst>
              <a:ext uri="{FF2B5EF4-FFF2-40B4-BE49-F238E27FC236}">
                <a16:creationId xmlns:a16="http://schemas.microsoft.com/office/drawing/2014/main" id="{9846FD5C-5699-45BC-8C27-1568D4B67148}"/>
              </a:ext>
            </a:extLst>
          </p:cNvPr>
          <p:cNvPicPr>
            <a:picLocks noGrp="1" noChangeAspect="1"/>
          </p:cNvPicPr>
          <p:nvPr>
            <p:ph idx="1"/>
          </p:nvPr>
        </p:nvPicPr>
        <p:blipFill>
          <a:blip r:embed="rId2"/>
          <a:stretch>
            <a:fillRect/>
          </a:stretch>
        </p:blipFill>
        <p:spPr>
          <a:xfrm>
            <a:off x="822960" y="1857838"/>
            <a:ext cx="3196081" cy="4371541"/>
          </a:xfrm>
        </p:spPr>
      </p:pic>
    </p:spTree>
    <p:extLst>
      <p:ext uri="{BB962C8B-B14F-4D97-AF65-F5344CB8AC3E}">
        <p14:creationId xmlns:p14="http://schemas.microsoft.com/office/powerpoint/2010/main" val="2979172844"/>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1AB3F07-43CA-4E10-8E47-87F6E28B6208}"/>
              </a:ext>
            </a:extLst>
          </p:cNvPr>
          <p:cNvSpPr>
            <a:spLocks noGrp="1"/>
          </p:cNvSpPr>
          <p:nvPr>
            <p:ph type="title"/>
          </p:nvPr>
        </p:nvSpPr>
        <p:spPr/>
        <p:txBody>
          <a:bodyPr/>
          <a:lstStyle/>
          <a:p>
            <a:r>
              <a:rPr lang="en-US"/>
              <a:t>StudentDao.java</a:t>
            </a:r>
          </a:p>
        </p:txBody>
      </p:sp>
      <p:pic>
        <p:nvPicPr>
          <p:cNvPr id="5" name="Content Placeholder 4">
            <a:extLst>
              <a:ext uri="{FF2B5EF4-FFF2-40B4-BE49-F238E27FC236}">
                <a16:creationId xmlns:a16="http://schemas.microsoft.com/office/drawing/2014/main" id="{8424C22B-2037-4407-8CA4-15864DB654BF}"/>
              </a:ext>
            </a:extLst>
          </p:cNvPr>
          <p:cNvPicPr>
            <a:picLocks noGrp="1" noChangeAspect="1"/>
          </p:cNvPicPr>
          <p:nvPr>
            <p:ph idx="1"/>
          </p:nvPr>
        </p:nvPicPr>
        <p:blipFill>
          <a:blip r:embed="rId2"/>
          <a:stretch>
            <a:fillRect/>
          </a:stretch>
        </p:blipFill>
        <p:spPr>
          <a:xfrm>
            <a:off x="822960" y="2225842"/>
            <a:ext cx="6017190" cy="2324100"/>
          </a:xfrm>
        </p:spPr>
      </p:pic>
    </p:spTree>
    <p:extLst>
      <p:ext uri="{BB962C8B-B14F-4D97-AF65-F5344CB8AC3E}">
        <p14:creationId xmlns:p14="http://schemas.microsoft.com/office/powerpoint/2010/main" val="3419945354"/>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E39E5D2-75D9-4438-A97C-3DAC31AB3032}"/>
              </a:ext>
            </a:extLst>
          </p:cNvPr>
          <p:cNvSpPr>
            <a:spLocks noGrp="1"/>
          </p:cNvSpPr>
          <p:nvPr>
            <p:ph type="title"/>
          </p:nvPr>
        </p:nvSpPr>
        <p:spPr/>
        <p:txBody>
          <a:bodyPr/>
          <a:lstStyle/>
          <a:p>
            <a:r>
              <a:rPr lang="en-US"/>
              <a:t>StudentDaoImpl.java</a:t>
            </a:r>
          </a:p>
        </p:txBody>
      </p:sp>
      <p:pic>
        <p:nvPicPr>
          <p:cNvPr id="5" name="Content Placeholder 4">
            <a:extLst>
              <a:ext uri="{FF2B5EF4-FFF2-40B4-BE49-F238E27FC236}">
                <a16:creationId xmlns:a16="http://schemas.microsoft.com/office/drawing/2014/main" id="{D02FC211-FE9D-464D-AF94-3E0326E59BBF}"/>
              </a:ext>
            </a:extLst>
          </p:cNvPr>
          <p:cNvPicPr>
            <a:picLocks noGrp="1" noChangeAspect="1"/>
          </p:cNvPicPr>
          <p:nvPr>
            <p:ph idx="1"/>
          </p:nvPr>
        </p:nvPicPr>
        <p:blipFill>
          <a:blip r:embed="rId2"/>
          <a:stretch>
            <a:fillRect/>
          </a:stretch>
        </p:blipFill>
        <p:spPr>
          <a:xfrm>
            <a:off x="866356" y="1795233"/>
            <a:ext cx="7411287" cy="4515360"/>
          </a:xfrm>
        </p:spPr>
      </p:pic>
    </p:spTree>
    <p:extLst>
      <p:ext uri="{BB962C8B-B14F-4D97-AF65-F5344CB8AC3E}">
        <p14:creationId xmlns:p14="http://schemas.microsoft.com/office/powerpoint/2010/main" val="277837269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7AF9BAD-931E-4C74-BE7C-333348368047}"/>
              </a:ext>
            </a:extLst>
          </p:cNvPr>
          <p:cNvSpPr>
            <a:spLocks noGrp="1"/>
          </p:cNvSpPr>
          <p:nvPr>
            <p:ph type="title"/>
          </p:nvPr>
        </p:nvSpPr>
        <p:spPr/>
        <p:txBody>
          <a:bodyPr/>
          <a:lstStyle/>
          <a:p>
            <a:r>
              <a:rPr lang="en-US"/>
              <a:t>Pre- Requisites </a:t>
            </a:r>
          </a:p>
        </p:txBody>
      </p:sp>
      <p:sp>
        <p:nvSpPr>
          <p:cNvPr id="3" name="Content Placeholder 2">
            <a:extLst>
              <a:ext uri="{FF2B5EF4-FFF2-40B4-BE49-F238E27FC236}">
                <a16:creationId xmlns:a16="http://schemas.microsoft.com/office/drawing/2014/main" id="{51F5DB50-7A43-4AD6-BD97-688332F6A7D5}"/>
              </a:ext>
            </a:extLst>
          </p:cNvPr>
          <p:cNvSpPr>
            <a:spLocks noGrp="1"/>
          </p:cNvSpPr>
          <p:nvPr>
            <p:ph idx="1"/>
          </p:nvPr>
        </p:nvSpPr>
        <p:spPr/>
        <p:txBody>
          <a:bodyPr/>
          <a:lstStyle/>
          <a:p>
            <a:endParaRPr lang="en-US"/>
          </a:p>
          <a:p>
            <a:r>
              <a:rPr lang="en-US"/>
              <a:t>The course assumes that you have prior knowledge on the following:</a:t>
            </a:r>
          </a:p>
          <a:p>
            <a:endParaRPr lang="en-US"/>
          </a:p>
          <a:p>
            <a:pPr>
              <a:buFont typeface="Courier New" panose="02070309020205020404" pitchFamily="49" charset="0"/>
              <a:buChar char="o"/>
            </a:pPr>
            <a:r>
              <a:rPr lang="en-US"/>
              <a:t>  Software Engineering </a:t>
            </a:r>
          </a:p>
          <a:p>
            <a:pPr>
              <a:buFont typeface="Courier New" panose="02070309020205020404" pitchFamily="49" charset="0"/>
              <a:buChar char="o"/>
            </a:pPr>
            <a:r>
              <a:rPr lang="en-US"/>
              <a:t>  </a:t>
            </a:r>
          </a:p>
          <a:p>
            <a:pPr>
              <a:buFont typeface="Courier New" panose="02070309020205020404" pitchFamily="49" charset="0"/>
              <a:buChar char="o"/>
            </a:pPr>
            <a:r>
              <a:rPr lang="en-US"/>
              <a:t>  Programming Basics</a:t>
            </a:r>
          </a:p>
        </p:txBody>
      </p:sp>
    </p:spTree>
    <p:extLst>
      <p:ext uri="{BB962C8B-B14F-4D97-AF65-F5344CB8AC3E}">
        <p14:creationId xmlns:p14="http://schemas.microsoft.com/office/powerpoint/2010/main" val="1972960372"/>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5C94A80-1B44-4A29-9D6C-3DB627F66765}"/>
              </a:ext>
            </a:extLst>
          </p:cNvPr>
          <p:cNvSpPr>
            <a:spLocks noGrp="1"/>
          </p:cNvSpPr>
          <p:nvPr>
            <p:ph type="title"/>
          </p:nvPr>
        </p:nvSpPr>
        <p:spPr/>
        <p:txBody>
          <a:bodyPr/>
          <a:lstStyle/>
          <a:p>
            <a:r>
              <a:rPr lang="en-US"/>
              <a:t>StudentDaoImpl.java</a:t>
            </a:r>
          </a:p>
        </p:txBody>
      </p:sp>
      <p:pic>
        <p:nvPicPr>
          <p:cNvPr id="5" name="Content Placeholder 4">
            <a:extLst>
              <a:ext uri="{FF2B5EF4-FFF2-40B4-BE49-F238E27FC236}">
                <a16:creationId xmlns:a16="http://schemas.microsoft.com/office/drawing/2014/main" id="{A39BB1D5-65C9-4E92-A310-507F1B8727E4}"/>
              </a:ext>
            </a:extLst>
          </p:cNvPr>
          <p:cNvPicPr>
            <a:picLocks noGrp="1" noChangeAspect="1"/>
          </p:cNvPicPr>
          <p:nvPr>
            <p:ph idx="1"/>
          </p:nvPr>
        </p:nvPicPr>
        <p:blipFill>
          <a:blip r:embed="rId2"/>
          <a:srcRect r="1353"/>
          <a:stretch>
            <a:fillRect/>
          </a:stretch>
        </p:blipFill>
        <p:spPr>
          <a:xfrm>
            <a:off x="80733" y="2748333"/>
            <a:ext cx="9028253" cy="2494998"/>
          </a:xfrm>
        </p:spPr>
      </p:pic>
    </p:spTree>
    <p:extLst>
      <p:ext uri="{BB962C8B-B14F-4D97-AF65-F5344CB8AC3E}">
        <p14:creationId xmlns:p14="http://schemas.microsoft.com/office/powerpoint/2010/main" val="1753354223"/>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5A5D1B6-438A-4554-8C98-CF06CD2EC69C}"/>
              </a:ext>
            </a:extLst>
          </p:cNvPr>
          <p:cNvSpPr>
            <a:spLocks noGrp="1"/>
          </p:cNvSpPr>
          <p:nvPr>
            <p:ph type="title"/>
          </p:nvPr>
        </p:nvSpPr>
        <p:spPr/>
        <p:txBody>
          <a:bodyPr/>
          <a:lstStyle/>
          <a:p>
            <a:r>
              <a:rPr lang="en-US"/>
              <a:t>DaoPatternDemo.java</a:t>
            </a:r>
          </a:p>
        </p:txBody>
      </p:sp>
      <p:pic>
        <p:nvPicPr>
          <p:cNvPr id="5" name="Content Placeholder 4">
            <a:extLst>
              <a:ext uri="{FF2B5EF4-FFF2-40B4-BE49-F238E27FC236}">
                <a16:creationId xmlns:a16="http://schemas.microsoft.com/office/drawing/2014/main" id="{04E2B04B-75DB-46B6-90DE-5BE468783174}"/>
              </a:ext>
            </a:extLst>
          </p:cNvPr>
          <p:cNvPicPr>
            <a:picLocks noGrp="1" noChangeAspect="1"/>
          </p:cNvPicPr>
          <p:nvPr>
            <p:ph idx="1"/>
          </p:nvPr>
        </p:nvPicPr>
        <p:blipFill>
          <a:blip r:embed="rId2"/>
          <a:stretch>
            <a:fillRect/>
          </a:stretch>
        </p:blipFill>
        <p:spPr>
          <a:xfrm>
            <a:off x="139418" y="1960663"/>
            <a:ext cx="8897155" cy="3664633"/>
          </a:xfrm>
        </p:spPr>
      </p:pic>
    </p:spTree>
    <p:extLst>
      <p:ext uri="{BB962C8B-B14F-4D97-AF65-F5344CB8AC3E}">
        <p14:creationId xmlns:p14="http://schemas.microsoft.com/office/powerpoint/2010/main" val="458170431"/>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a:t>Fin.</a:t>
            </a:r>
          </a:p>
        </p:txBody>
      </p:sp>
    </p:spTree>
    <p:extLst>
      <p:ext uri="{BB962C8B-B14F-4D97-AF65-F5344CB8AC3E}">
        <p14:creationId xmlns:p14="http://schemas.microsoft.com/office/powerpoint/2010/main" val="587824433"/>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a:t>Software Construction &amp; </a:t>
            </a:r>
            <a:br>
              <a:rPr lang="en-US" sz="6000"/>
            </a:br>
            <a:r>
              <a:rPr lang="en-US" sz="600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03</a:t>
            </a:r>
            <a:endParaRPr lang="en-US"/>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a:t>Abeeha Sattar</a:t>
            </a:r>
          </a:p>
        </p:txBody>
      </p:sp>
    </p:spTree>
    <p:extLst>
      <p:ext uri="{BB962C8B-B14F-4D97-AF65-F5344CB8AC3E}">
        <p14:creationId xmlns:p14="http://schemas.microsoft.com/office/powerpoint/2010/main" val="4155996961"/>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p:txBody>
          <a:bodyPr/>
          <a:lstStyle/>
          <a:p>
            <a:pPr algn="ctr"/>
            <a:r>
              <a:rPr lang="en-US"/>
              <a:t>Event-Driven Programming</a:t>
            </a:r>
          </a:p>
        </p:txBody>
      </p:sp>
    </p:spTree>
    <p:extLst>
      <p:ext uri="{BB962C8B-B14F-4D97-AF65-F5344CB8AC3E}">
        <p14:creationId xmlns:p14="http://schemas.microsoft.com/office/powerpoint/2010/main" val="2374991263"/>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39534A4F-3969-420F-BB37-885320C2FE05}"/>
              </a:ext>
            </a:extLst>
          </p:cNvPr>
          <p:cNvSpPr>
            <a:spLocks noGrp="1"/>
          </p:cNvSpPr>
          <p:nvPr>
            <p:ph type="title"/>
          </p:nvPr>
        </p:nvSpPr>
        <p:spPr/>
        <p:txBody>
          <a:bodyPr/>
          <a:lstStyle/>
          <a:p>
            <a:r>
              <a:rPr lang="en-US"/>
              <a:t>What is Event-Driven Programming?</a:t>
            </a:r>
          </a:p>
        </p:txBody>
      </p:sp>
      <p:sp>
        <p:nvSpPr>
          <p:cNvPr id="5" name="Content Placeholder 4">
            <a:extLst>
              <a:ext uri="{FF2B5EF4-FFF2-40B4-BE49-F238E27FC236}">
                <a16:creationId xmlns:a16="http://schemas.microsoft.com/office/drawing/2014/main" id="{13B04FCA-C1D5-4C22-AD4E-2E2184E27DBE}"/>
              </a:ext>
            </a:extLst>
          </p:cNvPr>
          <p:cNvSpPr>
            <a:spLocks noGrp="1"/>
          </p:cNvSpPr>
          <p:nvPr>
            <p:ph idx="1"/>
          </p:nvPr>
        </p:nvSpPr>
        <p:spPr/>
        <p:txBody>
          <a:bodyPr/>
          <a:lstStyle/>
          <a:p>
            <a:endParaRPr lang="en-US"/>
          </a:p>
          <a:p>
            <a:r>
              <a:rPr lang="en-US" sz="2800"/>
              <a:t>It is a programming paradigm in which the flow of a program is driven by events.</a:t>
            </a:r>
          </a:p>
        </p:txBody>
      </p:sp>
    </p:spTree>
    <p:extLst>
      <p:ext uri="{BB962C8B-B14F-4D97-AF65-F5344CB8AC3E}">
        <p14:creationId xmlns:p14="http://schemas.microsoft.com/office/powerpoint/2010/main" val="2080366565"/>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5FDE64BC-EF1A-43A8-83C4-4152D079D6A9}"/>
              </a:ext>
            </a:extLst>
          </p:cNvPr>
          <p:cNvSpPr>
            <a:spLocks noGrp="1"/>
          </p:cNvSpPr>
          <p:nvPr>
            <p:ph type="ctrTitle"/>
          </p:nvPr>
        </p:nvSpPr>
        <p:spPr/>
        <p:txBody>
          <a:bodyPr/>
          <a:lstStyle/>
          <a:p>
            <a:pPr algn="ctr"/>
            <a:r>
              <a:rPr lang="en-US"/>
              <a:t>Event Handling</a:t>
            </a:r>
          </a:p>
        </p:txBody>
      </p:sp>
      <p:sp>
        <p:nvSpPr>
          <p:cNvPr id="5" name="Subtitle 4">
            <a:extLst>
              <a:ext uri="{FF2B5EF4-FFF2-40B4-BE49-F238E27FC236}">
                <a16:creationId xmlns:a16="http://schemas.microsoft.com/office/drawing/2014/main" id="{177BF944-4898-41AA-8C27-F8DB0A139211}"/>
              </a:ext>
            </a:extLst>
          </p:cNvPr>
          <p:cNvSpPr>
            <a:spLocks noGrp="1"/>
          </p:cNvSpPr>
          <p:nvPr>
            <p:ph type="subTitle" idx="1"/>
          </p:nvPr>
        </p:nvSpPr>
        <p:spPr/>
        <p:txBody>
          <a:bodyPr/>
          <a:lstStyle/>
          <a:p>
            <a:pPr algn="ctr"/>
            <a:r>
              <a:rPr lang="en-US"/>
              <a:t>Chapter # 24</a:t>
            </a:r>
          </a:p>
        </p:txBody>
      </p:sp>
    </p:spTree>
    <p:extLst>
      <p:ext uri="{BB962C8B-B14F-4D97-AF65-F5344CB8AC3E}">
        <p14:creationId xmlns:p14="http://schemas.microsoft.com/office/powerpoint/2010/main" val="696198821"/>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A9250B4-BFA8-4941-958E-AF49569D18A9}"/>
              </a:ext>
            </a:extLst>
          </p:cNvPr>
          <p:cNvSpPr>
            <a:spLocks noGrp="1"/>
          </p:cNvSpPr>
          <p:nvPr>
            <p:ph type="title"/>
          </p:nvPr>
        </p:nvSpPr>
        <p:spPr/>
        <p:txBody>
          <a:bodyPr/>
          <a:lstStyle/>
          <a:p>
            <a:r>
              <a:rPr lang="en-US"/>
              <a:t>The Delegation Event Model</a:t>
            </a:r>
          </a:p>
        </p:txBody>
      </p:sp>
      <p:sp>
        <p:nvSpPr>
          <p:cNvPr id="3" name="Content Placeholder 2">
            <a:extLst>
              <a:ext uri="{FF2B5EF4-FFF2-40B4-BE49-F238E27FC236}">
                <a16:creationId xmlns:a16="http://schemas.microsoft.com/office/drawing/2014/main" id="{6B3966E6-B8E5-489D-9FB5-DBA7FBD9AB0A}"/>
              </a:ext>
            </a:extLst>
          </p:cNvPr>
          <p:cNvSpPr>
            <a:spLocks noGrp="1"/>
          </p:cNvSpPr>
          <p:nvPr>
            <p:ph idx="1"/>
          </p:nvPr>
        </p:nvSpPr>
        <p:spPr/>
        <p:txBody>
          <a:bodyPr>
            <a:normAutofit/>
          </a:bodyPr>
          <a:lstStyle/>
          <a:p>
            <a:r>
              <a:rPr lang="en-US" sz="2400"/>
              <a:t>It defines standard and consistent mechanisms to generate and process events.</a:t>
            </a:r>
          </a:p>
          <a:p>
            <a:endParaRPr lang="en-US" sz="2400"/>
          </a:p>
          <a:p>
            <a:r>
              <a:rPr lang="en-US" sz="2400"/>
              <a:t>The Concept:</a:t>
            </a:r>
          </a:p>
          <a:p>
            <a:r>
              <a:rPr lang="en-US" sz="2400"/>
              <a:t>A </a:t>
            </a:r>
            <a:r>
              <a:rPr lang="en-US" sz="2400" b="1" u="sng">
                <a:solidFill>
                  <a:schemeClr val="accent2"/>
                </a:solidFill>
              </a:rPr>
              <a:t>source</a:t>
            </a:r>
            <a:r>
              <a:rPr lang="en-US" sz="2400"/>
              <a:t> generates an </a:t>
            </a:r>
            <a:r>
              <a:rPr lang="en-US" sz="2400" b="1" u="sng">
                <a:solidFill>
                  <a:schemeClr val="accent2"/>
                </a:solidFill>
              </a:rPr>
              <a:t>event</a:t>
            </a:r>
            <a:r>
              <a:rPr lang="en-US" sz="2400"/>
              <a:t> and sends it to one or more </a:t>
            </a:r>
            <a:r>
              <a:rPr lang="en-US" sz="2400" b="1" u="sng">
                <a:solidFill>
                  <a:schemeClr val="accent2"/>
                </a:solidFill>
              </a:rPr>
              <a:t>listeners</a:t>
            </a:r>
          </a:p>
        </p:txBody>
      </p:sp>
    </p:spTree>
    <p:extLst>
      <p:ext uri="{BB962C8B-B14F-4D97-AF65-F5344CB8AC3E}">
        <p14:creationId xmlns:p14="http://schemas.microsoft.com/office/powerpoint/2010/main" val="3910874374"/>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9517A86-FB5E-4F46-9B40-3A83725716A6}"/>
              </a:ext>
            </a:extLst>
          </p:cNvPr>
          <p:cNvSpPr>
            <a:spLocks noGrp="1"/>
          </p:cNvSpPr>
          <p:nvPr>
            <p:ph type="title"/>
          </p:nvPr>
        </p:nvSpPr>
        <p:spPr/>
        <p:txBody>
          <a:bodyPr/>
          <a:lstStyle/>
          <a:p>
            <a:r>
              <a:rPr lang="en-US"/>
              <a:t>Event</a:t>
            </a:r>
          </a:p>
        </p:txBody>
      </p:sp>
      <p:sp>
        <p:nvSpPr>
          <p:cNvPr id="3" name="Content Placeholder 2">
            <a:extLst>
              <a:ext uri="{FF2B5EF4-FFF2-40B4-BE49-F238E27FC236}">
                <a16:creationId xmlns:a16="http://schemas.microsoft.com/office/drawing/2014/main" id="{F41CC37B-1133-48C8-9B5F-19508AA17CC6}"/>
              </a:ext>
            </a:extLst>
          </p:cNvPr>
          <p:cNvSpPr>
            <a:spLocks noGrp="1"/>
          </p:cNvSpPr>
          <p:nvPr>
            <p:ph idx="1"/>
          </p:nvPr>
        </p:nvSpPr>
        <p:spPr>
          <a:xfrm>
            <a:off x="822959" y="1845733"/>
            <a:ext cx="7543801" cy="4300423"/>
          </a:xfrm>
        </p:spPr>
        <p:txBody>
          <a:bodyPr>
            <a:normAutofit lnSpcReduction="10000"/>
          </a:bodyPr>
          <a:lstStyle/>
          <a:p>
            <a:r>
              <a:rPr lang="en-US" sz="2800" b="1" u="sng">
                <a:solidFill>
                  <a:schemeClr val="accent2"/>
                </a:solidFill>
              </a:rPr>
              <a:t>An event is an object that describes a state change in a source.</a:t>
            </a:r>
          </a:p>
          <a:p>
            <a:r>
              <a:rPr lang="en-US" sz="2400"/>
              <a:t>An event can be generated as a consequence of a person interacting with the elements in a graphical user interface.</a:t>
            </a:r>
          </a:p>
          <a:p>
            <a:pPr lvl="1">
              <a:buFont typeface="Arial" pitchFamily="34" charset="0"/>
              <a:buChar char="•"/>
            </a:pPr>
            <a:r>
              <a:rPr lang="en-US" sz="2400"/>
              <a:t>Pressing a button, entering a character via the keyboard, etc.</a:t>
            </a:r>
          </a:p>
          <a:p>
            <a:r>
              <a:rPr lang="en-US" sz="2400"/>
              <a:t>An event may also be generated when: </a:t>
            </a:r>
          </a:p>
          <a:p>
            <a:pPr lvl="1">
              <a:buFont typeface="Arial" pitchFamily="34" charset="0"/>
              <a:buChar char="•"/>
            </a:pPr>
            <a:r>
              <a:rPr lang="en-US" sz="2400"/>
              <a:t>A timer expires </a:t>
            </a:r>
          </a:p>
          <a:p>
            <a:pPr lvl="1">
              <a:buFont typeface="Arial" pitchFamily="34" charset="0"/>
              <a:buChar char="•"/>
            </a:pPr>
            <a:r>
              <a:rPr lang="en-US" sz="2400"/>
              <a:t>A counter exceeds a value</a:t>
            </a:r>
          </a:p>
          <a:p>
            <a:pPr lvl="1">
              <a:buFont typeface="Arial" pitchFamily="34" charset="0"/>
              <a:buChar char="•"/>
            </a:pPr>
            <a:r>
              <a:rPr lang="en-US" sz="2400"/>
              <a:t>A software or hardware failure occurs</a:t>
            </a:r>
          </a:p>
          <a:p>
            <a:pPr lvl="1">
              <a:buFont typeface="Arial" pitchFamily="34" charset="0"/>
              <a:buChar char="•"/>
            </a:pPr>
            <a:r>
              <a:rPr lang="en-US" sz="2400"/>
              <a:t>An operation is completed</a:t>
            </a:r>
          </a:p>
        </p:txBody>
      </p:sp>
    </p:spTree>
    <p:extLst>
      <p:ext uri="{BB962C8B-B14F-4D97-AF65-F5344CB8AC3E}">
        <p14:creationId xmlns:p14="http://schemas.microsoft.com/office/powerpoint/2010/main" val="3980666951"/>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5A96E2B-4E29-4D52-82A9-5B2C153D44B8}"/>
              </a:ext>
            </a:extLst>
          </p:cNvPr>
          <p:cNvSpPr>
            <a:spLocks noGrp="1"/>
          </p:cNvSpPr>
          <p:nvPr>
            <p:ph type="title"/>
          </p:nvPr>
        </p:nvSpPr>
        <p:spPr/>
        <p:txBody>
          <a:bodyPr/>
          <a:lstStyle/>
          <a:p>
            <a:r>
              <a:rPr lang="en-US"/>
              <a:t>Event Sources</a:t>
            </a:r>
          </a:p>
        </p:txBody>
      </p:sp>
      <p:sp>
        <p:nvSpPr>
          <p:cNvPr id="3" name="Content Placeholder 2">
            <a:extLst>
              <a:ext uri="{FF2B5EF4-FFF2-40B4-BE49-F238E27FC236}">
                <a16:creationId xmlns:a16="http://schemas.microsoft.com/office/drawing/2014/main" id="{BBCDF3E8-E254-4090-8420-FE19A692FEBA}"/>
              </a:ext>
            </a:extLst>
          </p:cNvPr>
          <p:cNvSpPr>
            <a:spLocks noGrp="1"/>
          </p:cNvSpPr>
          <p:nvPr>
            <p:ph idx="1"/>
          </p:nvPr>
        </p:nvSpPr>
        <p:spPr/>
        <p:txBody>
          <a:bodyPr>
            <a:normAutofit/>
          </a:bodyPr>
          <a:lstStyle/>
          <a:p>
            <a:r>
              <a:rPr lang="en-US" sz="2800" b="1" u="sng">
                <a:solidFill>
                  <a:schemeClr val="accent2"/>
                </a:solidFill>
              </a:rPr>
              <a:t>A source is an object that generates an event.</a:t>
            </a:r>
          </a:p>
          <a:p>
            <a:pPr lvl="1">
              <a:buFont typeface="Arial" pitchFamily="34" charset="0"/>
              <a:buChar char="•"/>
            </a:pPr>
            <a:r>
              <a:rPr lang="en-US" sz="2400"/>
              <a:t>Sources may generate more than one type of event.</a:t>
            </a:r>
          </a:p>
          <a:p>
            <a:pPr lvl="1">
              <a:buFont typeface="Arial" pitchFamily="34" charset="0"/>
              <a:buChar char="•"/>
            </a:pPr>
            <a:r>
              <a:rPr lang="en-US" sz="2400"/>
              <a:t>A source must register listeners (why…?)</a:t>
            </a:r>
          </a:p>
          <a:p>
            <a:pPr lvl="1">
              <a:buFont typeface="Arial" pitchFamily="34" charset="0"/>
              <a:buChar char="•"/>
            </a:pPr>
            <a:endParaRPr lang="en-US" sz="2400"/>
          </a:p>
          <a:p>
            <a:pPr marL="201168" lvl="1" indent="0">
              <a:buNone/>
            </a:pPr>
            <a:r>
              <a:rPr lang="en-US" sz="2400"/>
              <a:t>A listener register method looks like:</a:t>
            </a:r>
          </a:p>
          <a:p>
            <a:pPr marL="201168" lvl="1" indent="0">
              <a:buNone/>
            </a:pPr>
            <a:r>
              <a:rPr lang="en-US" sz="2200">
                <a:solidFill>
                  <a:schemeClr val="accent2"/>
                </a:solidFill>
                <a:latin typeface="Consolas" panose="020b0609020204030204" pitchFamily="49" charset="0"/>
              </a:rPr>
              <a:t>public void add</a:t>
            </a:r>
            <a:r>
              <a:rPr lang="en-US" sz="2200" i="1" err="1">
                <a:solidFill>
                  <a:schemeClr val="accent2"/>
                </a:solidFill>
                <a:latin typeface="Consolas" panose="020b0609020204030204" pitchFamily="49" charset="0"/>
              </a:rPr>
              <a:t>Type</a:t>
            </a:r>
            <a:r>
              <a:rPr lang="en-US" sz="2200" err="1">
                <a:solidFill>
                  <a:schemeClr val="accent2"/>
                </a:solidFill>
                <a:latin typeface="Consolas" panose="020b0609020204030204" pitchFamily="49" charset="0"/>
              </a:rPr>
              <a:t>Listener (</a:t>
            </a:r>
            <a:r>
              <a:rPr lang="en-US" sz="2200" i="1" err="1">
                <a:solidFill>
                  <a:schemeClr val="accent2"/>
                </a:solidFill>
                <a:latin typeface="Consolas" panose="020b0609020204030204" pitchFamily="49" charset="0"/>
              </a:rPr>
              <a:t>Type</a:t>
            </a:r>
            <a:r>
              <a:rPr lang="en-US" sz="2200" err="1">
                <a:solidFill>
                  <a:schemeClr val="accent2"/>
                </a:solidFill>
                <a:latin typeface="Consolas" panose="020b0609020204030204" pitchFamily="49" charset="0"/>
              </a:rPr>
              <a:t>Listener </a:t>
            </a:r>
            <a:r>
              <a:rPr lang="en-US" sz="2200" i="1" err="1">
                <a:solidFill>
                  <a:schemeClr val="accent2"/>
                </a:solidFill>
                <a:latin typeface="Consolas" panose="020b0609020204030204" pitchFamily="49" charset="0"/>
              </a:rPr>
              <a:t>el</a:t>
            </a:r>
            <a:r>
              <a:rPr lang="en-US" sz="2200">
                <a:solidFill>
                  <a:schemeClr val="accent2"/>
                </a:solidFill>
                <a:latin typeface="Consolas" panose="020b0609020204030204" pitchFamily="49" charset="0"/>
              </a:rPr>
              <a:t> )</a:t>
            </a:r>
          </a:p>
          <a:p>
            <a:pPr marL="201168" lvl="1" indent="0">
              <a:buNone/>
            </a:pPr>
            <a:endParaRPr lang="en-US" sz="2200">
              <a:solidFill>
                <a:schemeClr val="accent2"/>
              </a:solidFill>
              <a:latin typeface="Consolas" panose="020b0609020204030204" pitchFamily="49" charset="0"/>
            </a:endParaRPr>
          </a:p>
          <a:p>
            <a:pPr marL="201168" lvl="1" indent="0">
              <a:buNone/>
            </a:pPr>
            <a:r>
              <a:rPr lang="en-US" sz="2200"/>
              <a:t>Type 	= name of event</a:t>
            </a:r>
          </a:p>
          <a:p>
            <a:pPr marL="201168" lvl="1" indent="0">
              <a:buNone/>
            </a:pPr>
            <a:r>
              <a:rPr lang="en-US" sz="2200" err="1"/>
              <a:t>el 	= reference of the event listener</a:t>
            </a:r>
          </a:p>
        </p:txBody>
      </p:sp>
    </p:spTree>
    <p:extLst>
      <p:ext uri="{BB962C8B-B14F-4D97-AF65-F5344CB8AC3E}">
        <p14:creationId xmlns:p14="http://schemas.microsoft.com/office/powerpoint/2010/main" val="141268443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1D086C7-D47F-4E4C-A8B3-334C5E3BE501}"/>
              </a:ext>
            </a:extLst>
          </p:cNvPr>
          <p:cNvSpPr>
            <a:spLocks noGrp="1"/>
          </p:cNvSpPr>
          <p:nvPr>
            <p:ph type="title"/>
          </p:nvPr>
        </p:nvSpPr>
        <p:spPr/>
        <p:txBody>
          <a:bodyPr/>
          <a:lstStyle/>
          <a:p>
            <a:r>
              <a:rPr lang="en-US"/>
              <a:t>Course Outline </a:t>
            </a:r>
          </a:p>
        </p:txBody>
      </p:sp>
      <p:sp>
        <p:nvSpPr>
          <p:cNvPr id="3" name="Content Placeholder 2">
            <a:extLst>
              <a:ext uri="{FF2B5EF4-FFF2-40B4-BE49-F238E27FC236}">
                <a16:creationId xmlns:a16="http://schemas.microsoft.com/office/drawing/2014/main" id="{E673A151-2CD3-4646-8C20-D7796CDA2FCE}"/>
              </a:ext>
            </a:extLst>
          </p:cNvPr>
          <p:cNvSpPr>
            <a:spLocks noGrp="1"/>
          </p:cNvSpPr>
          <p:nvPr>
            <p:ph idx="1"/>
          </p:nvPr>
        </p:nvSpPr>
        <p:spPr/>
        <p:txBody>
          <a:bodyPr>
            <a:normAutofit lnSpcReduction="10000"/>
          </a:bodyPr>
          <a:lstStyle/>
          <a:p>
            <a:endParaRPr lang="en-US"/>
          </a:p>
          <a:p>
            <a:r>
              <a:rPr lang="en-US"/>
              <a:t>- You may find the course outline on Google Classroom.</a:t>
            </a:r>
          </a:p>
          <a:p>
            <a:r>
              <a:rPr lang="en-US"/>
              <a:t>- Assignments:</a:t>
            </a:r>
          </a:p>
          <a:p>
            <a:pPr lvl="1"/>
            <a:r>
              <a:rPr lang="en-US"/>
              <a:t>Assignment # 1 – Week 3</a:t>
            </a:r>
          </a:p>
          <a:p>
            <a:pPr lvl="1"/>
            <a:r>
              <a:rPr lang="en-US"/>
              <a:t>Assignment # 2 – Week </a:t>
            </a:r>
          </a:p>
          <a:p>
            <a:r>
              <a:rPr lang="en-US"/>
              <a:t>- Quizzes</a:t>
            </a:r>
          </a:p>
          <a:p>
            <a:r>
              <a:rPr lang="en-US"/>
              <a:t>- Project: </a:t>
            </a:r>
          </a:p>
          <a:p>
            <a:pPr lvl="1"/>
            <a:r>
              <a:rPr lang="en-US"/>
              <a:t>Project Proposal – Week 2</a:t>
            </a:r>
          </a:p>
          <a:p>
            <a:pPr lvl="1"/>
            <a:r>
              <a:rPr lang="en-US"/>
              <a:t>Project SRS – Week 5</a:t>
            </a:r>
          </a:p>
          <a:p>
            <a:pPr lvl="1"/>
            <a:r>
              <a:rPr lang="en-US"/>
              <a:t>Project SDS, UI – Week 10</a:t>
            </a:r>
          </a:p>
          <a:p>
            <a:pPr lvl="1"/>
            <a:r>
              <a:rPr lang="en-US"/>
              <a:t>Project Presentations and Demos – Week 16</a:t>
            </a:r>
          </a:p>
        </p:txBody>
      </p:sp>
    </p:spTree>
    <p:extLst>
      <p:ext uri="{BB962C8B-B14F-4D97-AF65-F5344CB8AC3E}">
        <p14:creationId xmlns:p14="http://schemas.microsoft.com/office/powerpoint/2010/main" val="3115956944"/>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463D1C5-3E3A-44D2-9924-6B1AED7E6CE9}"/>
              </a:ext>
            </a:extLst>
          </p:cNvPr>
          <p:cNvSpPr>
            <a:spLocks noGrp="1"/>
          </p:cNvSpPr>
          <p:nvPr>
            <p:ph type="title"/>
          </p:nvPr>
        </p:nvSpPr>
        <p:spPr/>
        <p:txBody>
          <a:bodyPr/>
          <a:lstStyle/>
          <a:p>
            <a:r>
              <a:rPr lang="en-US"/>
              <a:t>Event Sources</a:t>
            </a:r>
          </a:p>
        </p:txBody>
      </p:sp>
      <p:sp>
        <p:nvSpPr>
          <p:cNvPr id="3" name="Content Placeholder 2">
            <a:extLst>
              <a:ext uri="{FF2B5EF4-FFF2-40B4-BE49-F238E27FC236}">
                <a16:creationId xmlns:a16="http://schemas.microsoft.com/office/drawing/2014/main" id="{9A6A1638-00B4-43D7-9D20-1154BE6A840E}"/>
              </a:ext>
            </a:extLst>
          </p:cNvPr>
          <p:cNvSpPr>
            <a:spLocks noGrp="1"/>
          </p:cNvSpPr>
          <p:nvPr>
            <p:ph idx="1"/>
          </p:nvPr>
        </p:nvSpPr>
        <p:spPr>
          <a:xfrm>
            <a:off x="822959" y="1845734"/>
            <a:ext cx="7696008" cy="4023360"/>
          </a:xfrm>
        </p:spPr>
        <p:txBody>
          <a:bodyPr>
            <a:normAutofit/>
          </a:bodyPr>
          <a:lstStyle/>
          <a:p>
            <a:r>
              <a:rPr lang="en-US" sz="2400"/>
              <a:t>A source must also provide a method that allows a listener to unregister an interest in a specific type of event.</a:t>
            </a:r>
          </a:p>
          <a:p>
            <a:endParaRPr lang="en-US" sz="2400"/>
          </a:p>
          <a:p>
            <a:r>
              <a:rPr lang="en-US" sz="2400"/>
              <a:t>A listener unregister method looks like:</a:t>
            </a:r>
          </a:p>
          <a:p>
            <a:r>
              <a:rPr lang="en-US" sz="2200">
                <a:solidFill>
                  <a:schemeClr val="accent2"/>
                </a:solidFill>
                <a:latin typeface="Consolas" panose="020b0609020204030204" pitchFamily="49" charset="0"/>
              </a:rPr>
              <a:t>public void remove</a:t>
            </a:r>
            <a:r>
              <a:rPr lang="en-US" sz="2200" i="1" err="1">
                <a:solidFill>
                  <a:schemeClr val="accent2"/>
                </a:solidFill>
                <a:latin typeface="Consolas" panose="020b0609020204030204" pitchFamily="49" charset="0"/>
              </a:rPr>
              <a:t>Type</a:t>
            </a:r>
            <a:r>
              <a:rPr lang="en-US" sz="2200" err="1">
                <a:solidFill>
                  <a:schemeClr val="accent2"/>
                </a:solidFill>
                <a:latin typeface="Consolas" panose="020b0609020204030204" pitchFamily="49" charset="0"/>
              </a:rPr>
              <a:t>Listener(</a:t>
            </a:r>
            <a:r>
              <a:rPr lang="en-US" sz="2200" i="1" err="1">
                <a:solidFill>
                  <a:schemeClr val="accent2"/>
                </a:solidFill>
                <a:latin typeface="Consolas" panose="020b0609020204030204" pitchFamily="49" charset="0"/>
              </a:rPr>
              <a:t>Type</a:t>
            </a:r>
            <a:r>
              <a:rPr lang="en-US" sz="2200" err="1">
                <a:solidFill>
                  <a:schemeClr val="accent2"/>
                </a:solidFill>
                <a:latin typeface="Consolas" panose="020b0609020204030204" pitchFamily="49" charset="0"/>
              </a:rPr>
              <a:t>Listener </a:t>
            </a:r>
            <a:r>
              <a:rPr lang="en-US" sz="2200" i="1" err="1">
                <a:solidFill>
                  <a:schemeClr val="accent2"/>
                </a:solidFill>
                <a:latin typeface="Consolas" panose="020b0609020204030204" pitchFamily="49" charset="0"/>
              </a:rPr>
              <a:t>el</a:t>
            </a:r>
            <a:r>
              <a:rPr lang="en-US" sz="2200">
                <a:solidFill>
                  <a:schemeClr val="accent2"/>
                </a:solidFill>
                <a:latin typeface="Consolas" panose="020b0609020204030204" pitchFamily="49" charset="0"/>
              </a:rPr>
              <a:t> )</a:t>
            </a:r>
          </a:p>
          <a:p>
            <a:endParaRPr lang="en-US" sz="2200">
              <a:solidFill>
                <a:schemeClr val="accent2"/>
              </a:solidFill>
              <a:latin typeface="Consolas" panose="020b0609020204030204" pitchFamily="49" charset="0"/>
            </a:endParaRPr>
          </a:p>
          <a:p>
            <a:pPr marL="201168" lvl="1" indent="0">
              <a:buNone/>
            </a:pPr>
            <a:endParaRPr lang="en-US" sz="2200"/>
          </a:p>
          <a:p>
            <a:pPr marL="201168" lvl="1" indent="0">
              <a:buNone/>
            </a:pPr>
            <a:r>
              <a:rPr lang="en-US" sz="2200"/>
              <a:t>Type 	= name of event</a:t>
            </a:r>
          </a:p>
          <a:p>
            <a:pPr marL="201168" lvl="1" indent="0">
              <a:buNone/>
            </a:pPr>
            <a:r>
              <a:rPr lang="en-US" sz="2200" err="1"/>
              <a:t>el 	= reference of the event listener</a:t>
            </a:r>
          </a:p>
          <a:p>
            <a:endParaRPr lang="en-US" sz="2200">
              <a:solidFill>
                <a:schemeClr val="accent2"/>
              </a:solidFill>
              <a:latin typeface="Consolas" panose="020b0609020204030204" pitchFamily="49" charset="0"/>
            </a:endParaRPr>
          </a:p>
          <a:p>
            <a:endParaRPr lang="en-US" sz="2400"/>
          </a:p>
        </p:txBody>
      </p:sp>
    </p:spTree>
    <p:extLst>
      <p:ext uri="{BB962C8B-B14F-4D97-AF65-F5344CB8AC3E}">
        <p14:creationId xmlns:p14="http://schemas.microsoft.com/office/powerpoint/2010/main" val="2176417742"/>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5D4B3B3-DF5D-4C38-80A1-6FFC46EFA27C}"/>
              </a:ext>
            </a:extLst>
          </p:cNvPr>
          <p:cNvSpPr>
            <a:spLocks noGrp="1"/>
          </p:cNvSpPr>
          <p:nvPr>
            <p:ph type="title"/>
          </p:nvPr>
        </p:nvSpPr>
        <p:spPr/>
        <p:txBody>
          <a:bodyPr/>
          <a:lstStyle/>
          <a:p>
            <a:r>
              <a:rPr lang="en-US"/>
              <a:t>Multicasting &amp; Unicasting an Event</a:t>
            </a:r>
          </a:p>
        </p:txBody>
      </p:sp>
      <p:sp>
        <p:nvSpPr>
          <p:cNvPr id="3" name="Content Placeholder 2">
            <a:extLst>
              <a:ext uri="{FF2B5EF4-FFF2-40B4-BE49-F238E27FC236}">
                <a16:creationId xmlns:a16="http://schemas.microsoft.com/office/drawing/2014/main" id="{19E7AD5E-0AEC-4160-9629-09F962F602E0}"/>
              </a:ext>
            </a:extLst>
          </p:cNvPr>
          <p:cNvSpPr>
            <a:spLocks noGrp="1"/>
          </p:cNvSpPr>
          <p:nvPr>
            <p:ph idx="1"/>
          </p:nvPr>
        </p:nvSpPr>
        <p:spPr/>
        <p:txBody>
          <a:bodyPr/>
          <a:lstStyle/>
          <a:p>
            <a:r>
              <a:rPr lang="en-US" sz="2400" b="1" u="sng">
                <a:solidFill>
                  <a:schemeClr val="accent2"/>
                </a:solidFill>
              </a:rPr>
              <a:t>Multicasting:</a:t>
            </a:r>
          </a:p>
          <a:p>
            <a:r>
              <a:rPr lang="en-US"/>
              <a:t>When an event occurs, </a:t>
            </a:r>
            <a:r>
              <a:rPr lang="en-US" b="1" u="sng">
                <a:solidFill>
                  <a:schemeClr val="accent2"/>
                </a:solidFill>
              </a:rPr>
              <a:t>all</a:t>
            </a:r>
            <a:r>
              <a:rPr lang="en-US" b="1">
                <a:solidFill>
                  <a:schemeClr val="accent2"/>
                </a:solidFill>
              </a:rPr>
              <a:t> </a:t>
            </a:r>
            <a:r>
              <a:rPr lang="en-US"/>
              <a:t>registered listeners are notified and receive a copy of the event object.</a:t>
            </a:r>
          </a:p>
          <a:p>
            <a:endParaRPr lang="en-US"/>
          </a:p>
          <a:p>
            <a:r>
              <a:rPr lang="en-US" sz="2400" b="1" u="sng">
                <a:solidFill>
                  <a:schemeClr val="accent2"/>
                </a:solidFill>
              </a:rPr>
              <a:t>Unicasting:</a:t>
            </a:r>
          </a:p>
          <a:p>
            <a:r>
              <a:rPr lang="en-US"/>
              <a:t>Some sources may allow </a:t>
            </a:r>
            <a:r>
              <a:rPr lang="en-US" b="1" u="sng">
                <a:solidFill>
                  <a:schemeClr val="accent2"/>
                </a:solidFill>
              </a:rPr>
              <a:t>only one </a:t>
            </a:r>
            <a:r>
              <a:rPr lang="en-US"/>
              <a:t>listener to register. When an event occurs, the registered listener is notified.</a:t>
            </a:r>
          </a:p>
          <a:p>
            <a:r>
              <a:rPr lang="en-US"/>
              <a:t>These methods throw an exception when more than one listener try to connect to it.</a:t>
            </a:r>
          </a:p>
        </p:txBody>
      </p:sp>
    </p:spTree>
    <p:extLst>
      <p:ext uri="{BB962C8B-B14F-4D97-AF65-F5344CB8AC3E}">
        <p14:creationId xmlns:p14="http://schemas.microsoft.com/office/powerpoint/2010/main" val="2745876544"/>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22B5913-CD3F-4AC8-8D88-9296E0912DCA}"/>
              </a:ext>
            </a:extLst>
          </p:cNvPr>
          <p:cNvSpPr>
            <a:spLocks noGrp="1"/>
          </p:cNvSpPr>
          <p:nvPr>
            <p:ph type="title"/>
          </p:nvPr>
        </p:nvSpPr>
        <p:spPr/>
        <p:txBody>
          <a:bodyPr/>
          <a:lstStyle/>
          <a:p>
            <a:r>
              <a:rPr lang="en-US"/>
              <a:t>Event Listeners</a:t>
            </a:r>
          </a:p>
        </p:txBody>
      </p:sp>
      <p:sp>
        <p:nvSpPr>
          <p:cNvPr id="3" name="Content Placeholder 2">
            <a:extLst>
              <a:ext uri="{FF2B5EF4-FFF2-40B4-BE49-F238E27FC236}">
                <a16:creationId xmlns:a16="http://schemas.microsoft.com/office/drawing/2014/main" id="{55E3DC08-0D97-4CEA-8F8B-BBFFA1EEB2E0}"/>
              </a:ext>
            </a:extLst>
          </p:cNvPr>
          <p:cNvSpPr>
            <a:spLocks noGrp="1"/>
          </p:cNvSpPr>
          <p:nvPr>
            <p:ph idx="1"/>
          </p:nvPr>
        </p:nvSpPr>
        <p:spPr/>
        <p:txBody>
          <a:bodyPr>
            <a:normAutofit/>
          </a:bodyPr>
          <a:lstStyle/>
          <a:p>
            <a:r>
              <a:rPr lang="en-US" sz="2800" b="1" u="sng">
                <a:solidFill>
                  <a:schemeClr val="accent2"/>
                </a:solidFill>
              </a:rPr>
              <a:t>A listener is an object that is notified when an event occurs.</a:t>
            </a:r>
          </a:p>
          <a:p>
            <a:r>
              <a:rPr lang="en-US" sz="2800"/>
              <a:t>It has two requirements:</a:t>
            </a:r>
          </a:p>
          <a:p>
            <a:pPr lvl="1">
              <a:buFont typeface="Arial" pitchFamily="34" charset="0"/>
              <a:buChar char="•"/>
            </a:pPr>
            <a:r>
              <a:rPr lang="en-US" sz="2400"/>
              <a:t>Must be registered with one or more listeners</a:t>
            </a:r>
          </a:p>
          <a:p>
            <a:pPr lvl="1">
              <a:buFont typeface="Arial" pitchFamily="34" charset="0"/>
              <a:buChar char="•"/>
            </a:pPr>
            <a:r>
              <a:rPr lang="en-US" sz="2400"/>
              <a:t>Must implement methods to receive and process</a:t>
            </a:r>
          </a:p>
          <a:p>
            <a:endParaRPr lang="en-US" sz="2800"/>
          </a:p>
          <a:p>
            <a:r>
              <a:rPr lang="en-US" sz="2400"/>
              <a:t>An event handler must return quickly, and must not maintain control for an extended period. (Why?)</a:t>
            </a:r>
          </a:p>
          <a:p>
            <a:pPr lvl="1">
              <a:buFont typeface="Arial" pitchFamily="34" charset="0"/>
              <a:buChar char="•"/>
            </a:pPr>
            <a:endParaRPr lang="en-US" sz="2200"/>
          </a:p>
        </p:txBody>
      </p:sp>
    </p:spTree>
    <p:extLst>
      <p:ext uri="{BB962C8B-B14F-4D97-AF65-F5344CB8AC3E}">
        <p14:creationId xmlns:p14="http://schemas.microsoft.com/office/powerpoint/2010/main" val="1711452739"/>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402AE57-7F5C-4ACE-89C2-6E4AB37FEC31}"/>
              </a:ext>
            </a:extLst>
          </p:cNvPr>
          <p:cNvSpPr>
            <a:spLocks noGrp="1"/>
          </p:cNvSpPr>
          <p:nvPr>
            <p:ph type="title"/>
          </p:nvPr>
        </p:nvSpPr>
        <p:spPr/>
        <p:txBody>
          <a:bodyPr/>
          <a:lstStyle/>
          <a:p>
            <a:r>
              <a:rPr lang="en-US"/>
              <a:t>Event Classes</a:t>
            </a:r>
          </a:p>
        </p:txBody>
      </p:sp>
      <p:sp>
        <p:nvSpPr>
          <p:cNvPr id="3" name="Content Placeholder 2">
            <a:extLst>
              <a:ext uri="{FF2B5EF4-FFF2-40B4-BE49-F238E27FC236}">
                <a16:creationId xmlns:a16="http://schemas.microsoft.com/office/drawing/2014/main" id="{D4F5828A-621D-4EDF-849A-0704DF84B45D}"/>
              </a:ext>
            </a:extLst>
          </p:cNvPr>
          <p:cNvSpPr>
            <a:spLocks noGrp="1"/>
          </p:cNvSpPr>
          <p:nvPr>
            <p:ph idx="1"/>
          </p:nvPr>
        </p:nvSpPr>
        <p:spPr/>
        <p:txBody>
          <a:bodyPr>
            <a:normAutofit/>
          </a:bodyPr>
          <a:lstStyle/>
          <a:p>
            <a:r>
              <a:rPr lang="en-US" sz="2400" b="1" u="sng">
                <a:solidFill>
                  <a:schemeClr val="accent2"/>
                </a:solidFill>
              </a:rPr>
              <a:t>The classes that represent events are at the core of Java’s event handling mechanism.</a:t>
            </a:r>
          </a:p>
          <a:p>
            <a:pPr lvl="1">
              <a:buFont typeface="Arial" pitchFamily="34" charset="0"/>
              <a:buChar char="•"/>
            </a:pPr>
            <a:endParaRPr lang="en-US" sz="2200" b="1"/>
          </a:p>
          <a:p>
            <a:pPr lvl="1">
              <a:buFont typeface="Arial" pitchFamily="34" charset="0"/>
              <a:buChar char="•"/>
            </a:pPr>
            <a:r>
              <a:rPr lang="en-US" sz="2200" b="1" err="1"/>
              <a:t>EventObject</a:t>
            </a:r>
            <a:r>
              <a:rPr lang="en-US" sz="2200"/>
              <a:t> is a superclass of all events.</a:t>
            </a:r>
          </a:p>
          <a:p>
            <a:pPr lvl="1">
              <a:buFont typeface="Arial" pitchFamily="34" charset="0"/>
              <a:buChar char="•"/>
            </a:pPr>
            <a:r>
              <a:rPr lang="en-US" sz="2200" b="1" err="1"/>
              <a:t>AWTEvent</a:t>
            </a:r>
            <a:r>
              <a:rPr lang="en-US" sz="2200"/>
              <a:t> is a superclass of all AWT events that are handled by the delegation event model.</a:t>
            </a:r>
          </a:p>
        </p:txBody>
      </p:sp>
    </p:spTree>
    <p:extLst>
      <p:ext uri="{BB962C8B-B14F-4D97-AF65-F5344CB8AC3E}">
        <p14:creationId xmlns:p14="http://schemas.microsoft.com/office/powerpoint/2010/main" val="1556619577"/>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a:extLst>
              <a:ext uri="{FF2B5EF4-FFF2-40B4-BE49-F238E27FC236}">
                <a16:creationId xmlns:a16="http://schemas.microsoft.com/office/drawing/2014/main" id="{8CA33E95-C2C7-4530-877A-032DE29FB399}"/>
              </a:ext>
            </a:extLst>
          </p:cNvPr>
          <p:cNvPicPr>
            <a:picLocks noGrp="1" noChangeAspect="1"/>
          </p:cNvPicPr>
          <p:nvPr>
            <p:ph idx="4294967295"/>
          </p:nvPr>
        </p:nvPicPr>
        <p:blipFill>
          <a:blip r:embed="rId2"/>
          <a:stretch>
            <a:fillRect/>
          </a:stretch>
        </p:blipFill>
        <p:spPr>
          <a:xfrm>
            <a:off x="0" y="0"/>
            <a:ext cx="9144000" cy="6414952"/>
          </a:xfrm>
        </p:spPr>
      </p:pic>
    </p:spTree>
    <p:extLst>
      <p:ext uri="{BB962C8B-B14F-4D97-AF65-F5344CB8AC3E}">
        <p14:creationId xmlns:p14="http://schemas.microsoft.com/office/powerpoint/2010/main" val="2348522805"/>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3236CCF-FFC4-4CA7-8A25-25E75E4D238B}"/>
              </a:ext>
            </a:extLst>
          </p:cNvPr>
          <p:cNvSpPr>
            <a:spLocks noGrp="1"/>
          </p:cNvSpPr>
          <p:nvPr>
            <p:ph type="title"/>
          </p:nvPr>
        </p:nvSpPr>
        <p:spPr/>
        <p:txBody>
          <a:bodyPr/>
          <a:lstStyle/>
          <a:p>
            <a:r>
              <a:rPr lang="en-US"/>
              <a:t>Event Classes </a:t>
            </a:r>
          </a:p>
        </p:txBody>
      </p:sp>
      <p:sp>
        <p:nvSpPr>
          <p:cNvPr id="3" name="Content Placeholder 2">
            <a:extLst>
              <a:ext uri="{FF2B5EF4-FFF2-40B4-BE49-F238E27FC236}">
                <a16:creationId xmlns:a16="http://schemas.microsoft.com/office/drawing/2014/main" id="{D5106589-C835-4FC0-A35B-CFC1E9954D7A}"/>
              </a:ext>
            </a:extLst>
          </p:cNvPr>
          <p:cNvSpPr>
            <a:spLocks noGrp="1"/>
          </p:cNvSpPr>
          <p:nvPr>
            <p:ph idx="1"/>
          </p:nvPr>
        </p:nvSpPr>
        <p:spPr>
          <a:xfrm>
            <a:off x="822959" y="1845733"/>
            <a:ext cx="7543801" cy="4508767"/>
          </a:xfrm>
        </p:spPr>
        <p:txBody>
          <a:bodyPr>
            <a:normAutofit/>
          </a:bodyPr>
          <a:lstStyle/>
          <a:p>
            <a:r>
              <a:rPr lang="en-US" b="1" u="sng">
                <a:solidFill>
                  <a:schemeClr val="accent2"/>
                </a:solidFill>
              </a:rPr>
              <a:t>The ActionEvent Class </a:t>
            </a:r>
          </a:p>
          <a:p>
            <a:r>
              <a:rPr lang="en-US"/>
              <a:t>An ActionEvent is generated when a button is pressed, a list item is double-clicked, or a menu item is selected.</a:t>
            </a:r>
          </a:p>
          <a:p>
            <a:pPr marL="0" indent="0">
              <a:buNone/>
            </a:pPr>
            <a:r>
              <a:rPr lang="en-US" b="1" u="sng">
                <a:solidFill>
                  <a:schemeClr val="accent2"/>
                </a:solidFill>
              </a:rPr>
              <a:t> The AdjustmentEvent Class</a:t>
            </a:r>
          </a:p>
          <a:p>
            <a:r>
              <a:rPr lang="en-US"/>
              <a:t>An AdjustmentEvent is generated by a scroll bar. </a:t>
            </a:r>
          </a:p>
          <a:p>
            <a:r>
              <a:rPr lang="en-US" b="1" u="sng">
                <a:solidFill>
                  <a:schemeClr val="accent2"/>
                </a:solidFill>
              </a:rPr>
              <a:t>The ComponentEvent Class</a:t>
            </a:r>
          </a:p>
          <a:p>
            <a:r>
              <a:rPr lang="en-US"/>
              <a:t>A ComponentEvent is generated when the size, position, or visibility of a component is changed.</a:t>
            </a:r>
          </a:p>
          <a:p>
            <a:r>
              <a:rPr lang="en-US" b="1" u="sng">
                <a:solidFill>
                  <a:schemeClr val="accent2"/>
                </a:solidFill>
              </a:rPr>
              <a:t>The ContainerEvent Class</a:t>
            </a:r>
          </a:p>
          <a:p>
            <a:r>
              <a:rPr lang="en-US"/>
              <a:t>A ContainerEvent is generated when a component is added to or removed from a container.</a:t>
            </a:r>
          </a:p>
        </p:txBody>
      </p:sp>
    </p:spTree>
    <p:extLst>
      <p:ext uri="{BB962C8B-B14F-4D97-AF65-F5344CB8AC3E}">
        <p14:creationId xmlns:p14="http://schemas.microsoft.com/office/powerpoint/2010/main" val="679590598"/>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67A7F01-A92D-4FB8-A998-94B7E0DC67CA}"/>
              </a:ext>
            </a:extLst>
          </p:cNvPr>
          <p:cNvSpPr>
            <a:spLocks noGrp="1"/>
          </p:cNvSpPr>
          <p:nvPr>
            <p:ph type="title"/>
          </p:nvPr>
        </p:nvSpPr>
        <p:spPr/>
        <p:txBody>
          <a:bodyPr/>
          <a:lstStyle/>
          <a:p>
            <a:r>
              <a:rPr lang="en-US"/>
              <a:t>Event Classes</a:t>
            </a:r>
          </a:p>
        </p:txBody>
      </p:sp>
      <p:sp>
        <p:nvSpPr>
          <p:cNvPr id="3" name="Content Placeholder 2">
            <a:extLst>
              <a:ext uri="{FF2B5EF4-FFF2-40B4-BE49-F238E27FC236}">
                <a16:creationId xmlns:a16="http://schemas.microsoft.com/office/drawing/2014/main" id="{A8FC2482-CF22-42CF-AEF8-7E7D6258C68C}"/>
              </a:ext>
            </a:extLst>
          </p:cNvPr>
          <p:cNvSpPr>
            <a:spLocks noGrp="1"/>
          </p:cNvSpPr>
          <p:nvPr>
            <p:ph idx="1"/>
          </p:nvPr>
        </p:nvSpPr>
        <p:spPr/>
        <p:txBody>
          <a:bodyPr>
            <a:normAutofit/>
          </a:bodyPr>
          <a:lstStyle/>
          <a:p>
            <a:r>
              <a:rPr lang="en-US" b="1" u="sng">
                <a:solidFill>
                  <a:schemeClr val="accent2"/>
                </a:solidFill>
              </a:rPr>
              <a:t>The FocusEvent Class</a:t>
            </a:r>
          </a:p>
          <a:p>
            <a:r>
              <a:rPr lang="en-US"/>
              <a:t>A FocusEvent is generated when a component gains or loses input focus.</a:t>
            </a:r>
          </a:p>
          <a:p>
            <a:r>
              <a:rPr lang="en-US" b="1" u="sng">
                <a:solidFill>
                  <a:schemeClr val="accent2"/>
                </a:solidFill>
              </a:rPr>
              <a:t>The InputEvent Class</a:t>
            </a:r>
          </a:p>
          <a:p>
            <a:r>
              <a:rPr lang="en-US"/>
              <a:t>The abstract class InputEvent is a subclass of </a:t>
            </a:r>
            <a:r>
              <a:rPr lang="en-US" b="1" err="1"/>
              <a:t>ComponentEvent</a:t>
            </a:r>
            <a:r>
              <a:rPr lang="en-US"/>
              <a:t> and is the superclass for component input events. Its subclasses are </a:t>
            </a:r>
            <a:r>
              <a:rPr lang="en-US" b="1" err="1"/>
              <a:t>KeyEvent</a:t>
            </a:r>
            <a:r>
              <a:rPr lang="en-US"/>
              <a:t> and </a:t>
            </a:r>
            <a:r>
              <a:rPr lang="en-US" b="1" err="1"/>
              <a:t>MouseEvent</a:t>
            </a:r>
            <a:r>
              <a:rPr lang="en-US"/>
              <a:t>.</a:t>
            </a:r>
          </a:p>
          <a:p>
            <a:r>
              <a:rPr lang="en-US" b="1" u="sng">
                <a:solidFill>
                  <a:schemeClr val="accent2"/>
                </a:solidFill>
              </a:rPr>
              <a:t>The ItemEvent Class</a:t>
            </a:r>
          </a:p>
          <a:p>
            <a:r>
              <a:rPr lang="en-US"/>
              <a:t>An ItemEvent is generated when a check box or a list item is clicked or when a checkable menu item is selected or deselected.</a:t>
            </a:r>
          </a:p>
        </p:txBody>
      </p:sp>
    </p:spTree>
    <p:extLst>
      <p:ext uri="{BB962C8B-B14F-4D97-AF65-F5344CB8AC3E}">
        <p14:creationId xmlns:p14="http://schemas.microsoft.com/office/powerpoint/2010/main" val="1948055434"/>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0CE30A0-BC69-473B-913F-F5D336152B98}"/>
              </a:ext>
            </a:extLst>
          </p:cNvPr>
          <p:cNvSpPr>
            <a:spLocks noGrp="1"/>
          </p:cNvSpPr>
          <p:nvPr>
            <p:ph type="title"/>
          </p:nvPr>
        </p:nvSpPr>
        <p:spPr/>
        <p:txBody>
          <a:bodyPr/>
          <a:lstStyle/>
          <a:p>
            <a:r>
              <a:rPr lang="en-US"/>
              <a:t>Event Classes</a:t>
            </a:r>
          </a:p>
        </p:txBody>
      </p:sp>
      <p:sp>
        <p:nvSpPr>
          <p:cNvPr id="3" name="Content Placeholder 2">
            <a:extLst>
              <a:ext uri="{FF2B5EF4-FFF2-40B4-BE49-F238E27FC236}">
                <a16:creationId xmlns:a16="http://schemas.microsoft.com/office/drawing/2014/main" id="{D1A49DA9-DF87-4873-86FD-8A2124D0AFE4}"/>
              </a:ext>
            </a:extLst>
          </p:cNvPr>
          <p:cNvSpPr>
            <a:spLocks noGrp="1"/>
          </p:cNvSpPr>
          <p:nvPr>
            <p:ph idx="1"/>
          </p:nvPr>
        </p:nvSpPr>
        <p:spPr/>
        <p:txBody>
          <a:bodyPr/>
          <a:lstStyle/>
          <a:p>
            <a:r>
              <a:rPr lang="en-US" b="1" u="sng">
                <a:solidFill>
                  <a:schemeClr val="accent2"/>
                </a:solidFill>
              </a:rPr>
              <a:t>The KeyEvent Class</a:t>
            </a:r>
          </a:p>
          <a:p>
            <a:r>
              <a:rPr lang="en-US"/>
              <a:t>A KeyEvent is generated when keyboard input occurs. (KEY_PRESSED, KEY_RELEASED, KEY_TYPED)</a:t>
            </a:r>
          </a:p>
          <a:p>
            <a:r>
              <a:rPr lang="en-US" b="1" u="sng">
                <a:solidFill>
                  <a:schemeClr val="accent2"/>
                </a:solidFill>
              </a:rPr>
              <a:t>The MouseEvent Class</a:t>
            </a:r>
          </a:p>
        </p:txBody>
      </p:sp>
      <p:pic>
        <p:nvPicPr>
          <p:cNvPr id="5" name="Picture 4">
            <a:extLst>
              <a:ext uri="{FF2B5EF4-FFF2-40B4-BE49-F238E27FC236}">
                <a16:creationId xmlns:a16="http://schemas.microsoft.com/office/drawing/2014/main" id="{CA9A68B9-FAA4-40D5-A700-EB0CA7CA19E7}"/>
              </a:ext>
            </a:extLst>
          </p:cNvPr>
          <p:cNvPicPr>
            <a:picLocks noChangeAspect="1"/>
          </p:cNvPicPr>
          <p:nvPr/>
        </p:nvPicPr>
        <p:blipFill>
          <a:blip r:embed="rId2"/>
          <a:stretch>
            <a:fillRect/>
          </a:stretch>
        </p:blipFill>
        <p:spPr>
          <a:xfrm>
            <a:off x="729616" y="3429000"/>
            <a:ext cx="7591425" cy="2771775"/>
          </a:xfrm>
          <a:prstGeom prst="rect">
            <a:avLst/>
          </a:prstGeom>
        </p:spPr>
      </p:pic>
    </p:spTree>
    <p:extLst>
      <p:ext uri="{BB962C8B-B14F-4D97-AF65-F5344CB8AC3E}">
        <p14:creationId xmlns:p14="http://schemas.microsoft.com/office/powerpoint/2010/main" val="3220979627"/>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B47A7B2-2BAB-490A-B299-BC193D4D15B1}"/>
              </a:ext>
            </a:extLst>
          </p:cNvPr>
          <p:cNvSpPr>
            <a:spLocks noGrp="1"/>
          </p:cNvSpPr>
          <p:nvPr>
            <p:ph type="title"/>
          </p:nvPr>
        </p:nvSpPr>
        <p:spPr/>
        <p:txBody>
          <a:bodyPr/>
          <a:lstStyle/>
          <a:p>
            <a:r>
              <a:rPr lang="en-US"/>
              <a:t>Event Classes</a:t>
            </a:r>
          </a:p>
        </p:txBody>
      </p:sp>
      <p:sp>
        <p:nvSpPr>
          <p:cNvPr id="3" name="Content Placeholder 2">
            <a:extLst>
              <a:ext uri="{FF2B5EF4-FFF2-40B4-BE49-F238E27FC236}">
                <a16:creationId xmlns:a16="http://schemas.microsoft.com/office/drawing/2014/main" id="{DFBC8928-EED3-4E25-A69B-F2661848AF9C}"/>
              </a:ext>
            </a:extLst>
          </p:cNvPr>
          <p:cNvSpPr>
            <a:spLocks noGrp="1"/>
          </p:cNvSpPr>
          <p:nvPr>
            <p:ph idx="1"/>
          </p:nvPr>
        </p:nvSpPr>
        <p:spPr/>
        <p:txBody>
          <a:bodyPr/>
          <a:lstStyle/>
          <a:p>
            <a:r>
              <a:rPr lang="en-US"/>
              <a:t>The MouseWheelEvent Class</a:t>
            </a:r>
          </a:p>
          <a:p>
            <a:r>
              <a:rPr lang="en-US"/>
              <a:t>The MouseWheelEvent class encapsulates a mouse wheel event. It is a subclass of </a:t>
            </a:r>
            <a:r>
              <a:rPr lang="en-US" b="1" err="1"/>
              <a:t>MouseEvent</a:t>
            </a:r>
            <a:r>
              <a:rPr lang="en-US"/>
              <a:t>.</a:t>
            </a:r>
          </a:p>
          <a:p>
            <a:r>
              <a:rPr lang="en-US"/>
              <a:t>The TextEvent Class</a:t>
            </a:r>
          </a:p>
          <a:p>
            <a:r>
              <a:rPr lang="en-US"/>
              <a:t>Instances of this class describe text events. These are generated by text fields and text areas when characters are entered by a user or program.</a:t>
            </a:r>
          </a:p>
        </p:txBody>
      </p:sp>
    </p:spTree>
    <p:extLst>
      <p:ext uri="{BB962C8B-B14F-4D97-AF65-F5344CB8AC3E}">
        <p14:creationId xmlns:p14="http://schemas.microsoft.com/office/powerpoint/2010/main" val="2164398140"/>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0A9E60A-7F7F-420C-97B6-46F9B27E9247}"/>
              </a:ext>
            </a:extLst>
          </p:cNvPr>
          <p:cNvSpPr>
            <a:spLocks noGrp="1"/>
          </p:cNvSpPr>
          <p:nvPr>
            <p:ph type="title"/>
          </p:nvPr>
        </p:nvSpPr>
        <p:spPr/>
        <p:txBody>
          <a:bodyPr/>
          <a:lstStyle/>
          <a:p>
            <a:r>
              <a:rPr lang="en-US"/>
              <a:t>Event Classes</a:t>
            </a:r>
          </a:p>
        </p:txBody>
      </p:sp>
      <p:sp>
        <p:nvSpPr>
          <p:cNvPr id="3" name="Content Placeholder 2">
            <a:extLst>
              <a:ext uri="{FF2B5EF4-FFF2-40B4-BE49-F238E27FC236}">
                <a16:creationId xmlns:a16="http://schemas.microsoft.com/office/drawing/2014/main" id="{2B8FCD12-936D-4C62-85E9-03FCB6C2402C}"/>
              </a:ext>
            </a:extLst>
          </p:cNvPr>
          <p:cNvSpPr>
            <a:spLocks noGrp="1"/>
          </p:cNvSpPr>
          <p:nvPr>
            <p:ph idx="1"/>
          </p:nvPr>
        </p:nvSpPr>
        <p:spPr/>
        <p:txBody>
          <a:bodyPr>
            <a:normAutofit/>
          </a:bodyPr>
          <a:lstStyle/>
          <a:p>
            <a:r>
              <a:rPr lang="en-US" sz="2400" b="1" u="sng">
                <a:solidFill>
                  <a:schemeClr val="accent2"/>
                </a:solidFill>
              </a:rPr>
              <a:t>The WindowEvent Class</a:t>
            </a:r>
          </a:p>
        </p:txBody>
      </p:sp>
      <p:pic>
        <p:nvPicPr>
          <p:cNvPr id="5" name="Picture 4">
            <a:extLst>
              <a:ext uri="{FF2B5EF4-FFF2-40B4-BE49-F238E27FC236}">
                <a16:creationId xmlns:a16="http://schemas.microsoft.com/office/drawing/2014/main" id="{CD1D8B7C-5337-4B1C-8DBC-1F8E893976ED}"/>
              </a:ext>
            </a:extLst>
          </p:cNvPr>
          <p:cNvPicPr>
            <a:picLocks noChangeAspect="1"/>
          </p:cNvPicPr>
          <p:nvPr/>
        </p:nvPicPr>
        <p:blipFill>
          <a:blip r:embed="rId2"/>
          <a:stretch>
            <a:fillRect/>
          </a:stretch>
        </p:blipFill>
        <p:spPr>
          <a:xfrm>
            <a:off x="463855" y="2331688"/>
            <a:ext cx="8216289" cy="3645779"/>
          </a:xfrm>
          <a:prstGeom prst="rect">
            <a:avLst/>
          </a:prstGeom>
        </p:spPr>
      </p:pic>
    </p:spTree>
    <p:extLst>
      <p:ext uri="{BB962C8B-B14F-4D97-AF65-F5344CB8AC3E}">
        <p14:creationId xmlns:p14="http://schemas.microsoft.com/office/powerpoint/2010/main" val="417432489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42FFABA-2773-4CA4-85CC-8426307B2653}"/>
              </a:ext>
            </a:extLst>
          </p:cNvPr>
          <p:cNvSpPr>
            <a:spLocks noGrp="1"/>
          </p:cNvSpPr>
          <p:nvPr>
            <p:ph type="title"/>
          </p:nvPr>
        </p:nvSpPr>
        <p:spPr/>
        <p:txBody>
          <a:bodyPr/>
          <a:lstStyle/>
          <a:p>
            <a:r>
              <a:rPr lang="en-US"/>
              <a:t>Grading Scheme</a:t>
            </a:r>
          </a:p>
        </p:txBody>
      </p:sp>
      <p:sp>
        <p:nvSpPr>
          <p:cNvPr id="3" name="Content Placeholder 2">
            <a:extLst>
              <a:ext uri="{FF2B5EF4-FFF2-40B4-BE49-F238E27FC236}">
                <a16:creationId xmlns:a16="http://schemas.microsoft.com/office/drawing/2014/main" id="{FB160D4C-FC91-4448-9445-DD34BFB8B038}"/>
              </a:ext>
            </a:extLst>
          </p:cNvPr>
          <p:cNvSpPr>
            <a:spLocks noGrp="1"/>
          </p:cNvSpPr>
          <p:nvPr>
            <p:ph idx="1"/>
          </p:nvPr>
        </p:nvSpPr>
        <p:spPr/>
        <p:txBody>
          <a:bodyPr/>
          <a:lstStyle/>
          <a:p>
            <a:endParaRPr lang="en-US"/>
          </a:p>
          <a:p>
            <a:pPr>
              <a:buFont typeface="Wingdings" panose="05000000000000000000" pitchFamily="2" charset="2"/>
              <a:buChar char="Ø"/>
            </a:pPr>
            <a:r>
              <a:rPr lang="en-US"/>
              <a:t>  Assignments 			 5 % </a:t>
            </a:r>
          </a:p>
          <a:p>
            <a:pPr>
              <a:buFont typeface="Wingdings" panose="05000000000000000000" pitchFamily="2" charset="2"/>
              <a:buChar char="Ø"/>
            </a:pPr>
            <a:r>
              <a:rPr lang="en-US"/>
              <a:t>  Quizzes			 5 % </a:t>
            </a:r>
          </a:p>
          <a:p>
            <a:pPr>
              <a:buFont typeface="Wingdings" panose="05000000000000000000" pitchFamily="2" charset="2"/>
              <a:buChar char="Ø"/>
            </a:pPr>
            <a:r>
              <a:rPr lang="en-US"/>
              <a:t>  Project 			10 % </a:t>
            </a:r>
          </a:p>
          <a:p>
            <a:pPr>
              <a:buFont typeface="Wingdings" panose="05000000000000000000" pitchFamily="2" charset="2"/>
              <a:buChar char="Ø"/>
            </a:pPr>
            <a:r>
              <a:rPr lang="en-US"/>
              <a:t>  Midterms (2) 			30 % </a:t>
            </a:r>
          </a:p>
          <a:p>
            <a:pPr>
              <a:buFont typeface="Wingdings" panose="05000000000000000000" pitchFamily="2" charset="2"/>
              <a:buChar char="Ø"/>
            </a:pPr>
            <a:r>
              <a:rPr lang="en-US"/>
              <a:t>  Final 				50 %</a:t>
            </a:r>
          </a:p>
        </p:txBody>
      </p:sp>
    </p:spTree>
    <p:extLst>
      <p:ext uri="{BB962C8B-B14F-4D97-AF65-F5344CB8AC3E}">
        <p14:creationId xmlns:p14="http://schemas.microsoft.com/office/powerpoint/2010/main" val="2885601006"/>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3D87672-3518-4EB7-8B01-E2B32BA65ED2}"/>
              </a:ext>
            </a:extLst>
          </p:cNvPr>
          <p:cNvSpPr>
            <a:spLocks noGrp="1"/>
          </p:cNvSpPr>
          <p:nvPr>
            <p:ph type="title"/>
          </p:nvPr>
        </p:nvSpPr>
        <p:spPr/>
        <p:txBody>
          <a:bodyPr/>
          <a:lstStyle/>
          <a:p>
            <a:r>
              <a:rPr lang="en-US"/>
              <a:t>Sources of Events</a:t>
            </a:r>
          </a:p>
        </p:txBody>
      </p:sp>
      <p:pic>
        <p:nvPicPr>
          <p:cNvPr id="7" name="Content Placeholder 6">
            <a:extLst>
              <a:ext uri="{FF2B5EF4-FFF2-40B4-BE49-F238E27FC236}">
                <a16:creationId xmlns:a16="http://schemas.microsoft.com/office/drawing/2014/main" id="{BBD79958-ABBE-46B5-908F-66804C18CCCF}"/>
              </a:ext>
            </a:extLst>
          </p:cNvPr>
          <p:cNvPicPr>
            <a:picLocks noGrp="1" noChangeAspect="1"/>
          </p:cNvPicPr>
          <p:nvPr>
            <p:ph idx="1"/>
          </p:nvPr>
        </p:nvPicPr>
        <p:blipFill>
          <a:blip r:embed="rId2"/>
          <a:stretch>
            <a:fillRect/>
          </a:stretch>
        </p:blipFill>
        <p:spPr>
          <a:xfrm>
            <a:off x="496917" y="1915188"/>
            <a:ext cx="8150165" cy="4249051"/>
          </a:xfrm>
        </p:spPr>
      </p:pic>
    </p:spTree>
    <p:extLst>
      <p:ext uri="{BB962C8B-B14F-4D97-AF65-F5344CB8AC3E}">
        <p14:creationId xmlns:p14="http://schemas.microsoft.com/office/powerpoint/2010/main" val="1277528451"/>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A14D7B0-3FB2-43C7-823C-3CACEEC1D167}"/>
              </a:ext>
            </a:extLst>
          </p:cNvPr>
          <p:cNvSpPr>
            <a:spLocks noGrp="1"/>
          </p:cNvSpPr>
          <p:nvPr>
            <p:ph type="title"/>
          </p:nvPr>
        </p:nvSpPr>
        <p:spPr/>
        <p:txBody>
          <a:bodyPr/>
          <a:lstStyle/>
          <a:p>
            <a:r>
              <a:rPr lang="en-US"/>
              <a:t>Event Listener Interfaces</a:t>
            </a:r>
          </a:p>
        </p:txBody>
      </p:sp>
      <p:sp>
        <p:nvSpPr>
          <p:cNvPr id="3" name="Content Placeholder 2">
            <a:extLst>
              <a:ext uri="{FF2B5EF4-FFF2-40B4-BE49-F238E27FC236}">
                <a16:creationId xmlns:a16="http://schemas.microsoft.com/office/drawing/2014/main" id="{76187070-C8B5-438F-B9F5-8A3204A4FE05}"/>
              </a:ext>
            </a:extLst>
          </p:cNvPr>
          <p:cNvSpPr>
            <a:spLocks noGrp="1"/>
          </p:cNvSpPr>
          <p:nvPr>
            <p:ph idx="1"/>
          </p:nvPr>
        </p:nvSpPr>
        <p:spPr/>
        <p:txBody>
          <a:bodyPr>
            <a:normAutofit/>
          </a:bodyPr>
          <a:lstStyle/>
          <a:p>
            <a:r>
              <a:rPr lang="en-US" sz="2400"/>
              <a:t>Listeners are created by implementing one or more of the interfaces defined by the </a:t>
            </a:r>
            <a:r>
              <a:rPr lang="en-US" sz="2400" b="1" err="1">
                <a:solidFill>
                  <a:schemeClr val="accent2"/>
                </a:solidFill>
                <a:latin typeface="Consolas" panose="020b0609020204030204" pitchFamily="49" charset="0"/>
              </a:rPr>
              <a:t>java.awt.event </a:t>
            </a:r>
            <a:r>
              <a:rPr lang="en-US" sz="2400"/>
              <a:t>package.</a:t>
            </a:r>
          </a:p>
          <a:p>
            <a:endParaRPr lang="en-US" sz="2400"/>
          </a:p>
          <a:p>
            <a:r>
              <a:rPr lang="en-US" sz="2400"/>
              <a:t>When an event occurs, the event source invokes the appropriate method defined by the listener and provides an event object as its argument.</a:t>
            </a:r>
          </a:p>
          <a:p>
            <a:endParaRPr lang="en-US" sz="2400"/>
          </a:p>
        </p:txBody>
      </p:sp>
    </p:spTree>
    <p:extLst>
      <p:ext uri="{BB962C8B-B14F-4D97-AF65-F5344CB8AC3E}">
        <p14:creationId xmlns:p14="http://schemas.microsoft.com/office/powerpoint/2010/main" val="3667586218"/>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Picture 4">
            <a:extLst>
              <a:ext uri="{FF2B5EF4-FFF2-40B4-BE49-F238E27FC236}">
                <a16:creationId xmlns:a16="http://schemas.microsoft.com/office/drawing/2014/main" id="{ECCDDD07-6117-40A3-9AA9-96CE9317D181}"/>
              </a:ext>
            </a:extLst>
          </p:cNvPr>
          <p:cNvPicPr>
            <a:picLocks noChangeAspect="1"/>
          </p:cNvPicPr>
          <p:nvPr/>
        </p:nvPicPr>
        <p:blipFill>
          <a:blip r:embed="rId2"/>
          <a:stretch>
            <a:fillRect/>
          </a:stretch>
        </p:blipFill>
        <p:spPr>
          <a:xfrm>
            <a:off x="0" y="0"/>
            <a:ext cx="9144000" cy="6798518"/>
          </a:xfrm>
          <a:prstGeom prst="rect">
            <a:avLst/>
          </a:prstGeom>
        </p:spPr>
      </p:pic>
    </p:spTree>
    <p:extLst>
      <p:ext uri="{BB962C8B-B14F-4D97-AF65-F5344CB8AC3E}">
        <p14:creationId xmlns:p14="http://schemas.microsoft.com/office/powerpoint/2010/main" val="2200147970"/>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92C579BA-7FCB-480A-833F-961F9C0E8263}"/>
              </a:ext>
            </a:extLst>
          </p:cNvPr>
          <p:cNvSpPr>
            <a:spLocks noGrp="1"/>
          </p:cNvSpPr>
          <p:nvPr>
            <p:ph type="ctrTitle"/>
          </p:nvPr>
        </p:nvSpPr>
        <p:spPr/>
        <p:txBody>
          <a:bodyPr/>
          <a:lstStyle/>
          <a:p>
            <a:pPr algn="ctr"/>
            <a:r>
              <a:rPr lang="en-US"/>
              <a:t>Examples</a:t>
            </a:r>
          </a:p>
        </p:txBody>
      </p:sp>
      <p:sp>
        <p:nvSpPr>
          <p:cNvPr id="5" name="Subtitle 4">
            <a:extLst>
              <a:ext uri="{FF2B5EF4-FFF2-40B4-BE49-F238E27FC236}">
                <a16:creationId xmlns:a16="http://schemas.microsoft.com/office/drawing/2014/main" id="{FB065D0A-9EAA-4CAD-9681-F5C87FBF1D87}"/>
              </a:ext>
            </a:extLst>
          </p:cNvPr>
          <p:cNvSpPr>
            <a:spLocks noGrp="1"/>
          </p:cNvSpPr>
          <p:nvPr>
            <p:ph type="subTitle" idx="1"/>
          </p:nvPr>
        </p:nvSpPr>
        <p:spPr/>
        <p:txBody>
          <a:bodyPr/>
          <a:lstStyle/>
          <a:p>
            <a:pPr algn="ctr"/>
            <a:r>
              <a:rPr lang="en-US"/>
              <a:t>Mouse events &amp; keyboard Events</a:t>
            </a:r>
          </a:p>
        </p:txBody>
      </p:sp>
    </p:spTree>
    <p:extLst>
      <p:ext uri="{BB962C8B-B14F-4D97-AF65-F5344CB8AC3E}">
        <p14:creationId xmlns:p14="http://schemas.microsoft.com/office/powerpoint/2010/main" val="2926450546"/>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F3BC8A2-0999-4947-BABD-8C3D1C7EE565}"/>
              </a:ext>
            </a:extLst>
          </p:cNvPr>
          <p:cNvSpPr>
            <a:spLocks noGrp="1"/>
          </p:cNvSpPr>
          <p:nvPr>
            <p:ph type="title"/>
          </p:nvPr>
        </p:nvSpPr>
        <p:spPr/>
        <p:txBody>
          <a:bodyPr/>
          <a:lstStyle/>
          <a:p>
            <a:r>
              <a:rPr lang="en-US"/>
              <a:t>Adapter Classes</a:t>
            </a:r>
          </a:p>
        </p:txBody>
      </p:sp>
      <p:sp>
        <p:nvSpPr>
          <p:cNvPr id="3" name="Content Placeholder 2">
            <a:extLst>
              <a:ext uri="{FF2B5EF4-FFF2-40B4-BE49-F238E27FC236}">
                <a16:creationId xmlns:a16="http://schemas.microsoft.com/office/drawing/2014/main" id="{692C1C4D-4441-45A8-958D-8F658D70A6EE}"/>
              </a:ext>
            </a:extLst>
          </p:cNvPr>
          <p:cNvSpPr>
            <a:spLocks noGrp="1"/>
          </p:cNvSpPr>
          <p:nvPr>
            <p:ph idx="1"/>
          </p:nvPr>
        </p:nvSpPr>
        <p:spPr/>
        <p:txBody>
          <a:bodyPr>
            <a:normAutofit/>
          </a:bodyPr>
          <a:lstStyle/>
          <a:p>
            <a:r>
              <a:rPr lang="en-US" sz="2400" b="1" u="sng">
                <a:solidFill>
                  <a:schemeClr val="accent2"/>
                </a:solidFill>
              </a:rPr>
              <a:t>An adapter class provides an empty implementation of all methods in an event listener interface.</a:t>
            </a:r>
          </a:p>
          <a:p>
            <a:endParaRPr lang="en-US" sz="2400" b="1" u="sng">
              <a:solidFill>
                <a:schemeClr val="accent2"/>
              </a:solidFill>
            </a:endParaRPr>
          </a:p>
          <a:p>
            <a:r>
              <a:rPr lang="en-US" sz="2400" b="1" u="sng"/>
              <a:t>Why would we want Adapter Classes?</a:t>
            </a:r>
          </a:p>
          <a:p>
            <a:r>
              <a:rPr lang="en-US" sz="2400"/>
              <a:t>Adapter classes are useful when you want to receive and process only some of the events that are handled by a particular event listener interface.</a:t>
            </a:r>
          </a:p>
        </p:txBody>
      </p:sp>
    </p:spTree>
    <p:extLst>
      <p:ext uri="{BB962C8B-B14F-4D97-AF65-F5344CB8AC3E}">
        <p14:creationId xmlns:p14="http://schemas.microsoft.com/office/powerpoint/2010/main" val="179674695"/>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DD408A2-8630-4062-9930-375E4BABF51C}"/>
              </a:ext>
            </a:extLst>
          </p:cNvPr>
          <p:cNvSpPr>
            <a:spLocks noGrp="1"/>
          </p:cNvSpPr>
          <p:nvPr>
            <p:ph type="title"/>
          </p:nvPr>
        </p:nvSpPr>
        <p:spPr/>
        <p:txBody>
          <a:bodyPr/>
          <a:lstStyle/>
          <a:p>
            <a:r>
              <a:rPr lang="en-US"/>
              <a:t>Adapter Classes</a:t>
            </a:r>
          </a:p>
        </p:txBody>
      </p:sp>
      <p:pic>
        <p:nvPicPr>
          <p:cNvPr id="5" name="Content Placeholder 4">
            <a:extLst>
              <a:ext uri="{FF2B5EF4-FFF2-40B4-BE49-F238E27FC236}">
                <a16:creationId xmlns:a16="http://schemas.microsoft.com/office/drawing/2014/main" id="{0C11160C-3B86-42E7-9347-D8EBA2D9EC54}"/>
              </a:ext>
            </a:extLst>
          </p:cNvPr>
          <p:cNvPicPr>
            <a:picLocks noGrp="1" noChangeAspect="1"/>
          </p:cNvPicPr>
          <p:nvPr>
            <p:ph idx="1"/>
          </p:nvPr>
        </p:nvPicPr>
        <p:blipFill>
          <a:blip r:embed="rId2"/>
          <a:stretch>
            <a:fillRect/>
          </a:stretch>
        </p:blipFill>
        <p:spPr>
          <a:xfrm>
            <a:off x="691463" y="2123895"/>
            <a:ext cx="7761073" cy="3918090"/>
          </a:xfrm>
        </p:spPr>
      </p:pic>
    </p:spTree>
    <p:extLst>
      <p:ext uri="{BB962C8B-B14F-4D97-AF65-F5344CB8AC3E}">
        <p14:creationId xmlns:p14="http://schemas.microsoft.com/office/powerpoint/2010/main" val="2140330050"/>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6A60D57B-B9D4-4374-ACBF-20A1C0215D44}"/>
              </a:ext>
            </a:extLst>
          </p:cNvPr>
          <p:cNvSpPr>
            <a:spLocks noGrp="1"/>
          </p:cNvSpPr>
          <p:nvPr>
            <p:ph type="ctrTitle"/>
          </p:nvPr>
        </p:nvSpPr>
        <p:spPr/>
        <p:txBody>
          <a:bodyPr/>
          <a:lstStyle/>
          <a:p>
            <a:pPr algn="ctr"/>
            <a:r>
              <a:rPr lang="en-US"/>
              <a:t>Example</a:t>
            </a:r>
          </a:p>
        </p:txBody>
      </p:sp>
      <p:sp>
        <p:nvSpPr>
          <p:cNvPr id="5" name="Subtitle 4">
            <a:extLst>
              <a:ext uri="{FF2B5EF4-FFF2-40B4-BE49-F238E27FC236}">
                <a16:creationId xmlns:a16="http://schemas.microsoft.com/office/drawing/2014/main" id="{6EB6A829-7DA7-4E53-9A01-94D059F9AAFE}"/>
              </a:ext>
            </a:extLst>
          </p:cNvPr>
          <p:cNvSpPr>
            <a:spLocks noGrp="1"/>
          </p:cNvSpPr>
          <p:nvPr>
            <p:ph type="subTitle" idx="1"/>
          </p:nvPr>
        </p:nvSpPr>
        <p:spPr/>
        <p:txBody>
          <a:bodyPr/>
          <a:lstStyle/>
          <a:p>
            <a:pPr algn="ctr"/>
            <a:r>
              <a:rPr lang="en-US"/>
              <a:t>Adapter Classes</a:t>
            </a:r>
          </a:p>
        </p:txBody>
      </p:sp>
    </p:spTree>
    <p:extLst>
      <p:ext uri="{BB962C8B-B14F-4D97-AF65-F5344CB8AC3E}">
        <p14:creationId xmlns:p14="http://schemas.microsoft.com/office/powerpoint/2010/main" val="269245123"/>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146D2B7-9F11-4B24-AD06-FBE6E2EE5F57}"/>
              </a:ext>
            </a:extLst>
          </p:cNvPr>
          <p:cNvSpPr>
            <a:spLocks noGrp="1"/>
          </p:cNvSpPr>
          <p:nvPr>
            <p:ph type="title"/>
          </p:nvPr>
        </p:nvSpPr>
        <p:spPr/>
        <p:txBody>
          <a:bodyPr/>
          <a:lstStyle/>
          <a:p>
            <a:r>
              <a:rPr lang="en-US"/>
              <a:t>Inner Classes</a:t>
            </a:r>
          </a:p>
        </p:txBody>
      </p:sp>
      <p:sp>
        <p:nvSpPr>
          <p:cNvPr id="3" name="Content Placeholder 2">
            <a:extLst>
              <a:ext uri="{FF2B5EF4-FFF2-40B4-BE49-F238E27FC236}">
                <a16:creationId xmlns:a16="http://schemas.microsoft.com/office/drawing/2014/main" id="{92B0A281-5EEE-42D6-8272-AE2820BF350D}"/>
              </a:ext>
            </a:extLst>
          </p:cNvPr>
          <p:cNvSpPr>
            <a:spLocks noGrp="1"/>
          </p:cNvSpPr>
          <p:nvPr>
            <p:ph idx="1"/>
          </p:nvPr>
        </p:nvSpPr>
        <p:spPr/>
        <p:txBody>
          <a:bodyPr/>
          <a:lstStyle/>
          <a:p>
            <a:endParaRPr lang="en-US"/>
          </a:p>
          <a:p>
            <a:r>
              <a:rPr lang="en-US" sz="2400"/>
              <a:t>A class which is defined within another class, or within an expression.</a:t>
            </a:r>
          </a:p>
        </p:txBody>
      </p:sp>
    </p:spTree>
    <p:extLst>
      <p:ext uri="{BB962C8B-B14F-4D97-AF65-F5344CB8AC3E}">
        <p14:creationId xmlns:p14="http://schemas.microsoft.com/office/powerpoint/2010/main" val="3736956438"/>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7E7EB96-84F3-43F4-BCF4-EBFF4A7260C1}"/>
              </a:ext>
            </a:extLst>
          </p:cNvPr>
          <p:cNvSpPr>
            <a:spLocks noGrp="1"/>
          </p:cNvSpPr>
          <p:nvPr>
            <p:ph type="title"/>
          </p:nvPr>
        </p:nvSpPr>
        <p:spPr/>
        <p:txBody>
          <a:bodyPr/>
          <a:lstStyle/>
          <a:p>
            <a:r>
              <a:rPr lang="en-US"/>
              <a:t>Anonymous Inner Classses</a:t>
            </a:r>
            <a:endParaRPr lang="en-US"/>
          </a:p>
        </p:txBody>
      </p:sp>
      <p:sp>
        <p:nvSpPr>
          <p:cNvPr id="3" name="Content Placeholder 2">
            <a:extLst>
              <a:ext uri="{FF2B5EF4-FFF2-40B4-BE49-F238E27FC236}">
                <a16:creationId xmlns:a16="http://schemas.microsoft.com/office/drawing/2014/main" id="{EDF70034-C147-4572-9C76-2F0A21E04B14}"/>
              </a:ext>
            </a:extLst>
          </p:cNvPr>
          <p:cNvSpPr>
            <a:spLocks noGrp="1"/>
          </p:cNvSpPr>
          <p:nvPr>
            <p:ph idx="1"/>
          </p:nvPr>
        </p:nvSpPr>
        <p:spPr/>
        <p:txBody>
          <a:bodyPr/>
          <a:lstStyle/>
          <a:p>
            <a:pPr marL="0" indent="0">
              <a:buNone/>
            </a:pPr>
            <a:r>
              <a:rPr lang="en-US" sz="2400"/>
              <a:t>An anonymous inner class is an inner class that is not assigned a name</a:t>
            </a:r>
          </a:p>
        </p:txBody>
      </p:sp>
      <p:pic>
        <p:nvPicPr>
          <p:cNvPr id="5" name="Picture 4">
            <a:extLst>
              <a:ext uri="{FF2B5EF4-FFF2-40B4-BE49-F238E27FC236}">
                <a16:creationId xmlns:a16="http://schemas.microsoft.com/office/drawing/2014/main" id="{6DB6F152-736E-4B38-97C6-6A30033D105F}"/>
              </a:ext>
            </a:extLst>
          </p:cNvPr>
          <p:cNvPicPr>
            <a:picLocks noChangeAspect="1"/>
          </p:cNvPicPr>
          <p:nvPr/>
        </p:nvPicPr>
        <p:blipFill>
          <a:blip r:embed="rId2"/>
          <a:stretch>
            <a:fillRect/>
          </a:stretch>
        </p:blipFill>
        <p:spPr>
          <a:xfrm>
            <a:off x="822959" y="2596092"/>
            <a:ext cx="6283897" cy="3711786"/>
          </a:xfrm>
          <a:prstGeom prst="rect">
            <a:avLst/>
          </a:prstGeom>
        </p:spPr>
      </p:pic>
      <p:cxnSp>
        <p:nvCxnSpPr>
          <p:cNvPr id="7" name="Straight Arrow Connector 6">
            <a:extLst>
              <a:ext uri="{FF2B5EF4-FFF2-40B4-BE49-F238E27FC236}">
                <a16:creationId xmlns:a16="http://schemas.microsoft.com/office/drawing/2014/main" id="{8E3AFA4D-1783-486A-85A8-666CC66D3E62}"/>
              </a:ext>
            </a:extLst>
          </p:cNvPr>
          <p:cNvCxnSpPr/>
          <p:nvPr/>
        </p:nvCxnSpPr>
        <p:spPr>
          <a:xfrm flipH="1">
            <a:off x="4572000" y="2677114"/>
            <a:ext cx="10995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66E0AA-FABA-46BA-90D2-C01F033E374C}"/>
              </a:ext>
            </a:extLst>
          </p:cNvPr>
          <p:cNvSpPr txBox="1"/>
          <p:nvPr/>
        </p:nvSpPr>
        <p:spPr>
          <a:xfrm>
            <a:off x="5671595" y="2492448"/>
            <a:ext cx="221076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This is a constructor</a:t>
            </a:r>
          </a:p>
        </p:txBody>
      </p:sp>
      <p:cxnSp>
        <p:nvCxnSpPr>
          <p:cNvPr id="10" name="Straight Connector 9">
            <a:extLst>
              <a:ext uri="{FF2B5EF4-FFF2-40B4-BE49-F238E27FC236}">
                <a16:creationId xmlns:a16="http://schemas.microsoft.com/office/drawing/2014/main" id="{88916D30-AFB5-4B10-89DB-19A14C06CB58}"/>
              </a:ext>
            </a:extLst>
          </p:cNvPr>
          <p:cNvCxnSpPr/>
          <p:nvPr/>
        </p:nvCxnSpPr>
        <p:spPr>
          <a:xfrm>
            <a:off x="2755900" y="3308350"/>
            <a:ext cx="88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A6E3C7-CDAB-4963-95EE-6DAD16D1B1B0}"/>
              </a:ext>
            </a:extLst>
          </p:cNvPr>
          <p:cNvCxnSpPr/>
          <p:nvPr/>
        </p:nvCxnSpPr>
        <p:spPr>
          <a:xfrm>
            <a:off x="1104900" y="4375150"/>
            <a:ext cx="88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75B1FF-D5A4-4670-A96C-C29E6469F1F8}"/>
              </a:ext>
            </a:extLst>
          </p:cNvPr>
          <p:cNvCxnSpPr/>
          <p:nvPr/>
        </p:nvCxnSpPr>
        <p:spPr>
          <a:xfrm>
            <a:off x="2844800" y="5200650"/>
            <a:ext cx="88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5D43AE-49A4-428A-834C-603688B766E7}"/>
              </a:ext>
            </a:extLst>
          </p:cNvPr>
          <p:cNvCxnSpPr/>
          <p:nvPr/>
        </p:nvCxnSpPr>
        <p:spPr>
          <a:xfrm>
            <a:off x="1104900" y="6019800"/>
            <a:ext cx="88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AFFA09-C4CF-460E-B5D7-8C06CAB6B22E}"/>
              </a:ext>
            </a:extLst>
          </p:cNvPr>
          <p:cNvCxnSpPr/>
          <p:nvPr/>
        </p:nvCxnSpPr>
        <p:spPr>
          <a:xfrm>
            <a:off x="4838700" y="3308350"/>
            <a:ext cx="2830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DF6FF3-97EB-4ECF-8BD9-081C4761A94D}"/>
              </a:ext>
            </a:extLst>
          </p:cNvPr>
          <p:cNvCxnSpPr/>
          <p:nvPr/>
        </p:nvCxnSpPr>
        <p:spPr>
          <a:xfrm>
            <a:off x="1149350" y="3524250"/>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A2A4EE-296F-4704-A2A1-8E92FAC13912}"/>
              </a:ext>
            </a:extLst>
          </p:cNvPr>
          <p:cNvCxnSpPr/>
          <p:nvPr/>
        </p:nvCxnSpPr>
        <p:spPr>
          <a:xfrm>
            <a:off x="1149350" y="3743325"/>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C86CBE-CF0E-4602-98C9-BB58FBF1E85C}"/>
              </a:ext>
            </a:extLst>
          </p:cNvPr>
          <p:cNvCxnSpPr/>
          <p:nvPr/>
        </p:nvCxnSpPr>
        <p:spPr>
          <a:xfrm>
            <a:off x="1149350" y="3952875"/>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4BFC2C-B4E9-48F7-97B5-75D42CEC1C3A}"/>
              </a:ext>
            </a:extLst>
          </p:cNvPr>
          <p:cNvCxnSpPr/>
          <p:nvPr/>
        </p:nvCxnSpPr>
        <p:spPr>
          <a:xfrm>
            <a:off x="1149350" y="4181475"/>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0D2E72-69C0-41B1-B637-78E8CC238DCA}"/>
              </a:ext>
            </a:extLst>
          </p:cNvPr>
          <p:cNvCxnSpPr/>
          <p:nvPr/>
        </p:nvCxnSpPr>
        <p:spPr>
          <a:xfrm>
            <a:off x="971550" y="4375150"/>
            <a:ext cx="1333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49EB938-25C0-4E1C-A672-64A8652828D9}"/>
              </a:ext>
            </a:extLst>
          </p:cNvPr>
          <p:cNvCxnSpPr/>
          <p:nvPr/>
        </p:nvCxnSpPr>
        <p:spPr>
          <a:xfrm>
            <a:off x="4980248" y="5200650"/>
            <a:ext cx="2830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FCB174-D202-4D69-B90E-3B2C4645D889}"/>
              </a:ext>
            </a:extLst>
          </p:cNvPr>
          <p:cNvCxnSpPr/>
          <p:nvPr/>
        </p:nvCxnSpPr>
        <p:spPr>
          <a:xfrm>
            <a:off x="1206500" y="5410200"/>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267AB1C-5A24-4B9D-9036-6BEE0F1420ED}"/>
              </a:ext>
            </a:extLst>
          </p:cNvPr>
          <p:cNvCxnSpPr/>
          <p:nvPr/>
        </p:nvCxnSpPr>
        <p:spPr>
          <a:xfrm>
            <a:off x="1206500" y="5629275"/>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F54F80-CF13-4966-ACD2-3E165ECE872C}"/>
              </a:ext>
            </a:extLst>
          </p:cNvPr>
          <p:cNvCxnSpPr/>
          <p:nvPr/>
        </p:nvCxnSpPr>
        <p:spPr>
          <a:xfrm>
            <a:off x="1206500" y="5838825"/>
            <a:ext cx="45222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9CB335-EFF3-4535-8C50-5677041EA313}"/>
              </a:ext>
            </a:extLst>
          </p:cNvPr>
          <p:cNvCxnSpPr/>
          <p:nvPr/>
        </p:nvCxnSpPr>
        <p:spPr>
          <a:xfrm>
            <a:off x="971550" y="6019800"/>
            <a:ext cx="1333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578772"/>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a:t>Fin.</a:t>
            </a:r>
          </a:p>
        </p:txBody>
      </p:sp>
    </p:spTree>
    <p:extLst>
      <p:ext uri="{BB962C8B-B14F-4D97-AF65-F5344CB8AC3E}">
        <p14:creationId xmlns:p14="http://schemas.microsoft.com/office/powerpoint/2010/main" val="587824433"/>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A7EC30D-1F0B-434D-B750-B3B493FB8EB3}"/>
              </a:ext>
            </a:extLst>
          </p:cNvPr>
          <p:cNvSpPr>
            <a:spLocks noGrp="1"/>
          </p:cNvSpPr>
          <p:nvPr>
            <p:ph type="title"/>
          </p:nvPr>
        </p:nvSpPr>
        <p:spPr/>
        <p:txBody>
          <a:bodyPr>
            <a:normAutofit/>
          </a:bodyPr>
          <a:lstStyle/>
          <a:p>
            <a:r>
              <a:rPr lang="en-US" sz="3600"/>
              <a:t>Assignments Policies</a:t>
            </a:r>
          </a:p>
        </p:txBody>
      </p:sp>
      <p:sp>
        <p:nvSpPr>
          <p:cNvPr id="3" name="Content Placeholder 2">
            <a:extLst>
              <a:ext uri="{FF2B5EF4-FFF2-40B4-BE49-F238E27FC236}">
                <a16:creationId xmlns:a16="http://schemas.microsoft.com/office/drawing/2014/main" id="{EB9227B9-FA38-46D7-8D20-A07A3594BE52}"/>
              </a:ext>
            </a:extLst>
          </p:cNvPr>
          <p:cNvSpPr>
            <a:spLocks noGrp="1"/>
          </p:cNvSpPr>
          <p:nvPr>
            <p:ph idx="1"/>
          </p:nvPr>
        </p:nvSpPr>
        <p:spPr/>
        <p:txBody>
          <a:bodyPr/>
          <a:lstStyle/>
          <a:p>
            <a:endParaRPr lang="en-US"/>
          </a:p>
          <a:p>
            <a:pPr>
              <a:buFont typeface="Arial" pitchFamily="34" charset="0"/>
              <a:buChar char="•"/>
            </a:pPr>
            <a:r>
              <a:rPr lang="en-US" sz="2400"/>
              <a:t> No late submissions</a:t>
            </a:r>
          </a:p>
          <a:p>
            <a:pPr>
              <a:buFont typeface="Arial" pitchFamily="34" charset="0"/>
              <a:buChar char="•"/>
            </a:pPr>
            <a:endParaRPr lang="en-US" sz="2400"/>
          </a:p>
          <a:p>
            <a:pPr>
              <a:buFont typeface="Arial" pitchFamily="34" charset="0"/>
              <a:buChar char="•"/>
            </a:pPr>
            <a:r>
              <a:rPr lang="en-US" sz="2400"/>
              <a:t> Plagiarism on 1</a:t>
            </a:r>
            <a:r>
              <a:rPr lang="en-US" sz="2400" baseline="30000"/>
              <a:t>st</a:t>
            </a:r>
            <a:r>
              <a:rPr lang="en-US" sz="2400"/>
              <a:t> assignment: 0 for that question</a:t>
            </a:r>
          </a:p>
          <a:p>
            <a:pPr>
              <a:buFont typeface="Arial" pitchFamily="34" charset="0"/>
              <a:buChar char="•"/>
            </a:pPr>
            <a:endParaRPr lang="en-US" sz="2400"/>
          </a:p>
          <a:p>
            <a:pPr>
              <a:buFont typeface="Arial" pitchFamily="34" charset="0"/>
              <a:buChar char="•"/>
            </a:pPr>
            <a:r>
              <a:rPr lang="en-US" sz="2400"/>
              <a:t> Plagiarism on 2</a:t>
            </a:r>
            <a:r>
              <a:rPr lang="en-US" sz="2400" baseline="30000"/>
              <a:t>nd</a:t>
            </a:r>
            <a:r>
              <a:rPr lang="en-US" sz="2400"/>
              <a:t> assignment: 0 for that assignment</a:t>
            </a:r>
          </a:p>
        </p:txBody>
      </p:sp>
    </p:spTree>
    <p:extLst>
      <p:ext uri="{BB962C8B-B14F-4D97-AF65-F5344CB8AC3E}">
        <p14:creationId xmlns:p14="http://schemas.microsoft.com/office/powerpoint/2010/main" val="2650529892"/>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a:t>Software Construction &amp; </a:t>
            </a:r>
            <a:br>
              <a:rPr lang="en-US" sz="6000"/>
            </a:br>
            <a:r>
              <a:rPr lang="en-US" sz="600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02</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350"/>
              <a:t>Abeeha Sattar</a:t>
            </a:r>
          </a:p>
        </p:txBody>
      </p:sp>
    </p:spTree>
    <p:extLst>
      <p:ext uri="{BB962C8B-B14F-4D97-AF65-F5344CB8AC3E}">
        <p14:creationId xmlns:p14="http://schemas.microsoft.com/office/powerpoint/2010/main" val="4155996961"/>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p:txBody>
          <a:bodyPr/>
          <a:lstStyle/>
          <a:p>
            <a:pPr algn="ctr"/>
            <a:r>
              <a:rPr lang="en-US"/>
              <a:t>Layered Architecture</a:t>
            </a:r>
          </a:p>
        </p:txBody>
      </p:sp>
    </p:spTree>
    <p:extLst>
      <p:ext uri="{BB962C8B-B14F-4D97-AF65-F5344CB8AC3E}">
        <p14:creationId xmlns:p14="http://schemas.microsoft.com/office/powerpoint/2010/main" val="2374991263"/>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FE6BBEE-B953-43A2-A805-9E89E618DCAE}"/>
              </a:ext>
            </a:extLst>
          </p:cNvPr>
          <p:cNvSpPr>
            <a:spLocks noGrp="1"/>
          </p:cNvSpPr>
          <p:nvPr>
            <p:ph type="title"/>
          </p:nvPr>
        </p:nvSpPr>
        <p:spPr/>
        <p:txBody>
          <a:bodyPr/>
          <a:lstStyle/>
          <a:p>
            <a:r>
              <a:rPr lang="en-US"/>
              <a:t>Layered Application Architecture</a:t>
            </a:r>
          </a:p>
        </p:txBody>
      </p:sp>
      <p:sp>
        <p:nvSpPr>
          <p:cNvPr id="3" name="Content Placeholder 2">
            <a:extLst>
              <a:ext uri="{FF2B5EF4-FFF2-40B4-BE49-F238E27FC236}">
                <a16:creationId xmlns:a16="http://schemas.microsoft.com/office/drawing/2014/main" id="{BCF5F9E8-C465-4A3F-90E6-128AEAD8C589}"/>
              </a:ext>
            </a:extLst>
          </p:cNvPr>
          <p:cNvSpPr>
            <a:spLocks noGrp="1"/>
          </p:cNvSpPr>
          <p:nvPr>
            <p:ph idx="1"/>
          </p:nvPr>
        </p:nvSpPr>
        <p:spPr/>
        <p:txBody>
          <a:bodyPr/>
          <a:lstStyle/>
          <a:p>
            <a:pPr>
              <a:buFont typeface="Wingdings" panose="05000000000000000000" pitchFamily="2" charset="2"/>
              <a:buChar char="§"/>
            </a:pPr>
            <a:r>
              <a:rPr lang="en-US"/>
              <a:t>Presentation layer</a:t>
            </a:r>
          </a:p>
          <a:p>
            <a:pPr lvl="1">
              <a:buFont typeface="Wingdings" panose="05000000000000000000" pitchFamily="2" charset="2"/>
              <a:buChar char="§"/>
            </a:pPr>
            <a:r>
              <a:rPr lang="en-US"/>
              <a:t>Concerned with presenting the results of a computation to system users and with collecting user inputs</a:t>
            </a:r>
          </a:p>
          <a:p>
            <a:pPr>
              <a:buFont typeface="Wingdings" panose="05000000000000000000" pitchFamily="2" charset="2"/>
              <a:buChar char="§"/>
            </a:pPr>
            <a:r>
              <a:rPr lang="en-US"/>
              <a:t>Application processing layer</a:t>
            </a:r>
          </a:p>
          <a:p>
            <a:pPr lvl="1">
              <a:buFont typeface="Wingdings" panose="05000000000000000000" pitchFamily="2" charset="2"/>
              <a:buChar char="§"/>
            </a:pPr>
            <a:r>
              <a:rPr lang="en-US"/>
              <a:t>Concerned with providing application specific functionality e.g., in a banking system, banking functions such as open account, close account, etc.</a:t>
            </a:r>
          </a:p>
          <a:p>
            <a:pPr>
              <a:buFont typeface="Wingdings" panose="05000000000000000000" pitchFamily="2" charset="2"/>
              <a:buChar char="§"/>
            </a:pPr>
            <a:r>
              <a:rPr lang="en-US"/>
              <a:t>Data management layer</a:t>
            </a:r>
          </a:p>
          <a:p>
            <a:pPr lvl="1">
              <a:buFont typeface="Wingdings" panose="05000000000000000000" pitchFamily="2" charset="2"/>
              <a:buChar char="§"/>
            </a:pPr>
            <a:r>
              <a:rPr lang="en-US"/>
              <a:t>Concerned with managing the system databases</a:t>
            </a:r>
          </a:p>
          <a:p>
            <a:endParaRPr lang="en-US"/>
          </a:p>
        </p:txBody>
      </p:sp>
    </p:spTree>
    <p:extLst>
      <p:ext uri="{BB962C8B-B14F-4D97-AF65-F5344CB8AC3E}">
        <p14:creationId xmlns:p14="http://schemas.microsoft.com/office/powerpoint/2010/main" val="3796212893"/>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A6CD846-AC17-424B-90F7-5BD4066987CB}"/>
              </a:ext>
            </a:extLst>
          </p:cNvPr>
          <p:cNvSpPr>
            <a:spLocks noGrp="1"/>
          </p:cNvSpPr>
          <p:nvPr>
            <p:ph type="title"/>
          </p:nvPr>
        </p:nvSpPr>
        <p:spPr/>
        <p:txBody>
          <a:bodyPr/>
          <a:lstStyle/>
          <a:p>
            <a:r>
              <a:rPr lang="en-US"/>
              <a:t>Tiering</a:t>
            </a:r>
          </a:p>
        </p:txBody>
      </p:sp>
      <p:sp>
        <p:nvSpPr>
          <p:cNvPr id="3" name="Content Placeholder 2">
            <a:extLst>
              <a:ext uri="{FF2B5EF4-FFF2-40B4-BE49-F238E27FC236}">
                <a16:creationId xmlns:a16="http://schemas.microsoft.com/office/drawing/2014/main" id="{7BC7935C-A978-472E-8599-EE225F091B34}"/>
              </a:ext>
            </a:extLst>
          </p:cNvPr>
          <p:cNvSpPr>
            <a:spLocks noGrp="1"/>
          </p:cNvSpPr>
          <p:nvPr>
            <p:ph idx="1"/>
          </p:nvPr>
        </p:nvSpPr>
        <p:spPr/>
        <p:txBody>
          <a:bodyPr/>
          <a:lstStyle/>
          <a:p>
            <a:pPr>
              <a:buFont typeface="Wingdings" panose="05000000000000000000" pitchFamily="2" charset="2"/>
              <a:buChar char="§"/>
            </a:pPr>
            <a:r>
              <a:rPr lang="en-US"/>
              <a:t>A two-tier architecture is one where a client talks directly to a server, with no intervening server</a:t>
            </a:r>
          </a:p>
          <a:p>
            <a:pPr lvl="1"/>
            <a:r>
              <a:rPr lang="en-US"/>
              <a:t>This type of architecture is typically used in small environments with less than 50 users</a:t>
            </a:r>
          </a:p>
          <a:p>
            <a:pPr>
              <a:buFont typeface="Wingdings" panose="05000000000000000000" pitchFamily="2" charset="2"/>
              <a:buChar char="§"/>
            </a:pPr>
            <a:r>
              <a:rPr lang="en-US"/>
              <a:t>A three-tier architecture introduces another server (or an "agent") between the client and the server</a:t>
            </a:r>
          </a:p>
          <a:p>
            <a:pPr lvl="1">
              <a:buFont typeface="Wingdings" panose="05000000000000000000" pitchFamily="2" charset="2"/>
              <a:buChar char="§"/>
            </a:pPr>
            <a:r>
              <a:rPr lang="en-US"/>
              <a:t>The role of the middle-tier agent is many-fold - it can provide translation services as in adapting a legacy application on a </a:t>
            </a:r>
            <a:r>
              <a:rPr lang="fr-FR"/>
              <a:t>mainframe to a client/server environnent</a:t>
            </a:r>
          </a:p>
          <a:p>
            <a:pPr lvl="1">
              <a:buFont typeface="Wingdings" panose="05000000000000000000" pitchFamily="2" charset="2"/>
              <a:buChar char="§"/>
            </a:pPr>
            <a:r>
              <a:rPr lang="en-US"/>
              <a:t>A plethora of software technologies have evolved to fill the middle tier - middleware</a:t>
            </a:r>
          </a:p>
          <a:p>
            <a:endParaRPr lang="en-US"/>
          </a:p>
        </p:txBody>
      </p:sp>
    </p:spTree>
    <p:extLst>
      <p:ext uri="{BB962C8B-B14F-4D97-AF65-F5344CB8AC3E}">
        <p14:creationId xmlns:p14="http://schemas.microsoft.com/office/powerpoint/2010/main" val="1656759190"/>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1543F83-78F8-47E6-89AE-D0EDEF0C1D32}"/>
              </a:ext>
            </a:extLst>
          </p:cNvPr>
          <p:cNvSpPr>
            <a:spLocks noGrp="1"/>
          </p:cNvSpPr>
          <p:nvPr>
            <p:ph type="title"/>
          </p:nvPr>
        </p:nvSpPr>
        <p:spPr/>
        <p:txBody>
          <a:bodyPr/>
          <a:lstStyle/>
          <a:p>
            <a:r>
              <a:rPr lang="en-US"/>
              <a:t>MVC Pattern</a:t>
            </a:r>
          </a:p>
        </p:txBody>
      </p:sp>
      <p:sp>
        <p:nvSpPr>
          <p:cNvPr id="3" name="Content Placeholder 2">
            <a:extLst>
              <a:ext uri="{FF2B5EF4-FFF2-40B4-BE49-F238E27FC236}">
                <a16:creationId xmlns:a16="http://schemas.microsoft.com/office/drawing/2014/main" id="{C5310A12-F20A-4070-8F16-5381081B7138}"/>
              </a:ext>
            </a:extLst>
          </p:cNvPr>
          <p:cNvSpPr>
            <a:spLocks noGrp="1"/>
          </p:cNvSpPr>
          <p:nvPr>
            <p:ph idx="1"/>
          </p:nvPr>
        </p:nvSpPr>
        <p:spPr/>
        <p:txBody>
          <a:bodyPr/>
          <a:lstStyle/>
          <a:p>
            <a:endParaRPr lang="en-US"/>
          </a:p>
          <a:p>
            <a:r>
              <a:rPr lang="en-US"/>
              <a:t>- Model</a:t>
            </a:r>
          </a:p>
          <a:p>
            <a:pPr lvl="1"/>
            <a:r>
              <a:rPr lang="en-US"/>
              <a:t>Model represents an object or JAVA POJO carrying data. It can also have logic to update controller if its data changes.</a:t>
            </a:r>
          </a:p>
          <a:p>
            <a:r>
              <a:rPr lang="en-US"/>
              <a:t>- View</a:t>
            </a:r>
          </a:p>
          <a:p>
            <a:pPr lvl="1"/>
            <a:r>
              <a:rPr lang="en-US"/>
              <a:t>View represents the visualization of the data that model contains.</a:t>
            </a:r>
          </a:p>
          <a:p>
            <a:r>
              <a:rPr lang="en-US"/>
              <a:t>- Controller</a:t>
            </a:r>
          </a:p>
          <a:p>
            <a:pPr lvl="1"/>
            <a:r>
              <a:rPr lang="en-US"/>
              <a:t>Controller acts on both model and view. It controls the data flow into model object and updates the view whenever data changes. It keeps view and model separate.</a:t>
            </a:r>
          </a:p>
        </p:txBody>
      </p:sp>
    </p:spTree>
    <p:extLst>
      <p:ext uri="{BB962C8B-B14F-4D97-AF65-F5344CB8AC3E}">
        <p14:creationId xmlns:p14="http://schemas.microsoft.com/office/powerpoint/2010/main" val="1582435424"/>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A7E75B1-D17D-46B9-BD48-A59D47065217}"/>
              </a:ext>
            </a:extLst>
          </p:cNvPr>
          <p:cNvSpPr>
            <a:spLocks noGrp="1"/>
          </p:cNvSpPr>
          <p:nvPr>
            <p:ph type="title"/>
          </p:nvPr>
        </p:nvSpPr>
        <p:spPr/>
        <p:txBody>
          <a:bodyPr/>
          <a:lstStyle/>
          <a:p>
            <a:r>
              <a:rPr lang="en-US"/>
              <a:t>Example</a:t>
            </a:r>
          </a:p>
        </p:txBody>
      </p:sp>
      <p:pic>
        <p:nvPicPr>
          <p:cNvPr id="5" name="Content Placeholder 4">
            <a:extLst>
              <a:ext uri="{FF2B5EF4-FFF2-40B4-BE49-F238E27FC236}">
                <a16:creationId xmlns:a16="http://schemas.microsoft.com/office/drawing/2014/main" id="{5A5CFCC8-7159-4196-B479-6C26D6967619}"/>
              </a:ext>
            </a:extLst>
          </p:cNvPr>
          <p:cNvPicPr>
            <a:picLocks noGrp="1" noChangeAspect="1"/>
          </p:cNvPicPr>
          <p:nvPr>
            <p:ph idx="1"/>
          </p:nvPr>
        </p:nvPicPr>
        <p:blipFill>
          <a:blip r:embed="rId3"/>
          <a:stretch>
            <a:fillRect/>
          </a:stretch>
        </p:blipFill>
        <p:spPr>
          <a:xfrm>
            <a:off x="1291516" y="1841533"/>
            <a:ext cx="6606687" cy="4519813"/>
          </a:xfrm>
        </p:spPr>
      </p:pic>
    </p:spTree>
    <p:extLst>
      <p:ext uri="{BB962C8B-B14F-4D97-AF65-F5344CB8AC3E}">
        <p14:creationId xmlns:p14="http://schemas.microsoft.com/office/powerpoint/2010/main" val="713232741"/>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A616F52-5894-4BE2-9025-D5F50B7BF3BB}"/>
              </a:ext>
            </a:extLst>
          </p:cNvPr>
          <p:cNvSpPr>
            <a:spLocks noGrp="1"/>
          </p:cNvSpPr>
          <p:nvPr>
            <p:ph type="title"/>
          </p:nvPr>
        </p:nvSpPr>
        <p:spPr/>
        <p:txBody>
          <a:bodyPr/>
          <a:lstStyle/>
          <a:p>
            <a:r>
              <a:rPr lang="en-US"/>
              <a:t>DAO Pattern</a:t>
            </a:r>
          </a:p>
        </p:txBody>
      </p:sp>
      <p:sp>
        <p:nvSpPr>
          <p:cNvPr id="3" name="Content Placeholder 2">
            <a:extLst>
              <a:ext uri="{FF2B5EF4-FFF2-40B4-BE49-F238E27FC236}">
                <a16:creationId xmlns:a16="http://schemas.microsoft.com/office/drawing/2014/main" id="{CF535BFF-2E96-44B8-8479-B365C6D23115}"/>
              </a:ext>
            </a:extLst>
          </p:cNvPr>
          <p:cNvSpPr>
            <a:spLocks noGrp="1"/>
          </p:cNvSpPr>
          <p:nvPr>
            <p:ph idx="1"/>
          </p:nvPr>
        </p:nvSpPr>
        <p:spPr/>
        <p:txBody>
          <a:bodyPr>
            <a:normAutofit/>
          </a:bodyPr>
          <a:lstStyle/>
          <a:p>
            <a:r>
              <a:rPr lang="en-US"/>
              <a:t>- Data Access Object</a:t>
            </a:r>
          </a:p>
          <a:p>
            <a:r>
              <a:rPr lang="en-US"/>
              <a:t>Has the following:</a:t>
            </a:r>
          </a:p>
          <a:p>
            <a:pPr lvl="1">
              <a:buFont typeface="Arial" pitchFamily="34" charset="0"/>
              <a:buChar char="•"/>
            </a:pPr>
            <a:r>
              <a:rPr lang="en-US" sz="2000" b="1">
                <a:solidFill>
                  <a:schemeClr val="accent2"/>
                </a:solidFill>
              </a:rPr>
              <a:t>Data Access Object Interface - </a:t>
            </a:r>
            <a:r>
              <a:rPr lang="en-US" sz="2000"/>
              <a:t>This interface defines the standard operations to be performed on a model object(s).</a:t>
            </a:r>
          </a:p>
          <a:p>
            <a:pPr lvl="1">
              <a:buFont typeface="Arial" pitchFamily="34" charset="0"/>
              <a:buChar char="•"/>
            </a:pPr>
            <a:endParaRPr lang="en-US" sz="2000"/>
          </a:p>
          <a:p>
            <a:pPr lvl="1">
              <a:buFont typeface="Arial" pitchFamily="34" charset="0"/>
              <a:buChar char="•"/>
            </a:pPr>
            <a:r>
              <a:rPr lang="en-US" sz="2000" b="1">
                <a:solidFill>
                  <a:schemeClr val="accent2"/>
                </a:solidFill>
              </a:rPr>
              <a:t>Data Access Object concrete class - </a:t>
            </a:r>
            <a:r>
              <a:rPr lang="en-US" sz="2000"/>
              <a:t>This class implements above interface. This class is responsible to get data from a data source which can be database / xml or any other storage mechanism.</a:t>
            </a:r>
          </a:p>
          <a:p>
            <a:pPr lvl="1">
              <a:buFont typeface="Arial" pitchFamily="34" charset="0"/>
              <a:buChar char="•"/>
            </a:pPr>
            <a:endParaRPr lang="en-US" sz="2000"/>
          </a:p>
          <a:p>
            <a:pPr lvl="1">
              <a:buFont typeface="Arial" pitchFamily="34" charset="0"/>
              <a:buChar char="•"/>
            </a:pPr>
            <a:r>
              <a:rPr lang="en-US" sz="2000" b="1">
                <a:solidFill>
                  <a:schemeClr val="accent2"/>
                </a:solidFill>
              </a:rPr>
              <a:t>Model Object or Value Object - </a:t>
            </a:r>
            <a:r>
              <a:rPr lang="en-US" sz="2000"/>
              <a:t>This object is simple POJO containing get/set methods to store data retrieved using DAO class.</a:t>
            </a:r>
          </a:p>
        </p:txBody>
      </p:sp>
    </p:spTree>
    <p:extLst>
      <p:ext uri="{BB962C8B-B14F-4D97-AF65-F5344CB8AC3E}">
        <p14:creationId xmlns:p14="http://schemas.microsoft.com/office/powerpoint/2010/main" val="2981022967"/>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362DD3E-9574-4791-875A-97D3060D226F}"/>
              </a:ext>
            </a:extLst>
          </p:cNvPr>
          <p:cNvSpPr>
            <a:spLocks noGrp="1"/>
          </p:cNvSpPr>
          <p:nvPr>
            <p:ph type="title"/>
          </p:nvPr>
        </p:nvSpPr>
        <p:spPr/>
        <p:txBody>
          <a:bodyPr/>
          <a:lstStyle/>
          <a:p>
            <a:r>
              <a:rPr lang="en-US"/>
              <a:t>Example</a:t>
            </a:r>
          </a:p>
        </p:txBody>
      </p:sp>
      <p:pic>
        <p:nvPicPr>
          <p:cNvPr id="5" name="Content Placeholder 4">
            <a:extLst>
              <a:ext uri="{FF2B5EF4-FFF2-40B4-BE49-F238E27FC236}">
                <a16:creationId xmlns:a16="http://schemas.microsoft.com/office/drawing/2014/main" id="{337589CA-266F-44B5-B462-E350A9206137}"/>
              </a:ext>
            </a:extLst>
          </p:cNvPr>
          <p:cNvPicPr>
            <a:picLocks noGrp="1" noChangeAspect="1"/>
          </p:cNvPicPr>
          <p:nvPr>
            <p:ph idx="1"/>
          </p:nvPr>
        </p:nvPicPr>
        <p:blipFill>
          <a:blip r:embed="rId3"/>
          <a:stretch>
            <a:fillRect/>
          </a:stretch>
        </p:blipFill>
        <p:spPr>
          <a:xfrm>
            <a:off x="1265741" y="1818384"/>
            <a:ext cx="6658237" cy="4495642"/>
          </a:xfrm>
        </p:spPr>
      </p:pic>
    </p:spTree>
    <p:extLst>
      <p:ext uri="{BB962C8B-B14F-4D97-AF65-F5344CB8AC3E}">
        <p14:creationId xmlns:p14="http://schemas.microsoft.com/office/powerpoint/2010/main" val="1379712893"/>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a:t>Fin.</a:t>
            </a:r>
          </a:p>
        </p:txBody>
      </p:sp>
    </p:spTree>
    <p:extLst>
      <p:ext uri="{BB962C8B-B14F-4D97-AF65-F5344CB8AC3E}">
        <p14:creationId xmlns:p14="http://schemas.microsoft.com/office/powerpoint/2010/main" val="587824433"/>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72B41B8-D366-404A-A880-164A9FD4B8EE}"/>
              </a:ext>
            </a:extLst>
          </p:cNvPr>
          <p:cNvSpPr>
            <a:spLocks noGrp="1"/>
          </p:cNvSpPr>
          <p:nvPr>
            <p:ph type="title"/>
          </p:nvPr>
        </p:nvSpPr>
        <p:spPr/>
        <p:txBody>
          <a:bodyPr/>
          <a:lstStyle/>
          <a:p>
            <a:r>
              <a:rPr lang="en-US"/>
              <a:t>Reference Books</a:t>
            </a:r>
          </a:p>
        </p:txBody>
      </p:sp>
      <p:sp>
        <p:nvSpPr>
          <p:cNvPr id="3" name="Content Placeholder 2">
            <a:extLst>
              <a:ext uri="{FF2B5EF4-FFF2-40B4-BE49-F238E27FC236}">
                <a16:creationId xmlns:a16="http://schemas.microsoft.com/office/drawing/2014/main" id="{74EC86DF-4AD5-483F-913B-3264509984D9}"/>
              </a:ext>
            </a:extLst>
          </p:cNvPr>
          <p:cNvSpPr>
            <a:spLocks noGrp="1"/>
          </p:cNvSpPr>
          <p:nvPr>
            <p:ph idx="1"/>
          </p:nvPr>
        </p:nvSpPr>
        <p:spPr/>
        <p:txBody>
          <a:bodyPr>
            <a:normAutofit/>
          </a:bodyPr>
          <a:lstStyle/>
          <a:p>
            <a:pPr lvl="1">
              <a:buFont typeface="Arial" pitchFamily="34" charset="0"/>
              <a:buChar char="•"/>
            </a:pPr>
            <a:r>
              <a:rPr lang="en-US" sz="2400"/>
              <a:t>Clean Code: A Handbook of Agile Software Craftsmanship 1st Edition by Robert C.</a:t>
            </a:r>
          </a:p>
          <a:p>
            <a:pPr lvl="1">
              <a:buFont typeface="Arial" pitchFamily="34" charset="0"/>
              <a:buChar char="•"/>
            </a:pPr>
            <a:r>
              <a:rPr lang="en-US" sz="2400"/>
              <a:t>Martin</a:t>
            </a:r>
          </a:p>
          <a:p>
            <a:pPr lvl="1">
              <a:buFont typeface="Arial" pitchFamily="34" charset="0"/>
              <a:buChar char="•"/>
            </a:pPr>
            <a:r>
              <a:rPr lang="en-US" sz="2400"/>
              <a:t>Head First Design Patterns by Eric Freeman, Elisabeth Robson</a:t>
            </a:r>
          </a:p>
          <a:p>
            <a:pPr lvl="1">
              <a:buFont typeface="Arial" pitchFamily="34" charset="0"/>
              <a:buChar char="•"/>
            </a:pPr>
            <a:r>
              <a:rPr lang="en-US" sz="2400"/>
              <a:t>Refactoring - Improving the Design of Existing Code by Martin Fowler, with Kent Beck</a:t>
            </a:r>
          </a:p>
          <a:p>
            <a:pPr lvl="1">
              <a:buFont typeface="Arial" pitchFamily="34" charset="0"/>
              <a:buChar char="•"/>
            </a:pPr>
            <a:r>
              <a:rPr lang="en-US" sz="2400"/>
              <a:t>Software Architecture Patterns by Mark Richards, O’Reilly Media, Inc., 2015</a:t>
            </a:r>
            <a:endParaRPr lang="en-US"/>
          </a:p>
        </p:txBody>
      </p:sp>
    </p:spTree>
    <p:extLst>
      <p:ext uri="{BB962C8B-B14F-4D97-AF65-F5344CB8AC3E}">
        <p14:creationId xmlns:p14="http://schemas.microsoft.com/office/powerpoint/2010/main" val="1427315944"/>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a:extLst>
              <a:ext uri="{FF2B5EF4-FFF2-40B4-BE49-F238E27FC236}">
                <a16:creationId xmlns:a16="http://schemas.microsoft.com/office/drawing/2014/main" id="{AC33A01E-4A2C-4FB8-8F9E-EEF58B5A2C34}"/>
              </a:ext>
            </a:extLst>
          </p:cNvPr>
          <p:cNvSpPr>
            <a:spLocks noGrp="1"/>
          </p:cNvSpPr>
          <p:nvPr>
            <p:ph type="title"/>
          </p:nvPr>
        </p:nvSpPr>
        <p:spPr/>
        <p:txBody>
          <a:bodyPr>
            <a:normAutofit/>
          </a:bodyPr>
          <a:lstStyle/>
          <a:p>
            <a:r>
              <a:rPr lang="en-US" sz="7200"/>
              <a:t>Introduction to Java</a:t>
            </a:r>
          </a:p>
        </p:txBody>
      </p:sp>
    </p:spTree>
    <p:extLst>
      <p:ext uri="{BB962C8B-B14F-4D97-AF65-F5344CB8AC3E}">
        <p14:creationId xmlns:p14="http://schemas.microsoft.com/office/powerpoint/2010/main" val="1570541007"/>
      </p:ext>
    </p:extLst>
  </p:cSld>
  <p:clrMapOvr>
    <a:masterClrMapping/>
  </p:clrMapOvr>
  <p:transition/>
  <p:timing/>
</p:sld>
</file>

<file path=ppt/tags/tag1.xml><?xml version="1.0" encoding="utf-8"?>
<p:tagLst xmlns:p="http://schemas.openxmlformats.org/presentationml/2006/main">
  <p:tag name="AS_NET" val="5.0.12"/>
  <p:tag name="AS_OS" val="Microsoft Windows NT 10.0.17763.0"/>
  <p:tag name="AS_RELEASE_DATE" val="2022.02.14"/>
  <p:tag name="AS_TITLE" val="Aspose.Slides for .NET5"/>
  <p:tag name="AS_VERSION" val="22.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4.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5.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6.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7.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8.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ppt/theme/theme9.xml><?xml version="1.0" encoding="utf-8"?>
<a:theme xmlns:r="http://schemas.openxmlformats.org/officeDocument/2006/relationships"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Calibri Light" panose="020f030202020403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277</Paragraphs>
  <Slides>78</Slides>
  <Notes>14</Notes>
  <TotalTime>1</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78</vt:i4>
      </vt:variant>
    </vt:vector>
  </HeadingPairs>
  <TitlesOfParts>
    <vt:vector baseType="lpstr" size="87">
      <vt:lpstr>Arial</vt:lpstr>
      <vt:lpstr>Calibri</vt:lpstr>
      <vt:lpstr>Calibri Light</vt:lpstr>
      <vt:lpstr>Courier New</vt:lpstr>
      <vt:lpstr>Wingdings</vt:lpstr>
      <vt:lpstr>arial</vt:lpstr>
      <vt:lpstr>urw-din</vt:lpstr>
      <vt:lpstr>Consolas</vt:lpstr>
      <vt:lpstr>Office Theme</vt:lpstr>
      <vt:lpstr>Information Processing Techniques</vt:lpstr>
      <vt:lpstr>Let’s Introduce Ourselves</vt:lpstr>
      <vt:lpstr>Office Location</vt:lpstr>
      <vt:lpstr>Pre- Requisites </vt:lpstr>
      <vt:lpstr>Course Outline </vt:lpstr>
      <vt:lpstr>Grading Scheme</vt:lpstr>
      <vt:lpstr>Assignments Policies</vt:lpstr>
      <vt:lpstr>Reference Books</vt:lpstr>
      <vt:lpstr>Introduction to Java</vt:lpstr>
      <vt:lpstr>History of Java</vt:lpstr>
      <vt:lpstr>What is Java?</vt:lpstr>
      <vt:lpstr>Object‐Oriented</vt:lpstr>
      <vt:lpstr>Distributed</vt:lpstr>
      <vt:lpstr>Interpreted</vt:lpstr>
      <vt:lpstr>Robust</vt:lpstr>
      <vt:lpstr>Java Development Environment</vt:lpstr>
      <vt:lpstr>Java Platform</vt:lpstr>
      <vt:lpstr>Bytecode</vt:lpstr>
      <vt:lpstr>JVM (Java Virtual Machine)</vt:lpstr>
      <vt:lpstr>JVM (Java Virtual Machine)</vt:lpstr>
      <vt:lpstr>JIT Compiler</vt:lpstr>
      <vt:lpstr>Commands for Reference:</vt:lpstr>
      <vt:lpstr>Fin.</vt:lpstr>
      <vt:lpstr>Software Construction &amp; Development</vt:lpstr>
      <vt:lpstr>Layered Architecture</vt:lpstr>
      <vt:lpstr>Layered Application Architecture</vt:lpstr>
      <vt:lpstr>Tiering</vt:lpstr>
      <vt:lpstr>MVC Pattern</vt:lpstr>
      <vt:lpstr>Example</vt:lpstr>
      <vt:lpstr>Student.java</vt:lpstr>
      <vt:lpstr>StudentView.java</vt:lpstr>
      <vt:lpstr>StudentController.java</vt:lpstr>
      <vt:lpstr>StudentController.java</vt:lpstr>
      <vt:lpstr>MVCPatternDemo.java</vt:lpstr>
      <vt:lpstr>DAO Pattern</vt:lpstr>
      <vt:lpstr>Example</vt:lpstr>
      <vt:lpstr>Student.java</vt:lpstr>
      <vt:lpstr>StudentDao.java</vt:lpstr>
      <vt:lpstr>StudentDaoImpl.java</vt:lpstr>
      <vt:lpstr>StudentDaoImpl.java</vt:lpstr>
      <vt:lpstr>DaoPatternDemo.java</vt:lpstr>
      <vt:lpstr>Fin.</vt:lpstr>
      <vt:lpstr>Software Construction &amp; Development</vt:lpstr>
      <vt:lpstr>Event-Driven Programming</vt:lpstr>
      <vt:lpstr>What is Event-Driven Programming?</vt:lpstr>
      <vt:lpstr>Event Handling</vt:lpstr>
      <vt:lpstr>The Delegation Event Model</vt:lpstr>
      <vt:lpstr>Event</vt:lpstr>
      <vt:lpstr>Event Sources</vt:lpstr>
      <vt:lpstr>Event Sources</vt:lpstr>
      <vt:lpstr>Multicasting &amp; Unicasting an Event</vt:lpstr>
      <vt:lpstr>Event Listeners</vt:lpstr>
      <vt:lpstr>Event Classes</vt:lpstr>
      <vt:lpstr>PowerPoint Presentation</vt:lpstr>
      <vt:lpstr>Event Classes </vt:lpstr>
      <vt:lpstr>Event Classes</vt:lpstr>
      <vt:lpstr>Event Classes</vt:lpstr>
      <vt:lpstr>Event Classes</vt:lpstr>
      <vt:lpstr>Event Classes</vt:lpstr>
      <vt:lpstr>Sources of Events</vt:lpstr>
      <vt:lpstr>Event Listener Interfaces</vt:lpstr>
      <vt:lpstr>PowerPoint Presentation</vt:lpstr>
      <vt:lpstr>Examples</vt:lpstr>
      <vt:lpstr>Adapter Classes</vt:lpstr>
      <vt:lpstr>Adapter Classes</vt:lpstr>
      <vt:lpstr>Example</vt:lpstr>
      <vt:lpstr>Inner Classes</vt:lpstr>
      <vt:lpstr>Anonymous Inner Classses</vt:lpstr>
      <vt:lpstr>Fin.</vt:lpstr>
      <vt:lpstr>Software Construction &amp; Development</vt:lpstr>
      <vt:lpstr>Layered Architecture</vt:lpstr>
      <vt:lpstr>Layered Application Architecture</vt:lpstr>
      <vt:lpstr>Tiering</vt:lpstr>
      <vt:lpstr>MVC Pattern</vt:lpstr>
      <vt:lpstr>Example</vt:lpstr>
      <vt:lpstr>DAO Pattern</vt:lpstr>
      <vt:lpstr>Example</vt:lpstr>
      <vt:lpstr>Fin.</vt:lpstr>
    </vt:vector>
  </TitlesOfParts>
  <LinksUpToDate>0</LinksUpToDate>
  <SharedDoc>0</SharedDoc>
  <HyperlinksChanged>0</HyperlinksChanged>
  <Application>Aspose.Slides for .NET</Application>
  <AppVersion>22.0200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2022-03-05T19:25:00.809</cp:lastPrinted>
  <dcterms:created xsi:type="dcterms:W3CDTF">2022-03-05T19:25:00Z</dcterms:created>
  <dcterms:modified xsi:type="dcterms:W3CDTF">2022-03-05T19:25:11Z</dcterms:modified>
</cp:coreProperties>
</file>