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25"/>
  </p:notesMasterIdLst>
  <p:sldIdLst>
    <p:sldId id="256" r:id="rId2"/>
    <p:sldId id="308" r:id="rId3"/>
    <p:sldId id="309" r:id="rId4"/>
    <p:sldId id="317" r:id="rId5"/>
    <p:sldId id="318" r:id="rId6"/>
    <p:sldId id="319" r:id="rId7"/>
    <p:sldId id="320" r:id="rId8"/>
    <p:sldId id="321" r:id="rId9"/>
    <p:sldId id="325" r:id="rId10"/>
    <p:sldId id="322" r:id="rId11"/>
    <p:sldId id="323" r:id="rId12"/>
    <p:sldId id="324" r:id="rId13"/>
    <p:sldId id="326" r:id="rId14"/>
    <p:sldId id="327" r:id="rId15"/>
    <p:sldId id="329" r:id="rId16"/>
    <p:sldId id="328" r:id="rId17"/>
    <p:sldId id="330" r:id="rId18"/>
    <p:sldId id="335" r:id="rId19"/>
    <p:sldId id="331" r:id="rId20"/>
    <p:sldId id="332" r:id="rId21"/>
    <p:sldId id="333" r:id="rId22"/>
    <p:sldId id="334" r:id="rId23"/>
    <p:sldId id="29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335" autoAdjust="0"/>
  </p:normalViewPr>
  <p:slideViewPr>
    <p:cSldViewPr snapToGrid="0">
      <p:cViewPr varScale="1">
        <p:scale>
          <a:sx n="53" d="100"/>
          <a:sy n="53"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3/29/2022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426452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The customer could visit the store every day and check product availability. But while the product is still </a:t>
            </a:r>
            <a:r>
              <a:rPr lang="en-US" b="0" i="0" dirty="0" err="1">
                <a:solidFill>
                  <a:srgbClr val="444444"/>
                </a:solidFill>
                <a:effectLst/>
                <a:latin typeface="PT Sans" panose="020B0503020203020204" pitchFamily="34" charset="0"/>
              </a:rPr>
              <a:t>en</a:t>
            </a:r>
            <a:r>
              <a:rPr lang="en-US" b="0" i="0" dirty="0">
                <a:solidFill>
                  <a:srgbClr val="444444"/>
                </a:solidFill>
                <a:effectLst/>
                <a:latin typeface="PT Sans" panose="020B0503020203020204" pitchFamily="34" charset="0"/>
              </a:rPr>
              <a:t> route, most of these trips would be pointless.</a:t>
            </a:r>
          </a:p>
          <a:p>
            <a:endParaRPr lang="en-US" b="0" i="0" dirty="0">
              <a:solidFill>
                <a:srgbClr val="444444"/>
              </a:solidFill>
              <a:effectLst/>
              <a:latin typeface="PT Sans" panose="020B0503020203020204" pitchFamily="34" charset="0"/>
            </a:endParaRPr>
          </a:p>
          <a:p>
            <a:pPr algn="l"/>
            <a:r>
              <a:rPr lang="en-US"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pPr algn="l"/>
            <a:r>
              <a:rPr lang="en-US"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14</a:t>
            </a:fld>
            <a:endParaRPr lang="en-US"/>
          </a:p>
        </p:txBody>
      </p:sp>
    </p:spTree>
    <p:extLst>
      <p:ext uri="{BB962C8B-B14F-4D97-AF65-F5344CB8AC3E}">
        <p14:creationId xmlns:p14="http://schemas.microsoft.com/office/powerpoint/2010/main" val="3154799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The customer could visit the store every day and check product availability. But while the product is still </a:t>
            </a:r>
            <a:r>
              <a:rPr lang="en-US" b="0" i="0" dirty="0" err="1">
                <a:solidFill>
                  <a:srgbClr val="444444"/>
                </a:solidFill>
                <a:effectLst/>
                <a:latin typeface="PT Sans" panose="020B0503020203020204" pitchFamily="34" charset="0"/>
              </a:rPr>
              <a:t>en</a:t>
            </a:r>
            <a:r>
              <a:rPr lang="en-US" b="0" i="0" dirty="0">
                <a:solidFill>
                  <a:srgbClr val="444444"/>
                </a:solidFill>
                <a:effectLst/>
                <a:latin typeface="PT Sans" panose="020B0503020203020204" pitchFamily="34" charset="0"/>
              </a:rPr>
              <a:t> route, most of these trips would be pointless.</a:t>
            </a:r>
          </a:p>
          <a:p>
            <a:endParaRPr lang="en-US" b="0" i="0" dirty="0">
              <a:solidFill>
                <a:srgbClr val="444444"/>
              </a:solidFill>
              <a:effectLst/>
              <a:latin typeface="PT Sans" panose="020B0503020203020204" pitchFamily="34" charset="0"/>
            </a:endParaRPr>
          </a:p>
          <a:p>
            <a:pPr algn="l"/>
            <a:r>
              <a:rPr lang="en-US"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This would save some customers from endless trips to the store. At the same time, it’d upset other customers who aren’t interested in new products.</a:t>
            </a:r>
          </a:p>
          <a:p>
            <a:pPr algn="l"/>
            <a:r>
              <a:rPr lang="en-US"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a:p>
            <a:endParaRPr lang="en-US" dirty="0"/>
          </a:p>
          <a:p>
            <a:r>
              <a:rPr lang="en-US" b="0" i="0" dirty="0">
                <a:solidFill>
                  <a:srgbClr val="444444"/>
                </a:solidFill>
                <a:effectLst/>
                <a:latin typeface="PT Sans" panose="020B0503020203020204" pitchFamily="34" charset="0"/>
              </a:rPr>
              <a:t>The object that has some interesting state is often called </a:t>
            </a:r>
            <a:r>
              <a:rPr lang="en-US" b="0" i="1" dirty="0">
                <a:solidFill>
                  <a:srgbClr val="444444"/>
                </a:solidFill>
                <a:effectLst/>
                <a:latin typeface="PT Sans" panose="020B0503020203020204" pitchFamily="34" charset="0"/>
              </a:rPr>
              <a:t>subject</a:t>
            </a:r>
            <a:r>
              <a:rPr lang="en-US" b="0" i="0" dirty="0">
                <a:solidFill>
                  <a:srgbClr val="444444"/>
                </a:solidFill>
                <a:effectLst/>
                <a:latin typeface="PT Sans" panose="020B0503020203020204" pitchFamily="34" charset="0"/>
              </a:rPr>
              <a:t>, but since it’s also going to notify other objects about the changes to its state, we’ll call it </a:t>
            </a:r>
            <a:r>
              <a:rPr lang="en-US" b="0" i="1" dirty="0">
                <a:solidFill>
                  <a:srgbClr val="444444"/>
                </a:solidFill>
                <a:effectLst/>
                <a:latin typeface="PT Sans" panose="020B0503020203020204" pitchFamily="34" charset="0"/>
              </a:rPr>
              <a:t>publisher</a:t>
            </a:r>
            <a:r>
              <a:rPr lang="en-US" b="0" i="0" dirty="0">
                <a:solidFill>
                  <a:srgbClr val="444444"/>
                </a:solidFill>
                <a:effectLst/>
                <a:latin typeface="PT Sans" panose="020B0503020203020204" pitchFamily="34" charset="0"/>
              </a:rPr>
              <a:t>. </a:t>
            </a:r>
          </a:p>
          <a:p>
            <a:r>
              <a:rPr lang="en-US" b="0" i="0" dirty="0">
                <a:solidFill>
                  <a:srgbClr val="444444"/>
                </a:solidFill>
                <a:effectLst/>
                <a:latin typeface="PT Sans" panose="020B0503020203020204" pitchFamily="34" charset="0"/>
              </a:rPr>
              <a:t>All other objects that want to track changes to the publisher’s state are called </a:t>
            </a:r>
            <a:r>
              <a:rPr lang="en-US" b="0" i="1" dirty="0">
                <a:solidFill>
                  <a:srgbClr val="444444"/>
                </a:solidFill>
                <a:effectLst/>
                <a:latin typeface="PT Sans" panose="020B0503020203020204" pitchFamily="34" charset="0"/>
              </a:rPr>
              <a:t>subscribers</a:t>
            </a:r>
            <a:r>
              <a:rPr lang="en-US" b="0" i="0" dirty="0">
                <a:solidFill>
                  <a:srgbClr val="444444"/>
                </a:solidFill>
                <a:effectLst/>
                <a:latin typeface="PT Sans" panose="020B0503020203020204" pitchFamily="34" charset="0"/>
              </a:rPr>
              <a:t>.</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15</a:t>
            </a:fld>
            <a:endParaRPr lang="en-US"/>
          </a:p>
        </p:txBody>
      </p:sp>
    </p:spTree>
    <p:extLst>
      <p:ext uri="{BB962C8B-B14F-4D97-AF65-F5344CB8AC3E}">
        <p14:creationId xmlns:p14="http://schemas.microsoft.com/office/powerpoint/2010/main" val="226372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3/29/2022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3/29/2022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3/29/2022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3/29/2022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Software Construction &amp; </a:t>
            </a:r>
            <a:br>
              <a:rPr lang="en-US" sz="6000" dirty="0"/>
            </a:br>
            <a:r>
              <a:rPr lang="en-US" sz="6000" dirty="0"/>
              <a:t>Development</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08</a:t>
            </a:r>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B3E3-63BA-4F5D-A72E-5EF4304C88D9}"/>
              </a:ext>
            </a:extLst>
          </p:cNvPr>
          <p:cNvSpPr>
            <a:spLocks noGrp="1"/>
          </p:cNvSpPr>
          <p:nvPr>
            <p:ph type="title"/>
          </p:nvPr>
        </p:nvSpPr>
        <p:spPr/>
        <p:txBody>
          <a:bodyPr/>
          <a:lstStyle/>
          <a:p>
            <a:r>
              <a:rPr lang="en-US" dirty="0"/>
              <a:t>Structure</a:t>
            </a:r>
          </a:p>
        </p:txBody>
      </p:sp>
      <p:pic>
        <p:nvPicPr>
          <p:cNvPr id="5" name="Content Placeholder 4">
            <a:extLst>
              <a:ext uri="{FF2B5EF4-FFF2-40B4-BE49-F238E27FC236}">
                <a16:creationId xmlns:a16="http://schemas.microsoft.com/office/drawing/2014/main" id="{F8AFC77D-2165-45BD-A43F-1F5A97874C5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contrast="-40000"/>
                    </a14:imgEffect>
                  </a14:imgLayer>
                </a14:imgProps>
              </a:ext>
            </a:extLst>
          </a:blip>
          <a:stretch>
            <a:fillRect/>
          </a:stretch>
        </p:blipFill>
        <p:spPr>
          <a:xfrm>
            <a:off x="886883" y="1737361"/>
            <a:ext cx="7415954" cy="4249865"/>
          </a:xfrm>
        </p:spPr>
      </p:pic>
    </p:spTree>
    <p:extLst>
      <p:ext uri="{BB962C8B-B14F-4D97-AF65-F5344CB8AC3E}">
        <p14:creationId xmlns:p14="http://schemas.microsoft.com/office/powerpoint/2010/main" val="342134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DA79-C518-4E95-83F0-C3D0FF7655B4}"/>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FC655FC2-CC36-434F-B2B0-9AD74366CA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920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8E56-41BE-4046-AE39-2CEED36883AB}"/>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49E28B41-DC5C-4AE9-B774-AD9A0EE87568}"/>
              </a:ext>
            </a:extLst>
          </p:cNvPr>
          <p:cNvSpPr>
            <a:spLocks noGrp="1"/>
          </p:cNvSpPr>
          <p:nvPr>
            <p:ph idx="1"/>
          </p:nvPr>
        </p:nvSpPr>
        <p:spPr/>
        <p:txBody>
          <a:bodyPr>
            <a:normAutofit/>
          </a:bodyPr>
          <a:lstStyle/>
          <a:p>
            <a:pPr lvl="1">
              <a:buFont typeface="Arial" panose="020B0604020202020204" pitchFamily="34" charset="0"/>
              <a:buChar char="•"/>
            </a:pPr>
            <a:r>
              <a:rPr lang="en-US" sz="2000" dirty="0"/>
              <a:t>Use the Singleton pattern when a class in your program should have just a single instance available to all clients; for example, a single database object shared by different parts of the program.</a:t>
            </a:r>
          </a:p>
          <a:p>
            <a:pPr lvl="2">
              <a:buFont typeface="Arial" panose="020B0604020202020204" pitchFamily="34" charset="0"/>
              <a:buChar char="•"/>
            </a:pPr>
            <a:r>
              <a:rPr lang="en-US" sz="1600" b="0" i="0" dirty="0">
                <a:solidFill>
                  <a:srgbClr val="444444"/>
                </a:solidFill>
                <a:effectLst/>
                <a:latin typeface="PT Sans" panose="020B0503020203020204" pitchFamily="34" charset="0"/>
              </a:rPr>
              <a:t>The Singleton pattern disables all other means of creating objects of a class except for the special creation method. This method either creates a new object or returns an existing one if it has already been created.</a:t>
            </a:r>
            <a:endParaRPr lang="en-US" sz="1600" dirty="0"/>
          </a:p>
          <a:p>
            <a:pPr lvl="1">
              <a:buFont typeface="Arial" panose="020B0604020202020204" pitchFamily="34" charset="0"/>
              <a:buChar char="•"/>
            </a:pPr>
            <a:r>
              <a:rPr lang="en-US" sz="2000" dirty="0"/>
              <a:t>Use the Singleton pattern when you need stricter control over global variables.</a:t>
            </a:r>
          </a:p>
          <a:p>
            <a:pPr lvl="2">
              <a:buFont typeface="Arial" panose="020B0604020202020204" pitchFamily="34" charset="0"/>
              <a:buChar char="•"/>
            </a:pPr>
            <a:r>
              <a:rPr lang="en-US" sz="1600" b="0" i="0" dirty="0">
                <a:solidFill>
                  <a:srgbClr val="444444"/>
                </a:solidFill>
                <a:effectLst/>
                <a:latin typeface="PT Sans" panose="020B0503020203020204" pitchFamily="34" charset="0"/>
              </a:rPr>
              <a:t>Unlike global variables, the Singleton pattern guarantees that there’s just one instance of a class. Nothing, except for the Singleton class itself, can replace the cached instance.</a:t>
            </a:r>
            <a:endParaRPr lang="en-US" sz="1600" dirty="0"/>
          </a:p>
        </p:txBody>
      </p:sp>
    </p:spTree>
    <p:extLst>
      <p:ext uri="{BB962C8B-B14F-4D97-AF65-F5344CB8AC3E}">
        <p14:creationId xmlns:p14="http://schemas.microsoft.com/office/powerpoint/2010/main" val="29995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F4A5-4702-41F3-B869-D945C6356FC0}"/>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86FB4FAF-18C9-4029-8104-54CC7605B5C3}"/>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kumimoji="0" lang="en-US" sz="2800" b="1" i="0" u="sng"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Intent:</a:t>
            </a:r>
            <a:endParaRPr lang="en-US" b="1" dirty="0"/>
          </a:p>
          <a:p>
            <a:r>
              <a:rPr lang="en-US" b="1" dirty="0"/>
              <a:t>Observer</a:t>
            </a:r>
            <a:r>
              <a:rPr lang="en-US" dirty="0"/>
              <a:t> is a behavioral design pattern that lets you define a subscription mechanism to notify multiple objects about any events that happen to the object they’re observing.</a:t>
            </a:r>
          </a:p>
        </p:txBody>
      </p:sp>
    </p:spTree>
    <p:extLst>
      <p:ext uri="{BB962C8B-B14F-4D97-AF65-F5344CB8AC3E}">
        <p14:creationId xmlns:p14="http://schemas.microsoft.com/office/powerpoint/2010/main" val="36858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F4A5-4702-41F3-B869-D945C6356FC0}"/>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86FB4FAF-18C9-4029-8104-54CC7605B5C3}"/>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lang="en-US" sz="2800" b="1" u="sng" dirty="0">
                <a:solidFill>
                  <a:prstClr val="black">
                    <a:lumMod val="75000"/>
                    <a:lumOff val="25000"/>
                  </a:prstClr>
                </a:solidFill>
                <a:latin typeface="Calibri" panose="020F0502020204030204"/>
              </a:rPr>
              <a:t>Problem</a:t>
            </a:r>
            <a:r>
              <a:rPr kumimoji="0" lang="en-US" sz="2800" b="1" i="0" u="sng"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t>
            </a:r>
            <a:endParaRPr lang="en-US" b="1" dirty="0"/>
          </a:p>
          <a:p>
            <a:r>
              <a:rPr lang="en-US" b="0" i="0" dirty="0">
                <a:solidFill>
                  <a:srgbClr val="444444"/>
                </a:solidFill>
                <a:effectLst/>
                <a:latin typeface="PT Sans" panose="020B0503020203020204" pitchFamily="34" charset="0"/>
              </a:rPr>
              <a:t>Imagine that you have two types of objects:</a:t>
            </a:r>
          </a:p>
          <a:p>
            <a:pPr lvl="1"/>
            <a:r>
              <a:rPr lang="en-US" dirty="0">
                <a:solidFill>
                  <a:srgbClr val="444444"/>
                </a:solidFill>
                <a:latin typeface="PT Sans" panose="020B0503020203020204" pitchFamily="34" charset="0"/>
              </a:rPr>
              <a:t>Customer</a:t>
            </a:r>
          </a:p>
          <a:p>
            <a:pPr lvl="1"/>
            <a:r>
              <a:rPr lang="en-US" dirty="0">
                <a:solidFill>
                  <a:srgbClr val="444444"/>
                </a:solidFill>
                <a:latin typeface="PT Sans" panose="020B0503020203020204" pitchFamily="34" charset="0"/>
              </a:rPr>
              <a:t>Store</a:t>
            </a:r>
          </a:p>
          <a:p>
            <a:pPr lvl="1"/>
            <a:endParaRPr lang="en-US" dirty="0">
              <a:solidFill>
                <a:srgbClr val="444444"/>
              </a:solidFill>
              <a:latin typeface="PT Sans" panose="020B0503020203020204" pitchFamily="34" charset="0"/>
            </a:endParaRPr>
          </a:p>
          <a:p>
            <a:pPr marL="201168" lvl="1" indent="0">
              <a:buNone/>
            </a:pPr>
            <a:r>
              <a:rPr lang="en-US" sz="2000" b="0" i="0" dirty="0">
                <a:solidFill>
                  <a:srgbClr val="444444"/>
                </a:solidFill>
                <a:effectLst/>
                <a:latin typeface="PT Sans" panose="020B0503020203020204" pitchFamily="34" charset="0"/>
              </a:rPr>
              <a:t>The customer is very interested in a particular brand of product (say, it’s a new model of the iPhone) which should become available in the store very soon.</a:t>
            </a:r>
            <a:endParaRPr lang="en-US" sz="2000" dirty="0"/>
          </a:p>
        </p:txBody>
      </p:sp>
    </p:spTree>
    <p:extLst>
      <p:ext uri="{BB962C8B-B14F-4D97-AF65-F5344CB8AC3E}">
        <p14:creationId xmlns:p14="http://schemas.microsoft.com/office/powerpoint/2010/main" val="36484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F4A5-4702-41F3-B869-D945C6356FC0}"/>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86FB4FAF-18C9-4029-8104-54CC7605B5C3}"/>
              </a:ext>
            </a:extLst>
          </p:cNvPr>
          <p:cNvSpPr>
            <a:spLocks noGrp="1"/>
          </p:cNvSpPr>
          <p:nvPr>
            <p:ph idx="1"/>
          </p:nvPr>
        </p:nvSpPr>
        <p:spPr/>
        <p:txBody>
          <a:bodyPr/>
          <a:lstStyle/>
          <a:p>
            <a:pPr marL="91440" marR="0" lvl="0" indent="-91440" algn="l" defTabSz="914400" rtl="0" eaLnBrk="1" fontAlgn="auto" latinLnBrk="0" hangingPunct="1">
              <a:lnSpc>
                <a:spcPct val="90000"/>
              </a:lnSpc>
              <a:spcBef>
                <a:spcPts val="1200"/>
              </a:spcBef>
              <a:spcAft>
                <a:spcPts val="200"/>
              </a:spcAft>
              <a:buClr>
                <a:srgbClr val="99CB38"/>
              </a:buClr>
              <a:buSzPct val="100000"/>
              <a:buFont typeface="Calibri" panose="020F0502020204030204" pitchFamily="34" charset="0"/>
              <a:buChar char=" "/>
              <a:tabLst/>
              <a:defRPr/>
            </a:pPr>
            <a:r>
              <a:rPr lang="en-US" sz="2800" b="1" u="sng" dirty="0">
                <a:solidFill>
                  <a:prstClr val="black">
                    <a:lumMod val="75000"/>
                    <a:lumOff val="25000"/>
                  </a:prstClr>
                </a:solidFill>
                <a:latin typeface="Calibri" panose="020F0502020204030204"/>
              </a:rPr>
              <a:t>Solution</a:t>
            </a:r>
            <a:r>
              <a:rPr kumimoji="0" lang="en-US" sz="2800" b="1" i="0" u="sng"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t>
            </a:r>
            <a:endParaRPr lang="en-US" b="1" dirty="0"/>
          </a:p>
          <a:p>
            <a:r>
              <a:rPr lang="en-US" b="0" i="0" dirty="0">
                <a:solidFill>
                  <a:srgbClr val="444444"/>
                </a:solidFill>
                <a:effectLst/>
                <a:latin typeface="PT Sans" panose="020B0503020203020204" pitchFamily="34" charset="0"/>
              </a:rPr>
              <a:t>The Observer pattern suggests that you add a subscription mechanism to the publisher class so individual objects can subscribe to or unsubscribe from a stream of events coming from that publisher.</a:t>
            </a:r>
            <a:endParaRPr lang="en-US" sz="2000" dirty="0"/>
          </a:p>
        </p:txBody>
      </p:sp>
      <p:pic>
        <p:nvPicPr>
          <p:cNvPr id="1026" name="Picture 2" descr="Subscription mechanism">
            <a:extLst>
              <a:ext uri="{FF2B5EF4-FFF2-40B4-BE49-F238E27FC236}">
                <a16:creationId xmlns:a16="http://schemas.microsoft.com/office/drawing/2014/main" id="{DEBFFC36-8B3E-456F-BD5E-6D41FF076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32" y="3857414"/>
            <a:ext cx="44767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tification methods">
            <a:extLst>
              <a:ext uri="{FF2B5EF4-FFF2-40B4-BE49-F238E27FC236}">
                <a16:creationId xmlns:a16="http://schemas.microsoft.com/office/drawing/2014/main" id="{409E3BBD-7F64-4DAE-B486-CFACC4B6A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219" y="3174200"/>
            <a:ext cx="4154468" cy="334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40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77D0-6E61-4D9E-8A26-8656F42B42F9}"/>
              </a:ext>
            </a:extLst>
          </p:cNvPr>
          <p:cNvSpPr>
            <a:spLocks noGrp="1"/>
          </p:cNvSpPr>
          <p:nvPr>
            <p:ph type="title"/>
          </p:nvPr>
        </p:nvSpPr>
        <p:spPr/>
        <p:txBody>
          <a:bodyPr/>
          <a:lstStyle/>
          <a:p>
            <a:r>
              <a:rPr lang="en-US" dirty="0"/>
              <a:t>Real-World Analogy</a:t>
            </a:r>
          </a:p>
        </p:txBody>
      </p:sp>
      <p:sp>
        <p:nvSpPr>
          <p:cNvPr id="3" name="Content Placeholder 2">
            <a:extLst>
              <a:ext uri="{FF2B5EF4-FFF2-40B4-BE49-F238E27FC236}">
                <a16:creationId xmlns:a16="http://schemas.microsoft.com/office/drawing/2014/main" id="{37A4E725-1E5B-4BC6-B3F0-8FDD156F5F6C}"/>
              </a:ext>
            </a:extLst>
          </p:cNvPr>
          <p:cNvSpPr>
            <a:spLocks noGrp="1"/>
          </p:cNvSpPr>
          <p:nvPr>
            <p:ph idx="1"/>
          </p:nvPr>
        </p:nvSpPr>
        <p:spPr/>
        <p:txBody>
          <a:bodyPr/>
          <a:lstStyle/>
          <a:p>
            <a:pPr algn="l"/>
            <a:r>
              <a:rPr lang="en-US" b="0" i="0" dirty="0">
                <a:solidFill>
                  <a:srgbClr val="444444"/>
                </a:solidFill>
                <a:effectLst/>
                <a:latin typeface="PT Sans" panose="020B0503020203020204" pitchFamily="34" charset="0"/>
              </a:rPr>
              <a:t>If you subscribe to a newspaper or magazine, you no longer need to go to the store to check if the next issue is available. Instead, the publisher sends new issues directly to your mailbox right after publication or even in advance.</a:t>
            </a:r>
          </a:p>
          <a:p>
            <a:pPr algn="l"/>
            <a:r>
              <a:rPr lang="en-US" b="0" i="0" dirty="0">
                <a:solidFill>
                  <a:srgbClr val="444444"/>
                </a:solidFill>
                <a:effectLst/>
                <a:latin typeface="PT Sans" panose="020B0503020203020204" pitchFamily="34" charset="0"/>
              </a:rPr>
              <a:t>The publisher maintains a list of subscribers and knows which magazines they’re interested in. Subscribers can leave the list at any time when they wish to stop the publisher sending new magazine issues to them.</a:t>
            </a:r>
          </a:p>
          <a:p>
            <a:endParaRPr lang="en-US" dirty="0"/>
          </a:p>
        </p:txBody>
      </p:sp>
    </p:spTree>
    <p:extLst>
      <p:ext uri="{BB962C8B-B14F-4D97-AF65-F5344CB8AC3E}">
        <p14:creationId xmlns:p14="http://schemas.microsoft.com/office/powerpoint/2010/main" val="63069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5CDC-85B4-4B0F-B46D-CB51B5175CEC}"/>
              </a:ext>
            </a:extLst>
          </p:cNvPr>
          <p:cNvSpPr>
            <a:spLocks noGrp="1"/>
          </p:cNvSpPr>
          <p:nvPr>
            <p:ph type="title"/>
          </p:nvPr>
        </p:nvSpPr>
        <p:spPr/>
        <p:txBody>
          <a:bodyPr/>
          <a:lstStyle/>
          <a:p>
            <a:r>
              <a:rPr lang="en-US" dirty="0"/>
              <a:t>Structure</a:t>
            </a:r>
          </a:p>
        </p:txBody>
      </p:sp>
      <p:pic>
        <p:nvPicPr>
          <p:cNvPr id="2050" name="Picture 2" descr="Structure of the Observer design pattern">
            <a:extLst>
              <a:ext uri="{FF2B5EF4-FFF2-40B4-BE49-F238E27FC236}">
                <a16:creationId xmlns:a16="http://schemas.microsoft.com/office/drawing/2014/main" id="{AB7078E8-2A0D-4167-8E0A-A083FEB4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2233" y="2134747"/>
            <a:ext cx="6679533" cy="339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148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2409-67FF-4219-93C8-3F9576C45AA1}"/>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45F4105E-0DDB-451F-BD22-304C021D77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69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93C3-0269-4431-9281-706959CA4A37}"/>
              </a:ext>
            </a:extLst>
          </p:cNvPr>
          <p:cNvSpPr>
            <a:spLocks noGrp="1"/>
          </p:cNvSpPr>
          <p:nvPr>
            <p:ph type="title"/>
          </p:nvPr>
        </p:nvSpPr>
        <p:spPr/>
        <p:txBody>
          <a:bodyPr/>
          <a:lstStyle/>
          <a:p>
            <a:r>
              <a:rPr lang="en-US" dirty="0"/>
              <a:t>Applicability</a:t>
            </a:r>
          </a:p>
        </p:txBody>
      </p:sp>
      <p:sp>
        <p:nvSpPr>
          <p:cNvPr id="3" name="Content Placeholder 2">
            <a:extLst>
              <a:ext uri="{FF2B5EF4-FFF2-40B4-BE49-F238E27FC236}">
                <a16:creationId xmlns:a16="http://schemas.microsoft.com/office/drawing/2014/main" id="{2F5EA61A-2712-4B1D-97CA-2F8044F3C4E4}"/>
              </a:ext>
            </a:extLst>
          </p:cNvPr>
          <p:cNvSpPr>
            <a:spLocks noGrp="1"/>
          </p:cNvSpPr>
          <p:nvPr>
            <p:ph idx="1"/>
          </p:nvPr>
        </p:nvSpPr>
        <p:spPr/>
        <p:txBody>
          <a:bodyPr/>
          <a:lstStyle/>
          <a:p>
            <a:r>
              <a:rPr lang="en-US" dirty="0"/>
              <a:t>Use the Observer pattern when changes to the state of one object may require changing other objects, and the actual set of objects is unknown beforehand or changes dynamically.</a:t>
            </a:r>
          </a:p>
          <a:p>
            <a:endParaRPr lang="en-US" dirty="0"/>
          </a:p>
          <a:p>
            <a:r>
              <a:rPr lang="en-US" dirty="0"/>
              <a:t>Use the pattern when some objects in your app must observe others, but only for a limited time or in specific cases.</a:t>
            </a:r>
          </a:p>
          <a:p>
            <a:pPr lvl="1"/>
            <a:r>
              <a:rPr lang="en-US" b="0" i="0" dirty="0">
                <a:solidFill>
                  <a:srgbClr val="444444"/>
                </a:solidFill>
                <a:effectLst/>
                <a:latin typeface="PT Sans" panose="020B0503020203020204" pitchFamily="34" charset="0"/>
              </a:rPr>
              <a:t>The subscription list is dynamic, so subscribers can join or leave the list whenever they need to.</a:t>
            </a:r>
            <a:endParaRPr lang="en-US" dirty="0"/>
          </a:p>
        </p:txBody>
      </p:sp>
    </p:spTree>
    <p:extLst>
      <p:ext uri="{BB962C8B-B14F-4D97-AF65-F5344CB8AC3E}">
        <p14:creationId xmlns:p14="http://schemas.microsoft.com/office/powerpoint/2010/main" val="313214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6901C3-5567-4B19-96FF-4A202AE53519}"/>
              </a:ext>
            </a:extLst>
          </p:cNvPr>
          <p:cNvSpPr>
            <a:spLocks noGrp="1"/>
          </p:cNvSpPr>
          <p:nvPr>
            <p:ph type="title"/>
          </p:nvPr>
        </p:nvSpPr>
        <p:spPr/>
        <p:txBody>
          <a:bodyPr/>
          <a:lstStyle/>
          <a:p>
            <a:pPr algn="ctr"/>
            <a:r>
              <a:rPr lang="en-US" dirty="0"/>
              <a:t>Design Patterns</a:t>
            </a:r>
          </a:p>
        </p:txBody>
      </p:sp>
    </p:spTree>
    <p:extLst>
      <p:ext uri="{BB962C8B-B14F-4D97-AF65-F5344CB8AC3E}">
        <p14:creationId xmlns:p14="http://schemas.microsoft.com/office/powerpoint/2010/main" val="2374991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6905-FB15-4A3A-8524-46A44D4E038B}"/>
              </a:ext>
            </a:extLst>
          </p:cNvPr>
          <p:cNvSpPr>
            <a:spLocks noGrp="1"/>
          </p:cNvSpPr>
          <p:nvPr>
            <p:ph type="title"/>
          </p:nvPr>
        </p:nvSpPr>
        <p:spPr/>
        <p:txBody>
          <a:bodyPr/>
          <a:lstStyle/>
          <a:p>
            <a:r>
              <a:rPr lang="en-US" dirty="0"/>
              <a:t>How to Implement?</a:t>
            </a:r>
          </a:p>
        </p:txBody>
      </p:sp>
      <p:sp>
        <p:nvSpPr>
          <p:cNvPr id="3" name="Content Placeholder 2">
            <a:extLst>
              <a:ext uri="{FF2B5EF4-FFF2-40B4-BE49-F238E27FC236}">
                <a16:creationId xmlns:a16="http://schemas.microsoft.com/office/drawing/2014/main" id="{AAA89520-12C2-43AF-8DA8-A9C6C0B66C0C}"/>
              </a:ext>
            </a:extLst>
          </p:cNvPr>
          <p:cNvSpPr>
            <a:spLocks noGrp="1"/>
          </p:cNvSpPr>
          <p:nvPr>
            <p:ph idx="1"/>
          </p:nvPr>
        </p:nvSpPr>
        <p:spPr/>
        <p:txBody>
          <a:bodyPr>
            <a:normAutofit lnSpcReduction="10000"/>
          </a:bodyPr>
          <a:lstStyle/>
          <a:p>
            <a:pPr lvl="1">
              <a:buFont typeface="Arial" panose="020B0604020202020204" pitchFamily="34" charset="0"/>
              <a:buChar char="•"/>
            </a:pPr>
            <a:r>
              <a:rPr lang="en-US" sz="2000" b="0" i="0" dirty="0">
                <a:solidFill>
                  <a:srgbClr val="444444"/>
                </a:solidFill>
                <a:effectLst/>
                <a:latin typeface="PT Sans" panose="020B0503020203020204" pitchFamily="34" charset="0"/>
              </a:rPr>
              <a:t>Look over your business logic and try to break it down into two parts: the core functionality, independent from other code, will act as the publisher; the rest will turn into a set of subscriber classes.</a:t>
            </a:r>
          </a:p>
          <a:p>
            <a:pPr lvl="1">
              <a:buFont typeface="Arial" panose="020B0604020202020204" pitchFamily="34" charset="0"/>
              <a:buChar char="•"/>
            </a:pPr>
            <a:endParaRPr lang="en-US" sz="2000" b="0" i="0" dirty="0">
              <a:solidFill>
                <a:srgbClr val="444444"/>
              </a:solidFill>
              <a:effectLst/>
              <a:latin typeface="PT Sans" panose="020B0503020203020204" pitchFamily="34" charset="0"/>
            </a:endParaRPr>
          </a:p>
          <a:p>
            <a:pPr lvl="1">
              <a:buFont typeface="Arial" panose="020B0604020202020204" pitchFamily="34" charset="0"/>
              <a:buChar char="•"/>
            </a:pPr>
            <a:r>
              <a:rPr lang="en-US" sz="2000" b="0" i="0" dirty="0">
                <a:solidFill>
                  <a:srgbClr val="444444"/>
                </a:solidFill>
                <a:effectLst/>
                <a:latin typeface="PT Sans" panose="020B0503020203020204" pitchFamily="34" charset="0"/>
              </a:rPr>
              <a:t>Declare the subscriber interface. At a bare minimum, it should declare a single</a:t>
            </a:r>
            <a:r>
              <a:rPr lang="en-US" sz="2000" dirty="0">
                <a:solidFill>
                  <a:srgbClr val="444444"/>
                </a:solidFill>
                <a:latin typeface="PT Sans" panose="020B0503020203020204" pitchFamily="34" charset="0"/>
              </a:rPr>
              <a:t> update method.</a:t>
            </a:r>
            <a:endParaRPr lang="en-US" sz="2400" dirty="0">
              <a:solidFill>
                <a:srgbClr val="444444"/>
              </a:solidFill>
              <a:latin typeface="PT Sans" panose="020B0503020203020204" pitchFamily="34" charset="0"/>
            </a:endParaRPr>
          </a:p>
          <a:p>
            <a:pPr lvl="1">
              <a:buFont typeface="Arial" panose="020B0604020202020204" pitchFamily="34" charset="0"/>
              <a:buChar char="•"/>
            </a:pPr>
            <a:endParaRPr lang="en-US" sz="2000" b="0" i="0" dirty="0">
              <a:solidFill>
                <a:srgbClr val="444444"/>
              </a:solidFill>
              <a:effectLst/>
              <a:latin typeface="PT Sans" panose="020B0503020203020204" pitchFamily="34" charset="0"/>
            </a:endParaRPr>
          </a:p>
          <a:p>
            <a:pPr lvl="1">
              <a:buFont typeface="Arial" panose="020B0604020202020204" pitchFamily="34" charset="0"/>
              <a:buChar char="•"/>
            </a:pPr>
            <a:r>
              <a:rPr lang="en-US" sz="2000" b="0" i="0" dirty="0">
                <a:solidFill>
                  <a:srgbClr val="444444"/>
                </a:solidFill>
                <a:effectLst/>
                <a:latin typeface="PT Sans" panose="020B0503020203020204" pitchFamily="34" charset="0"/>
              </a:rPr>
              <a:t>Declare the publisher interface and describe a pair of methods for adding a subscriber object to and removing it from the list. </a:t>
            </a:r>
          </a:p>
          <a:p>
            <a:pPr lvl="1">
              <a:buFont typeface="Arial" panose="020B0604020202020204" pitchFamily="34" charset="0"/>
              <a:buChar char="•"/>
            </a:pPr>
            <a:endParaRPr lang="en-US" sz="2000" dirty="0">
              <a:solidFill>
                <a:srgbClr val="444444"/>
              </a:solidFill>
              <a:latin typeface="PT Sans" panose="020B0503020203020204" pitchFamily="34" charset="0"/>
            </a:endParaRPr>
          </a:p>
          <a:p>
            <a:pPr lvl="1">
              <a:buFont typeface="Arial" panose="020B0604020202020204" pitchFamily="34" charset="0"/>
              <a:buChar char="•"/>
            </a:pPr>
            <a:r>
              <a:rPr lang="en-US" sz="2000" b="0" i="0" dirty="0">
                <a:solidFill>
                  <a:srgbClr val="444444"/>
                </a:solidFill>
                <a:effectLst/>
                <a:latin typeface="PT Sans" panose="020B0503020203020204" pitchFamily="34" charset="0"/>
              </a:rPr>
              <a:t>Decide where to put the actual subscription list and the implementation of subscription methods. </a:t>
            </a:r>
          </a:p>
        </p:txBody>
      </p:sp>
    </p:spTree>
    <p:extLst>
      <p:ext uri="{BB962C8B-B14F-4D97-AF65-F5344CB8AC3E}">
        <p14:creationId xmlns:p14="http://schemas.microsoft.com/office/powerpoint/2010/main" val="2425220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6905-FB15-4A3A-8524-46A44D4E038B}"/>
              </a:ext>
            </a:extLst>
          </p:cNvPr>
          <p:cNvSpPr>
            <a:spLocks noGrp="1"/>
          </p:cNvSpPr>
          <p:nvPr>
            <p:ph type="title"/>
          </p:nvPr>
        </p:nvSpPr>
        <p:spPr/>
        <p:txBody>
          <a:bodyPr/>
          <a:lstStyle/>
          <a:p>
            <a:r>
              <a:rPr lang="en-US" dirty="0"/>
              <a:t>How to Implement?</a:t>
            </a:r>
          </a:p>
        </p:txBody>
      </p:sp>
      <p:sp>
        <p:nvSpPr>
          <p:cNvPr id="3" name="Content Placeholder 2">
            <a:extLst>
              <a:ext uri="{FF2B5EF4-FFF2-40B4-BE49-F238E27FC236}">
                <a16:creationId xmlns:a16="http://schemas.microsoft.com/office/drawing/2014/main" id="{AAA89520-12C2-43AF-8DA8-A9C6C0B66C0C}"/>
              </a:ext>
            </a:extLst>
          </p:cNvPr>
          <p:cNvSpPr>
            <a:spLocks noGrp="1"/>
          </p:cNvSpPr>
          <p:nvPr>
            <p:ph idx="1"/>
          </p:nvPr>
        </p:nvSpPr>
        <p:spPr/>
        <p:txBody>
          <a:bodyPr>
            <a:normAutofit/>
          </a:bodyPr>
          <a:lstStyle/>
          <a:p>
            <a:pPr lvl="1">
              <a:buFont typeface="Arial" panose="020B0604020202020204" pitchFamily="34" charset="0"/>
              <a:buChar char="•"/>
            </a:pPr>
            <a:r>
              <a:rPr lang="en-US" sz="2000" b="0" i="0" dirty="0">
                <a:solidFill>
                  <a:srgbClr val="444444"/>
                </a:solidFill>
                <a:effectLst/>
                <a:latin typeface="PT Sans" panose="020B0503020203020204" pitchFamily="34" charset="0"/>
              </a:rPr>
              <a:t>Create concrete publisher classes. Each time something important happens inside a publisher, it must notify all its subscribers.</a:t>
            </a:r>
          </a:p>
          <a:p>
            <a:pPr lvl="1">
              <a:buFont typeface="Arial" panose="020B0604020202020204" pitchFamily="34" charset="0"/>
              <a:buChar char="•"/>
            </a:pPr>
            <a:endParaRPr lang="en-US" sz="2000" b="0" i="0" dirty="0">
              <a:solidFill>
                <a:srgbClr val="444444"/>
              </a:solidFill>
              <a:effectLst/>
              <a:latin typeface="PT Sans" panose="020B0503020203020204" pitchFamily="34" charset="0"/>
            </a:endParaRPr>
          </a:p>
          <a:p>
            <a:pPr lvl="1">
              <a:buFont typeface="Arial" panose="020B0604020202020204" pitchFamily="34" charset="0"/>
              <a:buChar char="•"/>
            </a:pPr>
            <a:r>
              <a:rPr lang="en-US" sz="2000" b="0" i="0" dirty="0">
                <a:solidFill>
                  <a:srgbClr val="444444"/>
                </a:solidFill>
                <a:effectLst/>
                <a:latin typeface="PT Sans" panose="020B0503020203020204" pitchFamily="34" charset="0"/>
              </a:rPr>
              <a:t>Implement the update notification methods in concrete subscriber classes. </a:t>
            </a:r>
            <a:endParaRPr lang="en-US" sz="2000" dirty="0">
              <a:solidFill>
                <a:srgbClr val="444444"/>
              </a:solidFill>
              <a:latin typeface="PT Sans" panose="020B0503020203020204" pitchFamily="34" charset="0"/>
            </a:endParaRPr>
          </a:p>
          <a:p>
            <a:pPr lvl="1">
              <a:buFont typeface="Arial" panose="020B0604020202020204" pitchFamily="34" charset="0"/>
              <a:buChar char="•"/>
            </a:pPr>
            <a:endParaRPr lang="en-US" sz="2000" b="0" i="0" dirty="0">
              <a:solidFill>
                <a:srgbClr val="444444"/>
              </a:solidFill>
              <a:effectLst/>
              <a:latin typeface="PT Sans" panose="020B0503020203020204" pitchFamily="34" charset="0"/>
            </a:endParaRPr>
          </a:p>
          <a:p>
            <a:pPr lvl="1">
              <a:buFont typeface="Arial" panose="020B0604020202020204" pitchFamily="34" charset="0"/>
              <a:buChar char="•"/>
            </a:pPr>
            <a:r>
              <a:rPr lang="en-US" sz="2000" b="0" i="0" dirty="0">
                <a:solidFill>
                  <a:srgbClr val="444444"/>
                </a:solidFill>
                <a:effectLst/>
                <a:latin typeface="PT Sans" panose="020B0503020203020204" pitchFamily="34" charset="0"/>
              </a:rPr>
              <a:t>The client must create all necessary subscribers and register them with proper publishers.</a:t>
            </a:r>
          </a:p>
          <a:p>
            <a:pPr lvl="1">
              <a:buFont typeface="Arial" panose="020B0604020202020204" pitchFamily="34" charset="0"/>
              <a:buChar char="•"/>
            </a:pPr>
            <a:endParaRPr lang="en-US" sz="2000" b="0" i="0" dirty="0">
              <a:solidFill>
                <a:srgbClr val="444444"/>
              </a:solidFill>
              <a:effectLst/>
              <a:latin typeface="PT Sans" panose="020B0503020203020204" pitchFamily="34" charset="0"/>
            </a:endParaRPr>
          </a:p>
        </p:txBody>
      </p:sp>
    </p:spTree>
    <p:extLst>
      <p:ext uri="{BB962C8B-B14F-4D97-AF65-F5344CB8AC3E}">
        <p14:creationId xmlns:p14="http://schemas.microsoft.com/office/powerpoint/2010/main" val="22755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068A-FF69-4B81-BC84-D4DB6CC92A73}"/>
              </a:ext>
            </a:extLst>
          </p:cNvPr>
          <p:cNvSpPr>
            <a:spLocks noGrp="1"/>
          </p:cNvSpPr>
          <p:nvPr>
            <p:ph type="title"/>
          </p:nvPr>
        </p:nvSpPr>
        <p:spPr/>
        <p:txBody>
          <a:bodyPr/>
          <a:lstStyle/>
          <a:p>
            <a:r>
              <a:rPr lang="en-US" dirty="0"/>
              <a:t>Example</a:t>
            </a:r>
          </a:p>
        </p:txBody>
      </p:sp>
      <p:pic>
        <p:nvPicPr>
          <p:cNvPr id="3074" name="Picture 2" descr="Structure of the Observer pattern example">
            <a:extLst>
              <a:ext uri="{FF2B5EF4-FFF2-40B4-BE49-F238E27FC236}">
                <a16:creationId xmlns:a16="http://schemas.microsoft.com/office/drawing/2014/main" id="{6AEDB36D-1752-4F9A-9551-15AAD5A300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976" y="1823114"/>
            <a:ext cx="5308047" cy="447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73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What is a Design Pattern?</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just"/>
            <a:r>
              <a:rPr lang="en-US" sz="3600" b="1" i="0" dirty="0">
                <a:solidFill>
                  <a:srgbClr val="444444"/>
                </a:solidFill>
                <a:effectLst/>
                <a:latin typeface="PT Sans" panose="020B0604020202020204" pitchFamily="34" charset="0"/>
              </a:rPr>
              <a:t>Design patterns</a:t>
            </a:r>
            <a:r>
              <a:rPr lang="en-US" sz="3600" b="0" i="0" dirty="0">
                <a:solidFill>
                  <a:srgbClr val="444444"/>
                </a:solidFill>
                <a:effectLst/>
                <a:latin typeface="PT Sans" panose="020B0604020202020204" pitchFamily="34" charset="0"/>
              </a:rPr>
              <a:t> are typical solutions to commonly occurring problems in software design. They are like pre-made blueprints that you can customize to solve a recurring design problem in your code.</a:t>
            </a:r>
            <a:endParaRPr lang="en-US" sz="4000" dirty="0"/>
          </a:p>
        </p:txBody>
      </p:sp>
    </p:spTree>
    <p:extLst>
      <p:ext uri="{BB962C8B-B14F-4D97-AF65-F5344CB8AC3E}">
        <p14:creationId xmlns:p14="http://schemas.microsoft.com/office/powerpoint/2010/main" val="215866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p:txBody>
          <a:bodyPr/>
          <a:lstStyle/>
          <a:p>
            <a:r>
              <a:rPr lang="en-US" dirty="0"/>
              <a:t>Design Patterns v/s Algorithms</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algn="just"/>
            <a:r>
              <a:rPr lang="en-US" sz="2400" b="0" i="0" dirty="0">
                <a:solidFill>
                  <a:srgbClr val="444444"/>
                </a:solidFill>
                <a:effectLst/>
                <a:latin typeface="PT Sans" panose="020B0503020203020204" pitchFamily="34" charset="0"/>
              </a:rPr>
              <a:t>Patterns are often confused with algorithms, because both concepts describe typical solutions to some known problems</a:t>
            </a:r>
          </a:p>
          <a:p>
            <a:pPr algn="just">
              <a:buFont typeface="Wingdings" panose="05000000000000000000" pitchFamily="2" charset="2"/>
              <a:buChar char="v"/>
            </a:pPr>
            <a:r>
              <a:rPr lang="en-US" sz="2400" b="0" i="0" dirty="0">
                <a:solidFill>
                  <a:srgbClr val="444444"/>
                </a:solidFill>
                <a:effectLst/>
                <a:latin typeface="PT Sans" panose="020B0503020203020204" pitchFamily="34" charset="0"/>
              </a:rPr>
              <a:t>An algorithm always defines a clear set of actions that can achieve some goal</a:t>
            </a:r>
          </a:p>
          <a:p>
            <a:pPr algn="just">
              <a:buFont typeface="Wingdings" panose="05000000000000000000" pitchFamily="2" charset="2"/>
              <a:buChar char="v"/>
            </a:pPr>
            <a:r>
              <a:rPr lang="en-US" sz="2400" b="0" i="0" dirty="0">
                <a:solidFill>
                  <a:srgbClr val="444444"/>
                </a:solidFill>
                <a:effectLst/>
                <a:latin typeface="PT Sans" panose="020B0503020203020204" pitchFamily="34" charset="0"/>
              </a:rPr>
              <a:t>A pattern is a more high-level description of a solution.</a:t>
            </a:r>
          </a:p>
          <a:p>
            <a:pPr marL="0" indent="0" algn="just">
              <a:buNone/>
            </a:pPr>
            <a:r>
              <a:rPr lang="en-US" sz="2400" b="0" i="0" dirty="0">
                <a:solidFill>
                  <a:srgbClr val="444444"/>
                </a:solidFill>
                <a:effectLst/>
                <a:latin typeface="PT Sans" panose="020B0503020203020204" pitchFamily="34" charset="0"/>
              </a:rPr>
              <a:t>The code of the same pattern applied to two different programs may be different.</a:t>
            </a:r>
            <a:endParaRPr lang="en-US" sz="2400" dirty="0"/>
          </a:p>
        </p:txBody>
      </p:sp>
    </p:spTree>
    <p:extLst>
      <p:ext uri="{BB962C8B-B14F-4D97-AF65-F5344CB8AC3E}">
        <p14:creationId xmlns:p14="http://schemas.microsoft.com/office/powerpoint/2010/main" val="67465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BEA8E-13F4-4D16-9E54-BA16F5E85569}"/>
              </a:ext>
            </a:extLst>
          </p:cNvPr>
          <p:cNvSpPr>
            <a:spLocks noGrp="1"/>
          </p:cNvSpPr>
          <p:nvPr>
            <p:ph type="title"/>
          </p:nvPr>
        </p:nvSpPr>
        <p:spPr>
          <a:xfrm>
            <a:off x="416689" y="286604"/>
            <a:ext cx="8380070" cy="1450757"/>
          </a:xfrm>
        </p:spPr>
        <p:txBody>
          <a:bodyPr/>
          <a:lstStyle/>
          <a:p>
            <a:r>
              <a:rPr lang="en-US" dirty="0"/>
              <a:t>What does the pattern consist of?</a:t>
            </a:r>
          </a:p>
        </p:txBody>
      </p:sp>
      <p:sp>
        <p:nvSpPr>
          <p:cNvPr id="5" name="Content Placeholder 4">
            <a:extLst>
              <a:ext uri="{FF2B5EF4-FFF2-40B4-BE49-F238E27FC236}">
                <a16:creationId xmlns:a16="http://schemas.microsoft.com/office/drawing/2014/main" id="{8F78F010-76C1-4E3F-B443-7C93B5161A5F}"/>
              </a:ext>
            </a:extLst>
          </p:cNvPr>
          <p:cNvSpPr>
            <a:spLocks noGrp="1"/>
          </p:cNvSpPr>
          <p:nvPr>
            <p:ph idx="1"/>
          </p:nvPr>
        </p:nvSpPr>
        <p:spPr/>
        <p:txBody>
          <a:bodyPr>
            <a:normAutofit/>
          </a:bodyPr>
          <a:lstStyle/>
          <a:p>
            <a:pPr lvl="1" algn="just">
              <a:buFont typeface="Arial" panose="020B0604020202020204" pitchFamily="34" charset="0"/>
              <a:buChar char="•"/>
            </a:pPr>
            <a:r>
              <a:rPr lang="en-US" sz="2800" b="1" i="0" dirty="0">
                <a:solidFill>
                  <a:srgbClr val="444444"/>
                </a:solidFill>
                <a:effectLst/>
                <a:latin typeface="PT Sans" panose="020B0503020203020204" pitchFamily="34" charset="0"/>
              </a:rPr>
              <a:t>Intent</a:t>
            </a:r>
            <a:r>
              <a:rPr lang="en-US" sz="2800" b="0" i="0" dirty="0">
                <a:solidFill>
                  <a:srgbClr val="444444"/>
                </a:solidFill>
                <a:effectLst/>
                <a:latin typeface="PT Sans" panose="020B0503020203020204" pitchFamily="34" charset="0"/>
              </a:rPr>
              <a:t> of the pattern briefly describes both the problem and the solution.</a:t>
            </a:r>
          </a:p>
          <a:p>
            <a:pPr lvl="1" algn="just">
              <a:buFont typeface="Arial" panose="020B0604020202020204" pitchFamily="34" charset="0"/>
              <a:buChar char="•"/>
            </a:pPr>
            <a:r>
              <a:rPr lang="en-US" sz="2800" b="1" i="0" dirty="0">
                <a:solidFill>
                  <a:srgbClr val="444444"/>
                </a:solidFill>
                <a:effectLst/>
                <a:latin typeface="PT Sans" panose="020B0503020203020204" pitchFamily="34" charset="0"/>
              </a:rPr>
              <a:t>Motivation</a:t>
            </a:r>
            <a:r>
              <a:rPr lang="en-US" sz="2800" b="0" i="0" dirty="0">
                <a:solidFill>
                  <a:srgbClr val="444444"/>
                </a:solidFill>
                <a:effectLst/>
                <a:latin typeface="PT Sans" panose="020B0503020203020204" pitchFamily="34" charset="0"/>
              </a:rPr>
              <a:t> further explains the problem and the solution the pattern makes possible.</a:t>
            </a:r>
          </a:p>
          <a:p>
            <a:pPr lvl="1" algn="just">
              <a:buFont typeface="Arial" panose="020B0604020202020204" pitchFamily="34" charset="0"/>
              <a:buChar char="•"/>
            </a:pPr>
            <a:r>
              <a:rPr lang="en-US" sz="2800" b="1" i="0" dirty="0">
                <a:solidFill>
                  <a:srgbClr val="444444"/>
                </a:solidFill>
                <a:effectLst/>
                <a:latin typeface="PT Sans" panose="020B0503020203020204" pitchFamily="34" charset="0"/>
              </a:rPr>
              <a:t>Structure</a:t>
            </a:r>
            <a:r>
              <a:rPr lang="en-US" sz="2800" b="0" i="0" dirty="0">
                <a:solidFill>
                  <a:srgbClr val="444444"/>
                </a:solidFill>
                <a:effectLst/>
                <a:latin typeface="PT Sans" panose="020B0503020203020204" pitchFamily="34" charset="0"/>
              </a:rPr>
              <a:t> of classes shows each part of the pattern and how they are related.</a:t>
            </a:r>
          </a:p>
          <a:p>
            <a:pPr lvl="1" algn="just">
              <a:buFont typeface="Arial" panose="020B0604020202020204" pitchFamily="34" charset="0"/>
              <a:buChar char="•"/>
            </a:pPr>
            <a:r>
              <a:rPr lang="en-US" sz="2800" b="1" i="0" dirty="0">
                <a:solidFill>
                  <a:srgbClr val="444444"/>
                </a:solidFill>
                <a:effectLst/>
                <a:latin typeface="PT Sans" panose="020B0503020203020204" pitchFamily="34" charset="0"/>
              </a:rPr>
              <a:t>Code example</a:t>
            </a:r>
            <a:r>
              <a:rPr lang="en-US" sz="2800" b="0" i="0" dirty="0">
                <a:solidFill>
                  <a:srgbClr val="444444"/>
                </a:solidFill>
                <a:effectLst/>
                <a:latin typeface="PT Sans" panose="020B0503020203020204" pitchFamily="34" charset="0"/>
              </a:rPr>
              <a:t> in one of the popular programming languages makes it easier to grasp the idea behind the pattern.</a:t>
            </a:r>
          </a:p>
        </p:txBody>
      </p:sp>
    </p:spTree>
    <p:extLst>
      <p:ext uri="{BB962C8B-B14F-4D97-AF65-F5344CB8AC3E}">
        <p14:creationId xmlns:p14="http://schemas.microsoft.com/office/powerpoint/2010/main" val="255172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a:t>Singleton Pattern</a:t>
            </a:r>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p:txBody>
          <a:bodyPr>
            <a:normAutofit/>
          </a:bodyPr>
          <a:lstStyle/>
          <a:p>
            <a:pPr algn="just"/>
            <a:r>
              <a:rPr lang="en-US" sz="4000" b="1" u="sng" dirty="0"/>
              <a:t>Intent:</a:t>
            </a:r>
          </a:p>
          <a:p>
            <a:pPr algn="just"/>
            <a:r>
              <a:rPr lang="en-US" sz="3200" b="1" i="0" dirty="0">
                <a:solidFill>
                  <a:srgbClr val="444444"/>
                </a:solidFill>
                <a:effectLst/>
                <a:latin typeface="PT Sans" panose="020B0503020203020204" pitchFamily="34" charset="0"/>
              </a:rPr>
              <a:t>Singleton</a:t>
            </a:r>
            <a:r>
              <a:rPr lang="en-US" sz="3200" b="0" i="0" dirty="0">
                <a:solidFill>
                  <a:srgbClr val="444444"/>
                </a:solidFill>
                <a:effectLst/>
                <a:latin typeface="PT Sans" panose="020B0503020203020204" pitchFamily="34" charset="0"/>
              </a:rPr>
              <a:t> is a creational design pattern that lets you ensure that a class has only one instance, while providing a global access point to this instance.</a:t>
            </a:r>
          </a:p>
          <a:p>
            <a:pPr algn="just"/>
            <a:br>
              <a:rPr lang="en-US" sz="3200" dirty="0"/>
            </a:br>
            <a:endParaRPr lang="en-US" sz="3600" dirty="0"/>
          </a:p>
        </p:txBody>
      </p:sp>
    </p:spTree>
    <p:extLst>
      <p:ext uri="{BB962C8B-B14F-4D97-AF65-F5344CB8AC3E}">
        <p14:creationId xmlns:p14="http://schemas.microsoft.com/office/powerpoint/2010/main" val="373109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a:t>Singleton Pattern</a:t>
            </a:r>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p:txBody>
          <a:bodyPr>
            <a:normAutofit/>
          </a:bodyPr>
          <a:lstStyle/>
          <a:p>
            <a:r>
              <a:rPr lang="en-US" sz="2800" b="1" u="sng" dirty="0"/>
              <a:t>Problem:</a:t>
            </a:r>
          </a:p>
          <a:p>
            <a:pPr algn="l"/>
            <a:r>
              <a:rPr lang="en-US" b="0" i="0" dirty="0">
                <a:solidFill>
                  <a:srgbClr val="444444"/>
                </a:solidFill>
                <a:effectLst/>
                <a:latin typeface="PT Sans" panose="020B0503020203020204" pitchFamily="34" charset="0"/>
              </a:rPr>
              <a:t>The Singleton pattern solves two problems at the same time.  (thus it violates the single responsibility principle)</a:t>
            </a:r>
          </a:p>
          <a:p>
            <a:pPr algn="l"/>
            <a:r>
              <a:rPr lang="en-US" dirty="0">
                <a:solidFill>
                  <a:srgbClr val="444444"/>
                </a:solidFill>
                <a:latin typeface="PT Sans" panose="020B0503020203020204" pitchFamily="34" charset="0"/>
              </a:rPr>
              <a:t>The two problems are:</a:t>
            </a:r>
          </a:p>
          <a:p>
            <a:pPr lvl="1">
              <a:buFont typeface="Arial" panose="020B0604020202020204" pitchFamily="34" charset="0"/>
              <a:buChar char="•"/>
            </a:pPr>
            <a:r>
              <a:rPr lang="en-US" sz="2000" dirty="0"/>
              <a:t>Ensure that a class has just a single instance</a:t>
            </a:r>
          </a:p>
          <a:p>
            <a:pPr lvl="1">
              <a:buFont typeface="Arial" panose="020B0604020202020204" pitchFamily="34" charset="0"/>
              <a:buChar char="•"/>
            </a:pPr>
            <a:r>
              <a:rPr lang="en-US" sz="2000" dirty="0"/>
              <a:t>Provide a global access point to that instance</a:t>
            </a:r>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a:p>
            <a:pPr marL="201168" lvl="1" indent="0">
              <a:buNone/>
            </a:pPr>
            <a:r>
              <a:rPr lang="en-US" sz="2000" u="sng" dirty="0"/>
              <a:t>How is it different from a global variable?</a:t>
            </a:r>
          </a:p>
        </p:txBody>
      </p:sp>
    </p:spTree>
    <p:extLst>
      <p:ext uri="{BB962C8B-B14F-4D97-AF65-F5344CB8AC3E}">
        <p14:creationId xmlns:p14="http://schemas.microsoft.com/office/powerpoint/2010/main" val="423407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2D48-AFD1-4D00-B457-6F4FA3FB7738}"/>
              </a:ext>
            </a:extLst>
          </p:cNvPr>
          <p:cNvSpPr>
            <a:spLocks noGrp="1"/>
          </p:cNvSpPr>
          <p:nvPr>
            <p:ph type="title"/>
          </p:nvPr>
        </p:nvSpPr>
        <p:spPr/>
        <p:txBody>
          <a:bodyPr/>
          <a:lstStyle/>
          <a:p>
            <a:r>
              <a:rPr lang="en-US" dirty="0"/>
              <a:t>Singleton Pattern</a:t>
            </a:r>
          </a:p>
        </p:txBody>
      </p:sp>
      <p:sp>
        <p:nvSpPr>
          <p:cNvPr id="3" name="Content Placeholder 2">
            <a:extLst>
              <a:ext uri="{FF2B5EF4-FFF2-40B4-BE49-F238E27FC236}">
                <a16:creationId xmlns:a16="http://schemas.microsoft.com/office/drawing/2014/main" id="{B391F861-AE0F-4DE0-B629-55C38A871990}"/>
              </a:ext>
            </a:extLst>
          </p:cNvPr>
          <p:cNvSpPr>
            <a:spLocks noGrp="1"/>
          </p:cNvSpPr>
          <p:nvPr>
            <p:ph idx="1"/>
          </p:nvPr>
        </p:nvSpPr>
        <p:spPr/>
        <p:txBody>
          <a:bodyPr>
            <a:normAutofit fontScale="92500" lnSpcReduction="10000"/>
          </a:bodyPr>
          <a:lstStyle/>
          <a:p>
            <a:pPr algn="just"/>
            <a:r>
              <a:rPr lang="en-US" sz="3600" b="1" u="sng" dirty="0"/>
              <a:t>Solution:</a:t>
            </a:r>
          </a:p>
          <a:p>
            <a:r>
              <a:rPr lang="en-US" sz="2800" b="0" i="0" dirty="0">
                <a:solidFill>
                  <a:srgbClr val="444444"/>
                </a:solidFill>
                <a:effectLst/>
                <a:latin typeface="PT Sans" panose="020B0503020203020204" pitchFamily="34" charset="0"/>
              </a:rPr>
              <a:t>All implementations of the Singleton have these two steps in common:</a:t>
            </a:r>
            <a:br>
              <a:rPr lang="en-US" sz="2800" dirty="0"/>
            </a:br>
            <a:endParaRPr lang="en-US" sz="2800" dirty="0"/>
          </a:p>
          <a:p>
            <a:pPr lvl="1" algn="just">
              <a:buFont typeface="Arial" panose="020B0604020202020204" pitchFamily="34" charset="0"/>
              <a:buChar char="•"/>
            </a:pPr>
            <a:r>
              <a:rPr lang="en-US" sz="2400" b="0" i="0" dirty="0">
                <a:solidFill>
                  <a:srgbClr val="444444"/>
                </a:solidFill>
                <a:effectLst/>
                <a:latin typeface="PT Sans" panose="020B0503020203020204" pitchFamily="34" charset="0"/>
              </a:rPr>
              <a:t>Make the default constructor private, to prevent other objects from using the </a:t>
            </a:r>
            <a:r>
              <a:rPr lang="en-US" sz="2400" b="1" i="0" dirty="0">
                <a:solidFill>
                  <a:srgbClr val="444444"/>
                </a:solidFill>
                <a:effectLst/>
                <a:latin typeface="PT Sans" panose="020B0503020203020204" pitchFamily="34" charset="0"/>
              </a:rPr>
              <a:t>new </a:t>
            </a:r>
            <a:r>
              <a:rPr lang="en-US" sz="2400" i="0" dirty="0">
                <a:solidFill>
                  <a:srgbClr val="444444"/>
                </a:solidFill>
                <a:effectLst/>
                <a:latin typeface="PT Sans" panose="020B0503020203020204" pitchFamily="34" charset="0"/>
              </a:rPr>
              <a:t>operator with the Singleton class.</a:t>
            </a:r>
          </a:p>
          <a:p>
            <a:pPr lvl="1" algn="just">
              <a:buFont typeface="Arial" panose="020B0604020202020204" pitchFamily="34" charset="0"/>
              <a:buChar char="•"/>
            </a:pPr>
            <a:r>
              <a:rPr lang="en-US" sz="2400" dirty="0">
                <a:solidFill>
                  <a:srgbClr val="444444"/>
                </a:solidFill>
                <a:latin typeface="PT Sans" panose="020B0503020203020204" pitchFamily="34" charset="0"/>
              </a:rPr>
              <a:t>Create a static creation method that acts as a constructor. Under the hood, this method calls the private constructor to create an object and saves it in a static field. All following calls to this method return the cached object</a:t>
            </a:r>
            <a:r>
              <a:rPr lang="en-US" sz="2800" dirty="0">
                <a:solidFill>
                  <a:srgbClr val="444444"/>
                </a:solidFill>
                <a:latin typeface="PT Sans" panose="020B0503020203020204" pitchFamily="34" charset="0"/>
              </a:rPr>
              <a:t>.</a:t>
            </a:r>
            <a:endParaRPr lang="en-US" sz="2800" dirty="0"/>
          </a:p>
        </p:txBody>
      </p:sp>
    </p:spTree>
    <p:extLst>
      <p:ext uri="{BB962C8B-B14F-4D97-AF65-F5344CB8AC3E}">
        <p14:creationId xmlns:p14="http://schemas.microsoft.com/office/powerpoint/2010/main" val="141961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CAB-0898-4FAE-B777-B121301721C9}"/>
              </a:ext>
            </a:extLst>
          </p:cNvPr>
          <p:cNvSpPr>
            <a:spLocks noGrp="1"/>
          </p:cNvSpPr>
          <p:nvPr>
            <p:ph type="title"/>
          </p:nvPr>
        </p:nvSpPr>
        <p:spPr/>
        <p:txBody>
          <a:bodyPr/>
          <a:lstStyle/>
          <a:p>
            <a:r>
              <a:rPr lang="en-US" dirty="0"/>
              <a:t>Real-World Analogy</a:t>
            </a:r>
          </a:p>
        </p:txBody>
      </p:sp>
      <p:sp>
        <p:nvSpPr>
          <p:cNvPr id="3" name="Content Placeholder 2">
            <a:extLst>
              <a:ext uri="{FF2B5EF4-FFF2-40B4-BE49-F238E27FC236}">
                <a16:creationId xmlns:a16="http://schemas.microsoft.com/office/drawing/2014/main" id="{2DEB40B1-6AE3-47EA-B7D2-31935293BF26}"/>
              </a:ext>
            </a:extLst>
          </p:cNvPr>
          <p:cNvSpPr>
            <a:spLocks noGrp="1"/>
          </p:cNvSpPr>
          <p:nvPr>
            <p:ph idx="1"/>
          </p:nvPr>
        </p:nvSpPr>
        <p:spPr/>
        <p:txBody>
          <a:bodyPr>
            <a:normAutofit/>
          </a:bodyPr>
          <a:lstStyle/>
          <a:p>
            <a:pPr marL="201168" lvl="1" indent="0" algn="just">
              <a:buNone/>
            </a:pPr>
            <a:r>
              <a:rPr lang="en-US" sz="3200" dirty="0"/>
              <a:t>The government is an excellent example of the Singleton pattern. A country can have only one official government. Regardless of the personal identities of the individuals who form governments, the title, “The Government of X”, is a global point of access that identifies the group of people in charge.</a:t>
            </a:r>
          </a:p>
        </p:txBody>
      </p:sp>
    </p:spTree>
    <p:extLst>
      <p:ext uri="{BB962C8B-B14F-4D97-AF65-F5344CB8AC3E}">
        <p14:creationId xmlns:p14="http://schemas.microsoft.com/office/powerpoint/2010/main" val="14538732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4830</TotalTime>
  <Words>1240</Words>
  <Application>Microsoft Office PowerPoint</Application>
  <PresentationFormat>On-screen Show (4:3)</PresentationFormat>
  <Paragraphs>97</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PT Sans</vt:lpstr>
      <vt:lpstr>Wingdings</vt:lpstr>
      <vt:lpstr>Retrospect</vt:lpstr>
      <vt:lpstr>Software Construction &amp;  Development</vt:lpstr>
      <vt:lpstr>Design Patterns</vt:lpstr>
      <vt:lpstr>What is a Design Pattern?</vt:lpstr>
      <vt:lpstr>Design Patterns v/s Algorithms</vt:lpstr>
      <vt:lpstr>What does the pattern consist of?</vt:lpstr>
      <vt:lpstr>Singleton Pattern</vt:lpstr>
      <vt:lpstr>Singleton Pattern</vt:lpstr>
      <vt:lpstr>Singleton Pattern</vt:lpstr>
      <vt:lpstr>Real-World Analogy</vt:lpstr>
      <vt:lpstr>Structure</vt:lpstr>
      <vt:lpstr>Code</vt:lpstr>
      <vt:lpstr>Applicability</vt:lpstr>
      <vt:lpstr>Observer Pattern</vt:lpstr>
      <vt:lpstr>Observer Pattern</vt:lpstr>
      <vt:lpstr>Observer Pattern</vt:lpstr>
      <vt:lpstr>Real-World Analogy</vt:lpstr>
      <vt:lpstr>Structure</vt:lpstr>
      <vt:lpstr>Code</vt:lpstr>
      <vt:lpstr>Applicability</vt:lpstr>
      <vt:lpstr>How to Implement?</vt:lpstr>
      <vt:lpstr>How to Implement?</vt:lpstr>
      <vt:lpstr>Example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Dr. Hassan Jamil Syed</cp:lastModifiedBy>
  <cp:revision>479</cp:revision>
  <dcterms:created xsi:type="dcterms:W3CDTF">2021-08-26T05:50:28Z</dcterms:created>
  <dcterms:modified xsi:type="dcterms:W3CDTF">2022-03-30T10:00:25Z</dcterms:modified>
</cp:coreProperties>
</file>