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21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9" r:id="rId10"/>
    <p:sldId id="315" r:id="rId11"/>
    <p:sldId id="316" r:id="rId12"/>
    <p:sldId id="317" r:id="rId13"/>
    <p:sldId id="318" r:id="rId14"/>
    <p:sldId id="320" r:id="rId15"/>
    <p:sldId id="321" r:id="rId16"/>
    <p:sldId id="324" r:id="rId17"/>
    <p:sldId id="322" r:id="rId18"/>
    <p:sldId id="323" r:id="rId19"/>
    <p:sldId id="29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86683" autoAdjust="0"/>
  </p:normalViewPr>
  <p:slideViewPr>
    <p:cSldViewPr snapToGrid="0">
      <p:cViewPr varScale="1">
        <p:scale>
          <a:sx n="97" d="100"/>
          <a:sy n="97" d="100"/>
        </p:scale>
        <p:origin x="22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2D only if hardware acceleration</a:t>
            </a:r>
            <a:r>
              <a:rPr lang="en-US" baseline="0" dirty="0"/>
              <a:t> is unavailable.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override the start method,</a:t>
            </a:r>
            <a:r>
              <a:rPr lang="en-US" baseline="0" dirty="0"/>
              <a:t> as it is abstract.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nodes are implemented in a tree kind of structure. There is always one root in the scene graph.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act as a parent node for all the other nodes present in the scene graph.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this node may be any of the layouts available in the JavaFX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Stackpane</a:t>
            </a:r>
            <a:r>
              <a:rPr lang="en-US" baseline="0" dirty="0"/>
              <a:t> is a layout</a:t>
            </a:r>
          </a:p>
          <a:p>
            <a:r>
              <a:rPr lang="en-US" baseline="0" dirty="0"/>
              <a:t>Scene holds the root (tree/nodes)</a:t>
            </a:r>
          </a:p>
          <a:p>
            <a:r>
              <a:rPr lang="en-US" baseline="0" dirty="0"/>
              <a:t>Stage holds Scene</a:t>
            </a:r>
          </a:p>
          <a:p>
            <a:r>
              <a:rPr lang="en-US" baseline="0" dirty="0"/>
              <a:t>JavaFX </a:t>
            </a:r>
            <a:r>
              <a:rPr lang="en-US" baseline="0"/>
              <a:t>has its own event handler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fx-with-eclip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614701"/>
          </a:xfrm>
        </p:spPr>
        <p:txBody>
          <a:bodyPr>
            <a:normAutofit/>
          </a:bodyPr>
          <a:lstStyle/>
          <a:p>
            <a:r>
              <a:rPr lang="en-US" sz="2400" dirty="0"/>
              <a:t>JavaFX application is divided hierarchically into three main components:</a:t>
            </a:r>
          </a:p>
          <a:p>
            <a:pPr lvl="1"/>
            <a:r>
              <a:rPr lang="en-US" sz="2200" dirty="0"/>
              <a:t>Stage</a:t>
            </a:r>
          </a:p>
          <a:p>
            <a:pPr lvl="1"/>
            <a:r>
              <a:rPr lang="en-US" sz="2200" dirty="0"/>
              <a:t>Scene</a:t>
            </a:r>
          </a:p>
          <a:p>
            <a:pPr lvl="1"/>
            <a:r>
              <a:rPr lang="en-US" sz="2200" dirty="0"/>
              <a:t>Nodes</a:t>
            </a:r>
          </a:p>
          <a:p>
            <a:pPr lvl="1"/>
            <a:endParaRPr lang="en-US" sz="2200" dirty="0"/>
          </a:p>
          <a:p>
            <a:r>
              <a:rPr lang="en-US" sz="2400" dirty="0"/>
              <a:t>All JavaFX applications inherit from Application. It has the following methods: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public abstract void start(Stage </a:t>
            </a:r>
            <a:r>
              <a:rPr lang="en-US" dirty="0" err="1"/>
              <a:t>primaryStage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void stop()</a:t>
            </a:r>
          </a:p>
        </p:txBody>
      </p:sp>
    </p:spTree>
    <p:extLst>
      <p:ext uri="{BB962C8B-B14F-4D97-AF65-F5344CB8AC3E}">
        <p14:creationId xmlns:p14="http://schemas.microsoft.com/office/powerpoint/2010/main" val="88470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Stage</a:t>
            </a:r>
            <a:r>
              <a:rPr lang="en-US" sz="2400" dirty="0"/>
              <a:t> in a JavaFX application is similar to the </a:t>
            </a:r>
            <a:r>
              <a:rPr lang="en-US" sz="2400" b="1" dirty="0"/>
              <a:t>Frame</a:t>
            </a:r>
            <a:r>
              <a:rPr lang="en-US" sz="2400" dirty="0"/>
              <a:t> in a Swing Application. It acts like a container for all the JavaFX objects.</a:t>
            </a:r>
          </a:p>
          <a:p>
            <a:r>
              <a:rPr lang="en-US" sz="2400" dirty="0"/>
              <a:t>Other stages can further be created by the application.</a:t>
            </a:r>
          </a:p>
          <a:p>
            <a:r>
              <a:rPr lang="en-US" sz="2400" dirty="0"/>
              <a:t>We need to call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show()</a:t>
            </a:r>
            <a:r>
              <a:rPr lang="en-US" sz="2400" dirty="0"/>
              <a:t> method on the primary stage object in order to show our primary stage. Initially, it would appear as an empty window.</a:t>
            </a:r>
          </a:p>
          <a:p>
            <a:endParaRPr lang="en-US" sz="2400" dirty="0"/>
          </a:p>
          <a:p>
            <a:r>
              <a:rPr lang="en-US" sz="2400" dirty="0"/>
              <a:t>You can add other objects to it afterwards.</a:t>
            </a:r>
          </a:p>
        </p:txBody>
      </p:sp>
    </p:spTree>
    <p:extLst>
      <p:ext uri="{BB962C8B-B14F-4D97-AF65-F5344CB8AC3E}">
        <p14:creationId xmlns:p14="http://schemas.microsoft.com/office/powerpoint/2010/main" val="54592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It holds all the nodes of the JavaFX Application. 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Javafx.scene.Scene</a:t>
            </a:r>
            <a:r>
              <a:rPr lang="en-US" sz="2400" dirty="0"/>
              <a:t> class provides all the methods to deal with a scene object. </a:t>
            </a:r>
          </a:p>
          <a:p>
            <a:r>
              <a:rPr lang="en-US" sz="2400" dirty="0"/>
              <a:t>Creating </a:t>
            </a:r>
            <a:r>
              <a:rPr lang="en-US" sz="2400" b="1" dirty="0"/>
              <a:t>Scene</a:t>
            </a:r>
            <a:r>
              <a:rPr lang="en-US" sz="2400" dirty="0"/>
              <a:t> is necessary in order to visualize the contents on the </a:t>
            </a:r>
            <a:r>
              <a:rPr lang="en-US" sz="2400" b="1" dirty="0"/>
              <a:t>Stage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/>
              <a:t>Stage</a:t>
            </a:r>
            <a:r>
              <a:rPr lang="en-US" sz="2400" dirty="0"/>
              <a:t> can hold only one </a:t>
            </a:r>
            <a:r>
              <a:rPr lang="en-US" sz="2400" b="1" dirty="0"/>
              <a:t>Scene</a:t>
            </a:r>
            <a:r>
              <a:rPr lang="en-US" sz="2400" dirty="0"/>
              <a:t> object at any point.</a:t>
            </a:r>
          </a:p>
        </p:txBody>
      </p:sp>
    </p:spTree>
    <p:extLst>
      <p:ext uri="{BB962C8B-B14F-4D97-AF65-F5344CB8AC3E}">
        <p14:creationId xmlns:p14="http://schemas.microsoft.com/office/powerpoint/2010/main" val="322934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Scene</a:t>
            </a:r>
            <a:r>
              <a:rPr lang="en-US" dirty="0"/>
              <a:t> </a:t>
            </a:r>
            <a:r>
              <a:rPr lang="en-US" b="1" dirty="0"/>
              <a:t>Graph</a:t>
            </a:r>
            <a:r>
              <a:rPr lang="en-US" dirty="0"/>
              <a:t> exists at the lowest level of the hierarchy. </a:t>
            </a:r>
          </a:p>
          <a:p>
            <a:r>
              <a:rPr lang="en-US" dirty="0"/>
              <a:t>It can be seen as the collection of various </a:t>
            </a:r>
            <a:r>
              <a:rPr lang="en-US" b="1" dirty="0"/>
              <a:t>nodes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node</a:t>
            </a:r>
            <a:r>
              <a:rPr lang="en-US" dirty="0"/>
              <a:t> is the element which is visualized on the stage. It can be any: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button,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text box,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layout,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image,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radio button,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check box, etc.</a:t>
            </a:r>
          </a:p>
        </p:txBody>
      </p:sp>
    </p:spTree>
    <p:extLst>
      <p:ext uri="{BB962C8B-B14F-4D97-AF65-F5344CB8AC3E}">
        <p14:creationId xmlns:p14="http://schemas.microsoft.com/office/powerpoint/2010/main" val="175123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Stage, Scene &amp; Scene Graph</a:t>
            </a:r>
          </a:p>
        </p:txBody>
      </p:sp>
      <p:pic>
        <p:nvPicPr>
          <p:cNvPr id="3074" name="Picture 2" descr="JavaFX Application Structure Scene Graph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4" y="1965854"/>
            <a:ext cx="7487632" cy="39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06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: JavaFX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22867" cy="40233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javafx.application.Application</a:t>
            </a:r>
            <a:r>
              <a:rPr lang="en-US" dirty="0">
                <a:latin typeface="Consolas" panose="020B0609020204030204" pitchFamily="49" charset="0"/>
              </a:rPr>
              <a:t>;  </a:t>
            </a:r>
          </a:p>
          <a:p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javafx.stage.Stage</a:t>
            </a:r>
            <a:r>
              <a:rPr lang="en-US" dirty="0">
                <a:latin typeface="Consolas" panose="020B0609020204030204" pitchFamily="49" charset="0"/>
              </a:rPr>
              <a:t>;  </a:t>
            </a:r>
          </a:p>
          <a:p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Hello_World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</a:rPr>
              <a:t>extends</a:t>
            </a:r>
            <a:r>
              <a:rPr lang="en-US" dirty="0">
                <a:latin typeface="Consolas" panose="020B0609020204030204" pitchFamily="49" charset="0"/>
              </a:rPr>
              <a:t> Application{  </a:t>
            </a:r>
          </a:p>
          <a:p>
            <a:r>
              <a:rPr lang="en-US" dirty="0">
                <a:latin typeface="Consolas" panose="020B0609020204030204" pitchFamily="49" charset="0"/>
              </a:rPr>
              <a:t>@Override  </a:t>
            </a:r>
          </a:p>
          <a:p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 start(Stage </a:t>
            </a:r>
            <a:r>
              <a:rPr lang="en-US" dirty="0" err="1">
                <a:latin typeface="Consolas" panose="020B0609020204030204" pitchFamily="49" charset="0"/>
              </a:rPr>
              <a:t>primaryStage</a:t>
            </a:r>
            <a:r>
              <a:rPr lang="en-US" dirty="0">
                <a:latin typeface="Consolas" panose="020B0609020204030204" pitchFamily="49" charset="0"/>
              </a:rPr>
              <a:t>) </a:t>
            </a:r>
            <a:r>
              <a:rPr lang="en-US" b="1" dirty="0">
                <a:latin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</a:rPr>
              <a:t> Exception {  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// TODO Auto-generated method stub  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dirty="0">
                <a:latin typeface="Consolas" panose="020B0609020204030204" pitchFamily="49" charset="0"/>
              </a:rPr>
              <a:t>    }  </a:t>
            </a:r>
          </a:p>
          <a:p>
            <a:r>
              <a:rPr lang="en-US" dirty="0">
                <a:latin typeface="Consolas" panose="020B0609020204030204" pitchFamily="49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12323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things are Imported: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javafx.application.Application</a:t>
            </a:r>
            <a:r>
              <a:rPr lang="en-US" dirty="0"/>
              <a:t>;  </a:t>
            </a:r>
          </a:p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javafx.event.ActionEvent</a:t>
            </a:r>
            <a:r>
              <a:rPr lang="en-US" dirty="0"/>
              <a:t>;  </a:t>
            </a:r>
          </a:p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javafx.event.EventHandler</a:t>
            </a:r>
            <a:r>
              <a:rPr lang="en-US" dirty="0"/>
              <a:t>;  </a:t>
            </a:r>
          </a:p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javafx.scene.Scene</a:t>
            </a:r>
            <a:r>
              <a:rPr lang="en-US" dirty="0"/>
              <a:t>;  </a:t>
            </a:r>
          </a:p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javafx.scene.control.Button</a:t>
            </a:r>
            <a:r>
              <a:rPr lang="en-US" dirty="0"/>
              <a:t>;  </a:t>
            </a:r>
          </a:p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javafx.stage.Stage</a:t>
            </a:r>
            <a:r>
              <a:rPr lang="en-US" dirty="0"/>
              <a:t>;  </a:t>
            </a:r>
          </a:p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javafx.scene.layout.StackPane</a:t>
            </a:r>
            <a:r>
              <a:rPr lang="en-US" dirty="0"/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268614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44518"/>
          </a:xfrm>
        </p:spPr>
        <p:txBody>
          <a:bodyPr>
            <a:normAutofit/>
          </a:bodyPr>
          <a:lstStyle/>
          <a:p>
            <a:r>
              <a:rPr lang="en-US" dirty="0"/>
              <a:t>public void start(Stage </a:t>
            </a:r>
            <a:r>
              <a:rPr lang="en-US" dirty="0" err="1"/>
              <a:t>primaryStage</a:t>
            </a:r>
            <a:r>
              <a:rPr lang="en-US" dirty="0"/>
              <a:t>) throws Exception {   </a:t>
            </a:r>
            <a:br>
              <a:rPr lang="en-US" dirty="0"/>
            </a:br>
            <a:r>
              <a:rPr lang="en-US" dirty="0"/>
              <a:t>	Button btn1=new Button("Say, Hello World");  </a:t>
            </a:r>
            <a:br>
              <a:rPr lang="en-US" dirty="0"/>
            </a:br>
            <a:r>
              <a:rPr lang="en-US" dirty="0"/>
              <a:t>	btn1.setOnAction(new 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ActionEvent</a:t>
            </a:r>
            <a:r>
              <a:rPr lang="en-US" dirty="0"/>
              <a:t>&gt;() {</a:t>
            </a:r>
            <a:br>
              <a:rPr lang="en-US" dirty="0"/>
            </a:br>
            <a:r>
              <a:rPr lang="en-US" dirty="0"/>
              <a:t>	@Override  </a:t>
            </a:r>
            <a:br>
              <a:rPr lang="en-US" dirty="0"/>
            </a:br>
            <a:r>
              <a:rPr lang="en-US"/>
              <a:t>	public void </a:t>
            </a:r>
            <a:r>
              <a:rPr lang="en-US" dirty="0"/>
              <a:t>handle(</a:t>
            </a:r>
            <a:r>
              <a:rPr lang="en-US" dirty="0" err="1"/>
              <a:t>ActionEvent</a:t>
            </a:r>
            <a:r>
              <a:rPr lang="en-US" dirty="0"/>
              <a:t> arg0) { 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world");  </a:t>
            </a:r>
            <a:br>
              <a:rPr lang="en-US" dirty="0"/>
            </a:br>
            <a:r>
              <a:rPr lang="en-US" dirty="0"/>
              <a:t>		}  </a:t>
            </a:r>
            <a:br>
              <a:rPr lang="en-US" dirty="0"/>
            </a:br>
            <a:r>
              <a:rPr lang="en-US" dirty="0"/>
              <a:t>	});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StackPane</a:t>
            </a:r>
            <a:r>
              <a:rPr lang="en-US" dirty="0"/>
              <a:t> root=new </a:t>
            </a:r>
            <a:r>
              <a:rPr lang="en-US" dirty="0" err="1"/>
              <a:t>StackPane</a:t>
            </a:r>
            <a:r>
              <a:rPr lang="en-US" dirty="0"/>
              <a:t>();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root.getChildren</a:t>
            </a:r>
            <a:r>
              <a:rPr lang="en-US" dirty="0"/>
              <a:t>().add(btn1);  </a:t>
            </a:r>
            <a:br>
              <a:rPr lang="en-US" dirty="0"/>
            </a:br>
            <a:r>
              <a:rPr lang="en-US" dirty="0"/>
              <a:t>	Scene scene=new Scene(root,600,400);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primaryStage.setScene</a:t>
            </a:r>
            <a:r>
              <a:rPr lang="en-US" dirty="0"/>
              <a:t>(scene);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primaryStage.setTitle</a:t>
            </a:r>
            <a:r>
              <a:rPr lang="en-US" dirty="0"/>
              <a:t>("First JavaFX Application");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primaryStage.show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6406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public static void main (String[] </a:t>
            </a:r>
            <a:r>
              <a:rPr lang="en-US" sz="2400" dirty="0" err="1"/>
              <a:t>args</a:t>
            </a:r>
            <a:r>
              <a:rPr lang="en-US" sz="2400" dirty="0"/>
              <a:t>)   {  </a:t>
            </a:r>
          </a:p>
          <a:p>
            <a:r>
              <a:rPr lang="en-US" sz="2400" dirty="0"/>
              <a:t>        launch(</a:t>
            </a:r>
            <a:r>
              <a:rPr lang="en-US" sz="2400" dirty="0" err="1"/>
              <a:t>args</a:t>
            </a:r>
            <a:r>
              <a:rPr lang="en-US" sz="2400" dirty="0"/>
              <a:t>);  </a:t>
            </a:r>
          </a:p>
          <a:p>
            <a:r>
              <a:rPr lang="en-US" sz="24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07330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901C3-5567-4B19-96FF-4A202AE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237499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BEA8E-13F4-4D16-9E54-BA16F5E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JavaFX?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8F010-76C1-4E3F-B443-7C93B51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JavaFX is a Java library used to develop Desktop applications as well as Rich Internet Applications (RIA). The applications built in JavaFX, can run on multiple platforms including Web, Mobile and Desktops.</a:t>
            </a:r>
          </a:p>
        </p:txBody>
      </p:sp>
    </p:spTree>
    <p:extLst>
      <p:ext uri="{BB962C8B-B14F-4D97-AF65-F5344CB8AC3E}">
        <p14:creationId xmlns:p14="http://schemas.microsoft.com/office/powerpoint/2010/main" val="21586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BEA8E-13F4-4D16-9E54-BA16F5E8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379" y="-190478"/>
            <a:ext cx="7543800" cy="1450757"/>
          </a:xfrm>
        </p:spPr>
        <p:txBody>
          <a:bodyPr/>
          <a:lstStyle/>
          <a:p>
            <a:r>
              <a:rPr lang="en-US" dirty="0"/>
              <a:t>Features of JavaFX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11210"/>
              </p:ext>
            </p:extLst>
          </p:nvPr>
        </p:nvGraphicFramePr>
        <p:xfrm>
          <a:off x="0" y="506897"/>
          <a:ext cx="9144000" cy="6351099"/>
        </p:xfrm>
        <a:graphic>
          <a:graphicData uri="http://schemas.openxmlformats.org/drawingml/2006/table">
            <a:tbl>
              <a:tblPr/>
              <a:tblGrid>
                <a:gridCol w="2816590">
                  <a:extLst>
                    <a:ext uri="{9D8B030D-6E8A-4147-A177-3AD203B41FA5}">
                      <a16:colId xmlns:a16="http://schemas.microsoft.com/office/drawing/2014/main" val="1366357367"/>
                    </a:ext>
                  </a:extLst>
                </a:gridCol>
                <a:gridCol w="6327410">
                  <a:extLst>
                    <a:ext uri="{9D8B030D-6E8A-4147-A177-3AD203B41FA5}">
                      <a16:colId xmlns:a16="http://schemas.microsoft.com/office/drawing/2014/main" val="1394575231"/>
                    </a:ext>
                  </a:extLst>
                </a:gridCol>
              </a:tblGrid>
              <a:tr h="4778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 Library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Java library which consists of many classes and interfaces that are written in Java.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40314"/>
                  </a:ext>
                </a:extLst>
              </a:tr>
              <a:tr h="4778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FXML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FXML is the XML based Declarative mark up language. The coding can be done in FXML to provide the more enhanced GUI to the user.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608593"/>
                  </a:ext>
                </a:extLst>
              </a:tr>
              <a:tr h="2534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Scene Builder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Scene Builder generates FXML mark-up which can be ported to an IDE.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153111"/>
                  </a:ext>
                </a:extLst>
              </a:tr>
              <a:tr h="4778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Web view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Web pages can be embedded with JavaFX applications. Web View uses WebKitHTML technology to embed web pages.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02390"/>
                  </a:ext>
                </a:extLst>
              </a:tr>
              <a:tr h="7022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Built in UI controls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JavaFX contains Built-in components which are not dependent on operating system. The UI component are just enough to develop a full featured application.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70949"/>
                  </a:ext>
                </a:extLst>
              </a:tr>
              <a:tr h="7022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CSS like styling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JavaFX code can be embedded with the CSS to improve the style of the application. We can enhance the view of our application with the simple knowledge of CSS.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292600"/>
                  </a:ext>
                </a:extLst>
              </a:tr>
              <a:tr h="7022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Swing interoperability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JavaFX applications can be embedded with swing code using the Swing Node class. We can update the existing swing application with the powerful features of JavaFX.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61760"/>
                  </a:ext>
                </a:extLst>
              </a:tr>
              <a:tr h="4778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Canvas API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Canvas API provides the methods for drawing directly in an area of a JavaFX scene.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07639"/>
                  </a:ext>
                </a:extLst>
              </a:tr>
              <a:tr h="2534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Rich Set of APIs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JavaFX provides a rich set of API's to develop GUI applications.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61490"/>
                  </a:ext>
                </a:extLst>
              </a:tr>
              <a:tr h="3929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Integrated Graphics Library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 integrated set of classes are provided to deal with 2D and 3D graphics.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068787"/>
                  </a:ext>
                </a:extLst>
              </a:tr>
              <a:tr h="4778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Graphics Pipeline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JavaFX graphics are based on Graphics rendered pipeline(prism). It offers smooth graphics which are hardware accelerated.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3195"/>
                  </a:ext>
                </a:extLst>
              </a:tr>
              <a:tr h="4778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High Performance Media Engine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media pipeline supports the playback of web multimedia on a low latency. It is based on a Gstreamer Multimedia framework.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47651"/>
                  </a:ext>
                </a:extLst>
              </a:tr>
              <a:tr h="477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Self-contained</a:t>
                      </a:r>
                      <a:r>
                        <a:rPr lang="en-US" sz="1400" baseline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application deployment model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Self Contained application packages have all of the application resources and a private copy of Java and JavaFX Runtime.</a:t>
                      </a:r>
                    </a:p>
                  </a:txBody>
                  <a:tcPr marL="13800" marR="13800" marT="13800" marB="1380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19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1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Technology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XML = E</a:t>
            </a:r>
            <a:r>
              <a:rPr lang="en-US" sz="2400" b="1" dirty="0">
                <a:solidFill>
                  <a:schemeClr val="accent1"/>
                </a:solidFill>
              </a:rPr>
              <a:t>x</a:t>
            </a:r>
            <a:r>
              <a:rPr lang="en-US" sz="2400" dirty="0"/>
              <a:t>tensible </a:t>
            </a:r>
            <a:r>
              <a:rPr lang="en-US" sz="2400" b="1" dirty="0">
                <a:solidFill>
                  <a:schemeClr val="accent1"/>
                </a:solidFill>
              </a:rPr>
              <a:t>M</a:t>
            </a:r>
            <a:r>
              <a:rPr lang="en-US" sz="2400" dirty="0"/>
              <a:t>arkup </a:t>
            </a:r>
            <a:r>
              <a:rPr lang="en-US" sz="2400" b="1" dirty="0">
                <a:solidFill>
                  <a:schemeClr val="accent1"/>
                </a:solidFill>
              </a:rPr>
              <a:t>L</a:t>
            </a:r>
            <a:r>
              <a:rPr lang="en-US" sz="2400" dirty="0"/>
              <a:t>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Derived from SGML (Standard Generalized Markup Language)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Text-based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Describes document structures using markup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Useful for describing document formats for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is also useful for describing both structured as well as semi-structured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393860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JavaFX with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follow this tutorial:</a:t>
            </a:r>
          </a:p>
          <a:p>
            <a:r>
              <a:rPr lang="en-US" sz="2400" dirty="0">
                <a:hlinkClick r:id="rId2"/>
              </a:rPr>
              <a:t>https://www.javatpoint.com/javafx-with-eclipse</a:t>
            </a:r>
            <a:r>
              <a:rPr lang="en-US" sz="2400" dirty="0"/>
              <a:t>  </a:t>
            </a:r>
          </a:p>
          <a:p>
            <a:endParaRPr lang="en-US" sz="2400" dirty="0"/>
          </a:p>
          <a:p>
            <a:r>
              <a:rPr lang="en-US" sz="2400" dirty="0"/>
              <a:t>Remember that you also need the JRE along with the JDK!</a:t>
            </a:r>
          </a:p>
        </p:txBody>
      </p:sp>
    </p:spTree>
    <p:extLst>
      <p:ext uri="{BB962C8B-B14F-4D97-AF65-F5344CB8AC3E}">
        <p14:creationId xmlns:p14="http://schemas.microsoft.com/office/powerpoint/2010/main" val="351930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Architecture</a:t>
            </a:r>
          </a:p>
        </p:txBody>
      </p:sp>
      <p:pic>
        <p:nvPicPr>
          <p:cNvPr id="2050" name="Picture 2" descr="JavaFX Architecture Media Eng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27" y="1796995"/>
            <a:ext cx="4888215" cy="44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3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54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JavaFX public API </a:t>
            </a:r>
            <a:r>
              <a:rPr lang="en-US" sz="2000" dirty="0"/>
              <a:t>which provides all the necessary classes that are responsible for executing a full featured JavaFX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err="1"/>
              <a:t>SceneGraph</a:t>
            </a:r>
            <a:r>
              <a:rPr lang="en-US" sz="2000" dirty="0"/>
              <a:t> </a:t>
            </a:r>
            <a:r>
              <a:rPr lang="en-US" dirty="0"/>
              <a:t>is the starting point of constructing a JavaFX application. It is a hierarchical tree of nodes that represent all the visual elements of user interface. It also has the capability of event handling.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JavaFX Graphics Engine </a:t>
            </a:r>
            <a:r>
              <a:rPr lang="en-US" dirty="0"/>
              <a:t>provides the graphics support to the scene graph. It basically supports 2D as well as 3D graphics.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Prism can be seen as </a:t>
            </a:r>
            <a:r>
              <a:rPr lang="en-US" b="1" dirty="0"/>
              <a:t>High Performance hardware-accelerated graphics pipeline</a:t>
            </a:r>
            <a:r>
              <a:rPr lang="en-US" dirty="0"/>
              <a:t>. It has the capability to render both 2D and 3D graphics. (DirectX 9, DirectX 11, OpenGL, Java 2D)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Glass Windowing Toolkit </a:t>
            </a:r>
            <a:r>
              <a:rPr lang="en-US" dirty="0"/>
              <a:t>is present on the lowest level of JavaFX graphics stack. It basically can be seen as a platform dependent layer which works as an interface between JavaFX platform and native operating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Quantum Toolkit </a:t>
            </a:r>
            <a:r>
              <a:rPr lang="en-US" dirty="0"/>
              <a:t>is used to bind prism and glass windowing tool kit together and makes them available for the above layers in stack.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85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embed the HTML content to a JavaFX scene graph by using the </a:t>
            </a:r>
            <a:r>
              <a:rPr lang="en-US" b="1" dirty="0"/>
              <a:t>Web View </a:t>
            </a:r>
            <a:r>
              <a:rPr lang="en-US" dirty="0"/>
              <a:t>component. </a:t>
            </a:r>
          </a:p>
          <a:p>
            <a:pPr lvl="1"/>
            <a:r>
              <a:rPr lang="en-US" dirty="0"/>
              <a:t>Web view uses web kit which is an internal open source browser and can render HTM5, DOM, CSS, SVG and JavaScript.</a:t>
            </a:r>
          </a:p>
          <a:p>
            <a:pPr lvl="1"/>
            <a:endParaRPr lang="en-US" sz="2200" dirty="0"/>
          </a:p>
          <a:p>
            <a:r>
              <a:rPr lang="en-US" dirty="0"/>
              <a:t>The JavaFX application can support the playback of audio and video media files by using </a:t>
            </a:r>
            <a:r>
              <a:rPr lang="en-US" b="1" dirty="0"/>
              <a:t>Media Engine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JavaFX media engine depends upon an open source engine called as </a:t>
            </a:r>
            <a:r>
              <a:rPr lang="en-US" b="1" dirty="0"/>
              <a:t>G Streamer</a:t>
            </a:r>
            <a:r>
              <a:rPr lang="en-US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79483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3620</TotalTime>
  <Words>1294</Words>
  <Application>Microsoft Office PowerPoint</Application>
  <PresentationFormat>On-screen Show (4:3)</PresentationFormat>
  <Paragraphs>132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inter-regular</vt:lpstr>
      <vt:lpstr>Wingdings</vt:lpstr>
      <vt:lpstr>Retrospect</vt:lpstr>
      <vt:lpstr>Software Construction &amp;  Development</vt:lpstr>
      <vt:lpstr>JavaFX</vt:lpstr>
      <vt:lpstr>What is JavaFX?</vt:lpstr>
      <vt:lpstr>Features of JavaFX </vt:lpstr>
      <vt:lpstr>XML Technology </vt:lpstr>
      <vt:lpstr>Integrating JavaFX with Eclipse</vt:lpstr>
      <vt:lpstr>JavaFX Architecture</vt:lpstr>
      <vt:lpstr>JavaFX Architecture</vt:lpstr>
      <vt:lpstr>JavaFX Architecture</vt:lpstr>
      <vt:lpstr>JavaFX Application Structure</vt:lpstr>
      <vt:lpstr>Stage</vt:lpstr>
      <vt:lpstr>Scene</vt:lpstr>
      <vt:lpstr>Scene Graph</vt:lpstr>
      <vt:lpstr>Stage, Scene &amp; Scene Graph</vt:lpstr>
      <vt:lpstr>Skeleton : JavaFX Application</vt:lpstr>
      <vt:lpstr>Following things are Imported:</vt:lpstr>
      <vt:lpstr>The Start Method</vt:lpstr>
      <vt:lpstr>The Main Method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479</cp:revision>
  <dcterms:created xsi:type="dcterms:W3CDTF">2021-08-26T05:50:28Z</dcterms:created>
  <dcterms:modified xsi:type="dcterms:W3CDTF">2022-03-29T04:16:34Z</dcterms:modified>
</cp:coreProperties>
</file>