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15"/>
  </p:notesMasterIdLst>
  <p:sldIdLst>
    <p:sldId id="256" r:id="rId2"/>
    <p:sldId id="308" r:id="rId3"/>
    <p:sldId id="309" r:id="rId4"/>
    <p:sldId id="317" r:id="rId5"/>
    <p:sldId id="318" r:id="rId6"/>
    <p:sldId id="319" r:id="rId7"/>
    <p:sldId id="320" r:id="rId8"/>
    <p:sldId id="321" r:id="rId9"/>
    <p:sldId id="325" r:id="rId10"/>
    <p:sldId id="326" r:id="rId11"/>
    <p:sldId id="323" r:id="rId12"/>
    <p:sldId id="324" r:id="rId13"/>
    <p:sldId id="29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74335" autoAdjust="0"/>
  </p:normalViewPr>
  <p:slideViewPr>
    <p:cSldViewPr snapToGrid="0">
      <p:cViewPr varScale="1">
        <p:scale>
          <a:sx n="83" d="100"/>
          <a:sy n="83" d="100"/>
        </p:scale>
        <p:origin x="26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3/30/2022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070707"/>
                </a:solidFill>
                <a:effectLst/>
                <a:latin typeface="Arial" panose="020B0604020202020204" pitchFamily="34" charset="0"/>
              </a:rPr>
              <a:t>Data will be moved across modules. While developing you must have to add some standard print commands so that you could track the flow. For example – items are searched correctly, desired items are added to the cart, total payable amount, etc. These standard print statements help you to analyze the code flow and catch if there is any unexpected result or break in the flow. In short a kind of log, it is. These logs will be very important for development, testing, and finding the place of occurrence of a problem later.</a:t>
            </a:r>
          </a:p>
          <a:p>
            <a:r>
              <a:rPr lang="en-US" b="0" i="1" dirty="0">
                <a:solidFill>
                  <a:srgbClr val="070707"/>
                </a:solidFill>
                <a:effectLst/>
                <a:latin typeface="Arial" panose="020B0604020202020204" pitchFamily="34" charset="0"/>
              </a:rPr>
              <a:t>The use of standard print statements is not a good way of logging. It will be really difficult to track these print statements in a pool of extra logs coming from other sources (Maven, Gradle, libraries, </a:t>
            </a:r>
            <a:r>
              <a:rPr lang="en-US" b="0" i="1" dirty="0" err="1">
                <a:solidFill>
                  <a:srgbClr val="070707"/>
                </a:solidFill>
                <a:effectLst/>
                <a:latin typeface="Arial" panose="020B0604020202020204" pitchFamily="34" charset="0"/>
              </a:rPr>
              <a:t>etc</a:t>
            </a:r>
            <a:r>
              <a:rPr lang="en-US" b="0" i="1" dirty="0">
                <a:solidFill>
                  <a:srgbClr val="070707"/>
                </a:solidFill>
                <a:effectLst/>
                <a:latin typeface="Arial" panose="020B0604020202020204" pitchFamily="34" charset="0"/>
              </a:rPr>
              <a:t>). You may also want to store logs in an external file or keep track of old logs then it may not be easy. The standard print statements will not help much in a production environment.</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a:t>
            </a:fld>
            <a:endParaRPr lang="en-US"/>
          </a:p>
        </p:txBody>
      </p:sp>
    </p:spTree>
    <p:extLst>
      <p:ext uri="{BB962C8B-B14F-4D97-AF65-F5344CB8AC3E}">
        <p14:creationId xmlns:p14="http://schemas.microsoft.com/office/powerpoint/2010/main" val="3844850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070707"/>
                </a:solidFill>
                <a:effectLst/>
                <a:latin typeface="Arial" panose="020B0604020202020204" pitchFamily="34" charset="0"/>
              </a:rPr>
              <a:t>If we mention log level as INFO then all INFO, WARN, ERROR and FATAL events will be logged. </a:t>
            </a:r>
          </a:p>
          <a:p>
            <a:r>
              <a:rPr lang="en-US" b="0" i="1" dirty="0">
                <a:solidFill>
                  <a:srgbClr val="070707"/>
                </a:solidFill>
                <a:effectLst/>
                <a:latin typeface="Arial" panose="020B0604020202020204" pitchFamily="34" charset="0"/>
              </a:rPr>
              <a:t>If we mention log level as WARN then all WARN, ERROR and FATAL events will be logged. </a:t>
            </a:r>
          </a:p>
          <a:p>
            <a:r>
              <a:rPr lang="en-US" b="0" i="1" dirty="0">
                <a:solidFill>
                  <a:srgbClr val="070707"/>
                </a:solidFill>
                <a:effectLst/>
                <a:latin typeface="Arial" panose="020B0604020202020204" pitchFamily="34" charset="0"/>
              </a:rPr>
              <a:t>In simple terms, all the levels below the specified level including the specified level will be considered.</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7</a:t>
            </a:fld>
            <a:endParaRPr lang="en-US"/>
          </a:p>
        </p:txBody>
      </p:sp>
    </p:spTree>
    <p:extLst>
      <p:ext uri="{BB962C8B-B14F-4D97-AF65-F5344CB8AC3E}">
        <p14:creationId xmlns:p14="http://schemas.microsoft.com/office/powerpoint/2010/main" val="349583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426452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3/30/2022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3/30/2022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3/30/2022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modmahajan2016/MSE_Log4j2ExampleCodes/tree/master/src/main/resour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18V5Qc-CXZk&amp;t=708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keseleniumeasy.com/2021/03/11/log4j2-tutorial-1-introduction-to-apache-log4j2/#Why_we_need_Logg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ogging.apache.org/log4j/2.x/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09</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A652-1003-4D92-80E1-9FD370388399}"/>
              </a:ext>
            </a:extLst>
          </p:cNvPr>
          <p:cNvSpPr>
            <a:spLocks noGrp="1"/>
          </p:cNvSpPr>
          <p:nvPr>
            <p:ph type="title"/>
          </p:nvPr>
        </p:nvSpPr>
        <p:spPr/>
        <p:txBody>
          <a:bodyPr/>
          <a:lstStyle/>
          <a:p>
            <a:r>
              <a:rPr lang="en-US" dirty="0"/>
              <a:t>Output (log file)</a:t>
            </a:r>
          </a:p>
        </p:txBody>
      </p:sp>
      <p:pic>
        <p:nvPicPr>
          <p:cNvPr id="5" name="Content Placeholder 4">
            <a:extLst>
              <a:ext uri="{FF2B5EF4-FFF2-40B4-BE49-F238E27FC236}">
                <a16:creationId xmlns:a16="http://schemas.microsoft.com/office/drawing/2014/main" id="{2064C068-B6ED-47B7-A914-066D599C814B}"/>
              </a:ext>
            </a:extLst>
          </p:cNvPr>
          <p:cNvPicPr>
            <a:picLocks noGrp="1" noChangeAspect="1"/>
          </p:cNvPicPr>
          <p:nvPr>
            <p:ph idx="1"/>
          </p:nvPr>
        </p:nvPicPr>
        <p:blipFill>
          <a:blip r:embed="rId2"/>
          <a:stretch>
            <a:fillRect/>
          </a:stretch>
        </p:blipFill>
        <p:spPr>
          <a:xfrm>
            <a:off x="986915" y="2107979"/>
            <a:ext cx="7170170" cy="3668813"/>
          </a:xfrm>
        </p:spPr>
      </p:pic>
    </p:spTree>
    <p:extLst>
      <p:ext uri="{BB962C8B-B14F-4D97-AF65-F5344CB8AC3E}">
        <p14:creationId xmlns:p14="http://schemas.microsoft.com/office/powerpoint/2010/main" val="63350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DA79-C518-4E95-83F0-C3D0FF7655B4}"/>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FC655FC2-CC36-434F-B2B0-9AD74366CA82}"/>
              </a:ext>
            </a:extLst>
          </p:cNvPr>
          <p:cNvSpPr>
            <a:spLocks noGrp="1"/>
          </p:cNvSpPr>
          <p:nvPr>
            <p:ph idx="1"/>
          </p:nvPr>
        </p:nvSpPr>
        <p:spPr/>
        <p:txBody>
          <a:bodyPr/>
          <a:lstStyle/>
          <a:p>
            <a:r>
              <a:rPr lang="en-US" dirty="0"/>
              <a:t>You can find an example code over here:</a:t>
            </a:r>
          </a:p>
          <a:p>
            <a:endParaRPr lang="en-US" dirty="0"/>
          </a:p>
          <a:p>
            <a:r>
              <a:rPr lang="en-US" dirty="0">
                <a:hlinkClick r:id="rId3"/>
              </a:rPr>
              <a:t>https://github.com/amodmahajan2016/MSE_Log4j2ExampleCodes/tree/master/src/main/resources</a:t>
            </a:r>
            <a:endParaRPr lang="en-US" dirty="0"/>
          </a:p>
        </p:txBody>
      </p:sp>
    </p:spTree>
    <p:extLst>
      <p:ext uri="{BB962C8B-B14F-4D97-AF65-F5344CB8AC3E}">
        <p14:creationId xmlns:p14="http://schemas.microsoft.com/office/powerpoint/2010/main" val="182920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8E56-41BE-4046-AE39-2CEED36883AB}"/>
              </a:ext>
            </a:extLst>
          </p:cNvPr>
          <p:cNvSpPr>
            <a:spLocks noGrp="1"/>
          </p:cNvSpPr>
          <p:nvPr>
            <p:ph type="title"/>
          </p:nvPr>
        </p:nvSpPr>
        <p:spPr/>
        <p:txBody>
          <a:bodyPr/>
          <a:lstStyle/>
          <a:p>
            <a:r>
              <a:rPr lang="en-US" dirty="0"/>
              <a:t>Video for Reference</a:t>
            </a:r>
          </a:p>
        </p:txBody>
      </p:sp>
      <p:sp>
        <p:nvSpPr>
          <p:cNvPr id="4" name="Rectangle 1">
            <a:extLst>
              <a:ext uri="{FF2B5EF4-FFF2-40B4-BE49-F238E27FC236}">
                <a16:creationId xmlns:a16="http://schemas.microsoft.com/office/drawing/2014/main" id="{F0E4C653-AF5D-4E69-B977-A559AD56BED0}"/>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Courier New" panose="02070309020205020404" pitchFamily="49" charset="0"/>
                <a:cs typeface="Courier New" panose="02070309020205020404" pitchFamily="49" charset="0"/>
                <a:hlinkClick r:id="rId2"/>
              </a:rPr>
              <a:t>https://www.youtube.com/watch?v=18V5Qc-CXZk&amp;t=708s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5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p:txBody>
          <a:bodyPr/>
          <a:lstStyle/>
          <a:p>
            <a:pPr algn="ctr"/>
            <a:r>
              <a:rPr lang="en-US" dirty="0"/>
              <a:t>log4j2</a:t>
            </a:r>
          </a:p>
        </p:txBody>
      </p:sp>
    </p:spTree>
    <p:extLst>
      <p:ext uri="{BB962C8B-B14F-4D97-AF65-F5344CB8AC3E}">
        <p14:creationId xmlns:p14="http://schemas.microsoft.com/office/powerpoint/2010/main" val="237499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What is Logging?</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endParaRPr lang="en-US" sz="2400" dirty="0"/>
          </a:p>
          <a:p>
            <a:r>
              <a:rPr lang="en-US" sz="2400" dirty="0"/>
              <a:t>Logging is basically the act of keeping a log.</a:t>
            </a:r>
          </a:p>
          <a:p>
            <a:endParaRPr lang="en-US" sz="2400" dirty="0"/>
          </a:p>
          <a:p>
            <a:r>
              <a:rPr lang="en-US" sz="2400" dirty="0"/>
              <a:t>Logs are stored in log files, or you can print them if you want, but…</a:t>
            </a:r>
          </a:p>
        </p:txBody>
      </p:sp>
    </p:spTree>
    <p:extLst>
      <p:ext uri="{BB962C8B-B14F-4D97-AF65-F5344CB8AC3E}">
        <p14:creationId xmlns:p14="http://schemas.microsoft.com/office/powerpoint/2010/main" val="215866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Consider this Scenario</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lnSpcReduction="10000"/>
          </a:bodyPr>
          <a:lstStyle/>
          <a:p>
            <a:r>
              <a:rPr lang="en-US" sz="2200" dirty="0"/>
              <a:t>Suppose you are developing an E-commerce application. There will be many modules but just to make it simple let’s suppose you have three modules to develop – </a:t>
            </a:r>
            <a:r>
              <a:rPr lang="en-US" sz="2200" b="1" dirty="0" err="1"/>
              <a:t>searchProduct</a:t>
            </a:r>
            <a:r>
              <a:rPr lang="en-US" sz="2200" dirty="0"/>
              <a:t>, </a:t>
            </a:r>
            <a:r>
              <a:rPr lang="en-US" sz="2200" b="1" dirty="0" err="1"/>
              <a:t>calculateValue</a:t>
            </a:r>
            <a:r>
              <a:rPr lang="en-US" sz="2200" dirty="0"/>
              <a:t>, and </a:t>
            </a:r>
            <a:r>
              <a:rPr lang="en-US" sz="2200" b="1" dirty="0"/>
              <a:t>payment</a:t>
            </a:r>
            <a:r>
              <a:rPr lang="en-US" sz="2200" dirty="0"/>
              <a:t>. A user will search for a product and add it to the cart. Then cart value will be calculated and the user will be navigated to the payment page. </a:t>
            </a:r>
          </a:p>
          <a:p>
            <a:endParaRPr lang="en-US" sz="2200" dirty="0"/>
          </a:p>
          <a:p>
            <a:pPr marL="0" indent="0">
              <a:buNone/>
            </a:pPr>
            <a:endParaRPr lang="en-US" sz="2200" dirty="0"/>
          </a:p>
          <a:p>
            <a:r>
              <a:rPr lang="en-US" sz="2200" dirty="0"/>
              <a:t>Taken from:</a:t>
            </a:r>
          </a:p>
          <a:p>
            <a:r>
              <a:rPr lang="en-US" sz="2200" dirty="0">
                <a:hlinkClick r:id="rId3"/>
              </a:rPr>
              <a:t>http://makeseleniumeasy.com/2021/03/11/log4j2-tutorial-1-introduction-to-apache-log4j2/#Why_we_need_Loggers</a:t>
            </a:r>
            <a:endParaRPr lang="en-US" sz="2200" dirty="0"/>
          </a:p>
        </p:txBody>
      </p:sp>
    </p:spTree>
    <p:extLst>
      <p:ext uri="{BB962C8B-B14F-4D97-AF65-F5344CB8AC3E}">
        <p14:creationId xmlns:p14="http://schemas.microsoft.com/office/powerpoint/2010/main" val="67465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a:xfrm>
            <a:off x="822959" y="286604"/>
            <a:ext cx="7543801" cy="1450757"/>
          </a:xfrm>
        </p:spPr>
        <p:txBody>
          <a:bodyPr/>
          <a:lstStyle/>
          <a:p>
            <a:r>
              <a:rPr lang="en-US" dirty="0"/>
              <a:t>Logging APIs</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a:xfrm>
            <a:off x="822959" y="1845734"/>
            <a:ext cx="7543801" cy="4725662"/>
          </a:xfrm>
        </p:spPr>
        <p:txBody>
          <a:bodyPr>
            <a:normAutofit/>
          </a:bodyPr>
          <a:lstStyle/>
          <a:p>
            <a:pPr lvl="1">
              <a:buFont typeface="Arial" panose="020B0604020202020204" pitchFamily="34" charset="0"/>
              <a:buChar char="•"/>
            </a:pPr>
            <a:r>
              <a:rPr lang="en-US" sz="2400" b="0" i="0" dirty="0">
                <a:solidFill>
                  <a:srgbClr val="444444"/>
                </a:solidFill>
                <a:effectLst/>
                <a:latin typeface="PT Sans" panose="020B0503020203020204" pitchFamily="34" charset="0"/>
              </a:rPr>
              <a:t>Log4j</a:t>
            </a:r>
          </a:p>
          <a:p>
            <a:pPr lvl="1">
              <a:buFont typeface="Arial" panose="020B0604020202020204" pitchFamily="34" charset="0"/>
              <a:buChar char="•"/>
            </a:pPr>
            <a:r>
              <a:rPr lang="en-US" sz="2400" dirty="0">
                <a:solidFill>
                  <a:srgbClr val="444444"/>
                </a:solidFill>
                <a:latin typeface="PT Sans" panose="020B0503020203020204" pitchFamily="34" charset="0"/>
              </a:rPr>
              <a:t>Log4j2</a:t>
            </a:r>
          </a:p>
          <a:p>
            <a:pPr lvl="1">
              <a:buFont typeface="Arial" panose="020B0604020202020204" pitchFamily="34" charset="0"/>
              <a:buChar char="•"/>
            </a:pPr>
            <a:r>
              <a:rPr lang="en-US" sz="2400" dirty="0">
                <a:solidFill>
                  <a:srgbClr val="444444"/>
                </a:solidFill>
                <a:latin typeface="PT Sans" panose="020B0503020203020204" pitchFamily="34" charset="0"/>
              </a:rPr>
              <a:t>Java’s own logging API</a:t>
            </a:r>
          </a:p>
          <a:p>
            <a:pPr lvl="1">
              <a:buFont typeface="Arial" panose="020B0604020202020204" pitchFamily="34" charset="0"/>
              <a:buChar char="•"/>
            </a:pPr>
            <a:endParaRPr lang="en-US" sz="2400" b="0" i="0" dirty="0">
              <a:solidFill>
                <a:srgbClr val="444444"/>
              </a:solidFill>
              <a:effectLst/>
              <a:latin typeface="PT Sans" panose="020B0503020203020204" pitchFamily="34" charset="0"/>
            </a:endParaRPr>
          </a:p>
          <a:p>
            <a:pPr marL="201168" lvl="1" indent="0">
              <a:buNone/>
            </a:pPr>
            <a:endParaRPr lang="en-US" sz="2400" b="0" i="0" dirty="0">
              <a:solidFill>
                <a:srgbClr val="444444"/>
              </a:solidFill>
              <a:effectLst/>
              <a:latin typeface="PT Sans" panose="020B0503020203020204" pitchFamily="34" charset="0"/>
            </a:endParaRPr>
          </a:p>
          <a:p>
            <a:pPr lvl="1">
              <a:buFont typeface="Arial" panose="020B0604020202020204" pitchFamily="34" charset="0"/>
              <a:buChar char="•"/>
            </a:pPr>
            <a:r>
              <a:rPr lang="en-US" sz="2400" dirty="0">
                <a:solidFill>
                  <a:srgbClr val="444444"/>
                </a:solidFill>
                <a:latin typeface="PT Sans" panose="020B0503020203020204" pitchFamily="34" charset="0"/>
              </a:rPr>
              <a:t>You can download log4j2 from here: </a:t>
            </a:r>
          </a:p>
          <a:p>
            <a:pPr lvl="1">
              <a:buFont typeface="Arial" panose="020B0604020202020204" pitchFamily="34" charset="0"/>
              <a:buChar char="•"/>
            </a:pPr>
            <a:r>
              <a:rPr lang="en-US" sz="2400" b="0" i="0" dirty="0">
                <a:solidFill>
                  <a:srgbClr val="444444"/>
                </a:solidFill>
                <a:effectLst/>
                <a:latin typeface="PT Sans" panose="020B0503020203020204" pitchFamily="34" charset="0"/>
                <a:hlinkClick r:id="rId2"/>
              </a:rPr>
              <a:t>https://logging.apache.org/log4j/2.x/download.html</a:t>
            </a:r>
            <a:endParaRPr lang="en-US" sz="2400" b="0" i="0" dirty="0">
              <a:solidFill>
                <a:srgbClr val="444444"/>
              </a:solidFill>
              <a:effectLst/>
              <a:latin typeface="PT Sans" panose="020B0503020203020204" pitchFamily="34" charset="0"/>
            </a:endParaRPr>
          </a:p>
          <a:p>
            <a:pPr lvl="1">
              <a:buFont typeface="Arial" panose="020B0604020202020204" pitchFamily="34" charset="0"/>
              <a:buChar char="•"/>
            </a:pPr>
            <a:r>
              <a:rPr lang="en-US" sz="2400" b="0" i="0" dirty="0">
                <a:solidFill>
                  <a:srgbClr val="444444"/>
                </a:solidFill>
                <a:effectLst/>
                <a:latin typeface="PT Sans" panose="020B0503020203020204" pitchFamily="34" charset="0"/>
              </a:rPr>
              <a:t>You will need:</a:t>
            </a:r>
          </a:p>
          <a:p>
            <a:pPr lvl="3">
              <a:buFont typeface="Arial" panose="020B0604020202020204" pitchFamily="34" charset="0"/>
              <a:buChar char="•"/>
            </a:pPr>
            <a:r>
              <a:rPr lang="en-US" sz="2000" b="0" i="0" dirty="0">
                <a:solidFill>
                  <a:srgbClr val="444444"/>
                </a:solidFill>
                <a:effectLst/>
                <a:latin typeface="PT Sans" panose="020B0503020203020204" pitchFamily="34" charset="0"/>
              </a:rPr>
              <a:t>log4j-api-&lt;version&gt;.jar</a:t>
            </a:r>
          </a:p>
          <a:p>
            <a:pPr lvl="3">
              <a:buFont typeface="Arial" panose="020B0604020202020204" pitchFamily="34" charset="0"/>
              <a:buChar char="•"/>
            </a:pPr>
            <a:r>
              <a:rPr lang="en-US" sz="2000" b="0" i="0" dirty="0">
                <a:solidFill>
                  <a:srgbClr val="444444"/>
                </a:solidFill>
                <a:effectLst/>
                <a:latin typeface="PT Sans" panose="020B0503020203020204" pitchFamily="34" charset="0"/>
              </a:rPr>
              <a:t>log4j-core-&lt;version&gt;.jar</a:t>
            </a:r>
          </a:p>
          <a:p>
            <a:pPr lvl="1">
              <a:buFont typeface="Arial" panose="020B0604020202020204" pitchFamily="34" charset="0"/>
              <a:buChar char="•"/>
            </a:pPr>
            <a:endParaRPr lang="en-US" sz="2400" b="0" i="0" dirty="0">
              <a:solidFill>
                <a:srgbClr val="444444"/>
              </a:solidFill>
              <a:effectLst/>
              <a:latin typeface="PT Sans" panose="020B0503020203020204" pitchFamily="34" charset="0"/>
            </a:endParaRPr>
          </a:p>
        </p:txBody>
      </p:sp>
    </p:spTree>
    <p:extLst>
      <p:ext uri="{BB962C8B-B14F-4D97-AF65-F5344CB8AC3E}">
        <p14:creationId xmlns:p14="http://schemas.microsoft.com/office/powerpoint/2010/main" val="255172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a:t>Log Levels</a:t>
            </a:r>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a:xfrm>
            <a:off x="822959" y="1845733"/>
            <a:ext cx="7543801" cy="4404595"/>
          </a:xfrm>
        </p:spPr>
        <p:txBody>
          <a:bodyPr>
            <a:normAutofit fontScale="92500" lnSpcReduction="20000"/>
          </a:bodyPr>
          <a:lstStyle/>
          <a:p>
            <a:pPr lvl="1">
              <a:buFont typeface="Arial" panose="020B0604020202020204" pitchFamily="34" charset="0"/>
              <a:buChar char="•"/>
            </a:pPr>
            <a:r>
              <a:rPr lang="en-US" sz="2800" b="1" dirty="0"/>
              <a:t>ALL</a:t>
            </a:r>
            <a:r>
              <a:rPr lang="en-US" sz="2800" dirty="0"/>
              <a:t> – To log all events.</a:t>
            </a:r>
          </a:p>
          <a:p>
            <a:pPr lvl="1">
              <a:buFont typeface="Arial" panose="020B0604020202020204" pitchFamily="34" charset="0"/>
              <a:buChar char="•"/>
            </a:pPr>
            <a:r>
              <a:rPr lang="en-US" sz="2800" b="1" dirty="0"/>
              <a:t>DEBUG</a:t>
            </a:r>
            <a:r>
              <a:rPr lang="en-US" sz="2800" dirty="0"/>
              <a:t> – A general debugging event.</a:t>
            </a:r>
          </a:p>
          <a:p>
            <a:pPr lvl="1">
              <a:buFont typeface="Arial" panose="020B0604020202020204" pitchFamily="34" charset="0"/>
              <a:buChar char="•"/>
            </a:pPr>
            <a:r>
              <a:rPr lang="en-US" sz="2800" b="1" dirty="0"/>
              <a:t>ERROR</a:t>
            </a:r>
            <a:r>
              <a:rPr lang="en-US" sz="2800" dirty="0"/>
              <a:t> – An error in the application, possibly recoverable.</a:t>
            </a:r>
          </a:p>
          <a:p>
            <a:pPr lvl="1">
              <a:buFont typeface="Arial" panose="020B0604020202020204" pitchFamily="34" charset="0"/>
              <a:buChar char="•"/>
            </a:pPr>
            <a:r>
              <a:rPr lang="en-US" sz="2800" b="1" dirty="0"/>
              <a:t>FATAL</a:t>
            </a:r>
            <a:r>
              <a:rPr lang="en-US" sz="2800" dirty="0"/>
              <a:t> – A severe error that will prevent the application from continuing.</a:t>
            </a:r>
          </a:p>
          <a:p>
            <a:pPr lvl="1">
              <a:buFont typeface="Arial" panose="020B0604020202020204" pitchFamily="34" charset="0"/>
              <a:buChar char="•"/>
            </a:pPr>
            <a:r>
              <a:rPr lang="en-US" sz="2800" b="1" dirty="0"/>
              <a:t>INFO</a:t>
            </a:r>
            <a:r>
              <a:rPr lang="en-US" sz="2800" dirty="0"/>
              <a:t> – An event for informational purposes.</a:t>
            </a:r>
          </a:p>
          <a:p>
            <a:pPr lvl="1">
              <a:buFont typeface="Arial" panose="020B0604020202020204" pitchFamily="34" charset="0"/>
              <a:buChar char="•"/>
            </a:pPr>
            <a:r>
              <a:rPr lang="en-US" sz="2800" b="1" dirty="0"/>
              <a:t>TRACE</a:t>
            </a:r>
            <a:r>
              <a:rPr lang="en-US" sz="2800" dirty="0"/>
              <a:t> – A fine-grained debug message, typically capturing the flow through the application.</a:t>
            </a:r>
          </a:p>
          <a:p>
            <a:pPr lvl="1">
              <a:buFont typeface="Arial" panose="020B0604020202020204" pitchFamily="34" charset="0"/>
              <a:buChar char="•"/>
            </a:pPr>
            <a:r>
              <a:rPr lang="en-US" sz="2800" b="1" dirty="0"/>
              <a:t>WARN</a:t>
            </a:r>
            <a:r>
              <a:rPr lang="en-US" sz="2800" dirty="0"/>
              <a:t> – An event that might possibly lead to an error.</a:t>
            </a:r>
          </a:p>
          <a:p>
            <a:pPr lvl="1">
              <a:buFont typeface="Arial" panose="020B0604020202020204" pitchFamily="34" charset="0"/>
              <a:buChar char="•"/>
            </a:pPr>
            <a:r>
              <a:rPr lang="en-US" sz="2800" b="1" dirty="0"/>
              <a:t>OFF</a:t>
            </a:r>
            <a:r>
              <a:rPr lang="en-US" sz="2800" dirty="0"/>
              <a:t> – No events will be logged.</a:t>
            </a:r>
            <a:br>
              <a:rPr lang="en-US" dirty="0"/>
            </a:br>
            <a:endParaRPr lang="en-US" sz="2400" dirty="0"/>
          </a:p>
        </p:txBody>
      </p:sp>
    </p:spTree>
    <p:extLst>
      <p:ext uri="{BB962C8B-B14F-4D97-AF65-F5344CB8AC3E}">
        <p14:creationId xmlns:p14="http://schemas.microsoft.com/office/powerpoint/2010/main" val="37310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a:t>Log Order for Log4j</a:t>
            </a:r>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a:xfrm>
            <a:off x="381965" y="1845734"/>
            <a:ext cx="8264324" cy="4023360"/>
          </a:xfrm>
        </p:spPr>
        <p:txBody>
          <a:bodyPr>
            <a:normAutofit/>
          </a:bodyPr>
          <a:lstStyle/>
          <a:p>
            <a:endParaRPr lang="en-US" sz="2000" dirty="0"/>
          </a:p>
          <a:p>
            <a:endParaRPr lang="en-US" dirty="0"/>
          </a:p>
          <a:p>
            <a:endParaRPr lang="en-US" sz="2000" dirty="0"/>
          </a:p>
          <a:p>
            <a:r>
              <a:rPr lang="en-US" sz="2800" b="1" dirty="0">
                <a:solidFill>
                  <a:schemeClr val="accent2"/>
                </a:solidFill>
              </a:rPr>
              <a:t>ALL &lt; TRACE &lt; DEBUG &lt; INFO &lt; WARN &lt; ERROR &lt; FATAL</a:t>
            </a:r>
          </a:p>
          <a:p>
            <a:endParaRPr lang="en-US" sz="2800" dirty="0"/>
          </a:p>
          <a:p>
            <a:r>
              <a:rPr lang="en-US" dirty="0"/>
              <a:t>By default Log4j assigns the root logger to </a:t>
            </a:r>
            <a:r>
              <a:rPr lang="en-US" b="1" dirty="0" err="1"/>
              <a:t>Level.ERROR</a:t>
            </a:r>
            <a:r>
              <a:rPr lang="en-US" b="1" dirty="0"/>
              <a:t> </a:t>
            </a:r>
            <a:r>
              <a:rPr lang="en-US" dirty="0"/>
              <a:t>and those logs will be printed on the standard console.</a:t>
            </a:r>
          </a:p>
        </p:txBody>
      </p:sp>
    </p:spTree>
    <p:extLst>
      <p:ext uri="{BB962C8B-B14F-4D97-AF65-F5344CB8AC3E}">
        <p14:creationId xmlns:p14="http://schemas.microsoft.com/office/powerpoint/2010/main" val="423407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err="1"/>
              <a:t>Appenders</a:t>
            </a:r>
            <a:endParaRPr lang="en-US" dirty="0"/>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p:txBody>
          <a:bodyPr>
            <a:normAutofit/>
          </a:bodyPr>
          <a:lstStyle/>
          <a:p>
            <a:r>
              <a:rPr lang="en-US" sz="2200" dirty="0"/>
              <a:t>We can specify destinations to keep event logs. We may want to print those logs in the console or any external file. </a:t>
            </a:r>
          </a:p>
          <a:p>
            <a:r>
              <a:rPr lang="en-US" sz="2200" dirty="0" err="1"/>
              <a:t>Appenders</a:t>
            </a:r>
            <a:r>
              <a:rPr lang="en-US" sz="2200" dirty="0"/>
              <a:t> usually are only responsible for writing the event data to the target destination. </a:t>
            </a:r>
          </a:p>
        </p:txBody>
      </p:sp>
    </p:spTree>
    <p:extLst>
      <p:ext uri="{BB962C8B-B14F-4D97-AF65-F5344CB8AC3E}">
        <p14:creationId xmlns:p14="http://schemas.microsoft.com/office/powerpoint/2010/main" val="141961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CAB-0898-4FAE-B777-B121301721C9}"/>
              </a:ext>
            </a:extLst>
          </p:cNvPr>
          <p:cNvSpPr>
            <a:spLocks noGrp="1"/>
          </p:cNvSpPr>
          <p:nvPr>
            <p:ph type="title"/>
          </p:nvPr>
        </p:nvSpPr>
        <p:spPr/>
        <p:txBody>
          <a:bodyPr/>
          <a:lstStyle/>
          <a:p>
            <a:r>
              <a:rPr lang="en-US" dirty="0"/>
              <a:t>Code Example</a:t>
            </a:r>
          </a:p>
        </p:txBody>
      </p:sp>
      <p:pic>
        <p:nvPicPr>
          <p:cNvPr id="5" name="Content Placeholder 4">
            <a:extLst>
              <a:ext uri="{FF2B5EF4-FFF2-40B4-BE49-F238E27FC236}">
                <a16:creationId xmlns:a16="http://schemas.microsoft.com/office/drawing/2014/main" id="{601B6636-0E87-44BB-9E55-94DE8800EA9D}"/>
              </a:ext>
            </a:extLst>
          </p:cNvPr>
          <p:cNvPicPr>
            <a:picLocks noGrp="1" noChangeAspect="1"/>
          </p:cNvPicPr>
          <p:nvPr>
            <p:ph idx="1"/>
          </p:nvPr>
        </p:nvPicPr>
        <p:blipFill>
          <a:blip r:embed="rId2"/>
          <a:stretch>
            <a:fillRect/>
          </a:stretch>
        </p:blipFill>
        <p:spPr>
          <a:xfrm>
            <a:off x="822325" y="1913518"/>
            <a:ext cx="7543800" cy="3888214"/>
          </a:xfrm>
        </p:spPr>
      </p:pic>
    </p:spTree>
    <p:extLst>
      <p:ext uri="{BB962C8B-B14F-4D97-AF65-F5344CB8AC3E}">
        <p14:creationId xmlns:p14="http://schemas.microsoft.com/office/powerpoint/2010/main" val="14538732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3699</TotalTime>
  <Words>648</Words>
  <Application>Microsoft Office PowerPoint</Application>
  <PresentationFormat>On-screen Show (4:3)</PresentationFormat>
  <Paragraphs>62</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PT Sans</vt:lpstr>
      <vt:lpstr>Retrospect</vt:lpstr>
      <vt:lpstr>Software Construction &amp;  Development</vt:lpstr>
      <vt:lpstr>log4j2</vt:lpstr>
      <vt:lpstr>What is Logging?</vt:lpstr>
      <vt:lpstr>Consider this Scenario</vt:lpstr>
      <vt:lpstr>Logging APIs</vt:lpstr>
      <vt:lpstr>Log Levels</vt:lpstr>
      <vt:lpstr>Log Order for Log4j</vt:lpstr>
      <vt:lpstr>Appenders</vt:lpstr>
      <vt:lpstr>Code Example</vt:lpstr>
      <vt:lpstr>Output (log file)</vt:lpstr>
      <vt:lpstr>Code Example</vt:lpstr>
      <vt:lpstr>Video for Reference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507</cp:revision>
  <dcterms:created xsi:type="dcterms:W3CDTF">2021-08-26T05:50:28Z</dcterms:created>
  <dcterms:modified xsi:type="dcterms:W3CDTF">2022-03-30T05:56:25Z</dcterms:modified>
</cp:coreProperties>
</file>