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113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80830" y="1066800"/>
            <a:ext cx="2159170" cy="3428763"/>
          </a:xfrm>
          <a:prstGeom prst="rect">
            <a:avLst/>
          </a:prstGeom>
          <a:solidFill>
            <a:srgbClr val="FFFFFF"/>
          </a:solidFill>
        </p:spPr>
        <p:txBody>
          <a:bodyPr vert="horz"/>
          <a:lstStyle>
            <a:lvl1pPr marL="0" indent="0">
              <a:buNone/>
              <a:defRPr sz="900" b="0" i="0" baseline="0"/>
            </a:lvl1pPr>
          </a:lstStyle>
          <a:p>
            <a:pPr lvl="0"/>
            <a:r>
              <a:rPr lang="en-GB" smtClean="0"/>
              <a:t>Click to edit Master text styles</a:t>
            </a:r>
          </a:p>
        </p:txBody>
      </p:sp>
      <p:sp>
        <p:nvSpPr>
          <p:cNvPr id="10" name="Text Placeholder 8"/>
          <p:cNvSpPr>
            <a:spLocks noGrp="1"/>
          </p:cNvSpPr>
          <p:nvPr>
            <p:ph type="body" sz="quarter" idx="11"/>
          </p:nvPr>
        </p:nvSpPr>
        <p:spPr>
          <a:xfrm>
            <a:off x="2689643" y="1066800"/>
            <a:ext cx="2159170" cy="15300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1" name="Text Placeholder 8"/>
          <p:cNvSpPr>
            <a:spLocks noGrp="1"/>
          </p:cNvSpPr>
          <p:nvPr>
            <p:ph type="body" sz="quarter" idx="12"/>
          </p:nvPr>
        </p:nvSpPr>
        <p:spPr>
          <a:xfrm>
            <a:off x="5006387" y="1066800"/>
            <a:ext cx="2159170" cy="3428762"/>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2" name="Text Placeholder 8"/>
          <p:cNvSpPr>
            <a:spLocks noGrp="1"/>
          </p:cNvSpPr>
          <p:nvPr>
            <p:ph type="body" sz="quarter" idx="13"/>
          </p:nvPr>
        </p:nvSpPr>
        <p:spPr>
          <a:xfrm>
            <a:off x="7321263" y="1056067"/>
            <a:ext cx="2159170" cy="15300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3" name="Text Placeholder 8"/>
          <p:cNvSpPr>
            <a:spLocks noGrp="1"/>
          </p:cNvSpPr>
          <p:nvPr>
            <p:ph type="body" sz="quarter" idx="14"/>
          </p:nvPr>
        </p:nvSpPr>
        <p:spPr>
          <a:xfrm>
            <a:off x="9644069" y="1056067"/>
            <a:ext cx="2159170" cy="3439495"/>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5" name="Text Placeholder 8"/>
          <p:cNvSpPr>
            <a:spLocks noGrp="1"/>
          </p:cNvSpPr>
          <p:nvPr>
            <p:ph type="body" sz="quarter" idx="16"/>
          </p:nvPr>
        </p:nvSpPr>
        <p:spPr>
          <a:xfrm>
            <a:off x="2703636" y="2965800"/>
            <a:ext cx="2159170" cy="15300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7" name="Text Placeholder 8"/>
          <p:cNvSpPr>
            <a:spLocks noGrp="1"/>
          </p:cNvSpPr>
          <p:nvPr>
            <p:ph type="body" sz="quarter" idx="18"/>
          </p:nvPr>
        </p:nvSpPr>
        <p:spPr>
          <a:xfrm>
            <a:off x="7325635" y="2965800"/>
            <a:ext cx="2159170" cy="15300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19" name="Text Placeholder 8"/>
          <p:cNvSpPr>
            <a:spLocks noGrp="1"/>
          </p:cNvSpPr>
          <p:nvPr>
            <p:ph type="body" sz="quarter" idx="20"/>
          </p:nvPr>
        </p:nvSpPr>
        <p:spPr>
          <a:xfrm>
            <a:off x="380830" y="4876800"/>
            <a:ext cx="5613570" cy="14478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20" name="Text Placeholder 8"/>
          <p:cNvSpPr>
            <a:spLocks noGrp="1"/>
          </p:cNvSpPr>
          <p:nvPr>
            <p:ph type="body" sz="quarter" idx="21"/>
          </p:nvPr>
        </p:nvSpPr>
        <p:spPr>
          <a:xfrm>
            <a:off x="6223200" y="4876800"/>
            <a:ext cx="5580041" cy="1447800"/>
          </a:xfrm>
          <a:prstGeom prst="rect">
            <a:avLst/>
          </a:prstGeom>
          <a:solidFill>
            <a:srgbClr val="FFFFFF"/>
          </a:solidFill>
        </p:spPr>
        <p:txBody>
          <a:bodyPr vert="horz"/>
          <a:lstStyle>
            <a:lvl1pPr marL="0" indent="0">
              <a:buNone/>
              <a:defRPr sz="900" baseline="0"/>
            </a:lvl1pPr>
          </a:lstStyle>
          <a:p>
            <a:pPr lvl="0"/>
            <a:r>
              <a:rPr lang="en-GB" smtClean="0"/>
              <a:t>Click to edit Master text styles</a:t>
            </a:r>
          </a:p>
        </p:txBody>
      </p:sp>
      <p:sp>
        <p:nvSpPr>
          <p:cNvPr id="22" name="Text Placeholder 8"/>
          <p:cNvSpPr>
            <a:spLocks noGrp="1"/>
          </p:cNvSpPr>
          <p:nvPr>
            <p:ph type="body" sz="quarter" idx="22"/>
          </p:nvPr>
        </p:nvSpPr>
        <p:spPr>
          <a:xfrm>
            <a:off x="4876800" y="381000"/>
            <a:ext cx="1727200" cy="228600"/>
          </a:xfrm>
          <a:prstGeom prst="rect">
            <a:avLst/>
          </a:prstGeom>
          <a:solidFill>
            <a:srgbClr val="FFFFFF"/>
          </a:solidFill>
          <a:ln>
            <a:noFill/>
          </a:ln>
        </p:spPr>
        <p:txBody>
          <a:bodyPr vert="horz"/>
          <a:lstStyle>
            <a:lvl1pPr marL="0" indent="0">
              <a:buNone/>
              <a:defRPr sz="900" baseline="0"/>
            </a:lvl1pPr>
          </a:lstStyle>
          <a:p>
            <a:pPr lvl="0"/>
            <a:r>
              <a:rPr lang="en-GB" smtClean="0"/>
              <a:t>Click to edit Master text styles</a:t>
            </a:r>
          </a:p>
        </p:txBody>
      </p:sp>
      <p:sp>
        <p:nvSpPr>
          <p:cNvPr id="23" name="Text Placeholder 8"/>
          <p:cNvSpPr>
            <a:spLocks noGrp="1"/>
          </p:cNvSpPr>
          <p:nvPr>
            <p:ph type="body" sz="quarter" idx="23"/>
          </p:nvPr>
        </p:nvSpPr>
        <p:spPr>
          <a:xfrm>
            <a:off x="6997170" y="381000"/>
            <a:ext cx="1727200" cy="228600"/>
          </a:xfrm>
          <a:prstGeom prst="rect">
            <a:avLst/>
          </a:prstGeom>
          <a:solidFill>
            <a:srgbClr val="FFFFFF"/>
          </a:solidFill>
          <a:ln>
            <a:noFill/>
          </a:ln>
        </p:spPr>
        <p:txBody>
          <a:bodyPr vert="horz"/>
          <a:lstStyle>
            <a:lvl1pPr marL="0" indent="0">
              <a:buNone/>
              <a:defRPr sz="900"/>
            </a:lvl1pPr>
          </a:lstStyle>
          <a:p>
            <a:pPr lvl="0"/>
            <a:r>
              <a:rPr lang="en-GB" smtClean="0"/>
              <a:t>Click to edit Master text styles</a:t>
            </a:r>
          </a:p>
        </p:txBody>
      </p:sp>
      <p:sp>
        <p:nvSpPr>
          <p:cNvPr id="24" name="Text Placeholder 8"/>
          <p:cNvSpPr>
            <a:spLocks noGrp="1"/>
          </p:cNvSpPr>
          <p:nvPr>
            <p:ph type="body" sz="quarter" idx="24"/>
          </p:nvPr>
        </p:nvSpPr>
        <p:spPr>
          <a:xfrm>
            <a:off x="9550400" y="381000"/>
            <a:ext cx="1422400" cy="228600"/>
          </a:xfrm>
          <a:prstGeom prst="rect">
            <a:avLst/>
          </a:prstGeom>
          <a:solidFill>
            <a:srgbClr val="FFFFFF"/>
          </a:solidFill>
          <a:ln>
            <a:noFill/>
          </a:ln>
        </p:spPr>
        <p:txBody>
          <a:bodyPr vert="horz"/>
          <a:lstStyle>
            <a:lvl1pPr marL="0" indent="0">
              <a:buNone/>
              <a:defRPr sz="900"/>
            </a:lvl1pPr>
          </a:lstStyle>
          <a:p>
            <a:pPr lvl="0"/>
            <a:r>
              <a:rPr lang="en-GB" smtClean="0"/>
              <a:t>Click to edit Master text styles</a:t>
            </a:r>
          </a:p>
        </p:txBody>
      </p:sp>
      <p:sp>
        <p:nvSpPr>
          <p:cNvPr id="25" name="Text Placeholder 8"/>
          <p:cNvSpPr>
            <a:spLocks noGrp="1"/>
          </p:cNvSpPr>
          <p:nvPr>
            <p:ph type="body" sz="quarter" idx="25"/>
          </p:nvPr>
        </p:nvSpPr>
        <p:spPr>
          <a:xfrm>
            <a:off x="11379200" y="381000"/>
            <a:ext cx="508000" cy="228600"/>
          </a:xfrm>
          <a:prstGeom prst="rect">
            <a:avLst/>
          </a:prstGeom>
          <a:solidFill>
            <a:srgbClr val="FFFFFF"/>
          </a:solidFill>
          <a:ln>
            <a:noFill/>
          </a:ln>
        </p:spPr>
        <p:txBody>
          <a:bodyPr vert="horz"/>
          <a:lstStyle>
            <a:lvl1pPr marL="0" indent="0">
              <a:buNone/>
              <a:defRPr sz="900"/>
            </a:lvl1pPr>
          </a:lstStyle>
          <a:p>
            <a:pPr lvl="0"/>
            <a:r>
              <a:rPr lang="en-GB" smtClean="0"/>
              <a:t>Click to edit Master text styles</a:t>
            </a:r>
          </a:p>
        </p:txBody>
      </p:sp>
    </p:spTree>
    <p:extLst>
      <p:ext uri="{BB962C8B-B14F-4D97-AF65-F5344CB8AC3E}">
        <p14:creationId xmlns:p14="http://schemas.microsoft.com/office/powerpoint/2010/main" val="60148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3/3/2022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 id="2147483669"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a:t>
            </a:r>
            <a:endParaRPr lang="en-US" dirty="0"/>
          </a:p>
        </p:txBody>
      </p:sp>
      <p:sp>
        <p:nvSpPr>
          <p:cNvPr id="3" name="Subtitle 2"/>
          <p:cNvSpPr>
            <a:spLocks noGrp="1"/>
          </p:cNvSpPr>
          <p:nvPr>
            <p:ph type="subTitle" idx="1"/>
          </p:nvPr>
        </p:nvSpPr>
        <p:spPr/>
        <p:txBody>
          <a:bodyPr/>
          <a:lstStyle/>
          <a:p>
            <a:r>
              <a:rPr lang="en-US" dirty="0" smtClean="0"/>
              <a:t>Week </a:t>
            </a:r>
            <a:r>
              <a:rPr lang="en-US" dirty="0"/>
              <a:t>4</a:t>
            </a:r>
          </a:p>
        </p:txBody>
      </p:sp>
    </p:spTree>
    <p:extLst>
      <p:ext uri="{BB962C8B-B14F-4D97-AF65-F5344CB8AC3E}">
        <p14:creationId xmlns:p14="http://schemas.microsoft.com/office/powerpoint/2010/main" val="1392347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1662"/>
            <a:ext cx="8534400" cy="1507067"/>
          </a:xfrm>
        </p:spPr>
        <p:txBody>
          <a:bodyPr/>
          <a:lstStyle/>
          <a:p>
            <a:r>
              <a:rPr lang="en-US" b="1" dirty="0" smtClean="0"/>
              <a:t>Business Canvas Model</a:t>
            </a:r>
            <a:endParaRPr lang="en-US" b="1" dirty="0"/>
          </a:p>
        </p:txBody>
      </p:sp>
      <p:sp>
        <p:nvSpPr>
          <p:cNvPr id="3" name="Content Placeholder 2"/>
          <p:cNvSpPr>
            <a:spLocks noGrp="1"/>
          </p:cNvSpPr>
          <p:nvPr>
            <p:ph idx="1"/>
          </p:nvPr>
        </p:nvSpPr>
        <p:spPr>
          <a:xfrm>
            <a:off x="684212" y="1786631"/>
            <a:ext cx="8534400" cy="3615267"/>
          </a:xfrm>
        </p:spPr>
        <p:txBody>
          <a:bodyPr/>
          <a:lstStyle/>
          <a:p>
            <a:r>
              <a:rPr lang="en-US" dirty="0"/>
              <a:t>Every business idea does need a plan</a:t>
            </a:r>
            <a:r>
              <a:rPr lang="en-US" dirty="0" smtClean="0"/>
              <a:t>.</a:t>
            </a:r>
          </a:p>
          <a:p>
            <a:r>
              <a:rPr lang="en-US" dirty="0"/>
              <a:t>M</a:t>
            </a:r>
            <a:r>
              <a:rPr lang="en-US" dirty="0" smtClean="0"/>
              <a:t>odern </a:t>
            </a:r>
            <a:r>
              <a:rPr lang="en-US" dirty="0"/>
              <a:t>entrepreneurs are equipped with more efficient methods and tools that make planning easier</a:t>
            </a:r>
            <a:r>
              <a:rPr lang="en-US" dirty="0" smtClean="0"/>
              <a:t>.</a:t>
            </a:r>
          </a:p>
          <a:p>
            <a:r>
              <a:rPr lang="en-US" dirty="0"/>
              <a:t>canvas model may serve as a visual representation of your business </a:t>
            </a:r>
            <a:r>
              <a:rPr lang="en-US" dirty="0" smtClean="0"/>
              <a:t>plan.</a:t>
            </a:r>
            <a:endParaRPr lang="en-US" dirty="0"/>
          </a:p>
        </p:txBody>
      </p:sp>
    </p:spTree>
    <p:extLst>
      <p:ext uri="{BB962C8B-B14F-4D97-AF65-F5344CB8AC3E}">
        <p14:creationId xmlns:p14="http://schemas.microsoft.com/office/powerpoint/2010/main" val="534773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9589" t="337" r="9620" b="3798"/>
          <a:stretch/>
        </p:blipFill>
        <p:spPr>
          <a:xfrm>
            <a:off x="1551008" y="150471"/>
            <a:ext cx="9850056" cy="6574422"/>
          </a:xfrm>
          <a:prstGeom prst="rect">
            <a:avLst/>
          </a:prstGeom>
        </p:spPr>
      </p:pic>
    </p:spTree>
    <p:extLst>
      <p:ext uri="{BB962C8B-B14F-4D97-AF65-F5344CB8AC3E}">
        <p14:creationId xmlns:p14="http://schemas.microsoft.com/office/powerpoint/2010/main" val="11051476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rotWithShape="1">
          <a:blip r:embed="rId2"/>
          <a:srcRect l="9494" t="1182" r="9525" b="928"/>
          <a:stretch/>
        </p:blipFill>
        <p:spPr>
          <a:xfrm>
            <a:off x="1157468" y="81023"/>
            <a:ext cx="9873205" cy="6713316"/>
          </a:xfrm>
          <a:prstGeom prst="rect">
            <a:avLst/>
          </a:prstGeom>
        </p:spPr>
      </p:pic>
    </p:spTree>
    <p:extLst>
      <p:ext uri="{BB962C8B-B14F-4D97-AF65-F5344CB8AC3E}">
        <p14:creationId xmlns:p14="http://schemas.microsoft.com/office/powerpoint/2010/main" val="28030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81023" y="173619"/>
            <a:ext cx="12006805" cy="6551457"/>
          </a:xfrm>
          <a:prstGeom prst="rect">
            <a:avLst/>
          </a:prstGeom>
        </p:spPr>
      </p:pic>
    </p:spTree>
    <p:extLst>
      <p:ext uri="{BB962C8B-B14F-4D97-AF65-F5344CB8AC3E}">
        <p14:creationId xmlns:p14="http://schemas.microsoft.com/office/powerpoint/2010/main" val="2145933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8896" y="12652"/>
            <a:ext cx="11925782" cy="6845348"/>
          </a:xfrm>
          <a:prstGeom prst="rect">
            <a:avLst/>
          </a:prstGeom>
        </p:spPr>
      </p:pic>
    </p:spTree>
    <p:extLst>
      <p:ext uri="{BB962C8B-B14F-4D97-AF65-F5344CB8AC3E}">
        <p14:creationId xmlns:p14="http://schemas.microsoft.com/office/powerpoint/2010/main" val="532044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716" y="0"/>
            <a:ext cx="9700568" cy="6858000"/>
          </a:xfrm>
          <a:prstGeom prst="rect">
            <a:avLst/>
          </a:prstGeom>
        </p:spPr>
      </p:pic>
    </p:spTree>
    <p:extLst>
      <p:ext uri="{BB962C8B-B14F-4D97-AF65-F5344CB8AC3E}">
        <p14:creationId xmlns:p14="http://schemas.microsoft.com/office/powerpoint/2010/main" val="2485805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00942" y="474345"/>
            <a:ext cx="11551534" cy="5262979"/>
          </a:xfrm>
          <a:prstGeom prst="rect">
            <a:avLst/>
          </a:prstGeom>
        </p:spPr>
        <p:txBody>
          <a:bodyPr wrap="square">
            <a:spAutoFit/>
          </a:bodyPr>
          <a:lstStyle/>
          <a:p>
            <a:r>
              <a:rPr lang="en-US" sz="2400" dirty="0"/>
              <a:t>Case company </a:t>
            </a:r>
            <a:r>
              <a:rPr lang="en-US" sz="2400" dirty="0" smtClean="0"/>
              <a:t>is </a:t>
            </a:r>
            <a:r>
              <a:rPr lang="en-US" sz="2400" dirty="0"/>
              <a:t>an international technology business. The company is founded March 2017 by Hong Kong based stock listed company with one Finnish investor. The business idea of the company is to develop camera modules for the different markets. At this moment they are producing three different camera modules. In </a:t>
            </a:r>
            <a:r>
              <a:rPr lang="en-US" sz="2400" dirty="0" smtClean="0"/>
              <a:t>the </a:t>
            </a:r>
            <a:r>
              <a:rPr lang="en-US" sz="2400" dirty="0"/>
              <a:t>value proposition part, I focus only on developing the value proposition for their artificial intelligence camera. Two other products are excluded. Case company's artificial intelligence camera has working name dangerous detector because its AI features can analyze video feed and make assumptions if some people are potentially dangerous and worth of investigating more. For this product, their primary customer segments are customs and law enforcement. Case company has six full-time employees at present, four in Oulu office, one in Moscow and CEO is in Hong Kong. Growth has been rapid because since in the start of the year 2018 the company only had two employees</a:t>
            </a:r>
          </a:p>
        </p:txBody>
      </p:sp>
    </p:spTree>
    <p:extLst>
      <p:ext uri="{BB962C8B-B14F-4D97-AF65-F5344CB8AC3E}">
        <p14:creationId xmlns:p14="http://schemas.microsoft.com/office/powerpoint/2010/main" val="3338936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9261199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665</TotalTime>
  <Words>213</Words>
  <Application>Microsoft Office PowerPoint</Application>
  <PresentationFormat>Widescreen</PresentationFormat>
  <Paragraphs>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Business Process Engineering</vt:lpstr>
      <vt:lpstr>Business Canvas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Administrator</cp:lastModifiedBy>
  <cp:revision>26</cp:revision>
  <dcterms:created xsi:type="dcterms:W3CDTF">2022-02-17T08:06:56Z</dcterms:created>
  <dcterms:modified xsi:type="dcterms:W3CDTF">2022-03-03T08:13:56Z</dcterms:modified>
</cp:coreProperties>
</file>