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ōshirō" userId="a7559cd061a41bbe" providerId="LiveId" clId="{94386BB8-DF9D-46FE-9230-0E878CE1EEC0}"/>
    <pc:docChg chg="delSld modSld">
      <pc:chgData name="Tōshirō" userId="a7559cd061a41bbe" providerId="LiveId" clId="{94386BB8-DF9D-46FE-9230-0E878CE1EEC0}" dt="2022-04-21T23:00:19.410" v="26" actId="2696"/>
      <pc:docMkLst>
        <pc:docMk/>
      </pc:docMkLst>
      <pc:sldChg chg="modSp mod">
        <pc:chgData name="Tōshirō" userId="a7559cd061a41bbe" providerId="LiveId" clId="{94386BB8-DF9D-46FE-9230-0E878CE1EEC0}" dt="2022-04-21T18:35:04.823" v="25" actId="1036"/>
        <pc:sldMkLst>
          <pc:docMk/>
          <pc:sldMk cId="1865801423" sldId="256"/>
        </pc:sldMkLst>
        <pc:spChg chg="mod">
          <ac:chgData name="Tōshirō" userId="a7559cd061a41bbe" providerId="LiveId" clId="{94386BB8-DF9D-46FE-9230-0E878CE1EEC0}" dt="2022-04-21T18:35:04.823" v="25" actId="1036"/>
          <ac:spMkLst>
            <pc:docMk/>
            <pc:sldMk cId="1865801423" sldId="256"/>
            <ac:spMk id="2" creationId="{00000000-0000-0000-0000-000000000000}"/>
          </ac:spMkLst>
        </pc:spChg>
      </pc:sldChg>
      <pc:sldChg chg="del">
        <pc:chgData name="Tōshirō" userId="a7559cd061a41bbe" providerId="LiveId" clId="{94386BB8-DF9D-46FE-9230-0E878CE1EEC0}" dt="2022-04-21T23:00:19.410" v="26" actId="2696"/>
        <pc:sldMkLst>
          <pc:docMk/>
          <pc:sldMk cId="3664230734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5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BE03-0829-4B7C-B189-64553259D505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9384"/>
            <a:ext cx="9144000" cy="2387600"/>
          </a:xfrm>
        </p:spPr>
        <p:txBody>
          <a:bodyPr/>
          <a:lstStyle/>
          <a:p>
            <a:r>
              <a:rPr lang="en-US" dirty="0"/>
              <a:t>Business Process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0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functions are represented by rectangles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438150"/>
            <a:ext cx="70770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4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business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functions of small granularity are organized as a business process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45" y="2460023"/>
            <a:ext cx="5255580" cy="43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2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business processes, high-level 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Receive Request business function is realized by the business process shown: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3442409"/>
            <a:ext cx="64865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0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035"/>
            <a:ext cx="10515600" cy="1325563"/>
          </a:xfrm>
        </p:spPr>
        <p:txBody>
          <a:bodyPr/>
          <a:lstStyle/>
          <a:p>
            <a:r>
              <a:rPr lang="en-US" dirty="0"/>
              <a:t>Related business processes, detailed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679"/>
            <a:ext cx="10515600" cy="4351338"/>
          </a:xfrm>
        </p:spPr>
        <p:txBody>
          <a:bodyPr/>
          <a:lstStyle/>
          <a:p>
            <a:r>
              <a:rPr lang="en-US" dirty="0"/>
              <a:t>Coarse-grained business functions that are decomposed into smaller-grained business functions,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“A functional decomposition of coarse-grained business </a:t>
            </a:r>
            <a:r>
              <a:rPr lang="en-US" b="1" i="1" dirty="0" err="1">
                <a:solidFill>
                  <a:srgbClr val="FF0000"/>
                </a:solidFill>
              </a:rPr>
              <a:t>functions</a:t>
            </a:r>
            <a:r>
              <a:rPr lang="en-US" b="1" i="1" dirty="0">
                <a:solidFill>
                  <a:srgbClr val="FF0000"/>
                </a:solidFill>
              </a:rPr>
              <a:t> to fine-granular activities defines the functional perspective of a business process.”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390" y="2920753"/>
            <a:ext cx="4492262" cy="392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6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14" y="292963"/>
            <a:ext cx="6232883" cy="6479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292963"/>
            <a:ext cx="43463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Levels of business process management. </a:t>
            </a:r>
          </a:p>
          <a:p>
            <a:endParaRPr lang="en-US" sz="2800" dirty="0"/>
          </a:p>
          <a:p>
            <a:r>
              <a:rPr lang="en-US" sz="2800" dirty="0"/>
              <a:t>From value systems to activity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27088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Models and Activity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functions provide a high-level, coarse-grained representation of the work conducted by enterprises. </a:t>
            </a:r>
          </a:p>
          <a:p>
            <a:r>
              <a:rPr lang="en-US" dirty="0"/>
              <a:t>Activities can be found in the leaves of the functional decomposition.</a:t>
            </a:r>
          </a:p>
          <a:p>
            <a:r>
              <a:rPr lang="en-US" dirty="0"/>
              <a:t>Activity instances have to be characterized.</a:t>
            </a:r>
          </a:p>
        </p:txBody>
      </p:sp>
    </p:spTree>
    <p:extLst>
      <p:ext uri="{BB962C8B-B14F-4D97-AF65-F5344CB8AC3E}">
        <p14:creationId xmlns:p14="http://schemas.microsoft.com/office/powerpoint/2010/main" val="266319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business functions, activity models, and activity instances.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1861" y="2859493"/>
            <a:ext cx="2713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models represent the M1 layer of the Meta Object Facility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1861" y="5009707"/>
            <a:ext cx="331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Activity instance layer corresponds to M0.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33" y="1800023"/>
            <a:ext cx="7797338" cy="433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5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activity instance during its lifetime is in different states. </a:t>
            </a:r>
          </a:p>
          <a:p>
            <a:r>
              <a:rPr lang="en-US" dirty="0"/>
              <a:t>These states and the respective state transitions can be represented by a state transition diagram.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0" y="3362954"/>
            <a:ext cx="6627920" cy="28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 for activity instances, detailed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370947"/>
            <a:ext cx="6791325" cy="37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5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62" y="1706021"/>
            <a:ext cx="6027475" cy="45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7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Conceptual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2120106"/>
            <a:ext cx="65532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Models and Process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 Model: </a:t>
            </a:r>
            <a:r>
              <a:rPr lang="en-US" dirty="0"/>
              <a:t>a set of process instances with a similar structure.</a:t>
            </a:r>
          </a:p>
          <a:p>
            <a:r>
              <a:rPr lang="en-US" b="1" dirty="0"/>
              <a:t>Edge:</a:t>
            </a:r>
            <a:r>
              <a:rPr lang="en-US" dirty="0"/>
              <a:t> Relationships between nodes in a process model.</a:t>
            </a:r>
          </a:p>
          <a:p>
            <a:r>
              <a:rPr lang="en-US" b="1" dirty="0"/>
              <a:t>Node:</a:t>
            </a:r>
            <a:r>
              <a:rPr lang="en-US" dirty="0"/>
              <a:t> A node in a process model can represent an activity model, an event model, or a gateway model.</a:t>
            </a:r>
          </a:p>
        </p:txBody>
      </p:sp>
    </p:spTree>
    <p:extLst>
      <p:ext uri="{BB962C8B-B14F-4D97-AF65-F5344CB8AC3E}">
        <p14:creationId xmlns:p14="http://schemas.microsoft.com/office/powerpoint/2010/main" val="3793115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 Models: </a:t>
            </a:r>
            <a:r>
              <a:rPr lang="en-US" dirty="0"/>
              <a:t>Activity models describe units of work conducted in a business process. Each activity model can appear at most once in a process model. No activity model can appear in multiple process models. It has exactly one incoming edge and exactly one outgoing edge.</a:t>
            </a:r>
          </a:p>
          <a:p>
            <a:r>
              <a:rPr lang="en-US" dirty="0">
                <a:solidFill>
                  <a:srgbClr val="FF0000"/>
                </a:solidFill>
              </a:rPr>
              <a:t>Event models: </a:t>
            </a:r>
            <a:r>
              <a:rPr lang="en-US" dirty="0"/>
              <a:t>Event models capture the occurrence of states relevant for a business process. Process instances start and end with events.</a:t>
            </a:r>
          </a:p>
          <a:p>
            <a:r>
              <a:rPr lang="en-US" dirty="0">
                <a:solidFill>
                  <a:srgbClr val="FF0000"/>
                </a:solidFill>
              </a:rPr>
              <a:t>Gateway Models: </a:t>
            </a:r>
            <a:r>
              <a:rPr lang="en-US" dirty="0"/>
              <a:t>Gateways are used to express control flow constructs, including sequences, as well as split and join nodes.</a:t>
            </a:r>
          </a:p>
        </p:txBody>
      </p:sp>
    </p:spTree>
    <p:extLst>
      <p:ext uri="{BB962C8B-B14F-4D97-AF65-F5344CB8AC3E}">
        <p14:creationId xmlns:p14="http://schemas.microsoft.com/office/powerpoint/2010/main" val="2514533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36" y="777118"/>
            <a:ext cx="6966242" cy="55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3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2" y="119894"/>
            <a:ext cx="6578954" cy="63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5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61" y="2159771"/>
            <a:ext cx="7479205" cy="33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59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Service-enabling infrastructure and business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17" y="1493059"/>
            <a:ext cx="7425292" cy="53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Orchestrations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Control-Flow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 Sequence</a:t>
            </a:r>
            <a:br>
              <a:rPr lang="en-US" dirty="0"/>
            </a:br>
            <a:r>
              <a:rPr lang="en-US" dirty="0"/>
              <a:t>2. Parallel Split</a:t>
            </a:r>
            <a:br>
              <a:rPr lang="en-US" dirty="0"/>
            </a:br>
            <a:r>
              <a:rPr lang="en-US" dirty="0"/>
              <a:t>3. Synchronization</a:t>
            </a:r>
            <a:br>
              <a:rPr lang="en-US" dirty="0"/>
            </a:br>
            <a:r>
              <a:rPr lang="en-US" dirty="0"/>
              <a:t>4. Exclusive Choice</a:t>
            </a:r>
            <a:br>
              <a:rPr lang="en-US" dirty="0"/>
            </a:br>
            <a:r>
              <a:rPr lang="en-US" dirty="0"/>
              <a:t>5. Simple Merge</a:t>
            </a:r>
          </a:p>
        </p:txBody>
      </p:sp>
    </p:spTree>
    <p:extLst>
      <p:ext uri="{BB962C8B-B14F-4D97-AF65-F5344CB8AC3E}">
        <p14:creationId xmlns:p14="http://schemas.microsoft.com/office/powerpoint/2010/main" val="419773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 1 (Sequence)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in a process in enabled after the completion of a preceding task in the same process.</a:t>
            </a:r>
          </a:p>
          <a:p>
            <a:r>
              <a:rPr lang="en-US" b="1" dirty="0"/>
              <a:t>Synonyms</a:t>
            </a:r>
          </a:p>
          <a:p>
            <a:pPr lvl="1"/>
            <a:r>
              <a:rPr lang="en-US" dirty="0"/>
              <a:t>Sequential routing, serial routing.</a:t>
            </a:r>
          </a:p>
          <a:p>
            <a:r>
              <a:rPr lang="en-US" b="1" dirty="0"/>
              <a:t>Examples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verify-account</a:t>
            </a:r>
            <a:r>
              <a:rPr lang="en-US" dirty="0"/>
              <a:t> task executes after the credit card details have been captured.</a:t>
            </a:r>
          </a:p>
          <a:p>
            <a:pPr lvl="1"/>
            <a:r>
              <a:rPr lang="en-US" dirty="0"/>
              <a:t>A receipt is printed after the train ticket is issued.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87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i="1" dirty="0"/>
              <a:t>Sequence</a:t>
            </a:r>
            <a:r>
              <a:rPr lang="en-US" dirty="0"/>
              <a:t> pattern serves as the fundamental building block for processes. </a:t>
            </a:r>
          </a:p>
          <a:p>
            <a:r>
              <a:rPr lang="en-US" dirty="0"/>
              <a:t>It is used to construct a series of consecutive tasks which execute in turn one after the other. </a:t>
            </a:r>
          </a:p>
          <a:p>
            <a:r>
              <a:rPr lang="en-US" dirty="0"/>
              <a:t>Two tasks form part of a </a:t>
            </a:r>
            <a:r>
              <a:rPr lang="en-US" i="1" dirty="0"/>
              <a:t>Sequence</a:t>
            </a:r>
            <a:r>
              <a:rPr lang="en-US" dirty="0"/>
              <a:t> if there is a control-flow edge from one of them to the next which has no guards or conditions associated with it.</a:t>
            </a:r>
          </a:p>
          <a:p>
            <a:endParaRPr lang="en-US" dirty="0"/>
          </a:p>
          <a:p>
            <a:r>
              <a:rPr lang="en-US" b="1" dirty="0"/>
              <a:t>Context</a:t>
            </a:r>
          </a:p>
          <a:p>
            <a:pPr lvl="1"/>
            <a:r>
              <a:rPr lang="en-US" dirty="0"/>
              <a:t>An instance of the </a:t>
            </a:r>
            <a:r>
              <a:rPr lang="en-US" i="1" dirty="0"/>
              <a:t>Sequence</a:t>
            </a:r>
            <a:r>
              <a:rPr lang="en-US" dirty="0"/>
              <a:t> pattern cannot be started again until it has completed execution of the preceding thread of control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4314917"/>
            <a:ext cx="4552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traditional abstraction concept in computer science is the separation of </a:t>
            </a:r>
            <a:r>
              <a:rPr lang="en-US"/>
              <a:t>modelling levels.</a:t>
            </a:r>
            <a:endParaRPr lang="en-US" dirty="0"/>
          </a:p>
          <a:p>
            <a:r>
              <a:rPr lang="en-US" dirty="0"/>
              <a:t>from instance level to model level to meta model level.</a:t>
            </a:r>
          </a:p>
          <a:p>
            <a:r>
              <a:rPr lang="en-US" b="1" dirty="0"/>
              <a:t>Horizontal Abstraction:</a:t>
            </a:r>
          </a:p>
          <a:p>
            <a:r>
              <a:rPr lang="en-US" dirty="0"/>
              <a:t>The meta model level, the model level, and the instance level play important roles in the design and analysis of complex systems in general and software systems in particular.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981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 2 (Parallel Split)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divergence of a branch into two or more parallel branches each of which execute concurrently.</a:t>
            </a:r>
          </a:p>
          <a:p>
            <a:r>
              <a:rPr lang="en-US" b="1" dirty="0"/>
              <a:t>Synonyms: </a:t>
            </a:r>
            <a:r>
              <a:rPr lang="en-US" dirty="0"/>
              <a:t>AND-split, parallel routing, parallel split, fork.</a:t>
            </a:r>
          </a:p>
          <a:p>
            <a:r>
              <a:rPr lang="en-US" b="1" dirty="0"/>
              <a:t>Examples</a:t>
            </a:r>
          </a:p>
          <a:p>
            <a:r>
              <a:rPr lang="en-US" dirty="0"/>
              <a:t>After completion of the </a:t>
            </a:r>
            <a:r>
              <a:rPr lang="en-US" i="1" dirty="0"/>
              <a:t>capture enrolment</a:t>
            </a:r>
            <a:r>
              <a:rPr lang="en-US" dirty="0"/>
              <a:t> task, run the </a:t>
            </a:r>
            <a:r>
              <a:rPr lang="en-US" i="1" dirty="0"/>
              <a:t>create student profile</a:t>
            </a:r>
            <a:r>
              <a:rPr lang="en-US" dirty="0"/>
              <a:t> and </a:t>
            </a:r>
            <a:r>
              <a:rPr lang="en-US" i="1" dirty="0"/>
              <a:t>issue enrolment confirmation</a:t>
            </a:r>
            <a:r>
              <a:rPr lang="en-US" dirty="0"/>
              <a:t> tasks simultaneously.</a:t>
            </a:r>
          </a:p>
          <a:p>
            <a:r>
              <a:rPr lang="en-US" dirty="0"/>
              <a:t>Once the customer has paid for the goods, pack them and issue a receipt.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1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i="1" dirty="0"/>
              <a:t>Parallel Split</a:t>
            </a:r>
            <a:r>
              <a:rPr lang="en-US" dirty="0"/>
              <a:t> pattern allows a single thread of execution to be split into two or more branches which can execute tasks concurrently.</a:t>
            </a:r>
          </a:p>
          <a:p>
            <a:r>
              <a:rPr lang="en-US" dirty="0"/>
              <a:t>These branches may or may not be re-synchronized at some future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3888004"/>
            <a:ext cx="4810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40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 3 (Synchronization)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convergence of two or more branches into a single subsequent branch such that the thread of control is passed to the subsequent branch when all input branches have been enabled.</a:t>
            </a:r>
          </a:p>
          <a:p>
            <a:r>
              <a:rPr lang="en-US" b="1" dirty="0"/>
              <a:t>Synonyms: </a:t>
            </a:r>
            <a:r>
              <a:rPr lang="en-US" dirty="0"/>
              <a:t>AND-join, rendezvous, synchronizer.</a:t>
            </a:r>
          </a:p>
          <a:p>
            <a:r>
              <a:rPr lang="en-US" b="1" dirty="0"/>
              <a:t>Examples</a:t>
            </a:r>
          </a:p>
          <a:p>
            <a:r>
              <a:rPr lang="en-US" dirty="0"/>
              <a:t>The </a:t>
            </a:r>
            <a:r>
              <a:rPr lang="en-US" i="1" dirty="0" err="1"/>
              <a:t>despatch</a:t>
            </a:r>
            <a:r>
              <a:rPr lang="en-US" i="1" dirty="0"/>
              <a:t>-goods</a:t>
            </a:r>
            <a:r>
              <a:rPr lang="en-US" dirty="0"/>
              <a:t> task runs immediately after both the </a:t>
            </a:r>
            <a:r>
              <a:rPr lang="en-US" i="1" dirty="0"/>
              <a:t>check-invoice </a:t>
            </a:r>
            <a:r>
              <a:rPr lang="en-US" dirty="0"/>
              <a:t>and </a:t>
            </a:r>
            <a:r>
              <a:rPr lang="en-US" i="1" dirty="0"/>
              <a:t>produce-invoice</a:t>
            </a:r>
            <a:r>
              <a:rPr lang="en-US" dirty="0"/>
              <a:t> tasks are completed.</a:t>
            </a:r>
          </a:p>
          <a:p>
            <a:r>
              <a:rPr lang="en-US" i="1" dirty="0"/>
              <a:t>Cash-drawer reconciliation</a:t>
            </a:r>
            <a:r>
              <a:rPr lang="en-US" dirty="0"/>
              <a:t> can only occur when the store has been closed and the credit card summary has been printed.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98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Synchronization</a:t>
            </a:r>
            <a:r>
              <a:rPr lang="en-US" dirty="0"/>
              <a:t> provides a means of </a:t>
            </a:r>
            <a:r>
              <a:rPr lang="en-US" dirty="0" err="1"/>
              <a:t>reconverging</a:t>
            </a:r>
            <a:r>
              <a:rPr lang="en-US" dirty="0"/>
              <a:t> the execution threads of two or more parallel branches.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3448235"/>
            <a:ext cx="43719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7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 4 (Exclusive Choice)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divergence of a branch into two or more branches </a:t>
            </a:r>
          </a:p>
          <a:p>
            <a:r>
              <a:rPr lang="en-US" dirty="0"/>
              <a:t>such that when the incoming branch is enabled, </a:t>
            </a:r>
          </a:p>
          <a:p>
            <a:r>
              <a:rPr lang="en-US" dirty="0"/>
              <a:t>the thread of control is immediately passed to precisely one of the outgoing branches </a:t>
            </a:r>
          </a:p>
          <a:p>
            <a:r>
              <a:rPr lang="en-US" dirty="0"/>
              <a:t>based on a mechanism that can select one of the outgoing branches.</a:t>
            </a:r>
          </a:p>
          <a:p>
            <a:endParaRPr lang="en-US" b="1" dirty="0"/>
          </a:p>
          <a:p>
            <a:r>
              <a:rPr lang="en-US" b="1" dirty="0"/>
              <a:t>Synonyms: </a:t>
            </a:r>
            <a:r>
              <a:rPr lang="en-US" dirty="0"/>
              <a:t>XOR-split, exclusive OR-split, conditional routing, switch, decision, case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4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instance level reflects the concrete entities that are involved in business processes. Executed activities, concrete data values, and resources and persons are represented at the instance 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969" y="2922325"/>
            <a:ext cx="3969721" cy="39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Vertical  Abstraction: </a:t>
            </a:r>
            <a:r>
              <a:rPr lang="en-US" dirty="0"/>
              <a:t>distinct modelling subdomains are identified</a:t>
            </a:r>
          </a:p>
          <a:p>
            <a:r>
              <a:rPr lang="en-US" dirty="0"/>
              <a:t>Process modelling is at the center of the modelling effort.</a:t>
            </a:r>
          </a:p>
          <a:p>
            <a:r>
              <a:rPr lang="en-US" dirty="0"/>
              <a:t>It also integrates the modelling efforts that are conducted in the other subdomains.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3781425"/>
            <a:ext cx="54959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7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functional model </a:t>
            </a:r>
            <a:r>
              <a:rPr lang="en-US" dirty="0"/>
              <a:t>investigates the units of work that are being enacted in the context of business processes.</a:t>
            </a:r>
          </a:p>
          <a:p>
            <a:r>
              <a:rPr lang="en-US" dirty="0"/>
              <a:t>from coarse-grained business functions to </a:t>
            </a:r>
            <a:r>
              <a:rPr lang="en-US" dirty="0" err="1"/>
              <a:t>finegranular</a:t>
            </a:r>
            <a:r>
              <a:rPr lang="en-US" dirty="0"/>
              <a:t> functions at the operational level that are realized by knowledge workers and information systems.</a:t>
            </a:r>
          </a:p>
          <a:p>
            <a:r>
              <a:rPr lang="en-US" dirty="0"/>
              <a:t>The specification of these functions can be informal, using English text or formal</a:t>
            </a:r>
          </a:p>
          <a:p>
            <a:r>
              <a:rPr lang="en-US" dirty="0"/>
              <a:t>more precise specifications are required in the software layer when it comes to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4391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Information Modeling:</a:t>
            </a:r>
          </a:p>
          <a:p>
            <a:r>
              <a:rPr lang="en-US" dirty="0"/>
              <a:t>The investigation and proper representation of data in business processes is important, </a:t>
            </a:r>
          </a:p>
          <a:p>
            <a:r>
              <a:rPr lang="en-US" dirty="0"/>
              <a:t>Decisions made during a business process depend on particular data values. </a:t>
            </a:r>
          </a:p>
          <a:p>
            <a:r>
              <a:rPr lang="en-US" dirty="0"/>
              <a:t>Also data dependencies between activities need to be taken into account in process design, </a:t>
            </a:r>
          </a:p>
          <a:p>
            <a:r>
              <a:rPr lang="en-US" dirty="0"/>
              <a:t>Avoid situations in which a function requires certain data not available at that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261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proper representation of the </a:t>
            </a:r>
            <a:r>
              <a:rPr lang="en-US" b="1" dirty="0"/>
              <a:t>organizational structure (Organizational Modelling) </a:t>
            </a:r>
            <a:r>
              <a:rPr lang="en-US" dirty="0"/>
              <a:t>of a company is an important requirement. Activities in the business process can then be associated with particular roles or departments in the organization.</a:t>
            </a:r>
          </a:p>
          <a:p>
            <a:r>
              <a:rPr lang="en-US" dirty="0"/>
              <a:t>The operational </a:t>
            </a:r>
            <a:r>
              <a:rPr lang="en-US" b="1" dirty="0"/>
              <a:t>information technology landscape</a:t>
            </a:r>
            <a:r>
              <a:rPr lang="en-US" dirty="0"/>
              <a:t>, i.e., the information systems, their relationships, and their programming interfaces, needs to be represented to use the functionality provided by the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217036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Business Functions to Business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chains provide a high-level organization of the functions that an enterprise performs</a:t>
            </a:r>
          </a:p>
          <a:p>
            <a:r>
              <a:rPr lang="en-US" dirty="0"/>
              <a:t>To provide a more detailed view, these top-level business functions are broken down to functions of smaller granularity.</a:t>
            </a:r>
          </a:p>
          <a:p>
            <a:r>
              <a:rPr lang="en-US" dirty="0"/>
              <a:t>and, ultimately, to activities of operational business processes.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Functional decomposition is the technique of choice</a:t>
            </a:r>
          </a:p>
        </p:txBody>
      </p:sp>
    </p:spTree>
    <p:extLst>
      <p:ext uri="{BB962C8B-B14F-4D97-AF65-F5344CB8AC3E}">
        <p14:creationId xmlns:p14="http://schemas.microsoft.com/office/powerpoint/2010/main" val="13251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1187</Words>
  <Application>Microsoft Office PowerPoint</Application>
  <PresentationFormat>Widescreen</PresentationFormat>
  <Paragraphs>101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Business Process Modelling</vt:lpstr>
      <vt:lpstr>Business process Conceptual Model</vt:lpstr>
      <vt:lpstr>Abstraction Concepts</vt:lpstr>
      <vt:lpstr>Levels of abstraction </vt:lpstr>
      <vt:lpstr>Levels of abstraction </vt:lpstr>
      <vt:lpstr>PowerPoint Presentation</vt:lpstr>
      <vt:lpstr>PowerPoint Presentation</vt:lpstr>
      <vt:lpstr>PowerPoint Presentation</vt:lpstr>
      <vt:lpstr>From Business Functions to Business Processes</vt:lpstr>
      <vt:lpstr>PowerPoint Presentation</vt:lpstr>
      <vt:lpstr>Fine-grained business functions</vt:lpstr>
      <vt:lpstr>Related business processes, high-level view </vt:lpstr>
      <vt:lpstr>Related business processes, detailed view</vt:lpstr>
      <vt:lpstr>PowerPoint Presentation</vt:lpstr>
      <vt:lpstr>Activity Models and Activity Instances</vt:lpstr>
      <vt:lpstr>Relationships between business functions, activity models, and activity instances.</vt:lpstr>
      <vt:lpstr>State transition diagram</vt:lpstr>
      <vt:lpstr>State transition diagram for activity instances, detailed version</vt:lpstr>
      <vt:lpstr>PowerPoint Presentation</vt:lpstr>
      <vt:lpstr>Process Models and Process Instances</vt:lpstr>
      <vt:lpstr>PowerPoint Presentation</vt:lpstr>
      <vt:lpstr>PowerPoint Presentation</vt:lpstr>
      <vt:lpstr>PowerPoint Presentation</vt:lpstr>
      <vt:lpstr>PowerPoint Presentation</vt:lpstr>
      <vt:lpstr>Service-enabling infrastructure and business processes</vt:lpstr>
      <vt:lpstr>Process Orchestrations</vt:lpstr>
      <vt:lpstr>Control-Flow Patterns</vt:lpstr>
      <vt:lpstr>Pattern 1 (Sequence)</vt:lpstr>
      <vt:lpstr>Motivation</vt:lpstr>
      <vt:lpstr>Pattern 2 (Parallel Split)</vt:lpstr>
      <vt:lpstr>Motivation</vt:lpstr>
      <vt:lpstr>Pattern 3 (Synchronization)</vt:lpstr>
      <vt:lpstr>Motivation</vt:lpstr>
      <vt:lpstr>Pattern 4 (Exclusive Choice)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Modelling</dc:title>
  <dc:creator>Administrator</dc:creator>
  <cp:lastModifiedBy>Tōshirō</cp:lastModifiedBy>
  <cp:revision>14</cp:revision>
  <dcterms:created xsi:type="dcterms:W3CDTF">2022-04-01T05:14:27Z</dcterms:created>
  <dcterms:modified xsi:type="dcterms:W3CDTF">2022-04-21T23:00:28Z</dcterms:modified>
</cp:coreProperties>
</file>