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1994" r:id="rId2"/>
    <p:sldId id="257" r:id="rId3"/>
    <p:sldId id="1995" r:id="rId4"/>
    <p:sldId id="1996" r:id="rId5"/>
    <p:sldId id="1997" r:id="rId6"/>
    <p:sldId id="1998" r:id="rId7"/>
    <p:sldId id="1999" r:id="rId8"/>
    <p:sldId id="2000" r:id="rId9"/>
    <p:sldId id="2001" r:id="rId10"/>
    <p:sldId id="2002" r:id="rId11"/>
    <p:sldId id="2006" r:id="rId12"/>
    <p:sldId id="2003" r:id="rId13"/>
    <p:sldId id="2004" r:id="rId14"/>
    <p:sldId id="2005" r:id="rId15"/>
    <p:sldId id="2007" r:id="rId16"/>
    <p:sldId id="200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8D4DF-728E-4508-83E3-9DD6B590AE5B}" v="1" dt="2021-03-11T04:50:42.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271" autoAdjust="0"/>
  </p:normalViewPr>
  <p:slideViewPr>
    <p:cSldViewPr snapToGrid="0">
      <p:cViewPr varScale="1">
        <p:scale>
          <a:sx n="96" d="100"/>
          <a:sy n="96" d="100"/>
        </p:scale>
        <p:origin x="11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aza Fazal" userId="7b137bd539ee2022" providerId="LiveId" clId="{D7F85728-B6F8-4F09-BE06-A53B8FDE5C58}"/>
    <pc:docChg chg="modSld">
      <pc:chgData name="Murtaza Fazal" userId="7b137bd539ee2022" providerId="LiveId" clId="{D7F85728-B6F8-4F09-BE06-A53B8FDE5C58}" dt="2019-09-18T19:19:51.909" v="0" actId="20577"/>
      <pc:docMkLst>
        <pc:docMk/>
      </pc:docMkLst>
      <pc:sldChg chg="modSp">
        <pc:chgData name="Murtaza Fazal" userId="7b137bd539ee2022" providerId="LiveId" clId="{D7F85728-B6F8-4F09-BE06-A53B8FDE5C58}" dt="2019-09-18T19:19:51.909" v="0" actId="20577"/>
        <pc:sldMkLst>
          <pc:docMk/>
          <pc:sldMk cId="4110020083" sldId="257"/>
        </pc:sldMkLst>
        <pc:spChg chg="mod">
          <ac:chgData name="Murtaza Fazal" userId="7b137bd539ee2022" providerId="LiveId" clId="{D7F85728-B6F8-4F09-BE06-A53B8FDE5C58}" dt="2019-09-18T19:19:51.909" v="0" actId="20577"/>
          <ac:spMkLst>
            <pc:docMk/>
            <pc:sldMk cId="4110020083" sldId="257"/>
            <ac:spMk id="76803" creationId="{00000000-0000-0000-0000-000000000000}"/>
          </ac:spMkLst>
        </pc:spChg>
      </pc:sldChg>
    </pc:docChg>
  </pc:docChgLst>
  <pc:docChgLst>
    <pc:chgData name="Murtaza Fazal" userId="7b137bd539ee2022" providerId="LiveId" clId="{C78AE66B-6A31-4CBF-9D4A-ECBF6FE7919F}"/>
    <pc:docChg chg="modSld">
      <pc:chgData name="Murtaza Fazal" userId="7b137bd539ee2022" providerId="LiveId" clId="{C78AE66B-6A31-4CBF-9D4A-ECBF6FE7919F}" dt="2020-02-18T10:25:38.566" v="1" actId="20577"/>
      <pc:docMkLst>
        <pc:docMk/>
      </pc:docMkLst>
      <pc:sldChg chg="modSp">
        <pc:chgData name="Murtaza Fazal" userId="7b137bd539ee2022" providerId="LiveId" clId="{C78AE66B-6A31-4CBF-9D4A-ECBF6FE7919F}" dt="2020-02-18T10:25:38.566" v="1" actId="20577"/>
        <pc:sldMkLst>
          <pc:docMk/>
          <pc:sldMk cId="4110020083" sldId="257"/>
        </pc:sldMkLst>
        <pc:spChg chg="mod">
          <ac:chgData name="Murtaza Fazal" userId="7b137bd539ee2022" providerId="LiveId" clId="{C78AE66B-6A31-4CBF-9D4A-ECBF6FE7919F}" dt="2020-02-18T10:25:38.566" v="1" actId="20577"/>
          <ac:spMkLst>
            <pc:docMk/>
            <pc:sldMk cId="4110020083" sldId="257"/>
            <ac:spMk id="7680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11/1/2021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11/1/2021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07</a:t>
            </a:r>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472E-0DF2-4097-8311-8F82AC73D80B}"/>
              </a:ext>
            </a:extLst>
          </p:cNvPr>
          <p:cNvSpPr>
            <a:spLocks noGrp="1"/>
          </p:cNvSpPr>
          <p:nvPr>
            <p:ph type="title"/>
          </p:nvPr>
        </p:nvSpPr>
        <p:spPr/>
        <p:txBody>
          <a:bodyPr/>
          <a:lstStyle/>
          <a:p>
            <a:r>
              <a:rPr lang="en-US" dirty="0"/>
              <a:t>WSDL</a:t>
            </a:r>
          </a:p>
        </p:txBody>
      </p:sp>
      <p:sp>
        <p:nvSpPr>
          <p:cNvPr id="3" name="Content Placeholder 2">
            <a:extLst>
              <a:ext uri="{FF2B5EF4-FFF2-40B4-BE49-F238E27FC236}">
                <a16:creationId xmlns:a16="http://schemas.microsoft.com/office/drawing/2014/main" id="{260A8387-A4CB-4C28-8998-DD0CB078AB8D}"/>
              </a:ext>
            </a:extLst>
          </p:cNvPr>
          <p:cNvSpPr>
            <a:spLocks noGrp="1"/>
          </p:cNvSpPr>
          <p:nvPr>
            <p:ph idx="1"/>
          </p:nvPr>
        </p:nvSpPr>
        <p:spPr/>
        <p:txBody>
          <a:bodyPr/>
          <a:lstStyle/>
          <a:p>
            <a:r>
              <a:rPr lang="en-US" dirty="0"/>
              <a:t>The WSDL (Web Service Description Language) is an XML-based grammar for describing the syntax of Web Services, their functions, parameters and return values. </a:t>
            </a:r>
          </a:p>
          <a:p>
            <a:pPr lvl="1">
              <a:buFont typeface="Arial" panose="020B0604020202020204" pitchFamily="34" charset="0"/>
              <a:buChar char="•"/>
            </a:pPr>
            <a:r>
              <a:rPr lang="en-US" dirty="0"/>
              <a:t>WSDL defines the methods and the data associated with Web Service. </a:t>
            </a:r>
          </a:p>
          <a:p>
            <a:pPr lvl="1">
              <a:buFont typeface="Arial" panose="020B0604020202020204" pitchFamily="34" charset="0"/>
              <a:buChar char="•"/>
            </a:pPr>
            <a:r>
              <a:rPr lang="en-US" dirty="0"/>
              <a:t>Since WSDL is XML-based, it is both human and machine readable. However WSDL is designed to be used by machines for automated implementation of interface contracts. </a:t>
            </a:r>
          </a:p>
        </p:txBody>
      </p:sp>
      <p:graphicFrame>
        <p:nvGraphicFramePr>
          <p:cNvPr id="4" name="Table 4">
            <a:extLst>
              <a:ext uri="{FF2B5EF4-FFF2-40B4-BE49-F238E27FC236}">
                <a16:creationId xmlns:a16="http://schemas.microsoft.com/office/drawing/2014/main" id="{43EB1E37-B00A-4D2C-8807-662042CDF4C3}"/>
              </a:ext>
            </a:extLst>
          </p:cNvPr>
          <p:cNvGraphicFramePr>
            <a:graphicFrameLocks noGrp="1"/>
          </p:cNvGraphicFramePr>
          <p:nvPr>
            <p:extLst>
              <p:ext uri="{D42A27DB-BD31-4B8C-83A1-F6EECF244321}">
                <p14:modId xmlns:p14="http://schemas.microsoft.com/office/powerpoint/2010/main" val="2583572196"/>
              </p:ext>
            </p:extLst>
          </p:nvPr>
        </p:nvGraphicFramePr>
        <p:xfrm>
          <a:off x="2062480" y="3429000"/>
          <a:ext cx="8128000" cy="2966720"/>
        </p:xfrm>
        <a:graphic>
          <a:graphicData uri="http://schemas.openxmlformats.org/drawingml/2006/table">
            <a:tbl>
              <a:tblPr firstRow="1" bandRow="1">
                <a:tableStyleId>{5C22544A-7EE6-4342-B048-85BDC9FD1C3A}</a:tableStyleId>
              </a:tblPr>
              <a:tblGrid>
                <a:gridCol w="2804795">
                  <a:extLst>
                    <a:ext uri="{9D8B030D-6E8A-4147-A177-3AD203B41FA5}">
                      <a16:colId xmlns:a16="http://schemas.microsoft.com/office/drawing/2014/main" val="1563522727"/>
                    </a:ext>
                  </a:extLst>
                </a:gridCol>
                <a:gridCol w="5323205">
                  <a:extLst>
                    <a:ext uri="{9D8B030D-6E8A-4147-A177-3AD203B41FA5}">
                      <a16:colId xmlns:a16="http://schemas.microsoft.com/office/drawing/2014/main" val="947255686"/>
                    </a:ext>
                  </a:extLst>
                </a:gridCol>
              </a:tblGrid>
              <a:tr h="370840">
                <a:tc>
                  <a:txBody>
                    <a:bodyPr/>
                    <a:lstStyle/>
                    <a:p>
                      <a:r>
                        <a:rPr lang="en-US" dirty="0"/>
                        <a:t>WSDL Section</a:t>
                      </a:r>
                    </a:p>
                  </a:txBody>
                  <a:tcPr/>
                </a:tc>
                <a:tc>
                  <a:txBody>
                    <a:bodyPr/>
                    <a:lstStyle/>
                    <a:p>
                      <a:r>
                        <a:rPr lang="en-US" dirty="0"/>
                        <a:t>Use</a:t>
                      </a:r>
                    </a:p>
                  </a:txBody>
                  <a:tcPr/>
                </a:tc>
                <a:extLst>
                  <a:ext uri="{0D108BD9-81ED-4DB2-BD59-A6C34878D82A}">
                    <a16:rowId xmlns:a16="http://schemas.microsoft.com/office/drawing/2014/main" val="1152478958"/>
                  </a:ext>
                </a:extLst>
              </a:tr>
              <a:tr h="370840">
                <a:tc>
                  <a:txBody>
                    <a:bodyPr/>
                    <a:lstStyle/>
                    <a:p>
                      <a:r>
                        <a:rPr lang="en-US" dirty="0"/>
                        <a:t>Types</a:t>
                      </a:r>
                    </a:p>
                  </a:txBody>
                  <a:tcPr/>
                </a:tc>
                <a:tc>
                  <a:txBody>
                    <a:bodyPr/>
                    <a:lstStyle/>
                    <a:p>
                      <a:r>
                        <a:rPr lang="en-US" dirty="0"/>
                        <a:t>Defines types</a:t>
                      </a:r>
                    </a:p>
                  </a:txBody>
                  <a:tcPr/>
                </a:tc>
                <a:extLst>
                  <a:ext uri="{0D108BD9-81ED-4DB2-BD59-A6C34878D82A}">
                    <a16:rowId xmlns:a16="http://schemas.microsoft.com/office/drawing/2014/main" val="1540360614"/>
                  </a:ext>
                </a:extLst>
              </a:tr>
              <a:tr h="370840">
                <a:tc>
                  <a:txBody>
                    <a:bodyPr/>
                    <a:lstStyle/>
                    <a:p>
                      <a:r>
                        <a:rPr lang="en-US" dirty="0"/>
                        <a:t>Messages</a:t>
                      </a:r>
                    </a:p>
                  </a:txBody>
                  <a:tcPr/>
                </a:tc>
                <a:tc>
                  <a:txBody>
                    <a:bodyPr/>
                    <a:lstStyle/>
                    <a:p>
                      <a:r>
                        <a:rPr lang="en-US" dirty="0"/>
                        <a:t>Abstract message signatures</a:t>
                      </a:r>
                    </a:p>
                  </a:txBody>
                  <a:tcPr/>
                </a:tc>
                <a:extLst>
                  <a:ext uri="{0D108BD9-81ED-4DB2-BD59-A6C34878D82A}">
                    <a16:rowId xmlns:a16="http://schemas.microsoft.com/office/drawing/2014/main" val="2989112588"/>
                  </a:ext>
                </a:extLst>
              </a:tr>
              <a:tr h="370840">
                <a:tc>
                  <a:txBody>
                    <a:bodyPr/>
                    <a:lstStyle/>
                    <a:p>
                      <a:r>
                        <a:rPr lang="en-US" dirty="0"/>
                        <a:t>Operations</a:t>
                      </a:r>
                    </a:p>
                  </a:txBody>
                  <a:tcPr/>
                </a:tc>
                <a:tc>
                  <a:txBody>
                    <a:bodyPr/>
                    <a:lstStyle/>
                    <a:p>
                      <a:r>
                        <a:rPr lang="en-US" dirty="0"/>
                        <a:t>Abstract method definitions</a:t>
                      </a:r>
                    </a:p>
                  </a:txBody>
                  <a:tcPr/>
                </a:tc>
                <a:extLst>
                  <a:ext uri="{0D108BD9-81ED-4DB2-BD59-A6C34878D82A}">
                    <a16:rowId xmlns:a16="http://schemas.microsoft.com/office/drawing/2014/main" val="3733489548"/>
                  </a:ext>
                </a:extLst>
              </a:tr>
              <a:tr h="370840">
                <a:tc>
                  <a:txBody>
                    <a:bodyPr/>
                    <a:lstStyle/>
                    <a:p>
                      <a:r>
                        <a:rPr lang="en-US" dirty="0"/>
                        <a:t>Port Type</a:t>
                      </a:r>
                    </a:p>
                  </a:txBody>
                  <a:tcPr/>
                </a:tc>
                <a:tc>
                  <a:txBody>
                    <a:bodyPr/>
                    <a:lstStyle/>
                    <a:p>
                      <a:r>
                        <a:rPr lang="en-US" dirty="0"/>
                        <a:t>Abstract interface based on operations</a:t>
                      </a:r>
                    </a:p>
                  </a:txBody>
                  <a:tcPr/>
                </a:tc>
                <a:extLst>
                  <a:ext uri="{0D108BD9-81ED-4DB2-BD59-A6C34878D82A}">
                    <a16:rowId xmlns:a16="http://schemas.microsoft.com/office/drawing/2014/main" val="1385791677"/>
                  </a:ext>
                </a:extLst>
              </a:tr>
              <a:tr h="370840">
                <a:tc>
                  <a:txBody>
                    <a:bodyPr/>
                    <a:lstStyle/>
                    <a:p>
                      <a:r>
                        <a:rPr lang="en-US" dirty="0"/>
                        <a:t>Binding</a:t>
                      </a:r>
                    </a:p>
                  </a:txBody>
                  <a:tcPr/>
                </a:tc>
                <a:tc>
                  <a:txBody>
                    <a:bodyPr/>
                    <a:lstStyle/>
                    <a:p>
                      <a:r>
                        <a:rPr lang="en-US" dirty="0"/>
                        <a:t>Interface and method implementations</a:t>
                      </a:r>
                    </a:p>
                  </a:txBody>
                  <a:tcPr/>
                </a:tc>
                <a:extLst>
                  <a:ext uri="{0D108BD9-81ED-4DB2-BD59-A6C34878D82A}">
                    <a16:rowId xmlns:a16="http://schemas.microsoft.com/office/drawing/2014/main" val="1746993015"/>
                  </a:ext>
                </a:extLst>
              </a:tr>
              <a:tr h="370840">
                <a:tc>
                  <a:txBody>
                    <a:bodyPr/>
                    <a:lstStyle/>
                    <a:p>
                      <a:r>
                        <a:rPr lang="en-US" dirty="0"/>
                        <a:t>Port</a:t>
                      </a:r>
                    </a:p>
                  </a:txBody>
                  <a:tcPr/>
                </a:tc>
                <a:tc>
                  <a:txBody>
                    <a:bodyPr/>
                    <a:lstStyle/>
                    <a:p>
                      <a:r>
                        <a:rPr lang="en-US" dirty="0"/>
                        <a:t>Associates binding with a specific address </a:t>
                      </a:r>
                    </a:p>
                  </a:txBody>
                  <a:tcPr/>
                </a:tc>
                <a:extLst>
                  <a:ext uri="{0D108BD9-81ED-4DB2-BD59-A6C34878D82A}">
                    <a16:rowId xmlns:a16="http://schemas.microsoft.com/office/drawing/2014/main" val="16402442"/>
                  </a:ext>
                </a:extLst>
              </a:tr>
              <a:tr h="370840">
                <a:tc>
                  <a:txBody>
                    <a:bodyPr/>
                    <a:lstStyle/>
                    <a:p>
                      <a:r>
                        <a:rPr lang="en-US" dirty="0"/>
                        <a:t>Service</a:t>
                      </a:r>
                    </a:p>
                  </a:txBody>
                  <a:tcPr/>
                </a:tc>
                <a:tc>
                  <a:txBody>
                    <a:bodyPr/>
                    <a:lstStyle/>
                    <a:p>
                      <a:r>
                        <a:rPr lang="en-US" dirty="0"/>
                        <a:t>Collection of Ports</a:t>
                      </a:r>
                    </a:p>
                  </a:txBody>
                  <a:tcPr/>
                </a:tc>
                <a:extLst>
                  <a:ext uri="{0D108BD9-81ED-4DB2-BD59-A6C34878D82A}">
                    <a16:rowId xmlns:a16="http://schemas.microsoft.com/office/drawing/2014/main" val="2385093325"/>
                  </a:ext>
                </a:extLst>
              </a:tr>
            </a:tbl>
          </a:graphicData>
        </a:graphic>
      </p:graphicFrame>
    </p:spTree>
    <p:extLst>
      <p:ext uri="{BB962C8B-B14F-4D97-AF65-F5344CB8AC3E}">
        <p14:creationId xmlns:p14="http://schemas.microsoft.com/office/powerpoint/2010/main" val="27730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B90E-8423-4AB6-8644-1AF6417D0A12}"/>
              </a:ext>
            </a:extLst>
          </p:cNvPr>
          <p:cNvSpPr>
            <a:spLocks noGrp="1"/>
          </p:cNvSpPr>
          <p:nvPr>
            <p:ph type="title"/>
          </p:nvPr>
        </p:nvSpPr>
        <p:spPr/>
        <p:txBody>
          <a:bodyPr/>
          <a:lstStyle/>
          <a:p>
            <a:r>
              <a:rPr lang="en-US" dirty="0"/>
              <a:t>WSDL Example</a:t>
            </a:r>
          </a:p>
        </p:txBody>
      </p:sp>
      <p:sp>
        <p:nvSpPr>
          <p:cNvPr id="3" name="Content Placeholder 2">
            <a:extLst>
              <a:ext uri="{FF2B5EF4-FFF2-40B4-BE49-F238E27FC236}">
                <a16:creationId xmlns:a16="http://schemas.microsoft.com/office/drawing/2014/main" id="{91E264A8-8D36-42F3-87A6-E003DFB68DF4}"/>
              </a:ext>
            </a:extLst>
          </p:cNvPr>
          <p:cNvSpPr>
            <a:spLocks noGrp="1"/>
          </p:cNvSpPr>
          <p:nvPr>
            <p:ph idx="1"/>
          </p:nvPr>
        </p:nvSpPr>
        <p:spPr/>
        <p:txBody>
          <a:bodyPr/>
          <a:lstStyle/>
          <a:p>
            <a:r>
              <a:rPr lang="en-US" dirty="0"/>
              <a:t>&lt;message name="</a:t>
            </a:r>
            <a:r>
              <a:rPr lang="en-US" dirty="0" err="1"/>
              <a:t>getTermRequesr</a:t>
            </a:r>
            <a:r>
              <a:rPr lang="en-US" dirty="0"/>
              <a:t>&gt; </a:t>
            </a:r>
            <a:br>
              <a:rPr lang="en-US" dirty="0"/>
            </a:br>
            <a:r>
              <a:rPr lang="en-US" dirty="0"/>
              <a:t>	&lt;part name="term" type="</a:t>
            </a:r>
            <a:r>
              <a:rPr lang="en-US" dirty="0" err="1"/>
              <a:t>xs:string</a:t>
            </a:r>
            <a:r>
              <a:rPr lang="en-US" dirty="0"/>
              <a:t>"/&gt; </a:t>
            </a:r>
            <a:br>
              <a:rPr lang="en-US" dirty="0"/>
            </a:br>
            <a:r>
              <a:rPr lang="en-US" dirty="0"/>
              <a:t>&lt;/message&gt; </a:t>
            </a:r>
          </a:p>
          <a:p>
            <a:r>
              <a:rPr lang="en-US" dirty="0"/>
              <a:t>&lt;message name="</a:t>
            </a:r>
            <a:r>
              <a:rPr lang="en-US" dirty="0" err="1"/>
              <a:t>getTermResponse</a:t>
            </a:r>
            <a:r>
              <a:rPr lang="en-US" dirty="0"/>
              <a:t>"&gt; </a:t>
            </a:r>
            <a:br>
              <a:rPr lang="en-US" dirty="0"/>
            </a:br>
            <a:r>
              <a:rPr lang="en-US" dirty="0"/>
              <a:t>	&lt;part name=“value" type="</a:t>
            </a:r>
            <a:r>
              <a:rPr lang="en-US" dirty="0" err="1"/>
              <a:t>xs:string</a:t>
            </a:r>
            <a:r>
              <a:rPr lang="en-US" dirty="0"/>
              <a:t>"/&gt; </a:t>
            </a:r>
            <a:br>
              <a:rPr lang="en-US" dirty="0"/>
            </a:br>
            <a:r>
              <a:rPr lang="en-US" dirty="0"/>
              <a:t>&lt;/message&gt; </a:t>
            </a:r>
          </a:p>
          <a:p>
            <a:r>
              <a:rPr lang="en-US" dirty="0"/>
              <a:t>&lt;</a:t>
            </a:r>
            <a:r>
              <a:rPr lang="en-US" dirty="0" err="1"/>
              <a:t>portType</a:t>
            </a:r>
            <a:r>
              <a:rPr lang="en-US" dirty="0"/>
              <a:t> name="</a:t>
            </a:r>
            <a:r>
              <a:rPr lang="en-US" dirty="0" err="1"/>
              <a:t>glossaryTerms</a:t>
            </a:r>
            <a:r>
              <a:rPr lang="en-US" dirty="0"/>
              <a:t>"&gt; </a:t>
            </a:r>
            <a:br>
              <a:rPr lang="en-US" dirty="0"/>
            </a:br>
            <a:r>
              <a:rPr lang="en-US" dirty="0"/>
              <a:t>	&lt;operation name="</a:t>
            </a:r>
            <a:r>
              <a:rPr lang="en-US" dirty="0" err="1"/>
              <a:t>getTerm</a:t>
            </a:r>
            <a:r>
              <a:rPr lang="en-US" dirty="0"/>
              <a:t>"&gt; </a:t>
            </a:r>
            <a:br>
              <a:rPr lang="en-US" dirty="0"/>
            </a:br>
            <a:r>
              <a:rPr lang="en-US" dirty="0"/>
              <a:t>		&lt;input message="</a:t>
            </a:r>
            <a:r>
              <a:rPr lang="en-US" dirty="0" err="1"/>
              <a:t>getTermRequest</a:t>
            </a:r>
            <a:r>
              <a:rPr lang="en-US" dirty="0"/>
              <a:t>"/&gt; </a:t>
            </a:r>
            <a:br>
              <a:rPr lang="en-US" dirty="0"/>
            </a:br>
            <a:r>
              <a:rPr lang="en-US" dirty="0"/>
              <a:t>		&lt;output message="</a:t>
            </a:r>
            <a:r>
              <a:rPr lang="en-US" dirty="0" err="1"/>
              <a:t>getTermResponse</a:t>
            </a:r>
            <a:r>
              <a:rPr lang="en-US" dirty="0"/>
              <a:t>"/&gt; </a:t>
            </a:r>
            <a:br>
              <a:rPr lang="en-US" dirty="0"/>
            </a:br>
            <a:r>
              <a:rPr lang="en-US" dirty="0"/>
              <a:t>	&lt;/operation&gt;</a:t>
            </a:r>
            <a:br>
              <a:rPr lang="en-US" dirty="0"/>
            </a:br>
            <a:r>
              <a:rPr lang="en-US" dirty="0"/>
              <a:t>&lt;/</a:t>
            </a:r>
            <a:r>
              <a:rPr lang="en-US" dirty="0" err="1"/>
              <a:t>portType</a:t>
            </a:r>
            <a:r>
              <a:rPr lang="en-US" dirty="0"/>
              <a:t>&gt;</a:t>
            </a:r>
          </a:p>
          <a:p>
            <a:endParaRPr lang="en-US" dirty="0"/>
          </a:p>
        </p:txBody>
      </p:sp>
    </p:spTree>
    <p:extLst>
      <p:ext uri="{BB962C8B-B14F-4D97-AF65-F5344CB8AC3E}">
        <p14:creationId xmlns:p14="http://schemas.microsoft.com/office/powerpoint/2010/main" val="198073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32E2-F5BE-4AEF-9DD5-F9CDDCAA9ECF}"/>
              </a:ext>
            </a:extLst>
          </p:cNvPr>
          <p:cNvSpPr>
            <a:spLocks noGrp="1"/>
          </p:cNvSpPr>
          <p:nvPr>
            <p:ph type="title"/>
          </p:nvPr>
        </p:nvSpPr>
        <p:spPr/>
        <p:txBody>
          <a:bodyPr/>
          <a:lstStyle/>
          <a:p>
            <a:r>
              <a:rPr lang="en-US" dirty="0"/>
              <a:t>Service Oriented Architecture (SOA)</a:t>
            </a:r>
          </a:p>
        </p:txBody>
      </p:sp>
      <p:sp>
        <p:nvSpPr>
          <p:cNvPr id="3" name="Content Placeholder 2">
            <a:extLst>
              <a:ext uri="{FF2B5EF4-FFF2-40B4-BE49-F238E27FC236}">
                <a16:creationId xmlns:a16="http://schemas.microsoft.com/office/drawing/2014/main" id="{8EA937FD-D382-45A0-AE23-C9709BD8BC7D}"/>
              </a:ext>
            </a:extLst>
          </p:cNvPr>
          <p:cNvSpPr>
            <a:spLocks noGrp="1"/>
          </p:cNvSpPr>
          <p:nvPr>
            <p:ph idx="1"/>
          </p:nvPr>
        </p:nvSpPr>
        <p:spPr>
          <a:xfrm>
            <a:off x="1097280" y="1874309"/>
            <a:ext cx="10058400" cy="4364566"/>
          </a:xfrm>
        </p:spPr>
        <p:txBody>
          <a:bodyPr/>
          <a:lstStyle/>
          <a:p>
            <a:r>
              <a:rPr lang="en-US" dirty="0"/>
              <a:t>Objects do not always easily reflect real-world processes and relationships </a:t>
            </a:r>
          </a:p>
          <a:p>
            <a:r>
              <a:rPr lang="en-US" dirty="0"/>
              <a:t>Distributed object systems have trouble evolving to reflect the dynamic nature of customer requirements and businesses. </a:t>
            </a:r>
          </a:p>
          <a:p>
            <a:r>
              <a:rPr lang="en-US" dirty="0"/>
              <a:t>Building application out of services allows for a more flexible architecture in building complex applications, specially if the services are owned by different divisions, or event different business. </a:t>
            </a:r>
          </a:p>
          <a:p>
            <a:r>
              <a:rPr lang="en-US" dirty="0"/>
              <a:t>Service orientation allows you to build applications out of new services, services cleaved out of old applications, or application wrapped as services. </a:t>
            </a:r>
          </a:p>
          <a:p>
            <a:r>
              <a:rPr lang="en-US" dirty="0"/>
              <a:t>SOA is important when application have to cross trust boundaries. </a:t>
            </a:r>
          </a:p>
          <a:p>
            <a:r>
              <a:rPr lang="en-US" dirty="0"/>
              <a:t>Object technology can be used in implementing services </a:t>
            </a:r>
          </a:p>
          <a:p>
            <a:r>
              <a:rPr lang="en-US" dirty="0"/>
              <a:t>Web Services are the natural implementation technology for SOA. </a:t>
            </a:r>
          </a:p>
          <a:p>
            <a:endParaRPr lang="en-US" dirty="0"/>
          </a:p>
        </p:txBody>
      </p:sp>
    </p:spTree>
    <p:extLst>
      <p:ext uri="{BB962C8B-B14F-4D97-AF65-F5344CB8AC3E}">
        <p14:creationId xmlns:p14="http://schemas.microsoft.com/office/powerpoint/2010/main" val="206920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1B49-3083-46B2-81C8-BB7919054242}"/>
              </a:ext>
            </a:extLst>
          </p:cNvPr>
          <p:cNvSpPr>
            <a:spLocks noGrp="1"/>
          </p:cNvSpPr>
          <p:nvPr>
            <p:ph type="title"/>
          </p:nvPr>
        </p:nvSpPr>
        <p:spPr/>
        <p:txBody>
          <a:bodyPr/>
          <a:lstStyle/>
          <a:p>
            <a:r>
              <a:rPr lang="en-US" dirty="0"/>
              <a:t>Services are Independent</a:t>
            </a:r>
          </a:p>
        </p:txBody>
      </p:sp>
      <p:sp>
        <p:nvSpPr>
          <p:cNvPr id="3" name="Content Placeholder 2">
            <a:extLst>
              <a:ext uri="{FF2B5EF4-FFF2-40B4-BE49-F238E27FC236}">
                <a16:creationId xmlns:a16="http://schemas.microsoft.com/office/drawing/2014/main" id="{E5C5DD3E-2AFA-437B-85C2-0977A91BAC82}"/>
              </a:ext>
            </a:extLst>
          </p:cNvPr>
          <p:cNvSpPr>
            <a:spLocks noGrp="1"/>
          </p:cNvSpPr>
          <p:nvPr>
            <p:ph idx="1"/>
          </p:nvPr>
        </p:nvSpPr>
        <p:spPr/>
        <p:txBody>
          <a:bodyPr/>
          <a:lstStyle/>
          <a:p>
            <a:r>
              <a:rPr lang="en-US" dirty="0"/>
              <a:t>A service is deployed independently of other services.</a:t>
            </a:r>
          </a:p>
          <a:p>
            <a:endParaRPr lang="en-US" dirty="0"/>
          </a:p>
          <a:p>
            <a:r>
              <a:rPr lang="en-US" dirty="0"/>
              <a:t>A service is separate from the user interface.</a:t>
            </a:r>
          </a:p>
        </p:txBody>
      </p:sp>
    </p:spTree>
    <p:extLst>
      <p:ext uri="{BB962C8B-B14F-4D97-AF65-F5344CB8AC3E}">
        <p14:creationId xmlns:p14="http://schemas.microsoft.com/office/powerpoint/2010/main" val="292000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000-C959-438C-9289-C752ADD2E71D}"/>
              </a:ext>
            </a:extLst>
          </p:cNvPr>
          <p:cNvSpPr>
            <a:spLocks noGrp="1"/>
          </p:cNvSpPr>
          <p:nvPr>
            <p:ph type="title"/>
          </p:nvPr>
        </p:nvSpPr>
        <p:spPr/>
        <p:txBody>
          <a:bodyPr/>
          <a:lstStyle/>
          <a:p>
            <a:r>
              <a:rPr lang="en-US" dirty="0" err="1"/>
              <a:t>ASP.Net</a:t>
            </a:r>
            <a:r>
              <a:rPr lang="en-US" dirty="0"/>
              <a:t> Web Services</a:t>
            </a:r>
          </a:p>
        </p:txBody>
      </p:sp>
      <p:sp>
        <p:nvSpPr>
          <p:cNvPr id="3" name="Content Placeholder 2">
            <a:extLst>
              <a:ext uri="{FF2B5EF4-FFF2-40B4-BE49-F238E27FC236}">
                <a16:creationId xmlns:a16="http://schemas.microsoft.com/office/drawing/2014/main" id="{4DFABC09-A3E5-4609-BD02-65C76292AE05}"/>
              </a:ext>
            </a:extLst>
          </p:cNvPr>
          <p:cNvSpPr>
            <a:spLocks noGrp="1"/>
          </p:cNvSpPr>
          <p:nvPr>
            <p:ph idx="1"/>
          </p:nvPr>
        </p:nvSpPr>
        <p:spPr/>
        <p:txBody>
          <a:bodyPr/>
          <a:lstStyle/>
          <a:p>
            <a:r>
              <a:rPr lang="en-US" dirty="0" err="1"/>
              <a:t>ASP.Net</a:t>
            </a:r>
            <a:r>
              <a:rPr lang="en-US" dirty="0"/>
              <a:t> Web services are built on top of </a:t>
            </a:r>
            <a:r>
              <a:rPr lang="en-US" dirty="0" err="1"/>
              <a:t>ASP.Net</a:t>
            </a:r>
            <a:r>
              <a:rPr lang="en-US" dirty="0"/>
              <a:t>; therefore you can benefit from the features of </a:t>
            </a:r>
            <a:r>
              <a:rPr lang="en-US" dirty="0" err="1"/>
              <a:t>ASP.Net</a:t>
            </a:r>
            <a:r>
              <a:rPr lang="en-US" dirty="0"/>
              <a:t> to build Web Services. </a:t>
            </a:r>
          </a:p>
          <a:p>
            <a:r>
              <a:rPr lang="en-US" dirty="0" err="1"/>
              <a:t>ASP.Net</a:t>
            </a:r>
            <a:r>
              <a:rPr lang="en-US" dirty="0"/>
              <a:t> Web services facilitate Web Services' accessing the many features of the .NET framework, such as authentication, caching, tracing and state management. </a:t>
            </a:r>
          </a:p>
          <a:p>
            <a:endParaRPr lang="en-US" dirty="0"/>
          </a:p>
        </p:txBody>
      </p:sp>
    </p:spTree>
    <p:extLst>
      <p:ext uri="{BB962C8B-B14F-4D97-AF65-F5344CB8AC3E}">
        <p14:creationId xmlns:p14="http://schemas.microsoft.com/office/powerpoint/2010/main" val="264948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B3D9CE-7570-447D-9854-CA0D72CEB373}"/>
              </a:ext>
            </a:extLst>
          </p:cNvPr>
          <p:cNvPicPr>
            <a:picLocks noChangeAspect="1"/>
          </p:cNvPicPr>
          <p:nvPr/>
        </p:nvPicPr>
        <p:blipFill>
          <a:blip r:embed="rId2"/>
          <a:stretch>
            <a:fillRect/>
          </a:stretch>
        </p:blipFill>
        <p:spPr>
          <a:xfrm>
            <a:off x="2575491" y="259518"/>
            <a:ext cx="7041017" cy="5903534"/>
          </a:xfrm>
          <a:prstGeom prst="rect">
            <a:avLst/>
          </a:prstGeom>
        </p:spPr>
      </p:pic>
    </p:spTree>
    <p:extLst>
      <p:ext uri="{BB962C8B-B14F-4D97-AF65-F5344CB8AC3E}">
        <p14:creationId xmlns:p14="http://schemas.microsoft.com/office/powerpoint/2010/main" val="124855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algn="ctr"/>
            <a:r>
              <a:rPr lang="en-US" altLang="en-US" dirty="0"/>
              <a:t>Web Services</a:t>
            </a:r>
          </a:p>
        </p:txBody>
      </p:sp>
    </p:spTree>
    <p:extLst>
      <p:ext uri="{BB962C8B-B14F-4D97-AF65-F5344CB8AC3E}">
        <p14:creationId xmlns:p14="http://schemas.microsoft.com/office/powerpoint/2010/main" val="411002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74DD-8642-4388-9097-6A9742447417}"/>
              </a:ext>
            </a:extLst>
          </p:cNvPr>
          <p:cNvSpPr>
            <a:spLocks noGrp="1"/>
          </p:cNvSpPr>
          <p:nvPr>
            <p:ph type="title"/>
          </p:nvPr>
        </p:nvSpPr>
        <p:spPr/>
        <p:txBody>
          <a:bodyPr/>
          <a:lstStyle/>
          <a:p>
            <a:r>
              <a:rPr lang="en-US" dirty="0"/>
              <a:t>Distributed Object Computing</a:t>
            </a:r>
          </a:p>
        </p:txBody>
      </p:sp>
      <p:sp>
        <p:nvSpPr>
          <p:cNvPr id="3" name="Content Placeholder 2">
            <a:extLst>
              <a:ext uri="{FF2B5EF4-FFF2-40B4-BE49-F238E27FC236}">
                <a16:creationId xmlns:a16="http://schemas.microsoft.com/office/drawing/2014/main" id="{319A8DBB-F983-4EE1-9C51-7F85833346C5}"/>
              </a:ext>
            </a:extLst>
          </p:cNvPr>
          <p:cNvSpPr>
            <a:spLocks noGrp="1"/>
          </p:cNvSpPr>
          <p:nvPr>
            <p:ph idx="1"/>
          </p:nvPr>
        </p:nvSpPr>
        <p:spPr/>
        <p:txBody>
          <a:bodyPr>
            <a:noAutofit/>
          </a:bodyPr>
          <a:lstStyle/>
          <a:p>
            <a:pPr>
              <a:buFont typeface="Arial" panose="020B0604020202020204" pitchFamily="34" charset="0"/>
              <a:buChar char="•"/>
            </a:pPr>
            <a:r>
              <a:rPr lang="en-US" dirty="0"/>
              <a:t> Building scalable solutions require applying the appropriate level of computing power to different parts of the application.</a:t>
            </a:r>
          </a:p>
          <a:p>
            <a:pPr>
              <a:buFont typeface="Arial" panose="020B0604020202020204" pitchFamily="34" charset="0"/>
              <a:buChar char="•"/>
            </a:pPr>
            <a:r>
              <a:rPr lang="en-US" dirty="0"/>
              <a:t> Distributed object computing extends an object oriented programming system by allowing objects to coexist across a heterogeneous network and interact as if they resided on the same machine.</a:t>
            </a:r>
          </a:p>
          <a:p>
            <a:pPr>
              <a:buFont typeface="Arial" panose="020B0604020202020204" pitchFamily="34" charset="0"/>
              <a:buChar char="•"/>
            </a:pPr>
            <a:r>
              <a:rPr lang="en-US" dirty="0"/>
              <a:t> In the early 1990's many companies including Microsoft, Sun Microsystems, the Object Management Group and IBM recognized the need of distributed computing and developed their own technologies to facilitate communication among distributed components.</a:t>
            </a:r>
          </a:p>
          <a:p>
            <a:pPr lvl="1">
              <a:buFont typeface="Arial" panose="020B0604020202020204" pitchFamily="34" charset="0"/>
              <a:buChar char="•"/>
            </a:pPr>
            <a:r>
              <a:rPr lang="en-US" dirty="0"/>
              <a:t>Microsoft DCOM (Distributed Component Object Model)</a:t>
            </a:r>
          </a:p>
          <a:p>
            <a:pPr lvl="1">
              <a:buFont typeface="Arial" panose="020B0604020202020204" pitchFamily="34" charset="0"/>
              <a:buChar char="•"/>
            </a:pPr>
            <a:r>
              <a:rPr lang="en-US" dirty="0"/>
              <a:t>Sun Microsystems' RMI (Remote Method Invocation)</a:t>
            </a:r>
          </a:p>
          <a:p>
            <a:pPr>
              <a:buFont typeface="Arial" panose="020B0604020202020204" pitchFamily="34" charset="0"/>
              <a:buChar char="•"/>
            </a:pPr>
            <a:r>
              <a:rPr lang="en-US" dirty="0"/>
              <a:t> Distributed object systems have several problems.</a:t>
            </a:r>
          </a:p>
          <a:p>
            <a:r>
              <a:rPr lang="en-US" dirty="0"/>
              <a:t> </a:t>
            </a:r>
          </a:p>
        </p:txBody>
      </p:sp>
    </p:spTree>
    <p:extLst>
      <p:ext uri="{BB962C8B-B14F-4D97-AF65-F5344CB8AC3E}">
        <p14:creationId xmlns:p14="http://schemas.microsoft.com/office/powerpoint/2010/main" val="153209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8328-88C0-4D8A-84B5-123C0EB2AE45}"/>
              </a:ext>
            </a:extLst>
          </p:cNvPr>
          <p:cNvSpPr>
            <a:spLocks noGrp="1"/>
          </p:cNvSpPr>
          <p:nvPr>
            <p:ph type="title"/>
          </p:nvPr>
        </p:nvSpPr>
        <p:spPr/>
        <p:txBody>
          <a:bodyPr/>
          <a:lstStyle/>
          <a:p>
            <a:r>
              <a:rPr lang="en-US" dirty="0"/>
              <a:t>What are Web Services?</a:t>
            </a:r>
          </a:p>
        </p:txBody>
      </p:sp>
      <p:sp>
        <p:nvSpPr>
          <p:cNvPr id="3" name="Content Placeholder 2">
            <a:extLst>
              <a:ext uri="{FF2B5EF4-FFF2-40B4-BE49-F238E27FC236}">
                <a16:creationId xmlns:a16="http://schemas.microsoft.com/office/drawing/2014/main" id="{7CA981E5-C69C-4090-9FD9-A56A50EB45D7}"/>
              </a:ext>
            </a:extLst>
          </p:cNvPr>
          <p:cNvSpPr>
            <a:spLocks noGrp="1"/>
          </p:cNvSpPr>
          <p:nvPr>
            <p:ph idx="1"/>
          </p:nvPr>
        </p:nvSpPr>
        <p:spPr/>
        <p:txBody>
          <a:bodyPr/>
          <a:lstStyle/>
          <a:p>
            <a:pPr>
              <a:buFont typeface="Arial" panose="020B0604020202020204" pitchFamily="34" charset="0"/>
              <a:buChar char="•"/>
            </a:pPr>
            <a:r>
              <a:rPr lang="en-US" dirty="0"/>
              <a:t>A Web service is a message delivered over some transport mechanism. </a:t>
            </a:r>
          </a:p>
          <a:p>
            <a:pPr lvl="1">
              <a:buFont typeface="Arial" panose="020B0604020202020204" pitchFamily="34" charset="0"/>
              <a:buChar char="•"/>
            </a:pPr>
            <a:r>
              <a:rPr lang="en-US" dirty="0"/>
              <a:t>XML is the most common message format. </a:t>
            </a:r>
          </a:p>
          <a:p>
            <a:pPr lvl="1">
              <a:buFont typeface="Arial" panose="020B0604020202020204" pitchFamily="34" charset="0"/>
              <a:buChar char="•"/>
            </a:pPr>
            <a:r>
              <a:rPr lang="en-US" dirty="0"/>
              <a:t>HTTP has been the most common transport. </a:t>
            </a:r>
          </a:p>
          <a:p>
            <a:pPr lvl="1">
              <a:buFont typeface="Arial" panose="020B0604020202020204" pitchFamily="34" charset="0"/>
              <a:buChar char="•"/>
            </a:pPr>
            <a:r>
              <a:rPr lang="en-US" dirty="0"/>
              <a:t>SOAP has become an industry standard protocol running on top of HTTP. </a:t>
            </a:r>
          </a:p>
          <a:p>
            <a:pPr>
              <a:buFont typeface="Arial" panose="020B0604020202020204" pitchFamily="34" charset="0"/>
              <a:buChar char="•"/>
            </a:pPr>
            <a:r>
              <a:rPr lang="en-US" dirty="0"/>
              <a:t>The producer of the Web Service maps an object service, program or database to the XML message. </a:t>
            </a:r>
          </a:p>
          <a:p>
            <a:pPr>
              <a:buFont typeface="Arial" panose="020B0604020202020204" pitchFamily="34" charset="0"/>
              <a:buChar char="•"/>
            </a:pPr>
            <a:r>
              <a:rPr lang="en-US" dirty="0"/>
              <a:t>The consumer of the Web Service maps the XML message to an object, service, program, or database </a:t>
            </a:r>
          </a:p>
          <a:p>
            <a:pPr>
              <a:buFont typeface="Arial" panose="020B0604020202020204" pitchFamily="34" charset="0"/>
              <a:buChar char="•"/>
            </a:pPr>
            <a:r>
              <a:rPr lang="en-US" dirty="0"/>
              <a:t>A Web service is executed via the application that consumes it. </a:t>
            </a:r>
          </a:p>
        </p:txBody>
      </p:sp>
    </p:spTree>
    <p:extLst>
      <p:ext uri="{BB962C8B-B14F-4D97-AF65-F5344CB8AC3E}">
        <p14:creationId xmlns:p14="http://schemas.microsoft.com/office/powerpoint/2010/main" val="370236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9C54-C3BD-4B1C-8249-9E44A3C73AFF}"/>
              </a:ext>
            </a:extLst>
          </p:cNvPr>
          <p:cNvSpPr>
            <a:spLocks noGrp="1"/>
          </p:cNvSpPr>
          <p:nvPr>
            <p:ph type="title"/>
          </p:nvPr>
        </p:nvSpPr>
        <p:spPr/>
        <p:txBody>
          <a:bodyPr/>
          <a:lstStyle/>
          <a:p>
            <a:r>
              <a:rPr lang="en-US" dirty="0"/>
              <a:t>Object State and Scalability</a:t>
            </a:r>
          </a:p>
        </p:txBody>
      </p:sp>
      <p:sp>
        <p:nvSpPr>
          <p:cNvPr id="3" name="Content Placeholder 2">
            <a:extLst>
              <a:ext uri="{FF2B5EF4-FFF2-40B4-BE49-F238E27FC236}">
                <a16:creationId xmlns:a16="http://schemas.microsoft.com/office/drawing/2014/main" id="{BEE2C579-CA2A-4EE5-89B7-92A1F90662E2}"/>
              </a:ext>
            </a:extLst>
          </p:cNvPr>
          <p:cNvSpPr>
            <a:spLocks noGrp="1"/>
          </p:cNvSpPr>
          <p:nvPr>
            <p:ph idx="1"/>
          </p:nvPr>
        </p:nvSpPr>
        <p:spPr/>
        <p:txBody>
          <a:bodyPr/>
          <a:lstStyle/>
          <a:p>
            <a:pPr>
              <a:buFont typeface="Arial" panose="020B0604020202020204" pitchFamily="34" charset="0"/>
              <a:buChar char="•"/>
            </a:pPr>
            <a:r>
              <a:rPr lang="en-US" dirty="0"/>
              <a:t>Scalability is the performance of the system under increase load. </a:t>
            </a:r>
          </a:p>
          <a:p>
            <a:pPr lvl="1">
              <a:buFont typeface="Arial" panose="020B0604020202020204" pitchFamily="34" charset="0"/>
              <a:buChar char="•"/>
            </a:pPr>
            <a:r>
              <a:rPr lang="en-US" dirty="0"/>
              <a:t>Systems are scalable if performance can be increased by just adding hardware. </a:t>
            </a:r>
          </a:p>
          <a:p>
            <a:pPr>
              <a:buFont typeface="Arial" panose="020B0604020202020204" pitchFamily="34" charset="0"/>
              <a:buChar char="•"/>
            </a:pPr>
            <a:r>
              <a:rPr lang="en-US" dirty="0"/>
              <a:t>Object oriented systems tend to have many fine-grained objects. </a:t>
            </a:r>
          </a:p>
          <a:p>
            <a:pPr lvl="1">
              <a:buFont typeface="Arial" panose="020B0604020202020204" pitchFamily="34" charset="0"/>
              <a:buChar char="•"/>
            </a:pPr>
            <a:r>
              <a:rPr lang="en-US" dirty="0"/>
              <a:t>Keeping these objects alive consumes resources that prevent servicing more request. </a:t>
            </a:r>
          </a:p>
          <a:p>
            <a:pPr>
              <a:buFont typeface="Arial" panose="020B0604020202020204" pitchFamily="34" charset="0"/>
              <a:buChar char="•"/>
            </a:pPr>
            <a:r>
              <a:rPr lang="en-US" dirty="0"/>
              <a:t>Tracking distributed object lifetimes across the network so that objects can release their proxies, increase network traffic, and degrades performance. </a:t>
            </a:r>
          </a:p>
          <a:p>
            <a:pPr>
              <a:buFont typeface="Arial" panose="020B0604020202020204" pitchFamily="34" charset="0"/>
              <a:buChar char="•"/>
            </a:pPr>
            <a:r>
              <a:rPr lang="en-US" dirty="0"/>
              <a:t>Persistent distributed objects also interfere with load balancing to distribute processing evenly among computers. </a:t>
            </a:r>
          </a:p>
          <a:p>
            <a:pPr lvl="1">
              <a:buFont typeface="Arial" panose="020B0604020202020204" pitchFamily="34" charset="0"/>
              <a:buChar char="•"/>
            </a:pPr>
            <a:r>
              <a:rPr lang="en-US" dirty="0"/>
              <a:t>Stateless objects can be created or destroyed between method calls. State is stored in the non-distributed part of the application. </a:t>
            </a:r>
          </a:p>
          <a:p>
            <a:pPr lvl="1">
              <a:buFont typeface="Arial" panose="020B0604020202020204" pitchFamily="34" charset="0"/>
              <a:buChar char="•"/>
            </a:pPr>
            <a:r>
              <a:rPr lang="en-US" dirty="0"/>
              <a:t>For example, an object that holds on to a database connection interferes with scalability. </a:t>
            </a:r>
          </a:p>
          <a:p>
            <a:endParaRPr lang="en-US" dirty="0"/>
          </a:p>
        </p:txBody>
      </p:sp>
    </p:spTree>
    <p:extLst>
      <p:ext uri="{BB962C8B-B14F-4D97-AF65-F5344CB8AC3E}">
        <p14:creationId xmlns:p14="http://schemas.microsoft.com/office/powerpoint/2010/main" val="426527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6BA4-EDAF-4EF2-97EC-1FD677C8E845}"/>
              </a:ext>
            </a:extLst>
          </p:cNvPr>
          <p:cNvSpPr>
            <a:spLocks noGrp="1"/>
          </p:cNvSpPr>
          <p:nvPr>
            <p:ph type="title"/>
          </p:nvPr>
        </p:nvSpPr>
        <p:spPr/>
        <p:txBody>
          <a:bodyPr/>
          <a:lstStyle/>
          <a:p>
            <a:r>
              <a:rPr lang="en-US" dirty="0"/>
              <a:t>Interoperability</a:t>
            </a:r>
          </a:p>
        </p:txBody>
      </p:sp>
      <p:sp>
        <p:nvSpPr>
          <p:cNvPr id="3" name="Content Placeholder 2">
            <a:extLst>
              <a:ext uri="{FF2B5EF4-FFF2-40B4-BE49-F238E27FC236}">
                <a16:creationId xmlns:a16="http://schemas.microsoft.com/office/drawing/2014/main" id="{E83C1D3F-A08A-44D9-B058-7C07849E952F}"/>
              </a:ext>
            </a:extLst>
          </p:cNvPr>
          <p:cNvSpPr>
            <a:spLocks noGrp="1"/>
          </p:cNvSpPr>
          <p:nvPr>
            <p:ph idx="1"/>
          </p:nvPr>
        </p:nvSpPr>
        <p:spPr/>
        <p:txBody>
          <a:bodyPr/>
          <a:lstStyle/>
          <a:p>
            <a:pPr>
              <a:buFont typeface="Arial" panose="020B0604020202020204" pitchFamily="34" charset="0"/>
              <a:buChar char="•"/>
            </a:pPr>
            <a:r>
              <a:rPr lang="en-US" dirty="0"/>
              <a:t>Each distributed object system used its own transport mechanism. </a:t>
            </a:r>
          </a:p>
          <a:p>
            <a:pPr lvl="1">
              <a:buFont typeface="Arial" panose="020B0604020202020204" pitchFamily="34" charset="0"/>
              <a:buChar char="•"/>
            </a:pPr>
            <a:r>
              <a:rPr lang="en-US" dirty="0"/>
              <a:t>The various distributed object systems of the different vendors did not interoperate. </a:t>
            </a:r>
          </a:p>
          <a:p>
            <a:pPr lvl="1">
              <a:buFont typeface="Arial" panose="020B0604020202020204" pitchFamily="34" charset="0"/>
              <a:buChar char="•"/>
            </a:pPr>
            <a:r>
              <a:rPr lang="en-US" dirty="0"/>
              <a:t>Although in principle CORBA was a vendor-neutral specification, in practice customers were locked into their particular choice of vendor implementation. </a:t>
            </a:r>
          </a:p>
          <a:p>
            <a:pPr>
              <a:buFont typeface="Arial" panose="020B0604020202020204" pitchFamily="34" charset="0"/>
              <a:buChar char="•"/>
            </a:pPr>
            <a:r>
              <a:rPr lang="en-US" dirty="0"/>
              <a:t>The various distributed object systems used different wire protocols. </a:t>
            </a:r>
          </a:p>
          <a:p>
            <a:pPr lvl="1">
              <a:buFont typeface="Arial" panose="020B0604020202020204" pitchFamily="34" charset="0"/>
              <a:buChar char="•"/>
            </a:pPr>
            <a:r>
              <a:rPr lang="en-US" dirty="0"/>
              <a:t>This is similar to having different procedure calling conventions between methods. </a:t>
            </a:r>
          </a:p>
          <a:p>
            <a:pPr>
              <a:buFont typeface="Arial" panose="020B0604020202020204" pitchFamily="34" charset="0"/>
              <a:buChar char="•"/>
            </a:pPr>
            <a:r>
              <a:rPr lang="en-US" dirty="0"/>
              <a:t>The various distributed object systems require keeping non-standard Internet ports open for remote object invocation. </a:t>
            </a:r>
          </a:p>
          <a:p>
            <a:pPr lvl="1">
              <a:buFont typeface="Arial" panose="020B0604020202020204" pitchFamily="34" charset="0"/>
              <a:buChar char="•"/>
            </a:pPr>
            <a:r>
              <a:rPr lang="en-US" dirty="0"/>
              <a:t>These protocols are not transparent to the usual settings for firewall.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5116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23E1-DB7D-4F49-B706-BB5E0516DCE2}"/>
              </a:ext>
            </a:extLst>
          </p:cNvPr>
          <p:cNvSpPr>
            <a:spLocks noGrp="1"/>
          </p:cNvSpPr>
          <p:nvPr>
            <p:ph type="title"/>
          </p:nvPr>
        </p:nvSpPr>
        <p:spPr/>
        <p:txBody>
          <a:bodyPr/>
          <a:lstStyle/>
          <a:p>
            <a:r>
              <a:rPr lang="en-US" dirty="0"/>
              <a:t>Industry Standard Messaging</a:t>
            </a:r>
          </a:p>
        </p:txBody>
      </p:sp>
      <p:sp>
        <p:nvSpPr>
          <p:cNvPr id="3" name="Content Placeholder 2">
            <a:extLst>
              <a:ext uri="{FF2B5EF4-FFF2-40B4-BE49-F238E27FC236}">
                <a16:creationId xmlns:a16="http://schemas.microsoft.com/office/drawing/2014/main" id="{106CC9A9-5187-410C-B044-6456EA9D0132}"/>
              </a:ext>
            </a:extLst>
          </p:cNvPr>
          <p:cNvSpPr>
            <a:spLocks noGrp="1"/>
          </p:cNvSpPr>
          <p:nvPr>
            <p:ph idx="1"/>
          </p:nvPr>
        </p:nvSpPr>
        <p:spPr>
          <a:xfrm>
            <a:off x="1097280" y="1845734"/>
            <a:ext cx="10058400" cy="4459816"/>
          </a:xfrm>
        </p:spPr>
        <p:txBody>
          <a:bodyPr>
            <a:normAutofit fontScale="92500" lnSpcReduction="20000"/>
          </a:bodyPr>
          <a:lstStyle/>
          <a:p>
            <a:pPr>
              <a:buFont typeface="Arial" panose="020B0604020202020204" pitchFamily="34" charset="0"/>
              <a:buChar char="•"/>
            </a:pPr>
            <a:r>
              <a:rPr lang="en-US" dirty="0"/>
              <a:t>HTTP  is a ubiquitous transport standard. </a:t>
            </a:r>
          </a:p>
          <a:p>
            <a:pPr lvl="1">
              <a:buFont typeface="Arial" panose="020B0604020202020204" pitchFamily="34" charset="0"/>
              <a:buChar char="•"/>
            </a:pPr>
            <a:r>
              <a:rPr lang="en-US" dirty="0"/>
              <a:t>Port 80 is almost always open on a firewall </a:t>
            </a:r>
          </a:p>
          <a:p>
            <a:pPr>
              <a:buFont typeface="Arial" panose="020B0604020202020204" pitchFamily="34" charset="0"/>
              <a:buChar char="•"/>
            </a:pPr>
            <a:r>
              <a:rPr lang="en-US" dirty="0"/>
              <a:t>Since HTTP is a text-based protocol, XML was a natural choice for implementing an object-neutral messaging protocol. </a:t>
            </a:r>
          </a:p>
          <a:p>
            <a:pPr>
              <a:buFont typeface="Arial" panose="020B0604020202020204" pitchFamily="34" charset="0"/>
              <a:buChar char="•"/>
            </a:pPr>
            <a:r>
              <a:rPr lang="en-US" dirty="0"/>
              <a:t>By exchanging messages instead of object method calls, application built with different object models, and different implementation technologies can interact. </a:t>
            </a:r>
          </a:p>
          <a:p>
            <a:pPr>
              <a:buFont typeface="Arial" panose="020B0604020202020204" pitchFamily="34" charset="0"/>
              <a:buChar char="•"/>
            </a:pPr>
            <a:r>
              <a:rPr lang="en-US" dirty="0"/>
              <a:t>Messaging technologies are most robust and scale better in distributed scenarios. </a:t>
            </a:r>
          </a:p>
          <a:p>
            <a:pPr>
              <a:buFont typeface="Arial" panose="020B0604020202020204" pitchFamily="34" charset="0"/>
              <a:buChar char="•"/>
            </a:pPr>
            <a:r>
              <a:rPr lang="en-US" dirty="0"/>
              <a:t>This looser coupling, however, makes it harder for type information and transaction context to be transmitted. </a:t>
            </a:r>
          </a:p>
          <a:p>
            <a:pPr>
              <a:buFont typeface="Arial" panose="020B0604020202020204" pitchFamily="34" charset="0"/>
              <a:buChar char="•"/>
            </a:pPr>
            <a:r>
              <a:rPr lang="en-US" dirty="0"/>
              <a:t>SOAP and WSDL have merged as the fundamental specifications for Web services. </a:t>
            </a:r>
          </a:p>
          <a:p>
            <a:pPr>
              <a:buFont typeface="Arial" panose="020B0604020202020204" pitchFamily="34" charset="0"/>
              <a:buChar char="•"/>
            </a:pPr>
            <a:r>
              <a:rPr lang="en-US" dirty="0"/>
              <a:t>Additional specifications such as WS-Security and WS-Addressing are designed to solves some additional issues associated with Web services. </a:t>
            </a:r>
          </a:p>
          <a:p>
            <a:pPr>
              <a:buFont typeface="Arial" panose="020B0604020202020204" pitchFamily="34" charset="0"/>
              <a:buChar char="•"/>
            </a:pPr>
            <a:r>
              <a:rPr lang="en-US" dirty="0"/>
              <a:t>Future standards such as WS-</a:t>
            </a:r>
            <a:r>
              <a:rPr lang="en-US" dirty="0" err="1"/>
              <a:t>Eventing</a:t>
            </a:r>
            <a:r>
              <a:rPr lang="en-US" dirty="0"/>
              <a:t> (for publish and subscribe) will impact application development.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9458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BB64-7C9B-466B-A858-FDD230C85185}"/>
              </a:ext>
            </a:extLst>
          </p:cNvPr>
          <p:cNvSpPr>
            <a:spLocks noGrp="1"/>
          </p:cNvSpPr>
          <p:nvPr>
            <p:ph type="title"/>
          </p:nvPr>
        </p:nvSpPr>
        <p:spPr/>
        <p:txBody>
          <a:bodyPr/>
          <a:lstStyle/>
          <a:p>
            <a:r>
              <a:rPr lang="en-US" dirty="0"/>
              <a:t>Benefits of Web Service Integration</a:t>
            </a:r>
          </a:p>
        </p:txBody>
      </p:sp>
      <p:sp>
        <p:nvSpPr>
          <p:cNvPr id="3" name="Content Placeholder 2">
            <a:extLst>
              <a:ext uri="{FF2B5EF4-FFF2-40B4-BE49-F238E27FC236}">
                <a16:creationId xmlns:a16="http://schemas.microsoft.com/office/drawing/2014/main" id="{AB02FC6B-12AB-4151-B9DA-FEB705F7879B}"/>
              </a:ext>
            </a:extLst>
          </p:cNvPr>
          <p:cNvSpPr>
            <a:spLocks noGrp="1"/>
          </p:cNvSpPr>
          <p:nvPr>
            <p:ph idx="1"/>
          </p:nvPr>
        </p:nvSpPr>
        <p:spPr/>
        <p:txBody>
          <a:bodyPr/>
          <a:lstStyle/>
          <a:p>
            <a:r>
              <a:rPr lang="en-US" dirty="0"/>
              <a:t>Let's look at some business advantages of Web services. </a:t>
            </a:r>
          </a:p>
          <a:p>
            <a:pPr>
              <a:buFont typeface="Arial" panose="020B0604020202020204" pitchFamily="34" charset="0"/>
              <a:buChar char="•"/>
            </a:pPr>
            <a:r>
              <a:rPr lang="en-US" dirty="0"/>
              <a:t>Web services offer new business opportunities by marking it easy to connect with partners (Business to Business Integration) </a:t>
            </a:r>
          </a:p>
          <a:p>
            <a:pPr>
              <a:buFont typeface="Arial" panose="020B0604020202020204" pitchFamily="34" charset="0"/>
              <a:buChar char="•"/>
            </a:pPr>
            <a:r>
              <a:rPr lang="en-US" dirty="0"/>
              <a:t>Reduce application development and maintenance costs (Save time and money). </a:t>
            </a:r>
          </a:p>
          <a:p>
            <a:pPr>
              <a:buFont typeface="Arial" panose="020B0604020202020204" pitchFamily="34" charset="0"/>
              <a:buChar char="•"/>
            </a:pPr>
            <a:r>
              <a:rPr lang="en-US" dirty="0"/>
              <a:t>Create new sources of revenue by making the present useful functionality into Web services. </a:t>
            </a:r>
          </a:p>
          <a:p>
            <a:pPr>
              <a:buFont typeface="Arial" panose="020B0604020202020204" pitchFamily="34" charset="0"/>
              <a:buChar char="•"/>
            </a:pPr>
            <a:r>
              <a:rPr lang="en-US" dirty="0"/>
              <a:t>Web services provide a solution to systems interoperability problems. </a:t>
            </a:r>
          </a:p>
          <a:p>
            <a:pPr>
              <a:buFont typeface="Arial" panose="020B0604020202020204" pitchFamily="34" charset="0"/>
              <a:buChar char="•"/>
            </a:pPr>
            <a:r>
              <a:rPr lang="en-US" dirty="0"/>
              <a:t>Implement cross-platform, program-to-gram communications (application integration). </a:t>
            </a:r>
          </a:p>
          <a:p>
            <a:pPr>
              <a:buFont typeface="Arial" panose="020B0604020202020204" pitchFamily="34" charset="0"/>
              <a:buChar char="•"/>
            </a:pPr>
            <a:r>
              <a:rPr lang="en-US" dirty="0"/>
              <a:t>Deliver significantly more personal, integrated experiences to users using </a:t>
            </a:r>
          </a:p>
          <a:p>
            <a:pPr>
              <a:buFont typeface="Arial" panose="020B0604020202020204" pitchFamily="34" charset="0"/>
              <a:buChar char="•"/>
            </a:pPr>
            <a:r>
              <a:rPr lang="en-US" dirty="0"/>
              <a:t>Web services. Web services connect information, applications, people, systems and devices. </a:t>
            </a:r>
          </a:p>
          <a:p>
            <a:endParaRPr lang="en-US" dirty="0"/>
          </a:p>
        </p:txBody>
      </p:sp>
    </p:spTree>
    <p:extLst>
      <p:ext uri="{BB962C8B-B14F-4D97-AF65-F5344CB8AC3E}">
        <p14:creationId xmlns:p14="http://schemas.microsoft.com/office/powerpoint/2010/main" val="247683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A4CF-1CFE-441C-BC72-85C95E335CB3}"/>
              </a:ext>
            </a:extLst>
          </p:cNvPr>
          <p:cNvSpPr>
            <a:spLocks noGrp="1"/>
          </p:cNvSpPr>
          <p:nvPr>
            <p:ph type="title"/>
          </p:nvPr>
        </p:nvSpPr>
        <p:spPr/>
        <p:txBody>
          <a:bodyPr/>
          <a:lstStyle/>
          <a:p>
            <a:r>
              <a:rPr lang="en-US" dirty="0"/>
              <a:t>SOAP</a:t>
            </a:r>
          </a:p>
        </p:txBody>
      </p:sp>
      <p:sp>
        <p:nvSpPr>
          <p:cNvPr id="3" name="Content Placeholder 2">
            <a:extLst>
              <a:ext uri="{FF2B5EF4-FFF2-40B4-BE49-F238E27FC236}">
                <a16:creationId xmlns:a16="http://schemas.microsoft.com/office/drawing/2014/main" id="{D67AFD67-5DBA-4C5D-BC9F-0D3705D008F1}"/>
              </a:ext>
            </a:extLst>
          </p:cNvPr>
          <p:cNvSpPr>
            <a:spLocks noGrp="1"/>
          </p:cNvSpPr>
          <p:nvPr>
            <p:ph idx="1"/>
          </p:nvPr>
        </p:nvSpPr>
        <p:spPr/>
        <p:txBody>
          <a:bodyPr/>
          <a:lstStyle/>
          <a:p>
            <a:endParaRPr lang="en-US" dirty="0"/>
          </a:p>
          <a:p>
            <a:r>
              <a:rPr lang="en-US" dirty="0"/>
              <a:t>SOAP (Simple Object Access Protocol) is a lightweight protocol for the exchange of information in a decentralized, distributed environment. </a:t>
            </a:r>
          </a:p>
          <a:p>
            <a:pPr lvl="1">
              <a:buFont typeface="Arial" panose="020B0604020202020204" pitchFamily="34" charset="0"/>
              <a:buChar char="•"/>
            </a:pPr>
            <a:r>
              <a:rPr lang="en-US" dirty="0"/>
              <a:t>SOAP is a protocol that defines how to send messages in a platform-independent manner using XML. </a:t>
            </a:r>
          </a:p>
          <a:p>
            <a:pPr lvl="1">
              <a:buFont typeface="Arial" panose="020B0604020202020204" pitchFamily="34" charset="0"/>
              <a:buChar char="•"/>
            </a:pPr>
            <a:r>
              <a:rPr lang="en-US" dirty="0"/>
              <a:t>SOAP, uses XML as a wire protocol to describe how the data and its associated type definitions are transmitted. </a:t>
            </a:r>
          </a:p>
          <a:p>
            <a:pPr lvl="1">
              <a:buFont typeface="Arial" panose="020B0604020202020204" pitchFamily="34" charset="0"/>
              <a:buChar char="•"/>
            </a:pPr>
            <a:r>
              <a:rPr lang="en-US" dirty="0"/>
              <a:t>SOAP was developed by Microsoft, IBM and others, and then handed over to the W3C for further development. </a:t>
            </a:r>
          </a:p>
          <a:p>
            <a:endParaRPr lang="en-US" dirty="0"/>
          </a:p>
        </p:txBody>
      </p:sp>
    </p:spTree>
    <p:extLst>
      <p:ext uri="{BB962C8B-B14F-4D97-AF65-F5344CB8AC3E}">
        <p14:creationId xmlns:p14="http://schemas.microsoft.com/office/powerpoint/2010/main" val="20146429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986</TotalTime>
  <Words>1178</Words>
  <Application>Microsoft Office PowerPoint</Application>
  <PresentationFormat>Widescreen</PresentationFormat>
  <Paragraphs>103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Information Processing Techniques</vt:lpstr>
      <vt:lpstr>Web Services</vt:lpstr>
      <vt:lpstr>Distributed Object Computing</vt:lpstr>
      <vt:lpstr>What are Web Services?</vt:lpstr>
      <vt:lpstr>Object State and Scalability</vt:lpstr>
      <vt:lpstr>Interoperability</vt:lpstr>
      <vt:lpstr>Industry Standard Messaging</vt:lpstr>
      <vt:lpstr>Benefits of Web Service Integration</vt:lpstr>
      <vt:lpstr>SOAP</vt:lpstr>
      <vt:lpstr>WSDL</vt:lpstr>
      <vt:lpstr>WSDL Example</vt:lpstr>
      <vt:lpstr>Service Oriented Architecture (SOA)</vt:lpstr>
      <vt:lpstr>Services are Independent</vt:lpstr>
      <vt:lpstr>ASP.Net Web Services</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Murtaza Fazal</dc:creator>
  <cp:lastModifiedBy>abeeha.sattar13@outlook.com</cp:lastModifiedBy>
  <cp:revision>41</cp:revision>
  <dcterms:created xsi:type="dcterms:W3CDTF">2017-02-02T11:54:53Z</dcterms:created>
  <dcterms:modified xsi:type="dcterms:W3CDTF">2021-11-01T04:21:13Z</dcterms:modified>
</cp:coreProperties>
</file>