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5" r:id="rId20"/>
    <p:sldId id="2026" r:id="rId21"/>
    <p:sldId id="20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18"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You can use reflection to view metadata (attributes), perform type discovery, do late binding to methods and properties and dynamically load and create types at runtime.</a:t>
            </a:r>
          </a:p>
          <a:p>
            <a:r>
              <a:rPr lang="en-US" altLang="en-US" dirty="0"/>
              <a:t>To understand how these can be done, you need to understand </a:t>
            </a:r>
            <a:r>
              <a:rPr lang="en-US" altLang="en-US" dirty="0" err="1"/>
              <a:t>.Net</a:t>
            </a:r>
            <a:r>
              <a:rPr lang="en-US" altLang="en-US" dirty="0"/>
              <a:t> execution Model.</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4</a:t>
            </a:fld>
            <a:endParaRPr lang="en-US"/>
          </a:p>
        </p:txBody>
      </p:sp>
    </p:spTree>
    <p:extLst>
      <p:ext uri="{BB962C8B-B14F-4D97-AF65-F5344CB8AC3E}">
        <p14:creationId xmlns:p14="http://schemas.microsoft.com/office/powerpoint/2010/main" val="14509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Metadata is the place you look for information and code for assemblies. This is where reflection comes into play. That’ why every .NET object can be queried for its type. </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6</a:t>
            </a:fld>
            <a:endParaRPr lang="en-US"/>
          </a:p>
        </p:txBody>
      </p:sp>
    </p:spTree>
    <p:extLst>
      <p:ext uri="{BB962C8B-B14F-4D97-AF65-F5344CB8AC3E}">
        <p14:creationId xmlns:p14="http://schemas.microsoft.com/office/powerpoint/2010/main" val="16295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One use of reflection is to view metadata. You can add custom attributes to any code you write.</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10</a:t>
            </a:fld>
            <a:endParaRPr lang="en-US"/>
          </a:p>
        </p:txBody>
      </p:sp>
    </p:spTree>
    <p:extLst>
      <p:ext uri="{BB962C8B-B14F-4D97-AF65-F5344CB8AC3E}">
        <p14:creationId xmlns:p14="http://schemas.microsoft.com/office/powerpoint/2010/main" val="21548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Base class for all "member" element descriptions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class is the base class of all Reflection information classes for subordinate elements of </a:t>
            </a:r>
            <a:r>
              <a:rPr lang="en-US" altLang="zh-CN" dirty="0" err="1">
                <a:cs typeface="Cordia New" pitchFamily="34" charset="-34"/>
              </a:rPr>
              <a:t>System.Type</a:t>
            </a:r>
            <a:r>
              <a:rPr lang="en-US" altLang="zh-CN" dirty="0">
                <a:cs typeface="Cordia New" pitchFamily="34" charset="-34"/>
              </a:rPr>
              <a:t>. </a:t>
            </a:r>
          </a:p>
          <a:p>
            <a:pPr>
              <a:spcBef>
                <a:spcPct val="0"/>
              </a:spcBef>
            </a:pPr>
            <a:r>
              <a:rPr lang="en-US" altLang="zh-CN" dirty="0">
                <a:cs typeface="Cordia New" pitchFamily="34" charset="-34"/>
              </a:rPr>
              <a:t>If you enumerate all members of a type using the </a:t>
            </a:r>
            <a:r>
              <a:rPr lang="en-US" altLang="zh-CN" dirty="0" err="1">
                <a:cs typeface="Cordia New" pitchFamily="34" charset="-34"/>
              </a:rPr>
              <a:t>System.Type.GetMembers</a:t>
            </a:r>
            <a:r>
              <a:rPr lang="en-US" altLang="zh-CN" dirty="0">
                <a:cs typeface="Cordia New" pitchFamily="34" charset="-34"/>
              </a:rPr>
              <a:t>() method, an array of </a:t>
            </a:r>
            <a:r>
              <a:rPr lang="en-US" altLang="zh-CN" dirty="0" err="1">
                <a:cs typeface="Cordia New" pitchFamily="34" charset="-34"/>
              </a:rPr>
              <a:t>MemberInfo</a:t>
            </a:r>
            <a:r>
              <a:rPr lang="en-US" altLang="zh-CN" dirty="0">
                <a:cs typeface="Cordia New" pitchFamily="34" charset="-34"/>
              </a:rPr>
              <a:t> objects will be returned that will provide you with basic information about every subordinate element and you can indeed use Reflection itself to test whether a given </a:t>
            </a:r>
            <a:r>
              <a:rPr lang="en-US" altLang="zh-CN" dirty="0" err="1">
                <a:cs typeface="Cordia New" pitchFamily="34" charset="-34"/>
              </a:rPr>
              <a:t>MemberInfo</a:t>
            </a:r>
            <a:r>
              <a:rPr lang="en-US" altLang="zh-CN" dirty="0">
                <a:cs typeface="Cordia New" pitchFamily="34" charset="-34"/>
              </a:rPr>
              <a:t> is of type </a:t>
            </a:r>
            <a:r>
              <a:rPr lang="en-US" altLang="zh-CN" dirty="0" err="1">
                <a:cs typeface="Cordia New" pitchFamily="34" charset="-34"/>
              </a:rPr>
              <a:t>MethodInfo</a:t>
            </a:r>
            <a:r>
              <a:rPr lang="en-US" altLang="zh-CN" dirty="0">
                <a:cs typeface="Cordia New" pitchFamily="34" charset="-34"/>
              </a:rPr>
              <a:t> and do a safe type-cast to explore the specific capabilities.</a:t>
            </a:r>
            <a:endParaRPr lang="en-US" altLang="zh-CN" b="1" i="1" dirty="0">
              <a:cs typeface="Cordia New" pitchFamily="34" charset="-34"/>
            </a:endParaRPr>
          </a:p>
          <a:p>
            <a:pPr>
              <a:spcBef>
                <a:spcPct val="0"/>
              </a:spcBef>
            </a:pPr>
            <a:r>
              <a:rPr lang="en-US" altLang="zh-CN" b="1" i="1" dirty="0">
                <a:cs typeface="Cordia New" pitchFamily="34" charset="-34"/>
              </a:rPr>
              <a:t>Provides member kind, name and declaring class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base class provides information about the element’s name, its “kind” (that is whether it is indeed a method, field or on of the other kinds) and which its declaring class is.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12</a:t>
            </a:fld>
            <a:endParaRPr lang="en-US"/>
          </a:p>
        </p:txBody>
      </p:sp>
    </p:spTree>
    <p:extLst>
      <p:ext uri="{BB962C8B-B14F-4D97-AF65-F5344CB8AC3E}">
        <p14:creationId xmlns:p14="http://schemas.microsoft.com/office/powerpoint/2010/main" val="370040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0"/>
              </a:spcBef>
            </a:pPr>
            <a:r>
              <a:rPr lang="en-US" altLang="zh-CN" sz="1200" b="1" i="1" dirty="0">
                <a:cs typeface="Cordia New" pitchFamily="34" charset="-34"/>
              </a:rPr>
              <a:t>Custom attributes are the killer-app for Reflection!</a:t>
            </a:r>
          </a:p>
          <a:p>
            <a:pPr>
              <a:lnSpc>
                <a:spcPct val="90000"/>
              </a:lnSpc>
              <a:spcBef>
                <a:spcPct val="0"/>
              </a:spcBef>
            </a:pPr>
            <a:r>
              <a:rPr lang="en-US" altLang="zh-CN" sz="1200" dirty="0">
                <a:cs typeface="Cordia New" pitchFamily="34" charset="-34"/>
              </a:rPr>
              <a:t>Custom attributes are the real killer application for Reflection and something that you should really consider looking at very closely. </a:t>
            </a:r>
          </a:p>
          <a:p>
            <a:pPr>
              <a:lnSpc>
                <a:spcPct val="90000"/>
              </a:lnSpc>
              <a:spcBef>
                <a:spcPct val="0"/>
              </a:spcBef>
            </a:pPr>
            <a:r>
              <a:rPr lang="en-US" altLang="zh-CN" sz="1200" dirty="0">
                <a:cs typeface="Cordia New" pitchFamily="34" charset="-34"/>
              </a:rPr>
              <a:t>The Reflection features that we highlighted up to here, like all the detailed member information are certainly useful for implementing late-bound applications and for creating more solid code, but attributes indeed enable a whole new development paradigm: attribute-driven programming.</a:t>
            </a:r>
            <a:endParaRPr lang="en-US" altLang="zh-CN" sz="1200" b="1" i="1" dirty="0">
              <a:cs typeface="Cordia New" pitchFamily="34" charset="-34"/>
            </a:endParaRPr>
          </a:p>
          <a:p>
            <a:pPr>
              <a:lnSpc>
                <a:spcPct val="90000"/>
              </a:lnSpc>
              <a:spcBef>
                <a:spcPct val="0"/>
              </a:spcBef>
            </a:pPr>
            <a:r>
              <a:rPr lang="en-US" altLang="zh-CN" sz="1200" b="1" i="1" dirty="0">
                <a:cs typeface="Cordia New" pitchFamily="34" charset="-34"/>
              </a:rPr>
              <a:t>Attributes enable declarative behavior</a:t>
            </a:r>
          </a:p>
          <a:p>
            <a:pPr>
              <a:lnSpc>
                <a:spcPct val="90000"/>
              </a:lnSpc>
              <a:spcBef>
                <a:spcPct val="0"/>
              </a:spcBef>
            </a:pPr>
            <a:r>
              <a:rPr lang="en-US" altLang="zh-CN" sz="1200" dirty="0">
                <a:cs typeface="Cordia New" pitchFamily="34" charset="-34"/>
              </a:rPr>
              <a:t>Attributes are special elements (classes) in the .NET Framework that allow you to augment any structural element of .NET classes and structures with auxiliary information that is not immediately part of the class’s runtime behavior but serves to provide additional information that is either being evaluated by the runtime and the .NET Framework or your own frameworks.</a:t>
            </a:r>
          </a:p>
          <a:p>
            <a:pPr>
              <a:lnSpc>
                <a:spcPct val="90000"/>
              </a:lnSpc>
              <a:spcBef>
                <a:spcPct val="0"/>
              </a:spcBef>
            </a:pPr>
            <a:r>
              <a:rPr lang="en-US" altLang="zh-CN" sz="1200" dirty="0">
                <a:cs typeface="Cordia New" pitchFamily="34" charset="-34"/>
              </a:rPr>
              <a:t>An example for this is the [serializable] attribute, which tells the Serialization framework that it is allowed to serialize a class’s state as-is and using the class metadata for Remoting or persistent storage. If the attribute is not present, the class implementer essentially denies that permission and either provides an own implementation for serialization through the </a:t>
            </a:r>
            <a:r>
              <a:rPr lang="en-US" altLang="zh-CN" sz="1200" dirty="0" err="1">
                <a:cs typeface="Cordia New" pitchFamily="34" charset="-34"/>
              </a:rPr>
              <a:t>ISerializable</a:t>
            </a:r>
            <a:r>
              <a:rPr lang="en-US" altLang="zh-CN" sz="1200" dirty="0">
                <a:cs typeface="Cordia New" pitchFamily="34" charset="-34"/>
              </a:rPr>
              <a:t> interface or does not p </a:t>
            </a:r>
            <a:r>
              <a:rPr lang="en-US" altLang="zh-CN" sz="1200" dirty="0" err="1">
                <a:cs typeface="Cordia New" pitchFamily="34" charset="-34"/>
              </a:rPr>
              <a:t>ermit</a:t>
            </a:r>
            <a:r>
              <a:rPr lang="en-US" altLang="zh-CN" sz="1200" dirty="0">
                <a:cs typeface="Cordia New" pitchFamily="34" charset="-34"/>
              </a:rPr>
              <a:t> serialization and remote marshaling at all.</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13</a:t>
            </a:fld>
            <a:endParaRPr lang="en-US"/>
          </a:p>
        </p:txBody>
      </p:sp>
    </p:spTree>
    <p:extLst>
      <p:ext uri="{BB962C8B-B14F-4D97-AF65-F5344CB8AC3E}">
        <p14:creationId xmlns:p14="http://schemas.microsoft.com/office/powerpoint/2010/main" val="422910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Types know their Module, Modules know their types</a:t>
            </a:r>
          </a:p>
          <a:p>
            <a:pPr>
              <a:spcBef>
                <a:spcPct val="0"/>
              </a:spcBef>
            </a:pPr>
            <a:r>
              <a:rPr lang="en-US" altLang="zh-CN" dirty="0">
                <a:cs typeface="Cordia New" pitchFamily="34" charset="-34"/>
              </a:rPr>
              <a:t>Another strong point of the metadata is that it allows navigating the entire context of a type. A module, reflected by the </a:t>
            </a:r>
            <a:r>
              <a:rPr lang="en-US" altLang="zh-CN" dirty="0" err="1">
                <a:cs typeface="Cordia New" pitchFamily="34" charset="-34"/>
              </a:rPr>
              <a:t>System.Reflection.Module</a:t>
            </a:r>
            <a:r>
              <a:rPr lang="en-US" altLang="zh-CN" dirty="0">
                <a:cs typeface="Cordia New" pitchFamily="34" charset="-34"/>
              </a:rPr>
              <a:t> class, knows all of the types it defines and implements and each types knows its implementing module.</a:t>
            </a:r>
            <a:endParaRPr lang="en-US" altLang="zh-CN" b="1" i="1" dirty="0">
              <a:cs typeface="Cordia New" pitchFamily="34" charset="-34"/>
            </a:endParaRPr>
          </a:p>
          <a:p>
            <a:pPr>
              <a:spcBef>
                <a:spcPct val="0"/>
              </a:spcBef>
            </a:pPr>
            <a:r>
              <a:rPr lang="en-US" altLang="zh-CN" b="1" i="1" dirty="0">
                <a:cs typeface="Cordia New" pitchFamily="34" charset="-34"/>
              </a:rPr>
              <a:t>Modules know their Assembly and vice versa</a:t>
            </a:r>
          </a:p>
          <a:p>
            <a:pPr>
              <a:spcBef>
                <a:spcPct val="0"/>
              </a:spcBef>
            </a:pPr>
            <a:r>
              <a:rPr lang="en-US" altLang="zh-CN" dirty="0">
                <a:cs typeface="Cordia New" pitchFamily="34" charset="-34"/>
              </a:rPr>
              <a:t>Likewise, all modules know and make their container assembly accessible and the assembly can list all modules it contains. </a:t>
            </a:r>
            <a:endParaRPr lang="en-US" altLang="zh-CN" b="1" i="1" dirty="0">
              <a:cs typeface="Cordia New" pitchFamily="34" charset="-34"/>
            </a:endParaRPr>
          </a:p>
          <a:p>
            <a:pPr>
              <a:spcBef>
                <a:spcPct val="0"/>
              </a:spcBef>
            </a:pPr>
            <a:r>
              <a:rPr lang="en-US" altLang="zh-CN" b="1" i="1" dirty="0">
                <a:cs typeface="Cordia New" pitchFamily="34" charset="-34"/>
              </a:rPr>
              <a:t>Code can browse and search its entire context</a:t>
            </a:r>
          </a:p>
          <a:p>
            <a:pPr>
              <a:spcBef>
                <a:spcPct val="0"/>
              </a:spcBef>
            </a:pPr>
            <a:r>
              <a:rPr lang="en-US" altLang="zh-CN" dirty="0">
                <a:cs typeface="Cordia New" pitchFamily="34" charset="-34"/>
              </a:rPr>
              <a:t>Finally, the Application Domain (</a:t>
            </a:r>
            <a:r>
              <a:rPr lang="en-US" altLang="zh-CN" dirty="0" err="1">
                <a:cs typeface="Cordia New" pitchFamily="34" charset="-34"/>
              </a:rPr>
              <a:t>AppDomain</a:t>
            </a:r>
            <a:r>
              <a:rPr lang="en-US" altLang="zh-CN" dirty="0">
                <a:cs typeface="Cordia New" pitchFamily="34" charset="-34"/>
              </a:rPr>
              <a:t>) class of the “current” application knows all loaded assemblies, so that you have a full information model about an application’s metadata at any time and from wherever you need it.</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14</a:t>
            </a:fld>
            <a:endParaRPr lang="en-US"/>
          </a:p>
        </p:txBody>
      </p:sp>
    </p:spTree>
    <p:extLst>
      <p:ext uri="{BB962C8B-B14F-4D97-AF65-F5344CB8AC3E}">
        <p14:creationId xmlns:p14="http://schemas.microsoft.com/office/powerpoint/2010/main" val="171449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lnSpc>
                <a:spcPct val="80000"/>
              </a:lnSpc>
              <a:spcBef>
                <a:spcPts val="0"/>
              </a:spcBef>
              <a:spcAft>
                <a:spcPts val="0"/>
              </a:spcAft>
              <a:defRPr/>
            </a:pPr>
            <a:r>
              <a:rPr lang="en-US" altLang="zh-CN" b="1" i="1" dirty="0"/>
              <a:t>Reflection = </a:t>
            </a:r>
            <a:r>
              <a:rPr lang="en-US" altLang="zh-CN" b="1" i="1" dirty="0" err="1"/>
              <a:t>System.Type</a:t>
            </a:r>
            <a:r>
              <a:rPr lang="en-US" altLang="zh-CN" b="1" i="1" dirty="0"/>
              <a:t> + </a:t>
            </a:r>
            <a:r>
              <a:rPr lang="en-US" altLang="zh-CN" b="1" i="1" dirty="0" err="1"/>
              <a:t>GetType</a:t>
            </a:r>
            <a:r>
              <a:rPr lang="en-US" altLang="zh-CN" b="1" i="1" dirty="0"/>
              <a:t>()</a:t>
            </a:r>
          </a:p>
          <a:p>
            <a:pPr fontAlgn="auto">
              <a:lnSpc>
                <a:spcPct val="80000"/>
              </a:lnSpc>
              <a:spcBef>
                <a:spcPts val="0"/>
              </a:spcBef>
              <a:spcAft>
                <a:spcPts val="0"/>
              </a:spcAft>
              <a:defRPr/>
            </a:pPr>
            <a:r>
              <a:rPr lang="en-US" altLang="zh-CN" dirty="0"/>
              <a:t>At the heart of Reflection are the method </a:t>
            </a:r>
            <a:r>
              <a:rPr lang="en-US" altLang="zh-CN" dirty="0" err="1"/>
              <a:t>GetType</a:t>
            </a:r>
            <a:r>
              <a:rPr lang="en-US" altLang="zh-CN" dirty="0"/>
              <a:t>() that is available on each and every object in .NET and the </a:t>
            </a:r>
            <a:r>
              <a:rPr lang="en-US" altLang="zh-CN" dirty="0" err="1"/>
              <a:t>System.Type</a:t>
            </a:r>
            <a:r>
              <a:rPr lang="en-US" altLang="zh-CN" dirty="0"/>
              <a:t> class that it returns. If you could only remember a single thing about Reflection, this should be it.</a:t>
            </a:r>
            <a:endParaRPr lang="en-US" altLang="zh-CN" b="1" i="1" dirty="0"/>
          </a:p>
          <a:p>
            <a:pPr fontAlgn="auto">
              <a:lnSpc>
                <a:spcPct val="80000"/>
              </a:lnSpc>
              <a:spcBef>
                <a:spcPts val="0"/>
              </a:spcBef>
              <a:spcAft>
                <a:spcPts val="0"/>
              </a:spcAft>
              <a:defRPr/>
            </a:pPr>
            <a:r>
              <a:rPr lang="en-US" altLang="zh-CN" b="1" i="1" dirty="0"/>
              <a:t>Explore Type Information for everything at Runtime</a:t>
            </a:r>
          </a:p>
          <a:p>
            <a:pPr fontAlgn="auto">
              <a:lnSpc>
                <a:spcPct val="80000"/>
              </a:lnSpc>
              <a:spcBef>
                <a:spcPts val="0"/>
              </a:spcBef>
              <a:spcAft>
                <a:spcPts val="0"/>
              </a:spcAft>
              <a:defRPr/>
            </a:pPr>
            <a:r>
              <a:rPr lang="en-US" altLang="zh-CN" dirty="0"/>
              <a:t>The </a:t>
            </a:r>
            <a:r>
              <a:rPr lang="en-US" altLang="zh-CN" dirty="0" err="1"/>
              <a:t>System.Type</a:t>
            </a:r>
            <a:r>
              <a:rPr lang="en-US" altLang="zh-CN" dirty="0"/>
              <a:t> class and the additional classes in the </a:t>
            </a:r>
            <a:r>
              <a:rPr lang="en-US" altLang="zh-CN" dirty="0" err="1"/>
              <a:t>System.Reflection</a:t>
            </a:r>
            <a:r>
              <a:rPr lang="en-US" altLang="zh-CN" dirty="0"/>
              <a:t> namespace that accessible through it let you explore every structural element of </a:t>
            </a:r>
            <a:r>
              <a:rPr lang="en-US" altLang="zh-CN" dirty="0" err="1"/>
              <a:t>.Net</a:t>
            </a:r>
            <a:r>
              <a:rPr lang="en-US" altLang="zh-CN" dirty="0"/>
              <a:t> applications at runtime without extra effort at development or compile time.</a:t>
            </a:r>
            <a:endParaRPr lang="en-US" altLang="zh-CN" b="1" i="1" dirty="0"/>
          </a:p>
          <a:p>
            <a:pPr fontAlgn="auto">
              <a:lnSpc>
                <a:spcPct val="80000"/>
              </a:lnSpc>
              <a:spcBef>
                <a:spcPts val="0"/>
              </a:spcBef>
              <a:spcAft>
                <a:spcPts val="0"/>
              </a:spcAft>
              <a:defRPr/>
            </a:pPr>
            <a:r>
              <a:rPr lang="en-US" altLang="zh-CN" b="1" i="1" dirty="0"/>
              <a:t>Enables Attribute-driven programming</a:t>
            </a:r>
          </a:p>
          <a:p>
            <a:pPr fontAlgn="auto">
              <a:lnSpc>
                <a:spcPct val="80000"/>
              </a:lnSpc>
              <a:spcBef>
                <a:spcPts val="0"/>
              </a:spcBef>
              <a:spcAft>
                <a:spcPts val="0"/>
              </a:spcAft>
              <a:defRPr/>
            </a:pPr>
            <a:r>
              <a:rPr lang="en-US" altLang="zh-CN" dirty="0"/>
              <a:t>Reflection also enables the powerful  Attribute-driven programming model that lets you add declarative behavior to code.</a:t>
            </a:r>
            <a:endParaRPr lang="en-US" altLang="zh-CN" b="1" i="1" dirty="0"/>
          </a:p>
          <a:p>
            <a:pPr fontAlgn="auto">
              <a:lnSpc>
                <a:spcPct val="80000"/>
              </a:lnSpc>
              <a:spcBef>
                <a:spcPts val="0"/>
              </a:spcBef>
              <a:spcAft>
                <a:spcPts val="0"/>
              </a:spcAft>
              <a:defRPr/>
            </a:pPr>
            <a:r>
              <a:rPr lang="en-US" altLang="zh-CN" b="1" i="1" dirty="0"/>
              <a:t>Use Emit Classes to Produce .NET Assemblies</a:t>
            </a:r>
          </a:p>
          <a:p>
            <a:pPr fontAlgn="auto">
              <a:lnSpc>
                <a:spcPct val="80000"/>
              </a:lnSpc>
              <a:spcBef>
                <a:spcPts val="0"/>
              </a:spcBef>
              <a:spcAft>
                <a:spcPts val="0"/>
              </a:spcAft>
              <a:defRPr/>
            </a:pPr>
            <a:r>
              <a:rPr lang="en-US" altLang="zh-CN" dirty="0"/>
              <a:t>You can use the </a:t>
            </a:r>
            <a:r>
              <a:rPr lang="en-US" altLang="zh-CN" dirty="0" err="1"/>
              <a:t>System.Reflection.Emit</a:t>
            </a:r>
            <a:r>
              <a:rPr lang="en-US" altLang="zh-CN" dirty="0"/>
              <a:t> namespace classes to create .NET Assemblies in much the same way as the .NET toolsets do it.</a:t>
            </a:r>
            <a:endParaRPr lang="en-US" altLang="zh-CN" b="1" i="1" dirty="0"/>
          </a:p>
          <a:p>
            <a:pPr fontAlgn="auto">
              <a:lnSpc>
                <a:spcPct val="80000"/>
              </a:lnSpc>
              <a:spcBef>
                <a:spcPts val="0"/>
              </a:spcBef>
              <a:spcAft>
                <a:spcPts val="0"/>
              </a:spcAft>
              <a:defRPr/>
            </a:pPr>
            <a:r>
              <a:rPr lang="en-US" altLang="zh-CN" b="1" i="1" dirty="0"/>
              <a:t>Bottom line: Fully Self-Contained Structural Model</a:t>
            </a:r>
          </a:p>
          <a:p>
            <a:pPr fontAlgn="auto">
              <a:lnSpc>
                <a:spcPct val="80000"/>
              </a:lnSpc>
              <a:spcBef>
                <a:spcPts val="0"/>
              </a:spcBef>
              <a:spcAft>
                <a:spcPts val="0"/>
              </a:spcAft>
              <a:defRPr/>
            </a:pPr>
            <a:r>
              <a:rPr lang="en-US" altLang="zh-CN" dirty="0"/>
              <a:t>To sum it all up: With Reflection, .NET provides and contains an entirely self-describing and self-contained structural model that does not require any external tools to create .NET compliant components.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20</a:t>
            </a:fld>
            <a:endParaRPr lang="en-US"/>
          </a:p>
        </p:txBody>
      </p:sp>
    </p:spTree>
    <p:extLst>
      <p:ext uri="{BB962C8B-B14F-4D97-AF65-F5344CB8AC3E}">
        <p14:creationId xmlns:p14="http://schemas.microsoft.com/office/powerpoint/2010/main" val="342737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12/28/2021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12/28/2021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12/28/2021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11</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C56-AFB6-43A3-A67D-79A7785F39B5}"/>
              </a:ext>
            </a:extLst>
          </p:cNvPr>
          <p:cNvSpPr>
            <a:spLocks noGrp="1"/>
          </p:cNvSpPr>
          <p:nvPr>
            <p:ph type="title"/>
          </p:nvPr>
        </p:nvSpPr>
        <p:spPr/>
        <p:txBody>
          <a:bodyPr/>
          <a:lstStyle/>
          <a:p>
            <a:r>
              <a:rPr lang="en-US" altLang="en-US" dirty="0"/>
              <a:t>Viewing metadata</a:t>
            </a:r>
            <a:endParaRPr lang="en-US" dirty="0"/>
          </a:p>
        </p:txBody>
      </p:sp>
      <p:sp>
        <p:nvSpPr>
          <p:cNvPr id="3" name="Content Placeholder 2">
            <a:extLst>
              <a:ext uri="{FF2B5EF4-FFF2-40B4-BE49-F238E27FC236}">
                <a16:creationId xmlns:a16="http://schemas.microsoft.com/office/drawing/2014/main" id="{7EB6A18F-9766-4A19-8578-A622D6F01EED}"/>
              </a:ext>
            </a:extLst>
          </p:cNvPr>
          <p:cNvSpPr>
            <a:spLocks noGrp="1"/>
          </p:cNvSpPr>
          <p:nvPr>
            <p:ph idx="1"/>
          </p:nvPr>
        </p:nvSpPr>
        <p:spPr/>
        <p:txBody>
          <a:bodyPr/>
          <a:lstStyle/>
          <a:p>
            <a:r>
              <a:rPr lang="en-US" altLang="en-US" dirty="0"/>
              <a:t>Add custom attributes to a compiled executable’s metadata </a:t>
            </a:r>
          </a:p>
          <a:p>
            <a:r>
              <a:rPr lang="en-US" altLang="en-US" dirty="0"/>
              <a:t>Why/When to use this?</a:t>
            </a:r>
          </a:p>
        </p:txBody>
      </p:sp>
    </p:spTree>
    <p:extLst>
      <p:ext uri="{BB962C8B-B14F-4D97-AF65-F5344CB8AC3E}">
        <p14:creationId xmlns:p14="http://schemas.microsoft.com/office/powerpoint/2010/main" val="42163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7D0-D252-4A3C-B98D-85BA741B0CFD}"/>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System.Type</a:t>
            </a:r>
            <a:endParaRPr lang="en-US" dirty="0"/>
          </a:p>
        </p:txBody>
      </p:sp>
      <p:sp>
        <p:nvSpPr>
          <p:cNvPr id="3" name="Content Placeholder 2">
            <a:extLst>
              <a:ext uri="{FF2B5EF4-FFF2-40B4-BE49-F238E27FC236}">
                <a16:creationId xmlns:a16="http://schemas.microsoft.com/office/drawing/2014/main" id="{ADEC4BE4-3BE3-4D18-9E7D-B27A7B6B30B9}"/>
              </a:ext>
            </a:extLst>
          </p:cNvPr>
          <p:cNvSpPr>
            <a:spLocks noGrp="1"/>
          </p:cNvSpPr>
          <p:nvPr>
            <p:ph idx="1"/>
          </p:nvPr>
        </p:nvSpPr>
        <p:spPr/>
        <p:txBody>
          <a:bodyPr/>
          <a:lstStyle/>
          <a:p>
            <a:r>
              <a:rPr lang="de-DE" altLang="zh-CN" sz="2400" dirty="0">
                <a:cs typeface="Cordia New" pitchFamily="34" charset="-34"/>
              </a:rPr>
              <a:t>Provides access to metadata for any .NET type</a:t>
            </a:r>
          </a:p>
          <a:p>
            <a:r>
              <a:rPr lang="de-DE" altLang="zh-CN" sz="2400" dirty="0">
                <a:cs typeface="Cordia New" pitchFamily="34" charset="-34"/>
              </a:rPr>
              <a:t>Returned by </a:t>
            </a:r>
            <a:r>
              <a:rPr lang="de-DE" altLang="zh-CN" sz="2400" dirty="0">
                <a:solidFill>
                  <a:schemeClr val="accent2"/>
                </a:solidFill>
                <a:latin typeface="Lucida Console" panose="020B0609040504020204" pitchFamily="49" charset="0"/>
                <a:cs typeface="Cordia New" pitchFamily="34" charset="-34"/>
              </a:rPr>
              <a:t>System.Object.GetType()</a:t>
            </a:r>
          </a:p>
          <a:p>
            <a:r>
              <a:rPr lang="de-DE" altLang="zh-CN" sz="2400" dirty="0">
                <a:cs typeface="Cordia New" pitchFamily="34" charset="-34"/>
              </a:rPr>
              <a:t>Allows drilling down into all facets of a type</a:t>
            </a:r>
          </a:p>
          <a:p>
            <a:pPr lvl="1"/>
            <a:r>
              <a:rPr lang="de-DE" altLang="zh-CN" sz="2000" dirty="0">
                <a:cs typeface="Cordia New" pitchFamily="34" charset="-34"/>
              </a:rPr>
              <a:t>Category: Simple, Enum, Struct or Class</a:t>
            </a:r>
          </a:p>
          <a:p>
            <a:pPr lvl="1"/>
            <a:r>
              <a:rPr lang="de-DE" altLang="zh-CN" sz="2000" dirty="0">
                <a:cs typeface="Cordia New" pitchFamily="34" charset="-34"/>
              </a:rPr>
              <a:t>Methods and Constructors, Parameters and Return</a:t>
            </a:r>
          </a:p>
          <a:p>
            <a:pPr lvl="1"/>
            <a:r>
              <a:rPr lang="de-DE" altLang="zh-CN" sz="2000" dirty="0">
                <a:cs typeface="Cordia New" pitchFamily="34" charset="-34"/>
              </a:rPr>
              <a:t>Fields and Properties, Arguments and Attributes</a:t>
            </a:r>
          </a:p>
          <a:p>
            <a:pPr lvl="1"/>
            <a:r>
              <a:rPr lang="de-DE" altLang="zh-CN" sz="2000" dirty="0">
                <a:cs typeface="Cordia New" pitchFamily="34" charset="-34"/>
              </a:rPr>
              <a:t>Events, Delegates, and Namespaces</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1984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3114-1463-47EB-A4C3-458BF3D26061}"/>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MemberInfo</a:t>
            </a:r>
            <a:endParaRPr lang="en-US" dirty="0"/>
          </a:p>
        </p:txBody>
      </p:sp>
      <p:sp>
        <p:nvSpPr>
          <p:cNvPr id="4" name="Rectangle 3">
            <a:extLst>
              <a:ext uri="{FF2B5EF4-FFF2-40B4-BE49-F238E27FC236}">
                <a16:creationId xmlns:a16="http://schemas.microsoft.com/office/drawing/2014/main" id="{355BE1CE-A8F2-4D3F-92CD-5686229B4820}"/>
              </a:ext>
            </a:extLst>
          </p:cNvPr>
          <p:cNvSpPr txBox="1">
            <a:spLocks noChangeArrowheads="1"/>
          </p:cNvSpPr>
          <p:nvPr/>
        </p:nvSpPr>
        <p:spPr>
          <a:xfrm>
            <a:off x="1097280" y="2012671"/>
            <a:ext cx="7772400" cy="21621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defRPr/>
            </a:pPr>
            <a:r>
              <a:rPr lang="de-DE" altLang="zh-CN" sz="2800" dirty="0">
                <a:solidFill>
                  <a:schemeClr val="tx1"/>
                </a:solidFill>
                <a:latin typeface="+mj-lt"/>
              </a:rPr>
              <a:t>Base class for all "member" element descriptions</a:t>
            </a:r>
          </a:p>
          <a:p>
            <a:pPr lvl="1">
              <a:defRPr/>
            </a:pPr>
            <a:r>
              <a:rPr lang="de-DE" altLang="zh-CN" sz="2400" dirty="0">
                <a:solidFill>
                  <a:schemeClr val="tx1"/>
                </a:solidFill>
                <a:latin typeface="+mj-lt"/>
              </a:rPr>
              <a:t>Fields, Properties, Methods, etc.</a:t>
            </a:r>
          </a:p>
          <a:p>
            <a:pPr>
              <a:defRPr/>
            </a:pPr>
            <a:r>
              <a:rPr lang="de-DE" altLang="zh-CN" sz="2800" dirty="0">
                <a:solidFill>
                  <a:schemeClr val="tx1"/>
                </a:solidFill>
                <a:latin typeface="+mj-lt"/>
              </a:rPr>
              <a:t>Provides member kind, name, and declaring class</a:t>
            </a:r>
            <a:endParaRPr lang="en-GB" altLang="zh-CN" sz="2800" dirty="0">
              <a:solidFill>
                <a:schemeClr val="tx1"/>
              </a:solidFill>
              <a:latin typeface="+mj-lt"/>
            </a:endParaRPr>
          </a:p>
        </p:txBody>
      </p:sp>
      <p:sp>
        <p:nvSpPr>
          <p:cNvPr id="5" name="AutoShape 4">
            <a:extLst>
              <a:ext uri="{FF2B5EF4-FFF2-40B4-BE49-F238E27FC236}">
                <a16:creationId xmlns:a16="http://schemas.microsoft.com/office/drawing/2014/main" id="{7294F003-70BB-401B-9FC6-EA43D6DB2779}"/>
              </a:ext>
            </a:extLst>
          </p:cNvPr>
          <p:cNvSpPr>
            <a:spLocks noChangeArrowheads="1"/>
          </p:cNvSpPr>
          <p:nvPr/>
        </p:nvSpPr>
        <p:spPr bwMode="auto">
          <a:xfrm>
            <a:off x="5432389" y="3618122"/>
            <a:ext cx="1327222"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MemberInfo</a:t>
            </a:r>
            <a:endParaRPr lang="en-GB" altLang="zh-CN" b="1">
              <a:solidFill>
                <a:schemeClr val="bg1"/>
              </a:solidFill>
              <a:latin typeface="+mj-lt"/>
            </a:endParaRPr>
          </a:p>
        </p:txBody>
      </p:sp>
      <p:sp>
        <p:nvSpPr>
          <p:cNvPr id="6" name="AutoShape 5">
            <a:extLst>
              <a:ext uri="{FF2B5EF4-FFF2-40B4-BE49-F238E27FC236}">
                <a16:creationId xmlns:a16="http://schemas.microsoft.com/office/drawing/2014/main" id="{A42C1AFD-0D74-48A6-B788-B80E8D2FCE2D}"/>
              </a:ext>
            </a:extLst>
          </p:cNvPr>
          <p:cNvSpPr>
            <a:spLocks noChangeArrowheads="1"/>
          </p:cNvSpPr>
          <p:nvPr/>
        </p:nvSpPr>
        <p:spPr bwMode="auto">
          <a:xfrm>
            <a:off x="2814116" y="4530934"/>
            <a:ext cx="134248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MethodBase</a:t>
            </a:r>
            <a:endParaRPr lang="en-GB" altLang="zh-CN" b="1">
              <a:solidFill>
                <a:schemeClr val="bg1"/>
              </a:solidFill>
              <a:latin typeface="+mj-lt"/>
            </a:endParaRPr>
          </a:p>
        </p:txBody>
      </p:sp>
      <p:sp>
        <p:nvSpPr>
          <p:cNvPr id="7" name="AutoShape 6">
            <a:extLst>
              <a:ext uri="{FF2B5EF4-FFF2-40B4-BE49-F238E27FC236}">
                <a16:creationId xmlns:a16="http://schemas.microsoft.com/office/drawing/2014/main" id="{CA315858-3264-47FB-A183-762FB8E8AF26}"/>
              </a:ext>
            </a:extLst>
          </p:cNvPr>
          <p:cNvSpPr>
            <a:spLocks noChangeArrowheads="1"/>
          </p:cNvSpPr>
          <p:nvPr/>
        </p:nvSpPr>
        <p:spPr bwMode="auto">
          <a:xfrm>
            <a:off x="4544259" y="4530934"/>
            <a:ext cx="1488997"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ParameterInfo</a:t>
            </a:r>
            <a:endParaRPr lang="en-GB" altLang="zh-CN" b="1">
              <a:solidFill>
                <a:schemeClr val="bg1"/>
              </a:solidFill>
              <a:latin typeface="+mj-lt"/>
            </a:endParaRPr>
          </a:p>
        </p:txBody>
      </p:sp>
      <p:sp>
        <p:nvSpPr>
          <p:cNvPr id="8" name="AutoShape 7">
            <a:extLst>
              <a:ext uri="{FF2B5EF4-FFF2-40B4-BE49-F238E27FC236}">
                <a16:creationId xmlns:a16="http://schemas.microsoft.com/office/drawing/2014/main" id="{DF2F3BCA-2DDF-4230-A43B-C8FBF753DAC9}"/>
              </a:ext>
            </a:extLst>
          </p:cNvPr>
          <p:cNvSpPr>
            <a:spLocks noChangeArrowheads="1"/>
          </p:cNvSpPr>
          <p:nvPr/>
        </p:nvSpPr>
        <p:spPr bwMode="auto">
          <a:xfrm>
            <a:off x="6254062" y="4530934"/>
            <a:ext cx="96975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FieldInfo</a:t>
            </a:r>
            <a:endParaRPr lang="en-GB" altLang="zh-CN" b="1">
              <a:solidFill>
                <a:schemeClr val="bg1"/>
              </a:solidFill>
              <a:latin typeface="+mj-lt"/>
            </a:endParaRPr>
          </a:p>
        </p:txBody>
      </p:sp>
      <p:sp>
        <p:nvSpPr>
          <p:cNvPr id="9" name="AutoShape 8">
            <a:extLst>
              <a:ext uri="{FF2B5EF4-FFF2-40B4-BE49-F238E27FC236}">
                <a16:creationId xmlns:a16="http://schemas.microsoft.com/office/drawing/2014/main" id="{870FEDE1-B7B3-4714-B86B-7904566D1A13}"/>
              </a:ext>
            </a:extLst>
          </p:cNvPr>
          <p:cNvSpPr>
            <a:spLocks noChangeArrowheads="1"/>
          </p:cNvSpPr>
          <p:nvPr/>
        </p:nvSpPr>
        <p:spPr bwMode="auto">
          <a:xfrm>
            <a:off x="7443520" y="4530934"/>
            <a:ext cx="1040348"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dirty="0">
                <a:solidFill>
                  <a:schemeClr val="bg1"/>
                </a:solidFill>
                <a:latin typeface="+mj-lt"/>
              </a:rPr>
              <a:t>EventInfo</a:t>
            </a:r>
            <a:endParaRPr lang="en-GB" altLang="zh-CN" b="1" dirty="0">
              <a:solidFill>
                <a:schemeClr val="bg1"/>
              </a:solidFill>
              <a:latin typeface="+mj-lt"/>
            </a:endParaRPr>
          </a:p>
        </p:txBody>
      </p:sp>
      <p:sp>
        <p:nvSpPr>
          <p:cNvPr id="10" name="AutoShape 9">
            <a:extLst>
              <a:ext uri="{FF2B5EF4-FFF2-40B4-BE49-F238E27FC236}">
                <a16:creationId xmlns:a16="http://schemas.microsoft.com/office/drawing/2014/main" id="{EE861EDA-A7ED-4AA7-9471-56312FEC67DF}"/>
              </a:ext>
            </a:extLst>
          </p:cNvPr>
          <p:cNvSpPr>
            <a:spLocks noChangeArrowheads="1"/>
          </p:cNvSpPr>
          <p:nvPr/>
        </p:nvSpPr>
        <p:spPr bwMode="auto">
          <a:xfrm>
            <a:off x="8721071" y="4530934"/>
            <a:ext cx="1323696"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PropertyInfo</a:t>
            </a:r>
            <a:endParaRPr lang="en-GB" altLang="zh-CN" b="1">
              <a:solidFill>
                <a:schemeClr val="bg1"/>
              </a:solidFill>
              <a:latin typeface="+mj-lt"/>
            </a:endParaRPr>
          </a:p>
        </p:txBody>
      </p:sp>
      <p:sp>
        <p:nvSpPr>
          <p:cNvPr id="11" name="AutoShape 10">
            <a:extLst>
              <a:ext uri="{FF2B5EF4-FFF2-40B4-BE49-F238E27FC236}">
                <a16:creationId xmlns:a16="http://schemas.microsoft.com/office/drawing/2014/main" id="{C73538AC-0748-4B3D-BF46-F5A19F9B43CD}"/>
              </a:ext>
            </a:extLst>
          </p:cNvPr>
          <p:cNvSpPr>
            <a:spLocks noChangeArrowheads="1"/>
          </p:cNvSpPr>
          <p:nvPr/>
        </p:nvSpPr>
        <p:spPr bwMode="auto">
          <a:xfrm>
            <a:off x="2875798" y="5524709"/>
            <a:ext cx="1265154"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MethodInfo</a:t>
            </a:r>
            <a:endParaRPr lang="en-GB" altLang="zh-CN" b="1">
              <a:solidFill>
                <a:schemeClr val="bg1"/>
              </a:solidFill>
              <a:latin typeface="+mj-lt"/>
            </a:endParaRPr>
          </a:p>
        </p:txBody>
      </p:sp>
      <p:sp>
        <p:nvSpPr>
          <p:cNvPr id="12" name="AutoShape 11">
            <a:extLst>
              <a:ext uri="{FF2B5EF4-FFF2-40B4-BE49-F238E27FC236}">
                <a16:creationId xmlns:a16="http://schemas.microsoft.com/office/drawing/2014/main" id="{9DCD1BBC-3EDF-49D1-8A25-4B2530499E9E}"/>
              </a:ext>
            </a:extLst>
          </p:cNvPr>
          <p:cNvSpPr>
            <a:spLocks noChangeArrowheads="1"/>
          </p:cNvSpPr>
          <p:nvPr/>
        </p:nvSpPr>
        <p:spPr bwMode="auto">
          <a:xfrm>
            <a:off x="4508000" y="5524709"/>
            <a:ext cx="161390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ConstructorInfo</a:t>
            </a:r>
            <a:endParaRPr lang="en-GB" altLang="zh-CN" b="1">
              <a:solidFill>
                <a:schemeClr val="bg1"/>
              </a:solidFill>
              <a:latin typeface="+mj-lt"/>
            </a:endParaRPr>
          </a:p>
        </p:txBody>
      </p:sp>
      <p:cxnSp>
        <p:nvCxnSpPr>
          <p:cNvPr id="13" name="AutoShape 12">
            <a:extLst>
              <a:ext uri="{FF2B5EF4-FFF2-40B4-BE49-F238E27FC236}">
                <a16:creationId xmlns:a16="http://schemas.microsoft.com/office/drawing/2014/main" id="{2512722F-01C1-4B86-A6C7-4C453F39C29B}"/>
              </a:ext>
            </a:extLst>
          </p:cNvPr>
          <p:cNvCxnSpPr>
            <a:cxnSpLocks noChangeShapeType="1"/>
            <a:stCxn id="11" idx="0"/>
            <a:endCxn id="6" idx="2"/>
          </p:cNvCxnSpPr>
          <p:nvPr/>
        </p:nvCxnSpPr>
        <p:spPr bwMode="auto">
          <a:xfrm rot="16200000" flipV="1">
            <a:off x="3184646" y="5200979"/>
            <a:ext cx="624443" cy="2301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4" name="AutoShape 13">
            <a:extLst>
              <a:ext uri="{FF2B5EF4-FFF2-40B4-BE49-F238E27FC236}">
                <a16:creationId xmlns:a16="http://schemas.microsoft.com/office/drawing/2014/main" id="{DC77D763-EEE1-4A77-8D9B-CE4EC10E8552}"/>
              </a:ext>
            </a:extLst>
          </p:cNvPr>
          <p:cNvCxnSpPr>
            <a:cxnSpLocks noChangeShapeType="1"/>
            <a:stCxn id="12" idx="0"/>
            <a:endCxn id="6" idx="2"/>
          </p:cNvCxnSpPr>
          <p:nvPr/>
        </p:nvCxnSpPr>
        <p:spPr bwMode="auto">
          <a:xfrm rot="16200000" flipV="1">
            <a:off x="4087934" y="4297691"/>
            <a:ext cx="624443" cy="18295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5" name="AutoShape 14">
            <a:extLst>
              <a:ext uri="{FF2B5EF4-FFF2-40B4-BE49-F238E27FC236}">
                <a16:creationId xmlns:a16="http://schemas.microsoft.com/office/drawing/2014/main" id="{D20DDF86-CDC9-4632-B176-1D4646499F60}"/>
              </a:ext>
            </a:extLst>
          </p:cNvPr>
          <p:cNvCxnSpPr>
            <a:cxnSpLocks noChangeShapeType="1"/>
            <a:stCxn id="7" idx="0"/>
            <a:endCxn id="5" idx="2"/>
          </p:cNvCxnSpPr>
          <p:nvPr/>
        </p:nvCxnSpPr>
        <p:spPr bwMode="auto">
          <a:xfrm rot="5400000" flipH="1" flipV="1">
            <a:off x="5420638" y="3855574"/>
            <a:ext cx="543480" cy="8072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6" name="AutoShape 15">
            <a:extLst>
              <a:ext uri="{FF2B5EF4-FFF2-40B4-BE49-F238E27FC236}">
                <a16:creationId xmlns:a16="http://schemas.microsoft.com/office/drawing/2014/main" id="{2A76F548-9FC1-409D-8FD7-66AF898712C2}"/>
              </a:ext>
            </a:extLst>
          </p:cNvPr>
          <p:cNvCxnSpPr>
            <a:cxnSpLocks noChangeShapeType="1"/>
            <a:stCxn id="8" idx="0"/>
            <a:endCxn id="5" idx="2"/>
          </p:cNvCxnSpPr>
          <p:nvPr/>
        </p:nvCxnSpPr>
        <p:spPr bwMode="auto">
          <a:xfrm rot="16200000" flipV="1">
            <a:off x="6145729" y="3937725"/>
            <a:ext cx="543480" cy="64293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7" name="AutoShape 16">
            <a:extLst>
              <a:ext uri="{FF2B5EF4-FFF2-40B4-BE49-F238E27FC236}">
                <a16:creationId xmlns:a16="http://schemas.microsoft.com/office/drawing/2014/main" id="{2C02AAC0-06E3-4031-95F6-92C60352109B}"/>
              </a:ext>
            </a:extLst>
          </p:cNvPr>
          <p:cNvCxnSpPr>
            <a:cxnSpLocks noChangeShapeType="1"/>
            <a:stCxn id="9" idx="0"/>
            <a:endCxn id="5" idx="2"/>
          </p:cNvCxnSpPr>
          <p:nvPr/>
        </p:nvCxnSpPr>
        <p:spPr bwMode="auto">
          <a:xfrm rot="16200000" flipV="1">
            <a:off x="6758107" y="3325347"/>
            <a:ext cx="543480" cy="18676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8" name="AutoShape 17">
            <a:extLst>
              <a:ext uri="{FF2B5EF4-FFF2-40B4-BE49-F238E27FC236}">
                <a16:creationId xmlns:a16="http://schemas.microsoft.com/office/drawing/2014/main" id="{376BAC50-B2C4-4988-BD03-36E85C31B6B0}"/>
              </a:ext>
            </a:extLst>
          </p:cNvPr>
          <p:cNvCxnSpPr>
            <a:cxnSpLocks noChangeShapeType="1"/>
            <a:stCxn id="10" idx="0"/>
            <a:endCxn id="5" idx="2"/>
          </p:cNvCxnSpPr>
          <p:nvPr/>
        </p:nvCxnSpPr>
        <p:spPr bwMode="auto">
          <a:xfrm rot="16200000" flipV="1">
            <a:off x="7467720" y="2615735"/>
            <a:ext cx="543480" cy="3286919"/>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9" name="AutoShape 18">
            <a:extLst>
              <a:ext uri="{FF2B5EF4-FFF2-40B4-BE49-F238E27FC236}">
                <a16:creationId xmlns:a16="http://schemas.microsoft.com/office/drawing/2014/main" id="{5648051D-4146-4C20-819A-FE748614551F}"/>
              </a:ext>
            </a:extLst>
          </p:cNvPr>
          <p:cNvCxnSpPr>
            <a:cxnSpLocks noChangeShapeType="1"/>
            <a:stCxn id="6" idx="0"/>
            <a:endCxn id="5" idx="2"/>
          </p:cNvCxnSpPr>
          <p:nvPr/>
        </p:nvCxnSpPr>
        <p:spPr bwMode="auto">
          <a:xfrm rot="5400000" flipH="1" flipV="1">
            <a:off x="4518938" y="2953874"/>
            <a:ext cx="543480" cy="26106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45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8F8C-F137-4530-86D6-68B6BD1D4FFA}"/>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Attributes</a:t>
            </a:r>
            <a:endParaRPr lang="en-US" dirty="0"/>
          </a:p>
        </p:txBody>
      </p:sp>
      <p:sp>
        <p:nvSpPr>
          <p:cNvPr id="3" name="Content Placeholder 2">
            <a:extLst>
              <a:ext uri="{FF2B5EF4-FFF2-40B4-BE49-F238E27FC236}">
                <a16:creationId xmlns:a16="http://schemas.microsoft.com/office/drawing/2014/main" id="{CDE4A68A-ECAA-4B5D-A67F-656797EAB6D4}"/>
              </a:ext>
            </a:extLst>
          </p:cNvPr>
          <p:cNvSpPr>
            <a:spLocks noGrp="1"/>
          </p:cNvSpPr>
          <p:nvPr>
            <p:ph idx="1"/>
          </p:nvPr>
        </p:nvSpPr>
        <p:spPr/>
        <p:txBody>
          <a:bodyPr/>
          <a:lstStyle/>
          <a:p>
            <a:r>
              <a:rPr lang="de-DE" altLang="zh-CN" sz="2000" dirty="0">
                <a:cs typeface="Cordia New" pitchFamily="34" charset="-34"/>
              </a:rPr>
              <a:t>Custom</a:t>
            </a:r>
            <a:r>
              <a:rPr lang="de-DE" altLang="zh-CN" sz="2000" b="1" dirty="0">
                <a:cs typeface="Cordia New" pitchFamily="34" charset="-34"/>
              </a:rPr>
              <a:t> </a:t>
            </a:r>
            <a:r>
              <a:rPr lang="de-DE" altLang="zh-CN" sz="2000" dirty="0">
                <a:cs typeface="Cordia New" pitchFamily="34" charset="-34"/>
              </a:rPr>
              <a:t>attributes are the killer-app for Reflection!</a:t>
            </a:r>
          </a:p>
          <a:p>
            <a:r>
              <a:rPr lang="de-DE" altLang="zh-CN" sz="2000" dirty="0">
                <a:cs typeface="Cordia New" pitchFamily="34" charset="-34"/>
              </a:rPr>
              <a:t>Attributes enable declarative behavior</a:t>
            </a:r>
          </a:p>
          <a:p>
            <a:r>
              <a:rPr lang="de-DE" altLang="zh-CN" sz="2000" dirty="0">
                <a:cs typeface="Cordia New" pitchFamily="34" charset="-34"/>
              </a:rPr>
              <a:t>Attributes allow data augmentation</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46229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D0BE-9C3A-4625-B87C-31E5BFB1E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0B6BCB-D8F7-401D-B219-082BDBC24F44}"/>
              </a:ext>
            </a:extLst>
          </p:cNvPr>
          <p:cNvSpPr>
            <a:spLocks noGrp="1"/>
          </p:cNvSpPr>
          <p:nvPr>
            <p:ph idx="1"/>
          </p:nvPr>
        </p:nvSpPr>
        <p:spPr/>
        <p:txBody>
          <a:bodyPr/>
          <a:lstStyle/>
          <a:p>
            <a:pPr>
              <a:lnSpc>
                <a:spcPct val="90000"/>
              </a:lnSpc>
            </a:pPr>
            <a:r>
              <a:rPr lang="de-DE" altLang="zh-CN" sz="2000" dirty="0">
                <a:cs typeface="Cordia New" pitchFamily="34" charset="-34"/>
              </a:rPr>
              <a:t>Types know their module; modules know their types</a:t>
            </a:r>
          </a:p>
          <a:p>
            <a:pPr>
              <a:lnSpc>
                <a:spcPct val="90000"/>
              </a:lnSpc>
            </a:pPr>
            <a:r>
              <a:rPr lang="de-DE" altLang="zh-CN" sz="2000" dirty="0">
                <a:cs typeface="Cordia New" pitchFamily="34" charset="-34"/>
              </a:rPr>
              <a:t>Modules know their assembly and vice versa</a:t>
            </a:r>
          </a:p>
          <a:p>
            <a:pPr>
              <a:lnSpc>
                <a:spcPct val="90000"/>
              </a:lnSpc>
            </a:pPr>
            <a:r>
              <a:rPr lang="de-DE" altLang="zh-CN" sz="2000" dirty="0">
                <a:cs typeface="Cordia New" pitchFamily="34" charset="-34"/>
              </a:rPr>
              <a:t>Code can browse and search its entire context</a:t>
            </a:r>
          </a:p>
          <a:p>
            <a:endParaRPr lang="en-US" dirty="0"/>
          </a:p>
        </p:txBody>
      </p:sp>
      <p:grpSp>
        <p:nvGrpSpPr>
          <p:cNvPr id="4" name="Group 3">
            <a:extLst>
              <a:ext uri="{FF2B5EF4-FFF2-40B4-BE49-F238E27FC236}">
                <a16:creationId xmlns:a16="http://schemas.microsoft.com/office/drawing/2014/main" id="{D1407894-3A32-4CCA-ACCA-AE8FA4C553B2}"/>
              </a:ext>
            </a:extLst>
          </p:cNvPr>
          <p:cNvGrpSpPr/>
          <p:nvPr/>
        </p:nvGrpSpPr>
        <p:grpSpPr>
          <a:xfrm>
            <a:off x="2316480" y="3271936"/>
            <a:ext cx="7620000" cy="3276600"/>
            <a:chOff x="2317750" y="3505200"/>
            <a:chExt cx="7620000" cy="3276600"/>
          </a:xfrm>
        </p:grpSpPr>
        <p:sp>
          <p:nvSpPr>
            <p:cNvPr id="5" name="AutoShape 4">
              <a:extLst>
                <a:ext uri="{FF2B5EF4-FFF2-40B4-BE49-F238E27FC236}">
                  <a16:creationId xmlns:a16="http://schemas.microsoft.com/office/drawing/2014/main" id="{F60892AA-2D93-4F03-9968-D705AEBABCA6}"/>
                </a:ext>
              </a:extLst>
            </p:cNvPr>
            <p:cNvSpPr>
              <a:spLocks noChangeArrowheads="1"/>
            </p:cNvSpPr>
            <p:nvPr/>
          </p:nvSpPr>
          <p:spPr bwMode="auto">
            <a:xfrm>
              <a:off x="2317750" y="3505200"/>
              <a:ext cx="7620000" cy="3276600"/>
            </a:xfrm>
            <a:prstGeom prst="flowChartProcess">
              <a:avLst/>
            </a:prstGeom>
            <a:solidFill>
              <a:schemeClr val="accent2">
                <a:lumMod val="75000"/>
              </a:schemeClr>
            </a:solidFill>
            <a:ln w="12700">
              <a:solidFill>
                <a:schemeClr val="bg2"/>
              </a:solidFill>
              <a:miter lim="800000"/>
              <a:headEnd/>
              <a:tailEnd/>
            </a:ln>
          </p:spPr>
          <p:txBody>
            <a:bodyPr wrap="none"/>
            <a:lstStyle/>
            <a:p>
              <a:pPr eaLnBrk="0" hangingPunct="0">
                <a:defRPr/>
              </a:pPr>
              <a:r>
                <a:rPr lang="de-DE" altLang="zh-CN" b="1"/>
                <a:t>Assembly</a:t>
              </a:r>
              <a:endParaRPr lang="en-GB" altLang="zh-CN" b="1"/>
            </a:p>
          </p:txBody>
        </p:sp>
        <p:sp>
          <p:nvSpPr>
            <p:cNvPr id="6" name="AutoShape 5">
              <a:extLst>
                <a:ext uri="{FF2B5EF4-FFF2-40B4-BE49-F238E27FC236}">
                  <a16:creationId xmlns:a16="http://schemas.microsoft.com/office/drawing/2014/main" id="{E8F0D968-921F-4BB1-8012-8C9E398F22E3}"/>
                </a:ext>
              </a:extLst>
            </p:cNvPr>
            <p:cNvSpPr>
              <a:spLocks noChangeArrowheads="1"/>
            </p:cNvSpPr>
            <p:nvPr/>
          </p:nvSpPr>
          <p:spPr bwMode="auto">
            <a:xfrm>
              <a:off x="25844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7" name="AutoShape 6">
              <a:extLst>
                <a:ext uri="{FF2B5EF4-FFF2-40B4-BE49-F238E27FC236}">
                  <a16:creationId xmlns:a16="http://schemas.microsoft.com/office/drawing/2014/main" id="{D604CF94-AE2E-4FEF-AB2A-E605E775846E}"/>
                </a:ext>
              </a:extLst>
            </p:cNvPr>
            <p:cNvSpPr>
              <a:spLocks noChangeArrowheads="1"/>
            </p:cNvSpPr>
            <p:nvPr/>
          </p:nvSpPr>
          <p:spPr bwMode="auto">
            <a:xfrm>
              <a:off x="50736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8" name="AutoShape 7">
              <a:extLst>
                <a:ext uri="{FF2B5EF4-FFF2-40B4-BE49-F238E27FC236}">
                  <a16:creationId xmlns:a16="http://schemas.microsoft.com/office/drawing/2014/main" id="{FE787110-76A8-4F1D-9254-A35BF8489877}"/>
                </a:ext>
              </a:extLst>
            </p:cNvPr>
            <p:cNvSpPr>
              <a:spLocks noChangeArrowheads="1"/>
            </p:cNvSpPr>
            <p:nvPr/>
          </p:nvSpPr>
          <p:spPr bwMode="auto">
            <a:xfrm>
              <a:off x="7562850" y="3949701"/>
              <a:ext cx="2152650"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9" name="AutoShape 8">
              <a:extLst>
                <a:ext uri="{FF2B5EF4-FFF2-40B4-BE49-F238E27FC236}">
                  <a16:creationId xmlns:a16="http://schemas.microsoft.com/office/drawing/2014/main" id="{FCCF7D50-89EF-4304-A27F-428E4127DF91}"/>
                </a:ext>
              </a:extLst>
            </p:cNvPr>
            <p:cNvSpPr>
              <a:spLocks noChangeArrowheads="1"/>
            </p:cNvSpPr>
            <p:nvPr/>
          </p:nvSpPr>
          <p:spPr bwMode="auto">
            <a:xfrm>
              <a:off x="2844800" y="4267200"/>
              <a:ext cx="1612900" cy="1746250"/>
            </a:xfrm>
            <a:prstGeom prst="flowChartProcess">
              <a:avLst/>
            </a:prstGeom>
            <a:solidFill>
              <a:schemeClr val="bg2"/>
            </a:solidFill>
            <a:ln w="12700">
              <a:solidFill>
                <a:schemeClr val="tx1"/>
              </a:solidFill>
              <a:miter lim="800000"/>
              <a:headEnd/>
              <a:tailEnd/>
            </a:ln>
          </p:spPr>
          <p:txBody>
            <a:bodyPr wrap="none"/>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0" name="AutoShape 9">
              <a:extLst>
                <a:ext uri="{FF2B5EF4-FFF2-40B4-BE49-F238E27FC236}">
                  <a16:creationId xmlns:a16="http://schemas.microsoft.com/office/drawing/2014/main" id="{717F83D9-3EE8-4386-A1E1-E1DC3FEC4688}"/>
                </a:ext>
              </a:extLst>
            </p:cNvPr>
            <p:cNvSpPr>
              <a:spLocks noChangeArrowheads="1"/>
            </p:cNvSpPr>
            <p:nvPr/>
          </p:nvSpPr>
          <p:spPr bwMode="auto">
            <a:xfrm>
              <a:off x="53594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Struct</a:t>
              </a:r>
              <a:endParaRPr lang="en-GB" altLang="zh-CN" sz="1800" b="1"/>
            </a:p>
          </p:txBody>
        </p:sp>
        <p:sp>
          <p:nvSpPr>
            <p:cNvPr id="11" name="AutoShape 10">
              <a:extLst>
                <a:ext uri="{FF2B5EF4-FFF2-40B4-BE49-F238E27FC236}">
                  <a16:creationId xmlns:a16="http://schemas.microsoft.com/office/drawing/2014/main" id="{17A3BAD1-44DC-44C4-B6BC-C3CAAEF87467}"/>
                </a:ext>
              </a:extLst>
            </p:cNvPr>
            <p:cNvSpPr>
              <a:spLocks noChangeArrowheads="1"/>
            </p:cNvSpPr>
            <p:nvPr/>
          </p:nvSpPr>
          <p:spPr bwMode="auto">
            <a:xfrm>
              <a:off x="2997200" y="46228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Constructor</a:t>
              </a:r>
              <a:endParaRPr lang="en-GB" altLang="zh-CN" sz="1700" b="1">
                <a:solidFill>
                  <a:srgbClr val="FFFF00"/>
                </a:solidFill>
              </a:endParaRPr>
            </a:p>
          </p:txBody>
        </p:sp>
        <p:sp>
          <p:nvSpPr>
            <p:cNvPr id="12" name="AutoShape 11">
              <a:extLst>
                <a:ext uri="{FF2B5EF4-FFF2-40B4-BE49-F238E27FC236}">
                  <a16:creationId xmlns:a16="http://schemas.microsoft.com/office/drawing/2014/main" id="{B2523F9E-2A29-484C-8AF9-90E86EF8FDC1}"/>
                </a:ext>
              </a:extLst>
            </p:cNvPr>
            <p:cNvSpPr>
              <a:spLocks noChangeArrowheads="1"/>
            </p:cNvSpPr>
            <p:nvPr/>
          </p:nvSpPr>
          <p:spPr bwMode="auto">
            <a:xfrm>
              <a:off x="2997200" y="49466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3" name="AutoShape 12">
              <a:extLst>
                <a:ext uri="{FF2B5EF4-FFF2-40B4-BE49-F238E27FC236}">
                  <a16:creationId xmlns:a16="http://schemas.microsoft.com/office/drawing/2014/main" id="{99E5265C-0553-4086-AA10-A2A81EDC6A81}"/>
                </a:ext>
              </a:extLst>
            </p:cNvPr>
            <p:cNvSpPr>
              <a:spLocks noChangeArrowheads="1"/>
            </p:cNvSpPr>
            <p:nvPr/>
          </p:nvSpPr>
          <p:spPr bwMode="auto">
            <a:xfrm>
              <a:off x="2997200" y="52705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4" name="AutoShape 13">
              <a:extLst>
                <a:ext uri="{FF2B5EF4-FFF2-40B4-BE49-F238E27FC236}">
                  <a16:creationId xmlns:a16="http://schemas.microsoft.com/office/drawing/2014/main" id="{44787D82-CB47-4913-94F0-FD38EFAF5AF5}"/>
                </a:ext>
              </a:extLst>
            </p:cNvPr>
            <p:cNvSpPr>
              <a:spLocks noChangeArrowheads="1"/>
            </p:cNvSpPr>
            <p:nvPr/>
          </p:nvSpPr>
          <p:spPr bwMode="auto">
            <a:xfrm>
              <a:off x="2997200" y="55943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Field</a:t>
              </a:r>
              <a:endParaRPr lang="en-GB" altLang="zh-CN" sz="1700" b="1">
                <a:solidFill>
                  <a:srgbClr val="FFFF00"/>
                </a:solidFill>
              </a:endParaRPr>
            </a:p>
          </p:txBody>
        </p:sp>
        <p:sp>
          <p:nvSpPr>
            <p:cNvPr id="15" name="AutoShape 14">
              <a:extLst>
                <a:ext uri="{FF2B5EF4-FFF2-40B4-BE49-F238E27FC236}">
                  <a16:creationId xmlns:a16="http://schemas.microsoft.com/office/drawing/2014/main" id="{5D96E80A-985D-434B-9A0D-85141BE5C318}"/>
                </a:ext>
              </a:extLst>
            </p:cNvPr>
            <p:cNvSpPr>
              <a:spLocks noChangeArrowheads="1"/>
            </p:cNvSpPr>
            <p:nvPr/>
          </p:nvSpPr>
          <p:spPr bwMode="auto">
            <a:xfrm>
              <a:off x="5359400" y="47148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6" name="AutoShape 15">
              <a:extLst>
                <a:ext uri="{FF2B5EF4-FFF2-40B4-BE49-F238E27FC236}">
                  <a16:creationId xmlns:a16="http://schemas.microsoft.com/office/drawing/2014/main" id="{1087D858-F283-45CB-913D-F7B518818465}"/>
                </a:ext>
              </a:extLst>
            </p:cNvPr>
            <p:cNvSpPr>
              <a:spLocks noChangeArrowheads="1"/>
            </p:cNvSpPr>
            <p:nvPr/>
          </p:nvSpPr>
          <p:spPr bwMode="auto">
            <a:xfrm>
              <a:off x="5359400" y="51720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17" name="AutoShape 16">
              <a:extLst>
                <a:ext uri="{FF2B5EF4-FFF2-40B4-BE49-F238E27FC236}">
                  <a16:creationId xmlns:a16="http://schemas.microsoft.com/office/drawing/2014/main" id="{DC28AEAF-ECB0-4964-B79A-2A29C7E8AF8F}"/>
                </a:ext>
              </a:extLst>
            </p:cNvPr>
            <p:cNvSpPr>
              <a:spLocks noChangeArrowheads="1"/>
            </p:cNvSpPr>
            <p:nvPr/>
          </p:nvSpPr>
          <p:spPr bwMode="auto">
            <a:xfrm>
              <a:off x="5359400" y="56292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8" name="AutoShape 17">
              <a:extLst>
                <a:ext uri="{FF2B5EF4-FFF2-40B4-BE49-F238E27FC236}">
                  <a16:creationId xmlns:a16="http://schemas.microsoft.com/office/drawing/2014/main" id="{A35621B9-E19D-4649-92AC-87715C37DF2F}"/>
                </a:ext>
              </a:extLst>
            </p:cNvPr>
            <p:cNvSpPr>
              <a:spLocks noChangeArrowheads="1"/>
            </p:cNvSpPr>
            <p:nvPr/>
          </p:nvSpPr>
          <p:spPr bwMode="auto">
            <a:xfrm>
              <a:off x="77978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dirty="0"/>
                <a:t>Delegate</a:t>
              </a:r>
              <a:endParaRPr lang="en-GB" altLang="zh-CN" sz="1800" b="1" dirty="0"/>
            </a:p>
          </p:txBody>
        </p:sp>
        <p:sp>
          <p:nvSpPr>
            <p:cNvPr id="19" name="AutoShape 18">
              <a:extLst>
                <a:ext uri="{FF2B5EF4-FFF2-40B4-BE49-F238E27FC236}">
                  <a16:creationId xmlns:a16="http://schemas.microsoft.com/office/drawing/2014/main" id="{3FB33403-2576-41F6-B7B4-15AFC6BDC364}"/>
                </a:ext>
              </a:extLst>
            </p:cNvPr>
            <p:cNvSpPr>
              <a:spLocks noChangeArrowheads="1"/>
            </p:cNvSpPr>
            <p:nvPr/>
          </p:nvSpPr>
          <p:spPr bwMode="auto">
            <a:xfrm>
              <a:off x="7797800" y="46990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20" name="AutoShape 19">
              <a:extLst>
                <a:ext uri="{FF2B5EF4-FFF2-40B4-BE49-F238E27FC236}">
                  <a16:creationId xmlns:a16="http://schemas.microsoft.com/office/drawing/2014/main" id="{5641B27E-2B54-40C0-99F3-71990B3ADA80}"/>
                </a:ext>
              </a:extLst>
            </p:cNvPr>
            <p:cNvSpPr>
              <a:spLocks noChangeArrowheads="1"/>
            </p:cNvSpPr>
            <p:nvPr/>
          </p:nvSpPr>
          <p:spPr bwMode="auto">
            <a:xfrm>
              <a:off x="7797800" y="51562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21" name="AutoShape 20">
              <a:extLst>
                <a:ext uri="{FF2B5EF4-FFF2-40B4-BE49-F238E27FC236}">
                  <a16:creationId xmlns:a16="http://schemas.microsoft.com/office/drawing/2014/main" id="{81DD6C33-ED77-475B-8365-02ED29A9D57D}"/>
                </a:ext>
              </a:extLst>
            </p:cNvPr>
            <p:cNvSpPr>
              <a:spLocks noChangeArrowheads="1"/>
            </p:cNvSpPr>
            <p:nvPr/>
          </p:nvSpPr>
          <p:spPr bwMode="auto">
            <a:xfrm>
              <a:off x="7797800" y="56134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grpSp>
    </p:spTree>
    <p:extLst>
      <p:ext uri="{BB962C8B-B14F-4D97-AF65-F5344CB8AC3E}">
        <p14:creationId xmlns:p14="http://schemas.microsoft.com/office/powerpoint/2010/main" val="410922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8054-340C-4E58-AE0C-F1CAB5D55D06}"/>
              </a:ext>
            </a:extLst>
          </p:cNvPr>
          <p:cNvSpPr>
            <a:spLocks noGrp="1"/>
          </p:cNvSpPr>
          <p:nvPr>
            <p:ph type="title"/>
          </p:nvPr>
        </p:nvSpPr>
        <p:spPr/>
        <p:txBody>
          <a:bodyPr/>
          <a:lstStyle/>
          <a:p>
            <a:r>
              <a:rPr lang="en-US" altLang="en-US" dirty="0"/>
              <a:t>Scenario</a:t>
            </a:r>
            <a:endParaRPr lang="en-US" dirty="0"/>
          </a:p>
        </p:txBody>
      </p:sp>
      <p:sp>
        <p:nvSpPr>
          <p:cNvPr id="3" name="Content Placeholder 2">
            <a:extLst>
              <a:ext uri="{FF2B5EF4-FFF2-40B4-BE49-F238E27FC236}">
                <a16:creationId xmlns:a16="http://schemas.microsoft.com/office/drawing/2014/main" id="{9F50D3EB-4608-4671-B934-E15F70FE2FFC}"/>
              </a:ext>
            </a:extLst>
          </p:cNvPr>
          <p:cNvSpPr>
            <a:spLocks noGrp="1"/>
          </p:cNvSpPr>
          <p:nvPr>
            <p:ph idx="1"/>
          </p:nvPr>
        </p:nvSpPr>
        <p:spPr/>
        <p:txBody>
          <a:bodyPr>
            <a:normAutofit/>
          </a:bodyPr>
          <a:lstStyle/>
          <a:p>
            <a:r>
              <a:rPr lang="en-US" altLang="en-US" sz="2400" dirty="0"/>
              <a:t>Suppose that your organization wants to keep track of bug fixes. You already keep a database of all your bugs, but you'd like to tie your bug reports to the fixes in the code. </a:t>
            </a:r>
          </a:p>
          <a:p>
            <a:r>
              <a:rPr lang="en-US" altLang="en-US" sz="2400" dirty="0"/>
              <a:t>How do you implement this?</a:t>
            </a:r>
          </a:p>
          <a:p>
            <a:endParaRPr lang="en-US" altLang="en-US" sz="2400" dirty="0"/>
          </a:p>
        </p:txBody>
      </p:sp>
    </p:spTree>
    <p:extLst>
      <p:ext uri="{BB962C8B-B14F-4D97-AF65-F5344CB8AC3E}">
        <p14:creationId xmlns:p14="http://schemas.microsoft.com/office/powerpoint/2010/main" val="137668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C741-4794-455A-A130-B695F605E299}"/>
              </a:ext>
            </a:extLst>
          </p:cNvPr>
          <p:cNvSpPr>
            <a:spLocks noGrp="1"/>
          </p:cNvSpPr>
          <p:nvPr>
            <p:ph type="title"/>
          </p:nvPr>
        </p:nvSpPr>
        <p:spPr/>
        <p:txBody>
          <a:bodyPr/>
          <a:lstStyle/>
          <a:p>
            <a:r>
              <a:rPr lang="en-US" altLang="en-US" sz="4800" dirty="0"/>
              <a:t>Reflecting on a Type</a:t>
            </a:r>
            <a:endParaRPr lang="en-US" dirty="0"/>
          </a:p>
        </p:txBody>
      </p:sp>
      <p:sp>
        <p:nvSpPr>
          <p:cNvPr id="3" name="Content Placeholder 2">
            <a:extLst>
              <a:ext uri="{FF2B5EF4-FFF2-40B4-BE49-F238E27FC236}">
                <a16:creationId xmlns:a16="http://schemas.microsoft.com/office/drawing/2014/main" id="{8D1962A8-B635-4922-9237-CCDC1CDE79E8}"/>
              </a:ext>
            </a:extLst>
          </p:cNvPr>
          <p:cNvSpPr>
            <a:spLocks noGrp="1"/>
          </p:cNvSpPr>
          <p:nvPr>
            <p:ph idx="1"/>
          </p:nvPr>
        </p:nvSpPr>
        <p:spPr/>
        <p:txBody>
          <a:bodyPr/>
          <a:lstStyle/>
          <a:p>
            <a:pPr>
              <a:lnSpc>
                <a:spcPct val="90000"/>
              </a:lnSpc>
            </a:pPr>
            <a:r>
              <a:rPr lang="en-US" altLang="en-US" sz="2000" noProof="1">
                <a:latin typeface="Consolas" panose="020B0609020204030204" pitchFamily="49" charset="0"/>
              </a:rPr>
              <a:t> public static void Main()</a:t>
            </a:r>
          </a:p>
          <a:p>
            <a:pPr>
              <a:lnSpc>
                <a:spcPct val="90000"/>
              </a:lnSpc>
            </a:pPr>
            <a:r>
              <a:rPr lang="en-US" altLang="en-US" sz="2000" noProof="1">
                <a:latin typeface="Consolas" panose="020B0609020204030204" pitchFamily="49" charset="0"/>
              </a:rPr>
              <a:t>        {</a:t>
            </a:r>
          </a:p>
          <a:p>
            <a:pPr>
              <a:lnSpc>
                <a:spcPct val="90000"/>
              </a:lnSpc>
            </a:pPr>
            <a:r>
              <a:rPr lang="en-US" altLang="en-US" sz="2000" noProof="1">
                <a:latin typeface="Consolas" panose="020B0609020204030204" pitchFamily="49" charset="0"/>
              </a:rPr>
              <a:t>            // examine a single object</a:t>
            </a:r>
          </a:p>
          <a:p>
            <a:pPr>
              <a:lnSpc>
                <a:spcPct val="90000"/>
              </a:lnSpc>
            </a:pPr>
            <a:r>
              <a:rPr lang="en-US" altLang="en-US" sz="2000" noProof="1">
                <a:latin typeface="Consolas" panose="020B0609020204030204" pitchFamily="49" charset="0"/>
              </a:rPr>
              <a:t>            Type theType =</a:t>
            </a:r>
          </a:p>
          <a:p>
            <a:pPr>
              <a:lnSpc>
                <a:spcPct val="90000"/>
              </a:lnSpc>
            </a:pPr>
            <a:r>
              <a:rPr lang="en-US" altLang="en-US" sz="2000" noProof="1">
                <a:latin typeface="Consolas" panose="020B0609020204030204" pitchFamily="49" charset="0"/>
              </a:rPr>
              <a:t>               Type.GetType(</a:t>
            </a:r>
          </a:p>
          <a:p>
            <a:pPr>
              <a:lnSpc>
                <a:spcPct val="90000"/>
              </a:lnSpc>
            </a:pPr>
            <a:r>
              <a:rPr lang="en-US" altLang="en-US" sz="2000" noProof="1">
                <a:latin typeface="Consolas" panose="020B0609020204030204" pitchFamily="49" charset="0"/>
              </a:rPr>
              <a:t>                  "System.Reflection.Assembly");</a:t>
            </a:r>
          </a:p>
          <a:p>
            <a:pPr>
              <a:lnSpc>
                <a:spcPct val="90000"/>
              </a:lnSpc>
            </a:pPr>
            <a:r>
              <a:rPr lang="en-US" altLang="en-US" sz="2000" noProof="1">
                <a:latin typeface="Consolas" panose="020B0609020204030204" pitchFamily="49" charset="0"/>
              </a:rPr>
              <a:t>            Console.WriteLine(</a:t>
            </a:r>
          </a:p>
          <a:p>
            <a:pPr>
              <a:lnSpc>
                <a:spcPct val="90000"/>
              </a:lnSpc>
            </a:pPr>
            <a:r>
              <a:rPr lang="en-US" altLang="en-US" sz="2000" noProof="1">
                <a:latin typeface="Consolas" panose="020B0609020204030204" pitchFamily="49" charset="0"/>
              </a:rPr>
              <a:t>               "\nSingle Type is {0}\n", theType);</a:t>
            </a:r>
          </a:p>
          <a:p>
            <a:pPr>
              <a:lnSpc>
                <a:spcPct val="90000"/>
              </a:lnSpc>
            </a:pPr>
            <a:r>
              <a:rPr lang="en-US" altLang="en-US" sz="2000" noProof="1">
                <a:latin typeface="Consolas" panose="020B0609020204030204" pitchFamily="49" charset="0"/>
              </a:rPr>
              <a:t>        }</a:t>
            </a:r>
            <a:endParaRPr lang="en-US" altLang="en-US" sz="2000"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69981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74B-0265-4B79-894B-927411819EF0}"/>
              </a:ext>
            </a:extLst>
          </p:cNvPr>
          <p:cNvSpPr>
            <a:spLocks noGrp="1"/>
          </p:cNvSpPr>
          <p:nvPr>
            <p:ph type="title"/>
          </p:nvPr>
        </p:nvSpPr>
        <p:spPr/>
        <p:txBody>
          <a:bodyPr/>
          <a:lstStyle/>
          <a:p>
            <a:r>
              <a:rPr lang="en-US" altLang="en-US" sz="4800" dirty="0"/>
              <a:t>Late binding to methods and properties</a:t>
            </a:r>
            <a:r>
              <a:rPr lang="en-US" altLang="en-US" sz="5400" dirty="0"/>
              <a:t> </a:t>
            </a:r>
            <a:endParaRPr lang="en-US" dirty="0"/>
          </a:p>
        </p:txBody>
      </p:sp>
      <p:sp>
        <p:nvSpPr>
          <p:cNvPr id="3" name="Content Placeholder 2">
            <a:extLst>
              <a:ext uri="{FF2B5EF4-FFF2-40B4-BE49-F238E27FC236}">
                <a16:creationId xmlns:a16="http://schemas.microsoft.com/office/drawing/2014/main" id="{82C12F45-D768-411B-8978-4DBB22151AA0}"/>
              </a:ext>
            </a:extLst>
          </p:cNvPr>
          <p:cNvSpPr>
            <a:spLocks noGrp="1"/>
          </p:cNvSpPr>
          <p:nvPr>
            <p:ph idx="1"/>
          </p:nvPr>
        </p:nvSpPr>
        <p:spPr/>
        <p:txBody>
          <a:bodyPr>
            <a:normAutofit/>
          </a:bodyPr>
          <a:lstStyle/>
          <a:p>
            <a:endParaRPr lang="en-US" altLang="en-US" sz="2400" dirty="0"/>
          </a:p>
          <a:p>
            <a:r>
              <a:rPr lang="en-US" altLang="en-US" sz="2400" dirty="0"/>
              <a:t>Performing late binding by dynamically instantiating and invoking methods on types.</a:t>
            </a:r>
          </a:p>
          <a:p>
            <a:endParaRPr lang="en-US" sz="2400" dirty="0"/>
          </a:p>
        </p:txBody>
      </p:sp>
    </p:spTree>
    <p:extLst>
      <p:ext uri="{BB962C8B-B14F-4D97-AF65-F5344CB8AC3E}">
        <p14:creationId xmlns:p14="http://schemas.microsoft.com/office/powerpoint/2010/main" val="206470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6816-BE54-4B31-A43C-06AA8A357274}"/>
              </a:ext>
            </a:extLst>
          </p:cNvPr>
          <p:cNvSpPr>
            <a:spLocks noGrp="1"/>
          </p:cNvSpPr>
          <p:nvPr>
            <p:ph type="title"/>
          </p:nvPr>
        </p:nvSpPr>
        <p:spPr/>
        <p:txBody>
          <a:bodyPr/>
          <a:lstStyle/>
          <a:p>
            <a:r>
              <a:rPr lang="en-US" altLang="en-US" sz="4800" dirty="0"/>
              <a:t>Creating types at runtime</a:t>
            </a:r>
            <a:endParaRPr lang="en-US" dirty="0"/>
          </a:p>
        </p:txBody>
      </p:sp>
      <p:sp>
        <p:nvSpPr>
          <p:cNvPr id="3" name="Content Placeholder 2">
            <a:extLst>
              <a:ext uri="{FF2B5EF4-FFF2-40B4-BE49-F238E27FC236}">
                <a16:creationId xmlns:a16="http://schemas.microsoft.com/office/drawing/2014/main" id="{DA8FAB4F-9035-46A8-8F7C-A5261C07E069}"/>
              </a:ext>
            </a:extLst>
          </p:cNvPr>
          <p:cNvSpPr>
            <a:spLocks noGrp="1"/>
          </p:cNvSpPr>
          <p:nvPr>
            <p:ph idx="1"/>
          </p:nvPr>
        </p:nvSpPr>
        <p:spPr/>
        <p:txBody>
          <a:bodyPr>
            <a:normAutofit/>
          </a:bodyPr>
          <a:lstStyle/>
          <a:p>
            <a:endParaRPr lang="en-US" altLang="en-US" sz="2400" dirty="0"/>
          </a:p>
          <a:p>
            <a:r>
              <a:rPr lang="en-US" altLang="en-US" sz="2400" dirty="0"/>
              <a:t>The ultimate use of reflection is to create new objects/types at runtime and then to use those objects to perform tasks. You might do this when a new class, created at runtime, will run significantly faster than more generic code created at compile time. </a:t>
            </a:r>
          </a:p>
          <a:p>
            <a:endParaRPr lang="en-US" sz="2400" dirty="0"/>
          </a:p>
        </p:txBody>
      </p:sp>
    </p:spTree>
    <p:extLst>
      <p:ext uri="{BB962C8B-B14F-4D97-AF65-F5344CB8AC3E}">
        <p14:creationId xmlns:p14="http://schemas.microsoft.com/office/powerpoint/2010/main" val="222894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BB50-5E50-482E-BC37-B8B2B1A67950}"/>
              </a:ext>
            </a:extLst>
          </p:cNvPr>
          <p:cNvSpPr>
            <a:spLocks noGrp="1"/>
          </p:cNvSpPr>
          <p:nvPr>
            <p:ph type="title"/>
          </p:nvPr>
        </p:nvSpPr>
        <p:spPr/>
        <p:txBody>
          <a:bodyPr/>
          <a:lstStyle/>
          <a:p>
            <a:r>
              <a:rPr lang="en-US" altLang="en-US" dirty="0"/>
              <a:t>Problems</a:t>
            </a:r>
            <a:endParaRPr lang="en-US" dirty="0"/>
          </a:p>
        </p:txBody>
      </p:sp>
      <p:sp>
        <p:nvSpPr>
          <p:cNvPr id="3" name="Content Placeholder 2">
            <a:extLst>
              <a:ext uri="{FF2B5EF4-FFF2-40B4-BE49-F238E27FC236}">
                <a16:creationId xmlns:a16="http://schemas.microsoft.com/office/drawing/2014/main" id="{268BBD29-6CE4-46C6-AE18-8C10B9D02E92}"/>
              </a:ext>
            </a:extLst>
          </p:cNvPr>
          <p:cNvSpPr>
            <a:spLocks noGrp="1"/>
          </p:cNvSpPr>
          <p:nvPr>
            <p:ph idx="1"/>
          </p:nvPr>
        </p:nvSpPr>
        <p:spPr/>
        <p:txBody>
          <a:bodyPr/>
          <a:lstStyle/>
          <a:p>
            <a:r>
              <a:rPr lang="en-US" altLang="en-US" dirty="0"/>
              <a:t>Reflection APIs are known to cause problem on obfuscated assemblies.</a:t>
            </a:r>
          </a:p>
          <a:p>
            <a:endParaRPr lang="en-US" dirty="0"/>
          </a:p>
        </p:txBody>
      </p:sp>
    </p:spTree>
    <p:extLst>
      <p:ext uri="{BB962C8B-B14F-4D97-AF65-F5344CB8AC3E}">
        <p14:creationId xmlns:p14="http://schemas.microsoft.com/office/powerpoint/2010/main" val="250810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Reflection in </a:t>
            </a:r>
            <a:r>
              <a:rPr lang="en-US" sz="6600" dirty="0" err="1"/>
              <a:t>.Net</a:t>
            </a:r>
            <a:endParaRPr lang="en-US" altLang="en-US" sz="6600"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C249-114C-48D8-9E55-25EED79B4691}"/>
              </a:ext>
            </a:extLst>
          </p:cNvPr>
          <p:cNvSpPr>
            <a:spLocks noGrp="1"/>
          </p:cNvSpPr>
          <p:nvPr>
            <p:ph type="title"/>
          </p:nvPr>
        </p:nvSpPr>
        <p:spPr/>
        <p:txBody>
          <a:bodyPr/>
          <a:lstStyle/>
          <a:p>
            <a:r>
              <a:rPr lang="en-US" altLang="en-US" dirty="0">
                <a:cs typeface="Angsana New" pitchFamily="18" charset="-120"/>
              </a:rPr>
              <a:t>Summary</a:t>
            </a:r>
            <a:endParaRPr lang="en-US" dirty="0"/>
          </a:p>
        </p:txBody>
      </p:sp>
      <p:sp>
        <p:nvSpPr>
          <p:cNvPr id="3" name="Content Placeholder 2">
            <a:extLst>
              <a:ext uri="{FF2B5EF4-FFF2-40B4-BE49-F238E27FC236}">
                <a16:creationId xmlns:a16="http://schemas.microsoft.com/office/drawing/2014/main" id="{5A9CFAB3-176A-43F8-99BE-6504EA768894}"/>
              </a:ext>
            </a:extLst>
          </p:cNvPr>
          <p:cNvSpPr>
            <a:spLocks noGrp="1"/>
          </p:cNvSpPr>
          <p:nvPr>
            <p:ph idx="1"/>
          </p:nvPr>
        </p:nvSpPr>
        <p:spPr/>
        <p:txBody>
          <a:bodyPr/>
          <a:lstStyle/>
          <a:p>
            <a:pPr>
              <a:lnSpc>
                <a:spcPct val="170000"/>
              </a:lnSpc>
            </a:pPr>
            <a:r>
              <a:rPr lang="en-US" altLang="en-US" dirty="0">
                <a:cs typeface="Cordia New" pitchFamily="34" charset="-34"/>
              </a:rPr>
              <a:t>Reflection = </a:t>
            </a:r>
            <a:r>
              <a:rPr lang="en-US" altLang="en-US" dirty="0" err="1">
                <a:cs typeface="Cordia New" pitchFamily="34" charset="-34"/>
              </a:rPr>
              <a:t>System.Type</a:t>
            </a:r>
            <a:r>
              <a:rPr lang="en-US" altLang="en-US" dirty="0">
                <a:cs typeface="Cordia New" pitchFamily="34" charset="-34"/>
              </a:rPr>
              <a:t> + </a:t>
            </a:r>
            <a:r>
              <a:rPr lang="en-US" altLang="en-US" dirty="0" err="1">
                <a:cs typeface="Cordia New" pitchFamily="34" charset="-34"/>
              </a:rPr>
              <a:t>GetType</a:t>
            </a:r>
            <a:r>
              <a:rPr lang="en-US" altLang="en-US" dirty="0">
                <a:cs typeface="Cordia New" pitchFamily="34" charset="-34"/>
              </a:rPr>
              <a:t>()</a:t>
            </a:r>
          </a:p>
          <a:p>
            <a:pPr>
              <a:lnSpc>
                <a:spcPct val="170000"/>
              </a:lnSpc>
            </a:pPr>
            <a:r>
              <a:rPr lang="en-US" altLang="en-US" dirty="0">
                <a:cs typeface="Cordia New" pitchFamily="34" charset="-34"/>
              </a:rPr>
              <a:t>Explore Type Information at Runtime</a:t>
            </a:r>
          </a:p>
          <a:p>
            <a:pPr>
              <a:lnSpc>
                <a:spcPct val="170000"/>
              </a:lnSpc>
            </a:pPr>
            <a:r>
              <a:rPr lang="en-US" altLang="en-US" dirty="0">
                <a:cs typeface="Cordia New" pitchFamily="34" charset="-34"/>
              </a:rPr>
              <a:t>Enables Attribute-Driven Programming</a:t>
            </a:r>
          </a:p>
          <a:p>
            <a:pPr>
              <a:lnSpc>
                <a:spcPct val="170000"/>
              </a:lnSpc>
            </a:pPr>
            <a:r>
              <a:rPr lang="en-US" altLang="en-US" dirty="0">
                <a:cs typeface="Cordia New" pitchFamily="34" charset="-34"/>
              </a:rPr>
              <a:t>Use Emit Classes to Produce .NET Assemblies</a:t>
            </a:r>
          </a:p>
          <a:p>
            <a:pPr>
              <a:lnSpc>
                <a:spcPct val="170000"/>
              </a:lnSpc>
            </a:pPr>
            <a:r>
              <a:rPr lang="en-US" altLang="en-US" dirty="0">
                <a:cs typeface="Cordia New" pitchFamily="34" charset="-34"/>
              </a:rPr>
              <a:t>Bottom Line: Fully Self-Contained Structural Model</a:t>
            </a:r>
          </a:p>
          <a:p>
            <a:endParaRPr lang="en-US" dirty="0"/>
          </a:p>
        </p:txBody>
      </p:sp>
    </p:spTree>
    <p:extLst>
      <p:ext uri="{BB962C8B-B14F-4D97-AF65-F5344CB8AC3E}">
        <p14:creationId xmlns:p14="http://schemas.microsoft.com/office/powerpoint/2010/main" val="297775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D174-0D5F-48CF-AC5C-0D42D8A9D7BB}"/>
              </a:ext>
            </a:extLst>
          </p:cNvPr>
          <p:cNvSpPr>
            <a:spLocks noGrp="1"/>
          </p:cNvSpPr>
          <p:nvPr>
            <p:ph type="title"/>
          </p:nvPr>
        </p:nvSpPr>
        <p:spPr/>
        <p:txBody>
          <a:bodyPr/>
          <a:lstStyle/>
          <a:p>
            <a:r>
              <a:rPr lang="en-US" altLang="en-US" dirty="0"/>
              <a:t>What is Reflection</a:t>
            </a:r>
            <a:endParaRPr lang="en-US" dirty="0"/>
          </a:p>
        </p:txBody>
      </p:sp>
      <p:sp>
        <p:nvSpPr>
          <p:cNvPr id="3" name="Content Placeholder 2">
            <a:extLst>
              <a:ext uri="{FF2B5EF4-FFF2-40B4-BE49-F238E27FC236}">
                <a16:creationId xmlns:a16="http://schemas.microsoft.com/office/drawing/2014/main" id="{BAE61CC5-9AD5-41AB-A9C0-B12248DBAE67}"/>
              </a:ext>
            </a:extLst>
          </p:cNvPr>
          <p:cNvSpPr>
            <a:spLocks noGrp="1"/>
          </p:cNvSpPr>
          <p:nvPr>
            <p:ph idx="1"/>
          </p:nvPr>
        </p:nvSpPr>
        <p:spPr/>
        <p:txBody>
          <a:bodyPr/>
          <a:lstStyle/>
          <a:p>
            <a:pPr>
              <a:buFont typeface="Arial" panose="020B0604020202020204" pitchFamily="34" charset="0"/>
              <a:buNone/>
            </a:pPr>
            <a:r>
              <a:rPr lang="en-US" altLang="en-US" sz="2000" dirty="0">
                <a:solidFill>
                  <a:schemeClr val="tx1"/>
                </a:solidFill>
                <a:cs typeface="Cordia New" pitchFamily="34" charset="-34"/>
              </a:rPr>
              <a:t> Reflection is the feature in </a:t>
            </a:r>
            <a:r>
              <a:rPr lang="en-US" altLang="en-US" sz="2000" dirty="0" err="1">
                <a:solidFill>
                  <a:schemeClr val="tx1"/>
                </a:solidFill>
                <a:cs typeface="Cordia New" pitchFamily="34" charset="-34"/>
              </a:rPr>
              <a:t>.Net</a:t>
            </a:r>
            <a:r>
              <a:rPr lang="en-US" altLang="en-US" sz="2000" dirty="0">
                <a:solidFill>
                  <a:schemeClr val="tx1"/>
                </a:solidFill>
                <a:cs typeface="Cordia New" pitchFamily="34" charset="-34"/>
              </a:rPr>
              <a:t>, which enables us to get some information about object in runtime. </a:t>
            </a:r>
          </a:p>
          <a:p>
            <a:pPr>
              <a:buFont typeface="Arial" panose="020B0604020202020204" pitchFamily="34" charset="0"/>
              <a:buNone/>
            </a:pPr>
            <a:r>
              <a:rPr lang="en-US" altLang="en-US" sz="2000" dirty="0">
                <a:solidFill>
                  <a:schemeClr val="tx1"/>
                </a:solidFill>
                <a:cs typeface="Cordia New" pitchFamily="34" charset="-34"/>
              </a:rPr>
              <a:t>Information can be:</a:t>
            </a:r>
          </a:p>
          <a:p>
            <a:pPr>
              <a:buFont typeface="Wingdings" panose="05000000000000000000" pitchFamily="2" charset="2"/>
              <a:buChar char="Ø"/>
            </a:pPr>
            <a:r>
              <a:rPr lang="en-US" altLang="en-US" sz="2000" dirty="0">
                <a:solidFill>
                  <a:schemeClr val="tx1"/>
                </a:solidFill>
                <a:cs typeface="Cordia New" pitchFamily="34" charset="-34"/>
              </a:rPr>
              <a:t>Data of the class</a:t>
            </a:r>
          </a:p>
          <a:p>
            <a:pPr>
              <a:buFont typeface="Wingdings" panose="05000000000000000000" pitchFamily="2" charset="2"/>
              <a:buChar char="Ø"/>
            </a:pPr>
            <a:r>
              <a:rPr lang="en-US" altLang="en-US" sz="2000" dirty="0">
                <a:solidFill>
                  <a:schemeClr val="tx1"/>
                </a:solidFill>
                <a:cs typeface="Cordia New" pitchFamily="34" charset="-34"/>
              </a:rPr>
              <a:t>Names of the methods </a:t>
            </a:r>
          </a:p>
          <a:p>
            <a:pPr>
              <a:buFont typeface="Wingdings" panose="05000000000000000000" pitchFamily="2" charset="2"/>
              <a:buChar char="Ø"/>
            </a:pPr>
            <a:r>
              <a:rPr lang="en-US" altLang="en-US" sz="2000" dirty="0">
                <a:solidFill>
                  <a:schemeClr val="tx1"/>
                </a:solidFill>
                <a:cs typeface="Cordia New" pitchFamily="34" charset="-34"/>
              </a:rPr>
              <a:t>Constructors of that object</a:t>
            </a:r>
            <a:endParaRPr lang="th-TH" altLang="en-US" sz="2000" dirty="0">
              <a:solidFill>
                <a:schemeClr val="tx1"/>
              </a:solidFill>
            </a:endParaRPr>
          </a:p>
          <a:p>
            <a:endParaRPr lang="en-US" dirty="0"/>
          </a:p>
        </p:txBody>
      </p:sp>
    </p:spTree>
    <p:extLst>
      <p:ext uri="{BB962C8B-B14F-4D97-AF65-F5344CB8AC3E}">
        <p14:creationId xmlns:p14="http://schemas.microsoft.com/office/powerpoint/2010/main" val="68518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8C40-D9C2-4641-B060-6A505F1E4D57}"/>
              </a:ext>
            </a:extLst>
          </p:cNvPr>
          <p:cNvSpPr>
            <a:spLocks noGrp="1"/>
          </p:cNvSpPr>
          <p:nvPr>
            <p:ph type="title"/>
          </p:nvPr>
        </p:nvSpPr>
        <p:spPr/>
        <p:txBody>
          <a:bodyPr/>
          <a:lstStyle/>
          <a:p>
            <a:r>
              <a:rPr lang="en-US" altLang="en-US" dirty="0"/>
              <a:t>Uses of Reflection</a:t>
            </a:r>
            <a:endParaRPr lang="en-US" dirty="0"/>
          </a:p>
        </p:txBody>
      </p:sp>
      <p:sp>
        <p:nvSpPr>
          <p:cNvPr id="3" name="Content Placeholder 2">
            <a:extLst>
              <a:ext uri="{FF2B5EF4-FFF2-40B4-BE49-F238E27FC236}">
                <a16:creationId xmlns:a16="http://schemas.microsoft.com/office/drawing/2014/main" id="{16BC9AC1-4B9C-4321-BC35-A5E602677E0D}"/>
              </a:ext>
            </a:extLst>
          </p:cNvPr>
          <p:cNvSpPr>
            <a:spLocks noGrp="1"/>
          </p:cNvSpPr>
          <p:nvPr>
            <p:ph idx="1"/>
          </p:nvPr>
        </p:nvSpPr>
        <p:spPr/>
        <p:txBody>
          <a:bodyPr/>
          <a:lstStyle/>
          <a:p>
            <a:pPr>
              <a:buFont typeface="Wingdings" panose="05000000000000000000" pitchFamily="2" charset="2"/>
              <a:buChar char="Ø"/>
            </a:pPr>
            <a:endParaRPr lang="en-US" altLang="en-US" dirty="0">
              <a:cs typeface="Cordia New" pitchFamily="34" charset="-34"/>
            </a:endParaRPr>
          </a:p>
          <a:p>
            <a:pPr>
              <a:buFont typeface="Wingdings" panose="05000000000000000000" pitchFamily="2" charset="2"/>
              <a:buChar char="Ø"/>
            </a:pPr>
            <a:r>
              <a:rPr lang="en-US" altLang="en-US" dirty="0">
                <a:cs typeface="Cordia New" pitchFamily="34" charset="-34"/>
              </a:rPr>
              <a:t>explore assembly metadata</a:t>
            </a:r>
          </a:p>
          <a:p>
            <a:pPr>
              <a:buFont typeface="Wingdings" panose="05000000000000000000" pitchFamily="2" charset="2"/>
              <a:buChar char="Ø"/>
            </a:pPr>
            <a:r>
              <a:rPr lang="en-US" altLang="en-US" dirty="0">
                <a:cs typeface="Cordia New" pitchFamily="34" charset="-34"/>
              </a:rPr>
              <a:t>creating objects dynamically</a:t>
            </a:r>
          </a:p>
          <a:p>
            <a:pPr>
              <a:buFont typeface="Wingdings" panose="05000000000000000000" pitchFamily="2" charset="2"/>
              <a:buChar char="Ø"/>
            </a:pPr>
            <a:r>
              <a:rPr lang="en-US" altLang="en-US" dirty="0">
                <a:cs typeface="Cordia New" pitchFamily="34" charset="-34"/>
              </a:rPr>
              <a:t>invoking methods dynamically</a:t>
            </a:r>
          </a:p>
          <a:p>
            <a:pPr>
              <a:buFont typeface="Wingdings" panose="05000000000000000000" pitchFamily="2" charset="2"/>
              <a:buChar char="Ø"/>
            </a:pPr>
            <a:r>
              <a:rPr lang="en-US" altLang="en-US" dirty="0">
                <a:cs typeface="Cordia New" pitchFamily="34" charset="-34"/>
              </a:rPr>
              <a:t>write “generic” code that works with different types</a:t>
            </a:r>
          </a:p>
          <a:p>
            <a:pPr>
              <a:buFont typeface="Wingdings" panose="05000000000000000000" pitchFamily="2" charset="2"/>
              <a:buChar char="Ø"/>
            </a:pPr>
            <a:r>
              <a:rPr lang="en-US" altLang="en-US" dirty="0">
                <a:cs typeface="Cordia New" pitchFamily="34" charset="-34"/>
              </a:rPr>
              <a:t>implement sophisticated programming techniques</a:t>
            </a:r>
            <a:endParaRPr lang="en-US" altLang="en-US" dirty="0"/>
          </a:p>
          <a:p>
            <a:pPr>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64054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BAC0-E87B-4997-8D96-3E12F310BF85}"/>
              </a:ext>
            </a:extLst>
          </p:cNvPr>
          <p:cNvSpPr>
            <a:spLocks noGrp="1"/>
          </p:cNvSpPr>
          <p:nvPr>
            <p:ph type="title"/>
          </p:nvPr>
        </p:nvSpPr>
        <p:spPr>
          <a:xfrm>
            <a:off x="248478" y="594358"/>
            <a:ext cx="3409122" cy="3526684"/>
          </a:xfrm>
        </p:spPr>
        <p:txBody>
          <a:bodyPr>
            <a:normAutofit/>
          </a:bodyPr>
          <a:lstStyle/>
          <a:p>
            <a:pPr algn="ctr"/>
            <a:r>
              <a:rPr lang="en-US" altLang="en-US" sz="4400" b="1" dirty="0" err="1"/>
              <a:t>.Net</a:t>
            </a:r>
            <a:r>
              <a:rPr lang="en-US" altLang="en-US" sz="4400" b="1" dirty="0"/>
              <a:t> Execution Model</a:t>
            </a:r>
            <a:endParaRPr lang="en-US" sz="4400" b="1" dirty="0"/>
          </a:p>
        </p:txBody>
      </p:sp>
      <p:sp>
        <p:nvSpPr>
          <p:cNvPr id="4" name="Line 4">
            <a:extLst>
              <a:ext uri="{FF2B5EF4-FFF2-40B4-BE49-F238E27FC236}">
                <a16:creationId xmlns:a16="http://schemas.microsoft.com/office/drawing/2014/main" id="{4F2C56E8-7720-4D35-8AC9-98B5FF31EEC1}"/>
              </a:ext>
            </a:extLst>
          </p:cNvPr>
          <p:cNvSpPr>
            <a:spLocks noChangeShapeType="1"/>
          </p:cNvSpPr>
          <p:nvPr/>
        </p:nvSpPr>
        <p:spPr bwMode="auto">
          <a:xfrm flipH="1">
            <a:off x="8092453" y="1206600"/>
            <a:ext cx="1854200" cy="10461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Line 5">
            <a:extLst>
              <a:ext uri="{FF2B5EF4-FFF2-40B4-BE49-F238E27FC236}">
                <a16:creationId xmlns:a16="http://schemas.microsoft.com/office/drawing/2014/main" id="{74F4EBE8-4F39-4DE8-AA62-EAB65CB7103C}"/>
              </a:ext>
            </a:extLst>
          </p:cNvPr>
          <p:cNvSpPr>
            <a:spLocks noChangeShapeType="1"/>
          </p:cNvSpPr>
          <p:nvPr/>
        </p:nvSpPr>
        <p:spPr bwMode="auto">
          <a:xfrm>
            <a:off x="6666879" y="1206600"/>
            <a:ext cx="866775" cy="93821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Line 6">
            <a:extLst>
              <a:ext uri="{FF2B5EF4-FFF2-40B4-BE49-F238E27FC236}">
                <a16:creationId xmlns:a16="http://schemas.microsoft.com/office/drawing/2014/main" id="{475C48C7-0573-45DB-9A18-D85621D275D7}"/>
              </a:ext>
            </a:extLst>
          </p:cNvPr>
          <p:cNvSpPr>
            <a:spLocks noChangeShapeType="1"/>
          </p:cNvSpPr>
          <p:nvPr/>
        </p:nvSpPr>
        <p:spPr bwMode="auto">
          <a:xfrm>
            <a:off x="5152404" y="1235175"/>
            <a:ext cx="1654175" cy="10715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7">
            <a:extLst>
              <a:ext uri="{FF2B5EF4-FFF2-40B4-BE49-F238E27FC236}">
                <a16:creationId xmlns:a16="http://schemas.microsoft.com/office/drawing/2014/main" id="{C5B5E01B-9BE1-496F-A8EA-D4FB45C2D289}"/>
              </a:ext>
            </a:extLst>
          </p:cNvPr>
          <p:cNvSpPr>
            <a:spLocks noChangeShapeType="1"/>
          </p:cNvSpPr>
          <p:nvPr/>
        </p:nvSpPr>
        <p:spPr bwMode="auto">
          <a:xfrm flipH="1">
            <a:off x="7867029" y="1125637"/>
            <a:ext cx="403225" cy="1009650"/>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8">
            <a:extLst>
              <a:ext uri="{FF2B5EF4-FFF2-40B4-BE49-F238E27FC236}">
                <a16:creationId xmlns:a16="http://schemas.microsoft.com/office/drawing/2014/main" id="{E7964027-E64B-411B-8F28-46D8A59D04A7}"/>
              </a:ext>
            </a:extLst>
          </p:cNvPr>
          <p:cNvSpPr>
            <a:spLocks noChangeShapeType="1"/>
          </p:cNvSpPr>
          <p:nvPr/>
        </p:nvSpPr>
        <p:spPr bwMode="auto">
          <a:xfrm>
            <a:off x="7560641" y="4897538"/>
            <a:ext cx="23812" cy="430213"/>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AutoShape 9">
            <a:extLst>
              <a:ext uri="{FF2B5EF4-FFF2-40B4-BE49-F238E27FC236}">
                <a16:creationId xmlns:a16="http://schemas.microsoft.com/office/drawing/2014/main" id="{741F2B5A-FF6A-4CE1-958E-73DC53C721E7}"/>
              </a:ext>
            </a:extLst>
          </p:cNvPr>
          <p:cNvSpPr>
            <a:spLocks noChangeArrowheads="1"/>
          </p:cNvSpPr>
          <p:nvPr/>
        </p:nvSpPr>
        <p:spPr bwMode="auto">
          <a:xfrm>
            <a:off x="4688853"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Cobol</a:t>
            </a:r>
          </a:p>
        </p:txBody>
      </p:sp>
      <p:sp>
        <p:nvSpPr>
          <p:cNvPr id="10" name="AutoShape 10">
            <a:extLst>
              <a:ext uri="{FF2B5EF4-FFF2-40B4-BE49-F238E27FC236}">
                <a16:creationId xmlns:a16="http://schemas.microsoft.com/office/drawing/2014/main" id="{34DA25F5-9A29-4F09-BB07-781267617E4D}"/>
              </a:ext>
            </a:extLst>
          </p:cNvPr>
          <p:cNvSpPr>
            <a:spLocks noChangeArrowheads="1"/>
          </p:cNvSpPr>
          <p:nvPr/>
        </p:nvSpPr>
        <p:spPr bwMode="auto">
          <a:xfrm>
            <a:off x="6227141" y="9129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VB</a:t>
            </a:r>
          </a:p>
        </p:txBody>
      </p:sp>
      <p:sp>
        <p:nvSpPr>
          <p:cNvPr id="11" name="AutoShape 11">
            <a:extLst>
              <a:ext uri="{FF2B5EF4-FFF2-40B4-BE49-F238E27FC236}">
                <a16:creationId xmlns:a16="http://schemas.microsoft.com/office/drawing/2014/main" id="{F37334A6-FD1D-42B1-9562-C019F6CEF43B}"/>
              </a:ext>
            </a:extLst>
          </p:cNvPr>
          <p:cNvSpPr>
            <a:spLocks noChangeArrowheads="1"/>
          </p:cNvSpPr>
          <p:nvPr/>
        </p:nvSpPr>
        <p:spPr bwMode="auto">
          <a:xfrm>
            <a:off x="7765428"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a:t>
            </a:r>
          </a:p>
        </p:txBody>
      </p:sp>
      <p:sp>
        <p:nvSpPr>
          <p:cNvPr id="12" name="AutoShape 12">
            <a:extLst>
              <a:ext uri="{FF2B5EF4-FFF2-40B4-BE49-F238E27FC236}">
                <a16:creationId xmlns:a16="http://schemas.microsoft.com/office/drawing/2014/main" id="{E885C077-9A17-472C-A6B7-DA9F99C9C058}"/>
              </a:ext>
            </a:extLst>
          </p:cNvPr>
          <p:cNvSpPr>
            <a:spLocks noChangeArrowheads="1"/>
          </p:cNvSpPr>
          <p:nvPr/>
        </p:nvSpPr>
        <p:spPr bwMode="auto">
          <a:xfrm>
            <a:off x="9337053" y="939900"/>
            <a:ext cx="1035050" cy="398462"/>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C#</a:t>
            </a:r>
          </a:p>
        </p:txBody>
      </p:sp>
      <p:sp>
        <p:nvSpPr>
          <p:cNvPr id="13" name="Oval 13">
            <a:extLst>
              <a:ext uri="{FF2B5EF4-FFF2-40B4-BE49-F238E27FC236}">
                <a16:creationId xmlns:a16="http://schemas.microsoft.com/office/drawing/2014/main" id="{943F3D46-17D7-4F3E-B43C-D2BD0A823F9C}"/>
              </a:ext>
            </a:extLst>
          </p:cNvPr>
          <p:cNvSpPr>
            <a:spLocks noChangeArrowheads="1"/>
          </p:cNvSpPr>
          <p:nvPr/>
        </p:nvSpPr>
        <p:spPr bwMode="auto">
          <a:xfrm>
            <a:off x="6420816" y="2200375"/>
            <a:ext cx="2273300" cy="900112"/>
          </a:xfrm>
          <a:prstGeom prst="ellipse">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Tahoma" panose="020B0604030504040204" pitchFamily="34" charset="0"/>
              </a:rPr>
              <a:t>CIL code</a:t>
            </a:r>
          </a:p>
          <a:p>
            <a:pPr algn="ctr" eaLnBrk="0" hangingPunct="0"/>
            <a:r>
              <a:rPr lang="en-US" altLang="en-US" sz="2000" b="1">
                <a:latin typeface="Tahoma" panose="020B0604030504040204" pitchFamily="34" charset="0"/>
              </a:rPr>
              <a:t>(+ metadata)</a:t>
            </a:r>
          </a:p>
        </p:txBody>
      </p:sp>
      <p:sp>
        <p:nvSpPr>
          <p:cNvPr id="14" name="Line 14">
            <a:extLst>
              <a:ext uri="{FF2B5EF4-FFF2-40B4-BE49-F238E27FC236}">
                <a16:creationId xmlns:a16="http://schemas.microsoft.com/office/drawing/2014/main" id="{A4C21A6B-4380-4BEB-A116-6171D77BB0F6}"/>
              </a:ext>
            </a:extLst>
          </p:cNvPr>
          <p:cNvSpPr>
            <a:spLocks noChangeShapeType="1"/>
          </p:cNvSpPr>
          <p:nvPr/>
        </p:nvSpPr>
        <p:spPr bwMode="auto">
          <a:xfrm flipH="1">
            <a:off x="7573342" y="3102075"/>
            <a:ext cx="1587" cy="1397000"/>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Rectangle 15">
            <a:extLst>
              <a:ext uri="{FF2B5EF4-FFF2-40B4-BE49-F238E27FC236}">
                <a16:creationId xmlns:a16="http://schemas.microsoft.com/office/drawing/2014/main" id="{10FB9423-428B-428A-B7BC-28CDF6737152}"/>
              </a:ext>
            </a:extLst>
          </p:cNvPr>
          <p:cNvSpPr>
            <a:spLocks noChangeArrowheads="1"/>
          </p:cNvSpPr>
          <p:nvPr/>
        </p:nvSpPr>
        <p:spPr bwMode="auto">
          <a:xfrm>
            <a:off x="6476379" y="3251301"/>
            <a:ext cx="2206625"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Loader/verifier</a:t>
            </a:r>
          </a:p>
        </p:txBody>
      </p:sp>
      <p:sp>
        <p:nvSpPr>
          <p:cNvPr id="16" name="Oval 16">
            <a:extLst>
              <a:ext uri="{FF2B5EF4-FFF2-40B4-BE49-F238E27FC236}">
                <a16:creationId xmlns:a16="http://schemas.microsoft.com/office/drawing/2014/main" id="{60392685-B2EB-4D3F-A0CA-612952F90D81}"/>
              </a:ext>
            </a:extLst>
          </p:cNvPr>
          <p:cNvSpPr>
            <a:spLocks noChangeArrowheads="1"/>
          </p:cNvSpPr>
          <p:nvPr/>
        </p:nvSpPr>
        <p:spPr bwMode="auto">
          <a:xfrm>
            <a:off x="6449392" y="4468912"/>
            <a:ext cx="2243137" cy="547688"/>
          </a:xfrm>
          <a:prstGeom prst="ellipse">
            <a:avLst/>
          </a:prstGeom>
          <a:solidFill>
            <a:schemeClr val="accent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ahoma" panose="020B0604030504040204" pitchFamily="34" charset="0"/>
              </a:rPr>
              <a:t>Managed Code</a:t>
            </a:r>
          </a:p>
        </p:txBody>
      </p:sp>
      <p:sp>
        <p:nvSpPr>
          <p:cNvPr id="17" name="Freeform 17">
            <a:extLst>
              <a:ext uri="{FF2B5EF4-FFF2-40B4-BE49-F238E27FC236}">
                <a16:creationId xmlns:a16="http://schemas.microsoft.com/office/drawing/2014/main" id="{5D19365E-D494-4417-AC48-7864677119B1}"/>
              </a:ext>
            </a:extLst>
          </p:cNvPr>
          <p:cNvSpPr>
            <a:spLocks/>
          </p:cNvSpPr>
          <p:nvPr/>
        </p:nvSpPr>
        <p:spPr bwMode="auto">
          <a:xfrm>
            <a:off x="8686179" y="3346551"/>
            <a:ext cx="2252663" cy="2205037"/>
          </a:xfrm>
          <a:custGeom>
            <a:avLst/>
            <a:gdLst>
              <a:gd name="T0" fmla="*/ 8 w 1419"/>
              <a:gd name="T1" fmla="*/ 1348 h 1389"/>
              <a:gd name="T2" fmla="*/ 1198 w 1419"/>
              <a:gd name="T3" fmla="*/ 1196 h 1389"/>
              <a:gd name="T4" fmla="*/ 1219 w 1419"/>
              <a:gd name="T5" fmla="*/ 188 h 1389"/>
              <a:gd name="T6" fmla="*/ 0 w 1419"/>
              <a:gd name="T7" fmla="*/ 69 h 1389"/>
            </a:gdLst>
            <a:ahLst/>
            <a:cxnLst>
              <a:cxn ang="0">
                <a:pos x="T0" y="T1"/>
              </a:cxn>
              <a:cxn ang="0">
                <a:pos x="T2" y="T3"/>
              </a:cxn>
              <a:cxn ang="0">
                <a:pos x="T4" y="T5"/>
              </a:cxn>
              <a:cxn ang="0">
                <a:pos x="T6" y="T7"/>
              </a:cxn>
            </a:cxnLst>
            <a:rect l="0" t="0" r="r" b="b"/>
            <a:pathLst>
              <a:path w="1419" h="1389">
                <a:moveTo>
                  <a:pt x="8" y="1348"/>
                </a:moveTo>
                <a:cubicBezTo>
                  <a:pt x="206" y="1323"/>
                  <a:pt x="996" y="1389"/>
                  <a:pt x="1198" y="1196"/>
                </a:cubicBezTo>
                <a:cubicBezTo>
                  <a:pt x="1400" y="1003"/>
                  <a:pt x="1419" y="376"/>
                  <a:pt x="1219" y="188"/>
                </a:cubicBezTo>
                <a:cubicBezTo>
                  <a:pt x="1020" y="0"/>
                  <a:pt x="254" y="94"/>
                  <a:pt x="0" y="69"/>
                </a:cubicBezTo>
              </a:path>
            </a:pathLst>
          </a:custGeom>
          <a:noFill/>
          <a:ln w="41275" cap="flat" cmpd="sng">
            <a:solidFill>
              <a:srgbClr val="990033"/>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8">
            <a:extLst>
              <a:ext uri="{FF2B5EF4-FFF2-40B4-BE49-F238E27FC236}">
                <a16:creationId xmlns:a16="http://schemas.microsoft.com/office/drawing/2014/main" id="{10588819-05E9-411F-8F77-79EA59309509}"/>
              </a:ext>
            </a:extLst>
          </p:cNvPr>
          <p:cNvSpPr txBox="1">
            <a:spLocks noChangeArrowheads="1"/>
          </p:cNvSpPr>
          <p:nvPr/>
        </p:nvSpPr>
        <p:spPr bwMode="auto">
          <a:xfrm>
            <a:off x="9294192" y="4078387"/>
            <a:ext cx="1957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Tahoma" panose="020B0604030504040204" pitchFamily="34" charset="0"/>
                <a:cs typeface="Times New Roman" panose="02020603050405020304" pitchFamily="18" charset="0"/>
              </a:rPr>
              <a:t>Uncompiled</a:t>
            </a:r>
          </a:p>
          <a:p>
            <a:r>
              <a:rPr lang="en-US" altLang="en-US" b="1">
                <a:latin typeface="Tahoma" panose="020B0604030504040204" pitchFamily="34" charset="0"/>
                <a:cs typeface="Times New Roman" panose="02020603050405020304" pitchFamily="18" charset="0"/>
              </a:rPr>
              <a:t>method call</a:t>
            </a:r>
            <a:endParaRPr lang="en-GB" altLang="en-US" b="1">
              <a:latin typeface="Tahoma" panose="020B0604030504040204" pitchFamily="34" charset="0"/>
              <a:cs typeface="Times New Roman" panose="02020603050405020304" pitchFamily="18" charset="0"/>
            </a:endParaRPr>
          </a:p>
        </p:txBody>
      </p:sp>
      <p:sp>
        <p:nvSpPr>
          <p:cNvPr id="19" name="Rectangle 19">
            <a:extLst>
              <a:ext uri="{FF2B5EF4-FFF2-40B4-BE49-F238E27FC236}">
                <a16:creationId xmlns:a16="http://schemas.microsoft.com/office/drawing/2014/main" id="{14ED0826-5924-43EB-9624-F5FFF799E7E7}"/>
              </a:ext>
            </a:extLst>
          </p:cNvPr>
          <p:cNvSpPr>
            <a:spLocks noChangeArrowheads="1"/>
          </p:cNvSpPr>
          <p:nvPr/>
        </p:nvSpPr>
        <p:spPr bwMode="auto">
          <a:xfrm>
            <a:off x="6476379" y="5329338"/>
            <a:ext cx="2206625" cy="35877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Execution</a:t>
            </a:r>
          </a:p>
        </p:txBody>
      </p:sp>
      <p:sp>
        <p:nvSpPr>
          <p:cNvPr id="20" name="Rectangle 20">
            <a:extLst>
              <a:ext uri="{FF2B5EF4-FFF2-40B4-BE49-F238E27FC236}">
                <a16:creationId xmlns:a16="http://schemas.microsoft.com/office/drawing/2014/main" id="{156156C6-C73B-4A30-9247-F5B926FAF04F}"/>
              </a:ext>
            </a:extLst>
          </p:cNvPr>
          <p:cNvSpPr>
            <a:spLocks noChangeArrowheads="1"/>
          </p:cNvSpPr>
          <p:nvPr/>
        </p:nvSpPr>
        <p:spPr bwMode="auto">
          <a:xfrm>
            <a:off x="5484191" y="1552675"/>
            <a:ext cx="4572000" cy="33020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Language compilers</a:t>
            </a:r>
          </a:p>
        </p:txBody>
      </p:sp>
      <p:sp>
        <p:nvSpPr>
          <p:cNvPr id="21" name="Text Box 21">
            <a:extLst>
              <a:ext uri="{FF2B5EF4-FFF2-40B4-BE49-F238E27FC236}">
                <a16:creationId xmlns:a16="http://schemas.microsoft.com/office/drawing/2014/main" id="{862CBBB1-C062-44A5-AF2E-27F81BBC7360}"/>
              </a:ext>
            </a:extLst>
          </p:cNvPr>
          <p:cNvSpPr txBox="1">
            <a:spLocks noChangeArrowheads="1"/>
          </p:cNvSpPr>
          <p:nvPr/>
        </p:nvSpPr>
        <p:spPr bwMode="auto">
          <a:xfrm>
            <a:off x="10405441" y="949425"/>
            <a:ext cx="1885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tx2"/>
                </a:solidFill>
                <a:latin typeface="Tahoma" panose="020B0604030504040204" pitchFamily="34" charset="0"/>
                <a:cs typeface="Times New Roman" panose="02020603050405020304" pitchFamily="18" charset="0"/>
              </a:rPr>
              <a:t>.NET</a:t>
            </a:r>
            <a:r>
              <a:rPr lang="en-US" altLang="en-US">
                <a:latin typeface="Tahoma" panose="020B0604030504040204" pitchFamily="34" charset="0"/>
                <a:cs typeface="Times New Roman" panose="02020603050405020304" pitchFamily="18" charset="0"/>
              </a:rPr>
              <a:t> languages</a:t>
            </a:r>
            <a:endParaRPr lang="en-GB" altLang="en-US">
              <a:latin typeface="Tahoma" panose="020B0604030504040204" pitchFamily="34" charset="0"/>
              <a:cs typeface="Times New Roman" panose="02020603050405020304" pitchFamily="18" charset="0"/>
            </a:endParaRPr>
          </a:p>
        </p:txBody>
      </p:sp>
      <p:sp>
        <p:nvSpPr>
          <p:cNvPr id="22" name="Rectangle 22">
            <a:extLst>
              <a:ext uri="{FF2B5EF4-FFF2-40B4-BE49-F238E27FC236}">
                <a16:creationId xmlns:a16="http://schemas.microsoft.com/office/drawing/2014/main" id="{969356DB-0D84-43DB-9E2F-125CDBCF4AA7}"/>
              </a:ext>
            </a:extLst>
          </p:cNvPr>
          <p:cNvSpPr>
            <a:spLocks noChangeArrowheads="1"/>
          </p:cNvSpPr>
          <p:nvPr/>
        </p:nvSpPr>
        <p:spPr bwMode="auto">
          <a:xfrm>
            <a:off x="6473203" y="3783113"/>
            <a:ext cx="2205038"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JIT compiler</a:t>
            </a:r>
          </a:p>
        </p:txBody>
      </p:sp>
    </p:spTree>
    <p:extLst>
      <p:ext uri="{BB962C8B-B14F-4D97-AF65-F5344CB8AC3E}">
        <p14:creationId xmlns:p14="http://schemas.microsoft.com/office/powerpoint/2010/main" val="229636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4350-644E-4E77-A1BA-6698B00BA05D}"/>
              </a:ext>
            </a:extLst>
          </p:cNvPr>
          <p:cNvSpPr>
            <a:spLocks noGrp="1"/>
          </p:cNvSpPr>
          <p:nvPr>
            <p:ph type="title"/>
          </p:nvPr>
        </p:nvSpPr>
        <p:spPr/>
        <p:txBody>
          <a:bodyPr/>
          <a:lstStyle/>
          <a:p>
            <a:r>
              <a:rPr lang="en-US" altLang="en-US" dirty="0"/>
              <a:t>Metadata</a:t>
            </a:r>
            <a:endParaRPr lang="en-US" dirty="0"/>
          </a:p>
        </p:txBody>
      </p:sp>
      <p:sp>
        <p:nvSpPr>
          <p:cNvPr id="3" name="Content Placeholder 2">
            <a:extLst>
              <a:ext uri="{FF2B5EF4-FFF2-40B4-BE49-F238E27FC236}">
                <a16:creationId xmlns:a16="http://schemas.microsoft.com/office/drawing/2014/main" id="{F69F5CBB-0AA3-4E50-B0B4-2CAB903A83BB}"/>
              </a:ext>
            </a:extLst>
          </p:cNvPr>
          <p:cNvSpPr>
            <a:spLocks noGrp="1"/>
          </p:cNvSpPr>
          <p:nvPr>
            <p:ph idx="1"/>
          </p:nvPr>
        </p:nvSpPr>
        <p:spPr/>
        <p:txBody>
          <a:bodyPr/>
          <a:lstStyle/>
          <a:p>
            <a:pPr>
              <a:lnSpc>
                <a:spcPct val="100000"/>
              </a:lnSpc>
              <a:buFont typeface="Arial" panose="020B0604020202020204" pitchFamily="34" charset="0"/>
              <a:buChar char="•"/>
            </a:pPr>
            <a:r>
              <a:rPr lang="en-US" altLang="en-US" sz="2800" dirty="0">
                <a:cs typeface="Cordia New" pitchFamily="34" charset="-34"/>
              </a:rPr>
              <a:t>Metadata</a:t>
            </a:r>
          </a:p>
          <a:p>
            <a:pPr lvl="1">
              <a:lnSpc>
                <a:spcPct val="100000"/>
              </a:lnSpc>
              <a:buFont typeface="Arial" panose="020B0604020202020204" pitchFamily="34" charset="0"/>
              <a:buChar char="•"/>
            </a:pPr>
            <a:r>
              <a:rPr lang="en-US" altLang="en-US" sz="2800" dirty="0">
                <a:cs typeface="Cordia New" pitchFamily="34" charset="-34"/>
              </a:rPr>
              <a:t>Single location for type information and code</a:t>
            </a:r>
          </a:p>
          <a:p>
            <a:pPr lvl="1">
              <a:lnSpc>
                <a:spcPct val="100000"/>
              </a:lnSpc>
              <a:buFont typeface="Arial" panose="020B0604020202020204" pitchFamily="34" charset="0"/>
              <a:buChar char="•"/>
            </a:pPr>
            <a:r>
              <a:rPr lang="en-US" altLang="en-US" sz="2800" dirty="0">
                <a:cs typeface="Cordia New" pitchFamily="34" charset="-34"/>
              </a:rPr>
              <a:t>Types' metadata can be explored with Reflection</a:t>
            </a:r>
          </a:p>
          <a:p>
            <a:pPr lvl="1">
              <a:lnSpc>
                <a:spcPct val="100000"/>
              </a:lnSpc>
              <a:buFont typeface="Arial" panose="020B0604020202020204" pitchFamily="34" charset="0"/>
              <a:buChar char="•"/>
            </a:pPr>
            <a:r>
              <a:rPr lang="en-US" altLang="en-US" sz="2800" dirty="0">
                <a:cs typeface="Cordia New" pitchFamily="34" charset="-34"/>
              </a:rPr>
              <a:t>Code is literally contained within type information</a:t>
            </a:r>
          </a:p>
          <a:p>
            <a:pPr lvl="1">
              <a:lnSpc>
                <a:spcPct val="100000"/>
              </a:lnSpc>
              <a:buFont typeface="Arial" panose="020B0604020202020204" pitchFamily="34" charset="0"/>
              <a:buChar char="•"/>
            </a:pPr>
            <a:r>
              <a:rPr lang="en-US" altLang="en-US" sz="2800" dirty="0">
                <a:cs typeface="Cordia New" pitchFamily="34" charset="-34"/>
              </a:rPr>
              <a:t>Every .NET object can be queried for its type</a:t>
            </a:r>
          </a:p>
          <a:p>
            <a:pPr lvl="1">
              <a:buFont typeface="Arial" panose="020B0604020202020204" pitchFamily="34" charset="0"/>
              <a:buChar char="•"/>
            </a:pP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5421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6711-79FB-4DDF-8CA4-B6DEC8961704}"/>
              </a:ext>
            </a:extLst>
          </p:cNvPr>
          <p:cNvSpPr>
            <a:spLocks noGrp="1"/>
          </p:cNvSpPr>
          <p:nvPr>
            <p:ph type="title"/>
          </p:nvPr>
        </p:nvSpPr>
        <p:spPr/>
        <p:txBody>
          <a:bodyPr/>
          <a:lstStyle/>
          <a:p>
            <a:r>
              <a:rPr lang="en-US" altLang="en-US" dirty="0"/>
              <a:t>Uses of Metadata</a:t>
            </a:r>
            <a:endParaRPr lang="en-US" dirty="0"/>
          </a:p>
        </p:txBody>
      </p:sp>
      <p:sp>
        <p:nvSpPr>
          <p:cNvPr id="3" name="Content Placeholder 2">
            <a:extLst>
              <a:ext uri="{FF2B5EF4-FFF2-40B4-BE49-F238E27FC236}">
                <a16:creationId xmlns:a16="http://schemas.microsoft.com/office/drawing/2014/main" id="{FE2249F3-4ECD-4327-9A34-59D0950574E8}"/>
              </a:ext>
            </a:extLst>
          </p:cNvPr>
          <p:cNvSpPr>
            <a:spLocks noGrp="1"/>
          </p:cNvSpPr>
          <p:nvPr>
            <p:ph idx="1"/>
          </p:nvPr>
        </p:nvSpPr>
        <p:spPr/>
        <p:txBody>
          <a:bodyPr/>
          <a:lstStyle/>
          <a:p>
            <a:pPr>
              <a:buFont typeface="Arial" panose="020B0604020202020204" pitchFamily="34" charset="0"/>
              <a:buChar char="•"/>
            </a:pPr>
            <a:r>
              <a:rPr lang="en-US" altLang="zh-CN" sz="2800" dirty="0">
                <a:cs typeface="Cordia New" pitchFamily="34" charset="-34"/>
              </a:rPr>
              <a:t>Dynamic Type System</a:t>
            </a:r>
          </a:p>
          <a:p>
            <a:pPr lvl="1">
              <a:lnSpc>
                <a:spcPct val="120000"/>
              </a:lnSpc>
              <a:buFont typeface="Arial" panose="020B0604020202020204" pitchFamily="34" charset="0"/>
              <a:buChar char="•"/>
            </a:pPr>
            <a:r>
              <a:rPr lang="en-US" altLang="zh-CN" sz="2400" dirty="0">
                <a:cs typeface="Cordia New" pitchFamily="34" charset="-34"/>
              </a:rPr>
              <a:t>Highly dynamic and language independent</a:t>
            </a:r>
          </a:p>
          <a:p>
            <a:pPr lvl="1">
              <a:lnSpc>
                <a:spcPct val="120000"/>
              </a:lnSpc>
              <a:buFont typeface="Arial" panose="020B0604020202020204" pitchFamily="34" charset="0"/>
              <a:buChar char="•"/>
            </a:pPr>
            <a:r>
              <a:rPr lang="en-US" altLang="zh-CN" sz="2400" dirty="0">
                <a:cs typeface="Cordia New" pitchFamily="34" charset="-34"/>
              </a:rPr>
              <a:t>Types may be extended and built at run time</a:t>
            </a:r>
          </a:p>
          <a:p>
            <a:pPr lvl="1">
              <a:lnSpc>
                <a:spcPct val="120000"/>
              </a:lnSpc>
              <a:buFont typeface="Arial" panose="020B0604020202020204" pitchFamily="34" charset="0"/>
              <a:buChar char="•"/>
            </a:pPr>
            <a:r>
              <a:rPr lang="en-US" altLang="zh-CN" sz="2400" dirty="0">
                <a:cs typeface="Cordia New" pitchFamily="34" charset="-34"/>
              </a:rPr>
              <a:t>Allows on-the-fly creation of assemblies</a:t>
            </a:r>
          </a:p>
          <a:p>
            <a:pPr lvl="1">
              <a:lnSpc>
                <a:spcPct val="120000"/>
              </a:lnSpc>
              <a:buFont typeface="Arial" panose="020B0604020202020204" pitchFamily="34" charset="0"/>
              <a:buChar char="•"/>
            </a:pPr>
            <a:r>
              <a:rPr lang="en-US" altLang="zh-CN" sz="2400" dirty="0">
                <a:cs typeface="Cordia New" pitchFamily="34" charset="-34"/>
              </a:rPr>
              <a:t>.NET Compilers use .NET to emit .NET code</a:t>
            </a: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0657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2A357F-2C38-4428-AC1B-4321B28E1240}"/>
              </a:ext>
            </a:extLst>
          </p:cNvPr>
          <p:cNvSpPr>
            <a:spLocks noGrp="1"/>
          </p:cNvSpPr>
          <p:nvPr>
            <p:ph type="title"/>
          </p:nvPr>
        </p:nvSpPr>
        <p:spPr>
          <a:xfrm>
            <a:off x="457199" y="594359"/>
            <a:ext cx="3329609" cy="3222268"/>
          </a:xfrm>
        </p:spPr>
        <p:txBody>
          <a:bodyPr>
            <a:normAutofit/>
          </a:bodyPr>
          <a:lstStyle/>
          <a:p>
            <a:r>
              <a:rPr lang="en-US" altLang="en-US" sz="4000" b="1" dirty="0" err="1"/>
              <a:t>MetaData</a:t>
            </a:r>
            <a:r>
              <a:rPr lang="en-US" altLang="en-US" sz="4000" b="1" dirty="0"/>
              <a:t>: Type Info at Runtime</a:t>
            </a:r>
            <a:endParaRPr lang="en-US" sz="4000" b="1" dirty="0"/>
          </a:p>
        </p:txBody>
      </p:sp>
      <p:sp>
        <p:nvSpPr>
          <p:cNvPr id="7" name="Text Box 40">
            <a:extLst>
              <a:ext uri="{FF2B5EF4-FFF2-40B4-BE49-F238E27FC236}">
                <a16:creationId xmlns:a16="http://schemas.microsoft.com/office/drawing/2014/main" id="{64DDEE98-C8FE-4968-83CB-A4874F89B6E1}"/>
              </a:ext>
            </a:extLst>
          </p:cNvPr>
          <p:cNvSpPr txBox="1">
            <a:spLocks noChangeArrowheads="1"/>
          </p:cNvSpPr>
          <p:nvPr/>
        </p:nvSpPr>
        <p:spPr bwMode="auto">
          <a:xfrm>
            <a:off x="6422059" y="877438"/>
            <a:ext cx="5929313" cy="5500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lang="de-DE" altLang="en-US" sz="1600" dirty="0">
                <a:latin typeface="Lucida Console" panose="020B0609040504020204" pitchFamily="49" charset="0"/>
              </a:rPr>
              <a:t>[serializable]</a:t>
            </a:r>
            <a:br>
              <a:rPr lang="de-DE" altLang="en-US" sz="1600" dirty="0">
                <a:latin typeface="Lucida Console" panose="020B0609040504020204" pitchFamily="49" charset="0"/>
              </a:rPr>
            </a:br>
            <a:r>
              <a:rPr lang="de-DE" altLang="en-US" sz="1600" dirty="0">
                <a:latin typeface="Lucida Console" panose="020B0609040504020204" pitchFamily="49" charset="0"/>
              </a:rPr>
              <a:t>public class Person : </a:t>
            </a:r>
            <a:br>
              <a:rPr lang="de-DE" altLang="en-US" sz="1600" dirty="0">
                <a:latin typeface="Lucida Console" panose="020B0609040504020204" pitchFamily="49" charset="0"/>
              </a:rPr>
            </a:b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public event OnSaveChange onsv;</a:t>
            </a:r>
            <a:br>
              <a:rPr lang="de-DE" altLang="en-US" sz="1600" dirty="0">
                <a:latin typeface="Lucida Console" panose="020B0609040504020204" pitchFamily="49" charset="0"/>
              </a:rPr>
            </a:br>
            <a:r>
              <a:rPr lang="de-DE" altLang="en-US" sz="1600" dirty="0">
                <a:latin typeface="Lucida Console" panose="020B0609040504020204" pitchFamily="49" charset="0"/>
              </a:rPr>
              <a:t>    public Date DOB; </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FirstName;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LastName;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Name { </a:t>
            </a:r>
            <a:br>
              <a:rPr lang="de-DE" altLang="en-US" sz="1600" dirty="0">
                <a:latin typeface="Lucida Console" panose="020B0609040504020204" pitchFamily="49" charset="0"/>
              </a:rPr>
            </a:br>
            <a:r>
              <a:rPr lang="de-DE" altLang="en-US" sz="1600" dirty="0">
                <a:latin typeface="Lucida Console" panose="020B0609040504020204" pitchFamily="49" charset="0"/>
              </a:rPr>
              <a:t>       get { </a:t>
            </a:r>
            <a:br>
              <a:rPr lang="de-DE" altLang="en-US" sz="1600" dirty="0">
                <a:latin typeface="Lucida Console" panose="020B0609040504020204" pitchFamily="49" charset="0"/>
              </a:rPr>
            </a:br>
            <a:r>
              <a:rPr lang="de-DE" altLang="en-US" sz="1600" dirty="0">
                <a:latin typeface="Lucida Console" panose="020B0609040504020204" pitchFamily="49" charset="0"/>
              </a:rPr>
              <a:t>          return FirstName + " " + LastName; </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public Person(string First,string Last)</a:t>
            </a:r>
          </a:p>
          <a:p>
            <a:pPr eaLnBrk="0" hangingPunct="0"/>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FirstName=First;LastName=Last;</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public bool Save()</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System.Type t = this</a:t>
            </a:r>
            <a:r>
              <a:rPr lang="de-DE" altLang="en-US" b="1" dirty="0">
                <a:latin typeface="Lucida Console" panose="020B0609040504020204" pitchFamily="49" charset="0"/>
              </a:rPr>
              <a:t>.GetType()</a:t>
            </a: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foreach( FieldInfo f in t.GetFields() ) </a:t>
            </a:r>
            <a:br>
              <a:rPr lang="de-DE" altLang="en-US" sz="1600" dirty="0">
                <a:latin typeface="Lucida Console" panose="020B0609040504020204" pitchFamily="49" charset="0"/>
              </a:rPr>
            </a:br>
            <a:r>
              <a:rPr lang="de-DE" altLang="en-US" sz="1600" dirty="0">
                <a:latin typeface="Lucida Console" panose="020B0609040504020204" pitchFamily="49" charset="0"/>
              </a:rPr>
              <a:t>       { ... }  </a:t>
            </a:r>
            <a:br>
              <a:rPr lang="de-DE" altLang="en-US" sz="1600" dirty="0">
                <a:latin typeface="Lucida Console" panose="020B0609040504020204" pitchFamily="49" charset="0"/>
              </a:rPr>
            </a:br>
            <a:r>
              <a:rPr lang="de-DE" altLang="en-US" sz="1600" dirty="0">
                <a:latin typeface="Lucida Console" panose="020B0609040504020204" pitchFamily="49" charset="0"/>
              </a:rPr>
              <a:t>    }</a:t>
            </a:r>
            <a:endParaRPr lang="en-GB" altLang="en-US" sz="1600" dirty="0">
              <a:latin typeface="Lucida Console" panose="020B0609040504020204" pitchFamily="49" charset="0"/>
            </a:endParaRPr>
          </a:p>
        </p:txBody>
      </p:sp>
      <p:cxnSp>
        <p:nvCxnSpPr>
          <p:cNvPr id="8" name="AutoShape 41">
            <a:extLst>
              <a:ext uri="{FF2B5EF4-FFF2-40B4-BE49-F238E27FC236}">
                <a16:creationId xmlns:a16="http://schemas.microsoft.com/office/drawing/2014/main" id="{A6F90687-6A83-4E1B-B9E9-935AB8C25762}"/>
              </a:ext>
            </a:extLst>
          </p:cNvPr>
          <p:cNvCxnSpPr>
            <a:cxnSpLocks noChangeShapeType="1"/>
          </p:cNvCxnSpPr>
          <p:nvPr/>
        </p:nvCxnSpPr>
        <p:spPr bwMode="auto">
          <a:xfrm rot="10800000">
            <a:off x="4548808" y="1734687"/>
            <a:ext cx="5818188" cy="3592512"/>
          </a:xfrm>
          <a:prstGeom prst="curvedConnector4">
            <a:avLst>
              <a:gd name="adj1" fmla="val -28296"/>
              <a:gd name="adj2" fmla="val 131856"/>
            </a:avLst>
          </a:prstGeom>
          <a:noFill/>
          <a:ln w="127000" cap="rnd">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 name="AutoShape 42">
            <a:extLst>
              <a:ext uri="{FF2B5EF4-FFF2-40B4-BE49-F238E27FC236}">
                <a16:creationId xmlns:a16="http://schemas.microsoft.com/office/drawing/2014/main" id="{F6D49426-1005-453F-ACA5-06F8A6F60A97}"/>
              </a:ext>
            </a:extLst>
          </p:cNvPr>
          <p:cNvSpPr>
            <a:spLocks noChangeArrowheads="1"/>
          </p:cNvSpPr>
          <p:nvPr/>
        </p:nvSpPr>
        <p:spPr bwMode="auto">
          <a:xfrm>
            <a:off x="3786808" y="17346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System.Type</a:t>
            </a:r>
            <a:endParaRPr lang="en-GB" altLang="en-US">
              <a:solidFill>
                <a:schemeClr val="bg1"/>
              </a:solidFill>
            </a:endParaRPr>
          </a:p>
        </p:txBody>
      </p:sp>
      <p:sp>
        <p:nvSpPr>
          <p:cNvPr id="10" name="AutoShape 43">
            <a:extLst>
              <a:ext uri="{FF2B5EF4-FFF2-40B4-BE49-F238E27FC236}">
                <a16:creationId xmlns:a16="http://schemas.microsoft.com/office/drawing/2014/main" id="{18ECBAAB-469B-4B0A-9EF8-3146462AA326}"/>
              </a:ext>
            </a:extLst>
          </p:cNvPr>
          <p:cNvSpPr>
            <a:spLocks noChangeArrowheads="1"/>
          </p:cNvSpPr>
          <p:nvPr/>
        </p:nvSpPr>
        <p:spPr bwMode="auto">
          <a:xfrm>
            <a:off x="4167808" y="2344287"/>
            <a:ext cx="1295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dirty="0">
                <a:solidFill>
                  <a:schemeClr val="bg1"/>
                </a:solidFill>
              </a:rPr>
              <a:t>Attributes</a:t>
            </a:r>
            <a:endParaRPr lang="en-GB" altLang="en-US" dirty="0">
              <a:solidFill>
                <a:schemeClr val="bg1"/>
              </a:solidFill>
            </a:endParaRPr>
          </a:p>
        </p:txBody>
      </p:sp>
      <p:sp>
        <p:nvSpPr>
          <p:cNvPr id="11" name="AutoShape 44">
            <a:extLst>
              <a:ext uri="{FF2B5EF4-FFF2-40B4-BE49-F238E27FC236}">
                <a16:creationId xmlns:a16="http://schemas.microsoft.com/office/drawing/2014/main" id="{2FD56F00-9EB9-4815-A0ED-F1DB68B8F276}"/>
              </a:ext>
            </a:extLst>
          </p:cNvPr>
          <p:cNvSpPr>
            <a:spLocks noChangeArrowheads="1"/>
          </p:cNvSpPr>
          <p:nvPr/>
        </p:nvSpPr>
        <p:spPr bwMode="auto">
          <a:xfrm>
            <a:off x="4167808" y="3411087"/>
            <a:ext cx="14478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Fields</a:t>
            </a:r>
            <a:endParaRPr lang="en-GB" altLang="en-US">
              <a:solidFill>
                <a:schemeClr val="bg1"/>
              </a:solidFill>
            </a:endParaRPr>
          </a:p>
        </p:txBody>
      </p:sp>
      <p:sp>
        <p:nvSpPr>
          <p:cNvPr id="12" name="AutoShape 45">
            <a:extLst>
              <a:ext uri="{FF2B5EF4-FFF2-40B4-BE49-F238E27FC236}">
                <a16:creationId xmlns:a16="http://schemas.microsoft.com/office/drawing/2014/main" id="{2EC29F85-D830-47DF-8130-C95F228C44EA}"/>
              </a:ext>
            </a:extLst>
          </p:cNvPr>
          <p:cNvSpPr>
            <a:spLocks noChangeArrowheads="1"/>
          </p:cNvSpPr>
          <p:nvPr/>
        </p:nvSpPr>
        <p:spPr bwMode="auto">
          <a:xfrm>
            <a:off x="4167808" y="39444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Properties</a:t>
            </a:r>
            <a:endParaRPr lang="en-GB" altLang="en-US">
              <a:solidFill>
                <a:schemeClr val="bg1"/>
              </a:solidFill>
            </a:endParaRPr>
          </a:p>
        </p:txBody>
      </p:sp>
      <p:sp>
        <p:nvSpPr>
          <p:cNvPr id="13" name="AutoShape 46">
            <a:extLst>
              <a:ext uri="{FF2B5EF4-FFF2-40B4-BE49-F238E27FC236}">
                <a16:creationId xmlns:a16="http://schemas.microsoft.com/office/drawing/2014/main" id="{B6BBEBB0-EDCF-4772-97E0-BDC05A7F638D}"/>
              </a:ext>
            </a:extLst>
          </p:cNvPr>
          <p:cNvSpPr>
            <a:spLocks noChangeArrowheads="1"/>
          </p:cNvSpPr>
          <p:nvPr/>
        </p:nvSpPr>
        <p:spPr bwMode="auto">
          <a:xfrm>
            <a:off x="4167808" y="4477887"/>
            <a:ext cx="16002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Constructors</a:t>
            </a:r>
            <a:endParaRPr lang="en-GB" altLang="en-US">
              <a:solidFill>
                <a:schemeClr val="bg1"/>
              </a:solidFill>
            </a:endParaRPr>
          </a:p>
        </p:txBody>
      </p:sp>
      <p:sp>
        <p:nvSpPr>
          <p:cNvPr id="14" name="AutoShape 47">
            <a:extLst>
              <a:ext uri="{FF2B5EF4-FFF2-40B4-BE49-F238E27FC236}">
                <a16:creationId xmlns:a16="http://schemas.microsoft.com/office/drawing/2014/main" id="{49C1B8AA-1882-4005-A5DE-98A579EA8CCF}"/>
              </a:ext>
            </a:extLst>
          </p:cNvPr>
          <p:cNvSpPr>
            <a:spLocks noChangeArrowheads="1"/>
          </p:cNvSpPr>
          <p:nvPr/>
        </p:nvSpPr>
        <p:spPr bwMode="auto">
          <a:xfrm>
            <a:off x="4167808" y="5468487"/>
            <a:ext cx="1676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Methods</a:t>
            </a:r>
            <a:endParaRPr lang="en-GB" altLang="en-US">
              <a:solidFill>
                <a:schemeClr val="bg1"/>
              </a:solidFill>
            </a:endParaRPr>
          </a:p>
        </p:txBody>
      </p:sp>
      <p:sp>
        <p:nvSpPr>
          <p:cNvPr id="15" name="AutoShape 48">
            <a:extLst>
              <a:ext uri="{FF2B5EF4-FFF2-40B4-BE49-F238E27FC236}">
                <a16:creationId xmlns:a16="http://schemas.microsoft.com/office/drawing/2014/main" id="{CEDC5297-7E6B-4D37-9CFE-755996A453B5}"/>
              </a:ext>
            </a:extLst>
          </p:cNvPr>
          <p:cNvSpPr>
            <a:spLocks noChangeArrowheads="1"/>
          </p:cNvSpPr>
          <p:nvPr/>
        </p:nvSpPr>
        <p:spPr bwMode="auto">
          <a:xfrm>
            <a:off x="4167808" y="28776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Events</a:t>
            </a:r>
            <a:endParaRPr lang="en-GB" altLang="en-US">
              <a:solidFill>
                <a:schemeClr val="bg1"/>
              </a:solidFill>
            </a:endParaRPr>
          </a:p>
        </p:txBody>
      </p:sp>
      <p:sp>
        <p:nvSpPr>
          <p:cNvPr id="16" name="AutoShape 49">
            <a:extLst>
              <a:ext uri="{FF2B5EF4-FFF2-40B4-BE49-F238E27FC236}">
                <a16:creationId xmlns:a16="http://schemas.microsoft.com/office/drawing/2014/main" id="{806461AB-E268-4842-8DBB-37C9C9D13B97}"/>
              </a:ext>
            </a:extLst>
          </p:cNvPr>
          <p:cNvSpPr>
            <a:spLocks noChangeArrowheads="1"/>
          </p:cNvSpPr>
          <p:nvPr/>
        </p:nvSpPr>
        <p:spPr bwMode="auto">
          <a:xfrm>
            <a:off x="4625008" y="49858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Parameters</a:t>
            </a:r>
            <a:endParaRPr lang="en-GB" altLang="en-US">
              <a:solidFill>
                <a:schemeClr val="bg1"/>
              </a:solidFill>
            </a:endParaRPr>
          </a:p>
        </p:txBody>
      </p:sp>
      <p:cxnSp>
        <p:nvCxnSpPr>
          <p:cNvPr id="17" name="AutoShape 50">
            <a:extLst>
              <a:ext uri="{FF2B5EF4-FFF2-40B4-BE49-F238E27FC236}">
                <a16:creationId xmlns:a16="http://schemas.microsoft.com/office/drawing/2014/main" id="{5816B66C-11E7-4800-AD87-A69DBBDDA2EF}"/>
              </a:ext>
            </a:extLst>
          </p:cNvPr>
          <p:cNvCxnSpPr>
            <a:cxnSpLocks noChangeShapeType="1"/>
            <a:stCxn id="9" idx="2"/>
            <a:endCxn id="10" idx="1"/>
          </p:cNvCxnSpPr>
          <p:nvPr/>
        </p:nvCxnSpPr>
        <p:spPr bwMode="auto">
          <a:xfrm rot="5400000">
            <a:off x="4148758" y="2134737"/>
            <a:ext cx="419100" cy="381000"/>
          </a:xfrm>
          <a:prstGeom prst="bentConnector4">
            <a:avLst>
              <a:gd name="adj1" fmla="val 23481"/>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8" name="AutoShape 51">
            <a:extLst>
              <a:ext uri="{FF2B5EF4-FFF2-40B4-BE49-F238E27FC236}">
                <a16:creationId xmlns:a16="http://schemas.microsoft.com/office/drawing/2014/main" id="{A8828018-2885-4A0C-ABFC-9D88BC110470}"/>
              </a:ext>
            </a:extLst>
          </p:cNvPr>
          <p:cNvCxnSpPr>
            <a:cxnSpLocks noChangeShapeType="1"/>
            <a:stCxn id="9" idx="2"/>
            <a:endCxn id="15" idx="1"/>
          </p:cNvCxnSpPr>
          <p:nvPr/>
        </p:nvCxnSpPr>
        <p:spPr bwMode="auto">
          <a:xfrm rot="5400000">
            <a:off x="3882058" y="2401437"/>
            <a:ext cx="952500" cy="381000"/>
          </a:xfrm>
          <a:prstGeom prst="bentConnector4">
            <a:avLst>
              <a:gd name="adj1" fmla="val 10995"/>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AutoShape 52">
            <a:extLst>
              <a:ext uri="{FF2B5EF4-FFF2-40B4-BE49-F238E27FC236}">
                <a16:creationId xmlns:a16="http://schemas.microsoft.com/office/drawing/2014/main" id="{FDC138B0-FA38-46CF-9D1C-A66DE657C7A5}"/>
              </a:ext>
            </a:extLst>
          </p:cNvPr>
          <p:cNvCxnSpPr>
            <a:cxnSpLocks noChangeShapeType="1"/>
            <a:stCxn id="9" idx="2"/>
            <a:endCxn id="11" idx="1"/>
          </p:cNvCxnSpPr>
          <p:nvPr/>
        </p:nvCxnSpPr>
        <p:spPr bwMode="auto">
          <a:xfrm rot="5400000">
            <a:off x="3615358" y="2668137"/>
            <a:ext cx="1485900" cy="381000"/>
          </a:xfrm>
          <a:prstGeom prst="bentConnector4">
            <a:avLst>
              <a:gd name="adj1" fmla="val 6514"/>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0" name="AutoShape 53">
            <a:extLst>
              <a:ext uri="{FF2B5EF4-FFF2-40B4-BE49-F238E27FC236}">
                <a16:creationId xmlns:a16="http://schemas.microsoft.com/office/drawing/2014/main" id="{EA740E2A-E67F-4897-8351-43AA6872DD45}"/>
              </a:ext>
            </a:extLst>
          </p:cNvPr>
          <p:cNvCxnSpPr>
            <a:cxnSpLocks noChangeShapeType="1"/>
            <a:stCxn id="9" idx="2"/>
            <a:endCxn id="12" idx="1"/>
          </p:cNvCxnSpPr>
          <p:nvPr/>
        </p:nvCxnSpPr>
        <p:spPr bwMode="auto">
          <a:xfrm rot="5400000">
            <a:off x="3348658" y="2934837"/>
            <a:ext cx="2019300" cy="381000"/>
          </a:xfrm>
          <a:prstGeom prst="bentConnector4">
            <a:avLst>
              <a:gd name="adj1" fmla="val 5028"/>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AutoShape 54">
            <a:extLst>
              <a:ext uri="{FF2B5EF4-FFF2-40B4-BE49-F238E27FC236}">
                <a16:creationId xmlns:a16="http://schemas.microsoft.com/office/drawing/2014/main" id="{390CD214-724F-49B0-BE31-B95ECD0D97B7}"/>
              </a:ext>
            </a:extLst>
          </p:cNvPr>
          <p:cNvCxnSpPr>
            <a:cxnSpLocks noChangeShapeType="1"/>
            <a:stCxn id="9" idx="2"/>
            <a:endCxn id="13" idx="1"/>
          </p:cNvCxnSpPr>
          <p:nvPr/>
        </p:nvCxnSpPr>
        <p:spPr bwMode="auto">
          <a:xfrm rot="5400000">
            <a:off x="3081958" y="3201537"/>
            <a:ext cx="2552700" cy="381000"/>
          </a:xfrm>
          <a:prstGeom prst="bentConnector4">
            <a:avLst>
              <a:gd name="adj1" fmla="val 372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AutoShape 55">
            <a:extLst>
              <a:ext uri="{FF2B5EF4-FFF2-40B4-BE49-F238E27FC236}">
                <a16:creationId xmlns:a16="http://schemas.microsoft.com/office/drawing/2014/main" id="{76BC362B-704A-4440-96D6-72EE74A9A81F}"/>
              </a:ext>
            </a:extLst>
          </p:cNvPr>
          <p:cNvCxnSpPr>
            <a:cxnSpLocks noChangeShapeType="1"/>
            <a:stCxn id="13" idx="2"/>
            <a:endCxn id="16" idx="1"/>
          </p:cNvCxnSpPr>
          <p:nvPr/>
        </p:nvCxnSpPr>
        <p:spPr bwMode="auto">
          <a:xfrm rot="5400000">
            <a:off x="4637708" y="4846187"/>
            <a:ext cx="317500" cy="342900"/>
          </a:xfrm>
          <a:prstGeom prst="bentConnector4">
            <a:avLst>
              <a:gd name="adj1" fmla="val 23495"/>
              <a:gd name="adj2" fmla="val 166667"/>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AutoShape 56">
            <a:extLst>
              <a:ext uri="{FF2B5EF4-FFF2-40B4-BE49-F238E27FC236}">
                <a16:creationId xmlns:a16="http://schemas.microsoft.com/office/drawing/2014/main" id="{2B20272B-C7D5-4357-B5C9-FB86A719D3B1}"/>
              </a:ext>
            </a:extLst>
          </p:cNvPr>
          <p:cNvCxnSpPr>
            <a:cxnSpLocks noChangeShapeType="1"/>
            <a:stCxn id="9" idx="2"/>
            <a:endCxn id="14" idx="1"/>
          </p:cNvCxnSpPr>
          <p:nvPr/>
        </p:nvCxnSpPr>
        <p:spPr bwMode="auto">
          <a:xfrm rot="5400000">
            <a:off x="2586658" y="3696837"/>
            <a:ext cx="3543300" cy="381000"/>
          </a:xfrm>
          <a:prstGeom prst="bentConnector4">
            <a:avLst>
              <a:gd name="adj1" fmla="val 259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AutoShape 57">
            <a:extLst>
              <a:ext uri="{FF2B5EF4-FFF2-40B4-BE49-F238E27FC236}">
                <a16:creationId xmlns:a16="http://schemas.microsoft.com/office/drawing/2014/main" id="{864BE616-3E55-4054-BC59-35BDA75D777A}"/>
              </a:ext>
            </a:extLst>
          </p:cNvPr>
          <p:cNvCxnSpPr>
            <a:cxnSpLocks noChangeShapeType="1"/>
            <a:stCxn id="13" idx="3"/>
            <a:endCxn id="39" idx="2"/>
          </p:cNvCxnSpPr>
          <p:nvPr/>
        </p:nvCxnSpPr>
        <p:spPr bwMode="auto">
          <a:xfrm flipV="1">
            <a:off x="5768008" y="3982587"/>
            <a:ext cx="990600" cy="685800"/>
          </a:xfrm>
          <a:prstGeom prst="bentConnector3">
            <a:avLst>
              <a:gd name="adj1" fmla="val 60412"/>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5" name="AutoShape 58">
            <a:extLst>
              <a:ext uri="{FF2B5EF4-FFF2-40B4-BE49-F238E27FC236}">
                <a16:creationId xmlns:a16="http://schemas.microsoft.com/office/drawing/2014/main" id="{111D054A-2FC6-46A3-9BF4-C0DA2D873AFB}"/>
              </a:ext>
            </a:extLst>
          </p:cNvPr>
          <p:cNvCxnSpPr>
            <a:cxnSpLocks noChangeShapeType="1"/>
            <a:stCxn id="14" idx="3"/>
            <a:endCxn id="40" idx="2"/>
          </p:cNvCxnSpPr>
          <p:nvPr/>
        </p:nvCxnSpPr>
        <p:spPr bwMode="auto">
          <a:xfrm flipV="1">
            <a:off x="5844208" y="4973187"/>
            <a:ext cx="914400" cy="6858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AutoShape 59">
            <a:extLst>
              <a:ext uri="{FF2B5EF4-FFF2-40B4-BE49-F238E27FC236}">
                <a16:creationId xmlns:a16="http://schemas.microsoft.com/office/drawing/2014/main" id="{E1FA4F6B-DBA6-4A27-9ABE-9C58601A3EED}"/>
              </a:ext>
            </a:extLst>
          </p:cNvPr>
          <p:cNvCxnSpPr>
            <a:cxnSpLocks noChangeShapeType="1"/>
            <a:stCxn id="12" idx="3"/>
            <a:endCxn id="38" idx="2"/>
          </p:cNvCxnSpPr>
          <p:nvPr/>
        </p:nvCxnSpPr>
        <p:spPr bwMode="auto">
          <a:xfrm flipV="1">
            <a:off x="5691808" y="2750687"/>
            <a:ext cx="1035050" cy="13843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7" name="AutoShape 60">
            <a:extLst>
              <a:ext uri="{FF2B5EF4-FFF2-40B4-BE49-F238E27FC236}">
                <a16:creationId xmlns:a16="http://schemas.microsoft.com/office/drawing/2014/main" id="{895362D1-F9D0-47AC-9259-4E1BFBF926CF}"/>
              </a:ext>
            </a:extLst>
          </p:cNvPr>
          <p:cNvCxnSpPr>
            <a:cxnSpLocks noChangeShapeType="1"/>
            <a:stCxn id="11" idx="3"/>
            <a:endCxn id="37" idx="2"/>
          </p:cNvCxnSpPr>
          <p:nvPr/>
        </p:nvCxnSpPr>
        <p:spPr bwMode="auto">
          <a:xfrm flipV="1">
            <a:off x="5615608" y="2506213"/>
            <a:ext cx="1111250" cy="1095375"/>
          </a:xfrm>
          <a:prstGeom prst="bentConnector3">
            <a:avLst>
              <a:gd name="adj1" fmla="val 40139"/>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8" name="AutoShape 61">
            <a:extLst>
              <a:ext uri="{FF2B5EF4-FFF2-40B4-BE49-F238E27FC236}">
                <a16:creationId xmlns:a16="http://schemas.microsoft.com/office/drawing/2014/main" id="{A21E5ACF-92F0-4CE2-A978-47E4C93568C5}"/>
              </a:ext>
            </a:extLst>
          </p:cNvPr>
          <p:cNvCxnSpPr>
            <a:cxnSpLocks noChangeShapeType="1"/>
            <a:stCxn id="11" idx="3"/>
            <a:endCxn id="36" idx="2"/>
          </p:cNvCxnSpPr>
          <p:nvPr/>
        </p:nvCxnSpPr>
        <p:spPr bwMode="auto">
          <a:xfrm flipV="1">
            <a:off x="5615608" y="2261737"/>
            <a:ext cx="1111250" cy="1339850"/>
          </a:xfrm>
          <a:prstGeom prst="bentConnector3">
            <a:avLst>
              <a:gd name="adj1" fmla="val 39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9" name="AutoShape 62">
            <a:extLst>
              <a:ext uri="{FF2B5EF4-FFF2-40B4-BE49-F238E27FC236}">
                <a16:creationId xmlns:a16="http://schemas.microsoft.com/office/drawing/2014/main" id="{EBC3D0A7-DEC6-40B0-99B6-4415C7648528}"/>
              </a:ext>
            </a:extLst>
          </p:cNvPr>
          <p:cNvCxnSpPr>
            <a:cxnSpLocks noChangeShapeType="1"/>
            <a:stCxn id="11" idx="3"/>
            <a:endCxn id="35" idx="2"/>
          </p:cNvCxnSpPr>
          <p:nvPr/>
        </p:nvCxnSpPr>
        <p:spPr bwMode="auto">
          <a:xfrm flipV="1">
            <a:off x="5615608" y="2017263"/>
            <a:ext cx="1111250" cy="1584325"/>
          </a:xfrm>
          <a:prstGeom prst="bentConnector3">
            <a:avLst>
              <a:gd name="adj1" fmla="val 40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0" name="AutoShape 63">
            <a:extLst>
              <a:ext uri="{FF2B5EF4-FFF2-40B4-BE49-F238E27FC236}">
                <a16:creationId xmlns:a16="http://schemas.microsoft.com/office/drawing/2014/main" id="{618B0DD1-4C1B-40A8-97D6-F51EC008ADD8}"/>
              </a:ext>
            </a:extLst>
          </p:cNvPr>
          <p:cNvCxnSpPr>
            <a:cxnSpLocks noChangeShapeType="1"/>
            <a:stCxn id="15" idx="3"/>
            <a:endCxn id="34" idx="2"/>
          </p:cNvCxnSpPr>
          <p:nvPr/>
        </p:nvCxnSpPr>
        <p:spPr bwMode="auto">
          <a:xfrm flipV="1">
            <a:off x="5539408" y="1772787"/>
            <a:ext cx="1187450" cy="1295400"/>
          </a:xfrm>
          <a:prstGeom prst="bentConnector3">
            <a:avLst>
              <a:gd name="adj1" fmla="val 44116"/>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1" name="AutoShape 64">
            <a:extLst>
              <a:ext uri="{FF2B5EF4-FFF2-40B4-BE49-F238E27FC236}">
                <a16:creationId xmlns:a16="http://schemas.microsoft.com/office/drawing/2014/main" id="{B57C2CEA-7D6B-4DDF-8575-18D804F4E7EA}"/>
              </a:ext>
            </a:extLst>
          </p:cNvPr>
          <p:cNvCxnSpPr>
            <a:cxnSpLocks noChangeShapeType="1"/>
            <a:stCxn id="10" idx="3"/>
            <a:endCxn id="32" idx="2"/>
          </p:cNvCxnSpPr>
          <p:nvPr/>
        </p:nvCxnSpPr>
        <p:spPr bwMode="auto">
          <a:xfrm flipV="1">
            <a:off x="5463208" y="1010787"/>
            <a:ext cx="806450" cy="15240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2" name="AutoShape 65">
            <a:extLst>
              <a:ext uri="{FF2B5EF4-FFF2-40B4-BE49-F238E27FC236}">
                <a16:creationId xmlns:a16="http://schemas.microsoft.com/office/drawing/2014/main" id="{DEE03025-44AB-40D7-86BB-0B007F111381}"/>
              </a:ext>
            </a:extLst>
          </p:cNvPr>
          <p:cNvSpPr>
            <a:spLocks noChangeArrowheads="1"/>
          </p:cNvSpPr>
          <p:nvPr/>
        </p:nvSpPr>
        <p:spPr bwMode="auto">
          <a:xfrm>
            <a:off x="6269658" y="915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utoShape 66">
            <a:extLst>
              <a:ext uri="{FF2B5EF4-FFF2-40B4-BE49-F238E27FC236}">
                <a16:creationId xmlns:a16="http://schemas.microsoft.com/office/drawing/2014/main" id="{B798EF4E-5873-4CA3-8D96-B69043FD8BEE}"/>
              </a:ext>
            </a:extLst>
          </p:cNvPr>
          <p:cNvSpPr>
            <a:spLocks noChangeArrowheads="1"/>
          </p:cNvSpPr>
          <p:nvPr/>
        </p:nvSpPr>
        <p:spPr bwMode="auto">
          <a:xfrm>
            <a:off x="6269658" y="11822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utoShape 67">
            <a:extLst>
              <a:ext uri="{FF2B5EF4-FFF2-40B4-BE49-F238E27FC236}">
                <a16:creationId xmlns:a16="http://schemas.microsoft.com/office/drawing/2014/main" id="{4BB18747-A977-434B-82A4-0CA30A4AA217}"/>
              </a:ext>
            </a:extLst>
          </p:cNvPr>
          <p:cNvSpPr>
            <a:spLocks noChangeArrowheads="1"/>
          </p:cNvSpPr>
          <p:nvPr/>
        </p:nvSpPr>
        <p:spPr bwMode="auto">
          <a:xfrm>
            <a:off x="6726858" y="1677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5" name="AutoShape 68">
            <a:extLst>
              <a:ext uri="{FF2B5EF4-FFF2-40B4-BE49-F238E27FC236}">
                <a16:creationId xmlns:a16="http://schemas.microsoft.com/office/drawing/2014/main" id="{F8FA0182-705F-4854-B5B8-FA226201042C}"/>
              </a:ext>
            </a:extLst>
          </p:cNvPr>
          <p:cNvSpPr>
            <a:spLocks noChangeArrowheads="1"/>
          </p:cNvSpPr>
          <p:nvPr/>
        </p:nvSpPr>
        <p:spPr bwMode="auto">
          <a:xfrm>
            <a:off x="6726858" y="192201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6" name="AutoShape 69">
            <a:extLst>
              <a:ext uri="{FF2B5EF4-FFF2-40B4-BE49-F238E27FC236}">
                <a16:creationId xmlns:a16="http://schemas.microsoft.com/office/drawing/2014/main" id="{1EF91C47-AECA-49E1-B68F-D20D960B88FC}"/>
              </a:ext>
            </a:extLst>
          </p:cNvPr>
          <p:cNvSpPr>
            <a:spLocks noChangeArrowheads="1"/>
          </p:cNvSpPr>
          <p:nvPr/>
        </p:nvSpPr>
        <p:spPr bwMode="auto">
          <a:xfrm>
            <a:off x="6726858" y="216648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7" name="AutoShape 70">
            <a:extLst>
              <a:ext uri="{FF2B5EF4-FFF2-40B4-BE49-F238E27FC236}">
                <a16:creationId xmlns:a16="http://schemas.microsoft.com/office/drawing/2014/main" id="{9D951121-7A2C-4AD6-B292-81FD13482816}"/>
              </a:ext>
            </a:extLst>
          </p:cNvPr>
          <p:cNvSpPr>
            <a:spLocks noChangeArrowheads="1"/>
          </p:cNvSpPr>
          <p:nvPr/>
        </p:nvSpPr>
        <p:spPr bwMode="auto">
          <a:xfrm>
            <a:off x="6726858" y="241096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8" name="AutoShape 71">
            <a:extLst>
              <a:ext uri="{FF2B5EF4-FFF2-40B4-BE49-F238E27FC236}">
                <a16:creationId xmlns:a16="http://schemas.microsoft.com/office/drawing/2014/main" id="{F3944CFC-072E-42B2-9643-273CB3CEE3C6}"/>
              </a:ext>
            </a:extLst>
          </p:cNvPr>
          <p:cNvSpPr>
            <a:spLocks noChangeArrowheads="1"/>
          </p:cNvSpPr>
          <p:nvPr/>
        </p:nvSpPr>
        <p:spPr bwMode="auto">
          <a:xfrm>
            <a:off x="6726858" y="26554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AutoShape 72">
            <a:extLst>
              <a:ext uri="{FF2B5EF4-FFF2-40B4-BE49-F238E27FC236}">
                <a16:creationId xmlns:a16="http://schemas.microsoft.com/office/drawing/2014/main" id="{0AE01B75-E3D5-4049-8B09-90B9791F9D90}"/>
              </a:ext>
            </a:extLst>
          </p:cNvPr>
          <p:cNvSpPr>
            <a:spLocks noChangeArrowheads="1"/>
          </p:cNvSpPr>
          <p:nvPr/>
        </p:nvSpPr>
        <p:spPr bwMode="auto">
          <a:xfrm>
            <a:off x="6758608" y="38873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utoShape 73">
            <a:extLst>
              <a:ext uri="{FF2B5EF4-FFF2-40B4-BE49-F238E27FC236}">
                <a16:creationId xmlns:a16="http://schemas.microsoft.com/office/drawing/2014/main" id="{90288503-1005-451E-8AA9-949A8EF25325}"/>
              </a:ext>
            </a:extLst>
          </p:cNvPr>
          <p:cNvSpPr>
            <a:spLocks noChangeArrowheads="1"/>
          </p:cNvSpPr>
          <p:nvPr/>
        </p:nvSpPr>
        <p:spPr bwMode="auto">
          <a:xfrm>
            <a:off x="6758608" y="48779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cxnSp>
        <p:nvCxnSpPr>
          <p:cNvPr id="41" name="AutoShape 74">
            <a:extLst>
              <a:ext uri="{FF2B5EF4-FFF2-40B4-BE49-F238E27FC236}">
                <a16:creationId xmlns:a16="http://schemas.microsoft.com/office/drawing/2014/main" id="{098696E9-3D0D-48B4-B1DA-1C25838827F6}"/>
              </a:ext>
            </a:extLst>
          </p:cNvPr>
          <p:cNvCxnSpPr>
            <a:cxnSpLocks noChangeShapeType="1"/>
            <a:stCxn id="9" idx="3"/>
            <a:endCxn id="33" idx="2"/>
          </p:cNvCxnSpPr>
          <p:nvPr/>
        </p:nvCxnSpPr>
        <p:spPr bwMode="auto">
          <a:xfrm flipV="1">
            <a:off x="5310808" y="1277487"/>
            <a:ext cx="958850" cy="6477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267900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4E46-7D67-43BF-88DD-6C1B5E844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DE083-731D-4B16-8C1B-83C389A83BA0}"/>
              </a:ext>
            </a:extLst>
          </p:cNvPr>
          <p:cNvSpPr>
            <a:spLocks noGrp="1"/>
          </p:cNvSpPr>
          <p:nvPr>
            <p:ph idx="1"/>
          </p:nvPr>
        </p:nvSpPr>
        <p:spPr/>
        <p:txBody>
          <a:bodyPr>
            <a:normAutofit lnSpcReduction="10000"/>
          </a:bodyPr>
          <a:lstStyle/>
          <a:p>
            <a:pPr>
              <a:defRPr/>
            </a:pPr>
            <a:r>
              <a:rPr lang="en-US" sz="3000" dirty="0"/>
              <a:t>Accessing meta-data: </a:t>
            </a:r>
            <a:r>
              <a:rPr lang="en-US" sz="3000" dirty="0" err="1"/>
              <a:t>System.Object.GetType</a:t>
            </a:r>
            <a:r>
              <a:rPr lang="en-US" sz="3000" dirty="0"/>
              <a:t>()</a:t>
            </a:r>
          </a:p>
          <a:p>
            <a:pPr lvl="1">
              <a:defRPr/>
            </a:pPr>
            <a:r>
              <a:rPr lang="en-US" sz="2200" dirty="0"/>
              <a:t>All .NET classes (implicitly) inherit </a:t>
            </a:r>
            <a:r>
              <a:rPr lang="en-US" sz="2200" dirty="0" err="1"/>
              <a:t>System.Object</a:t>
            </a:r>
            <a:endParaRPr lang="en-US" sz="2200" dirty="0"/>
          </a:p>
          <a:p>
            <a:pPr lvl="1">
              <a:defRPr/>
            </a:pPr>
            <a:r>
              <a:rPr lang="en-US" sz="2200" dirty="0"/>
              <a:t>Available on every .NET class; simple types too</a:t>
            </a:r>
          </a:p>
          <a:p>
            <a:pPr>
              <a:defRPr/>
            </a:pPr>
            <a:r>
              <a:rPr lang="en-US" sz="2800" dirty="0"/>
              <a:t>Explicit language support for type meta-data</a:t>
            </a:r>
          </a:p>
          <a:p>
            <a:pPr lvl="1">
              <a:defRPr/>
            </a:pPr>
            <a:r>
              <a:rPr lang="en-US" sz="2400" dirty="0"/>
              <a:t>C#, JScript.NET: </a:t>
            </a:r>
            <a:r>
              <a:rPr lang="en-US" sz="2400" dirty="0" err="1"/>
              <a:t>typeof</a:t>
            </a:r>
            <a:r>
              <a:rPr lang="en-US" sz="2400" dirty="0"/>
              <a:t>(…)</a:t>
            </a:r>
          </a:p>
          <a:p>
            <a:pPr lvl="1">
              <a:defRPr/>
            </a:pPr>
            <a:r>
              <a:rPr lang="en-US" sz="2400" dirty="0"/>
              <a:t>VB.NET: If </a:t>
            </a:r>
            <a:r>
              <a:rPr lang="en-US" sz="2400" dirty="0" err="1"/>
              <a:t>TypeOf</a:t>
            </a:r>
            <a:r>
              <a:rPr lang="en-US" sz="2400" dirty="0"/>
              <a:t> … Is … Then …</a:t>
            </a:r>
          </a:p>
          <a:p>
            <a:pPr>
              <a:defRPr/>
            </a:pPr>
            <a:r>
              <a:rPr lang="en-US" sz="2800" dirty="0"/>
              <a:t>Determining Type Identity</a:t>
            </a:r>
          </a:p>
          <a:p>
            <a:pPr lvl="1">
              <a:defRPr/>
            </a:pPr>
            <a:r>
              <a:rPr lang="en-US" sz="2400" dirty="0"/>
              <a:t>Types have unique identity across any assembly</a:t>
            </a:r>
          </a:p>
          <a:p>
            <a:pPr lvl="1">
              <a:defRPr/>
            </a:pPr>
            <a:r>
              <a:rPr lang="en-US" sz="2400" dirty="0"/>
              <a:t>Types can be compared for identity</a:t>
            </a:r>
          </a:p>
          <a:p>
            <a:pPr lvl="2">
              <a:defRPr/>
            </a:pPr>
            <a:r>
              <a:rPr lang="th-TH" sz="2000" dirty="0"/>
              <a:t> </a:t>
            </a:r>
            <a:r>
              <a:rPr lang="en-US" sz="2000" dirty="0"/>
              <a:t>if ( </a:t>
            </a:r>
            <a:r>
              <a:rPr lang="en-US" sz="2000" dirty="0" err="1"/>
              <a:t>a.GetType</a:t>
            </a:r>
            <a:r>
              <a:rPr lang="en-US" sz="2000" dirty="0"/>
              <a:t>() == </a:t>
            </a:r>
            <a:r>
              <a:rPr lang="en-US" sz="2000" dirty="0" err="1"/>
              <a:t>b.GetType</a:t>
            </a:r>
            <a:r>
              <a:rPr lang="en-US" sz="2000" dirty="0"/>
              <a:t>() ) { … };</a:t>
            </a:r>
            <a:endParaRPr lang="th-TH" sz="2000" dirty="0"/>
          </a:p>
          <a:p>
            <a:endParaRPr lang="en-US" dirty="0"/>
          </a:p>
          <a:p>
            <a:endParaRPr lang="en-US" dirty="0"/>
          </a:p>
        </p:txBody>
      </p:sp>
    </p:spTree>
    <p:extLst>
      <p:ext uri="{BB962C8B-B14F-4D97-AF65-F5344CB8AC3E}">
        <p14:creationId xmlns:p14="http://schemas.microsoft.com/office/powerpoint/2010/main" val="2044034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1302</TotalTime>
  <Words>1597</Words>
  <Application>Microsoft Office PowerPoint</Application>
  <PresentationFormat>Widescreen</PresentationFormat>
  <Paragraphs>179</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Information Processing Techniques</vt:lpstr>
      <vt:lpstr>Reflection in .Net</vt:lpstr>
      <vt:lpstr>What is Reflection</vt:lpstr>
      <vt:lpstr>Uses of Reflection</vt:lpstr>
      <vt:lpstr>.Net Execution Model</vt:lpstr>
      <vt:lpstr>Metadata</vt:lpstr>
      <vt:lpstr>Uses of Metadata</vt:lpstr>
      <vt:lpstr>MetaData: Type Info at Runtime</vt:lpstr>
      <vt:lpstr>PowerPoint Presentation</vt:lpstr>
      <vt:lpstr>Viewing metadata</vt:lpstr>
      <vt:lpstr>Reflection System.Type</vt:lpstr>
      <vt:lpstr>Reflection MemberInfo</vt:lpstr>
      <vt:lpstr>Reflection Attributes</vt:lpstr>
      <vt:lpstr>PowerPoint Presentation</vt:lpstr>
      <vt:lpstr>Scenario</vt:lpstr>
      <vt:lpstr>Reflecting on a Type</vt:lpstr>
      <vt:lpstr>Late binding to methods and properties </vt:lpstr>
      <vt:lpstr>Creating types at runtime</vt:lpstr>
      <vt:lpstr>Problems</vt:lpstr>
      <vt:lpstr>Summary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Ishaq Ahmed</cp:lastModifiedBy>
  <cp:revision>260</cp:revision>
  <dcterms:created xsi:type="dcterms:W3CDTF">2017-02-02T11:54:53Z</dcterms:created>
  <dcterms:modified xsi:type="dcterms:W3CDTF">2021-12-28T17:41:04Z</dcterms:modified>
</cp:coreProperties>
</file>