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34"/>
  </p:notesMasterIdLst>
  <p:sldIdLst>
    <p:sldId id="1994" r:id="rId2"/>
    <p:sldId id="257" r:id="rId3"/>
    <p:sldId id="258" r:id="rId4"/>
    <p:sldId id="259" r:id="rId5"/>
    <p:sldId id="284" r:id="rId6"/>
    <p:sldId id="285" r:id="rId7"/>
    <p:sldId id="286" r:id="rId8"/>
    <p:sldId id="274" r:id="rId9"/>
    <p:sldId id="275" r:id="rId10"/>
    <p:sldId id="276" r:id="rId11"/>
    <p:sldId id="277" r:id="rId12"/>
    <p:sldId id="278" r:id="rId13"/>
    <p:sldId id="260" r:id="rId14"/>
    <p:sldId id="261" r:id="rId15"/>
    <p:sldId id="279" r:id="rId16"/>
    <p:sldId id="280" r:id="rId17"/>
    <p:sldId id="281" r:id="rId18"/>
    <p:sldId id="282" r:id="rId19"/>
    <p:sldId id="262" r:id="rId20"/>
    <p:sldId id="263" r:id="rId21"/>
    <p:sldId id="265" r:id="rId22"/>
    <p:sldId id="266" r:id="rId23"/>
    <p:sldId id="268" r:id="rId24"/>
    <p:sldId id="269" r:id="rId25"/>
    <p:sldId id="289" r:id="rId26"/>
    <p:sldId id="290" r:id="rId27"/>
    <p:sldId id="291" r:id="rId28"/>
    <p:sldId id="292" r:id="rId29"/>
    <p:sldId id="293" r:id="rId30"/>
    <p:sldId id="287" r:id="rId31"/>
    <p:sldId id="288" r:id="rId32"/>
    <p:sldId id="28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86307" autoAdjust="0"/>
  </p:normalViewPr>
  <p:slideViewPr>
    <p:cSldViewPr snapToGrid="0">
      <p:cViewPr varScale="1">
        <p:scale>
          <a:sx n="97" d="100"/>
          <a:sy n="97" d="100"/>
        </p:scale>
        <p:origin x="11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BA28A-7725-4EE3-93EC-8936DB80D38B}" type="datetimeFigureOut">
              <a:rPr lang="en-US" smtClean="0"/>
              <a:t>12/28/2021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84634-C1A0-45AD-84C8-6219C912DE55}" type="slidenum">
              <a:rPr lang="en-US" smtClean="0"/>
              <a:t>‹#›</a:t>
            </a:fld>
            <a:endParaRPr lang="en-US"/>
          </a:p>
        </p:txBody>
      </p:sp>
    </p:spTree>
    <p:extLst>
      <p:ext uri="{BB962C8B-B14F-4D97-AF65-F5344CB8AC3E}">
        <p14:creationId xmlns:p14="http://schemas.microsoft.com/office/powerpoint/2010/main" val="3219042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5945B-A4EB-41D6-B83C-211726DEA6CF}" type="slidenum">
              <a:rPr lang="en-US" altLang="en-US"/>
              <a:pPr/>
              <a:t>2</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1252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7C2DAF-56FF-45CC-BD37-A935AE8D8F10}" type="slidenum">
              <a:rPr lang="en-US" altLang="en-US"/>
              <a:pPr/>
              <a:t>22</a:t>
            </a:fld>
            <a:endParaRPr lang="en-US" alt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493913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3F95FF-CB58-4AA6-81A0-BB5C9870ED77}" type="slidenum">
              <a:rPr lang="en-US" altLang="en-US"/>
              <a:pPr/>
              <a:t>23</a:t>
            </a:fld>
            <a:endParaRPr lang="en-US" alt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GB" altLang="en-US">
              <a:cs typeface="Times New Roman" panose="02020603050405020304" pitchFamily="18" charset="0"/>
            </a:endParaRPr>
          </a:p>
        </p:txBody>
      </p:sp>
    </p:spTree>
    <p:extLst>
      <p:ext uri="{BB962C8B-B14F-4D97-AF65-F5344CB8AC3E}">
        <p14:creationId xmlns:p14="http://schemas.microsoft.com/office/powerpoint/2010/main" val="1821009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EA1CEE-8AA5-4900-B58B-C8C8036F62A1}" type="slidenum">
              <a:rPr lang="en-US" altLang="en-US"/>
              <a:pPr/>
              <a:t>24</a:t>
            </a:fld>
            <a:endParaRPr lang="en-US" alt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107686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52C7A84-9905-4A0C-AA3A-B35838A605FF}" type="slidenum">
              <a:rPr lang="en-GB" altLang="en-US"/>
              <a:pPr/>
              <a:t>25</a:t>
            </a:fld>
            <a:endParaRPr lang="en-GB" altLang="en-US"/>
          </a:p>
        </p:txBody>
      </p:sp>
      <p:sp>
        <p:nvSpPr>
          <p:cNvPr id="34818"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348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GB" altLang="en-US" dirty="0"/>
              <a:t>All commands issued against a connection are done through a </a:t>
            </a:r>
            <a:r>
              <a:rPr lang="en-GB" altLang="en-US" dirty="0" err="1"/>
              <a:t>SqlCommand</a:t>
            </a:r>
            <a:r>
              <a:rPr lang="en-GB" altLang="en-US" dirty="0"/>
              <a:t> object. The command object can be used to return </a:t>
            </a:r>
          </a:p>
          <a:p>
            <a:pPr>
              <a:buFontTx/>
              <a:buChar char="•"/>
            </a:pPr>
            <a:r>
              <a:rPr lang="en-GB" altLang="en-US" dirty="0" err="1"/>
              <a:t>DateReader</a:t>
            </a:r>
            <a:r>
              <a:rPr lang="en-GB" altLang="en-US" dirty="0"/>
              <a:t> objects (optimised, forward only objects),</a:t>
            </a:r>
          </a:p>
          <a:p>
            <a:pPr>
              <a:buFontTx/>
              <a:buChar char="•"/>
            </a:pPr>
            <a:r>
              <a:rPr lang="en-GB" altLang="en-US" dirty="0" err="1"/>
              <a:t>NonQuery</a:t>
            </a:r>
            <a:r>
              <a:rPr lang="en-GB" altLang="en-US" dirty="0"/>
              <a:t> (simply returning the number of affected rows the command actioned on), </a:t>
            </a:r>
          </a:p>
          <a:p>
            <a:pPr>
              <a:buFontTx/>
              <a:buChar char="•"/>
            </a:pPr>
            <a:r>
              <a:rPr lang="en-GB" altLang="en-US" dirty="0"/>
              <a:t>Scaler (the first column, of the first row of the first result set – suitable for commands that return sums and other aggregate functions), </a:t>
            </a:r>
          </a:p>
          <a:p>
            <a:pPr>
              <a:buFontTx/>
              <a:buChar char="•"/>
            </a:pPr>
            <a:r>
              <a:rPr lang="en-GB" altLang="en-US" dirty="0"/>
              <a:t>XML readers or </a:t>
            </a:r>
          </a:p>
          <a:p>
            <a:pPr>
              <a:buFontTx/>
              <a:buChar char="•"/>
            </a:pPr>
            <a:r>
              <a:rPr lang="en-GB" altLang="en-US" dirty="0"/>
              <a:t>as the basis for a </a:t>
            </a:r>
            <a:r>
              <a:rPr lang="en-GB" altLang="en-US" dirty="0" err="1"/>
              <a:t>SQLDataAdapter</a:t>
            </a:r>
            <a:r>
              <a:rPr lang="en-GB" altLang="en-US" dirty="0"/>
              <a:t>, which in turn populates a </a:t>
            </a:r>
            <a:r>
              <a:rPr lang="en-GB" altLang="en-US" dirty="0" err="1"/>
              <a:t>DataSet</a:t>
            </a:r>
            <a:r>
              <a:rPr lang="en-GB" altLang="en-US" dirty="0"/>
              <a:t>.</a:t>
            </a:r>
          </a:p>
        </p:txBody>
      </p:sp>
    </p:spTree>
    <p:extLst>
      <p:ext uri="{BB962C8B-B14F-4D97-AF65-F5344CB8AC3E}">
        <p14:creationId xmlns:p14="http://schemas.microsoft.com/office/powerpoint/2010/main" val="1034981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427B930-A7C5-4F53-8FA2-817494DB07E4}" type="slidenum">
              <a:rPr lang="en-GB" altLang="en-US"/>
              <a:pPr/>
              <a:t>26</a:t>
            </a:fld>
            <a:endParaRPr lang="en-GB" altLang="en-US"/>
          </a:p>
        </p:txBody>
      </p:sp>
      <p:sp>
        <p:nvSpPr>
          <p:cNvPr id="43010"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430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GB" altLang="en-US"/>
              <a:t>The execute methods, as discussed before return a suitable object, according to their name</a:t>
            </a:r>
          </a:p>
          <a:p>
            <a:r>
              <a:rPr lang="en-GB" altLang="en-US"/>
              <a:t>The CreateParameter method allows the creation of parameter objects which allow passing of “checked” parameters into a stored procedure</a:t>
            </a:r>
          </a:p>
          <a:p>
            <a:r>
              <a:rPr lang="en-GB" altLang="en-US"/>
              <a:t>The Prepare method allows caching and compilation of SQL statements on the server, giving faster execution if the command is called more than once. This is provided by calling the sp_prepexec on SQL.</a:t>
            </a:r>
          </a:p>
        </p:txBody>
      </p:sp>
    </p:spTree>
    <p:extLst>
      <p:ext uri="{BB962C8B-B14F-4D97-AF65-F5344CB8AC3E}">
        <p14:creationId xmlns:p14="http://schemas.microsoft.com/office/powerpoint/2010/main" val="1015142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5A5D154-BE20-43E7-95D0-D4D8CAB813B0}" type="slidenum">
              <a:rPr lang="en-GB" altLang="en-US"/>
              <a:pPr/>
              <a:t>27</a:t>
            </a:fld>
            <a:endParaRPr lang="en-GB" altLang="en-US"/>
          </a:p>
        </p:txBody>
      </p:sp>
      <p:sp>
        <p:nvSpPr>
          <p:cNvPr id="59394"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93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GB" altLang="en-US" dirty="0"/>
              <a:t>Now that we have our command setup, with it’s parameters, we need to actually get the data back. </a:t>
            </a:r>
          </a:p>
          <a:p>
            <a:endParaRPr lang="en-GB" altLang="en-US" dirty="0"/>
          </a:p>
          <a:p>
            <a:r>
              <a:rPr lang="en-GB" altLang="en-US" dirty="0"/>
              <a:t>As I said before, </a:t>
            </a:r>
            <a:r>
              <a:rPr lang="en-GB" altLang="en-US" dirty="0" err="1"/>
              <a:t>DataReader</a:t>
            </a:r>
            <a:r>
              <a:rPr lang="en-GB" altLang="en-US" dirty="0"/>
              <a:t> objects are highly optimised for fast, forward only enumeration of data from a data command. However, unlike the other ADO objects, it is not disconnected. Therefore it should be disposed of as soon as it’s use is finished.</a:t>
            </a:r>
          </a:p>
        </p:txBody>
      </p:sp>
    </p:spTree>
    <p:extLst>
      <p:ext uri="{BB962C8B-B14F-4D97-AF65-F5344CB8AC3E}">
        <p14:creationId xmlns:p14="http://schemas.microsoft.com/office/powerpoint/2010/main" val="694670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34EB1F1-9CFA-44FB-BF35-375FFD87DBFC}" type="slidenum">
              <a:rPr lang="en-GB" altLang="en-US"/>
              <a:pPr/>
              <a:t>28</a:t>
            </a:fld>
            <a:endParaRPr lang="en-GB" alt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79919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8205160-10DC-48C4-B7E9-4491A9C85BCA}" type="slidenum">
              <a:rPr lang="en-GB" altLang="en-US"/>
              <a:pPr/>
              <a:t>29</a:t>
            </a:fld>
            <a:endParaRPr lang="en-GB" alt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GB" altLang="en-US" dirty="0"/>
              <a:t>Avoid autogenerating the commands. Your own SQL will be faster. Fields are passed in order and you can use primary keys, or a where field1=parameter1 and …. For all fields to recognise your data rows.</a:t>
            </a:r>
          </a:p>
        </p:txBody>
      </p:sp>
    </p:spTree>
    <p:extLst>
      <p:ext uri="{BB962C8B-B14F-4D97-AF65-F5344CB8AC3E}">
        <p14:creationId xmlns:p14="http://schemas.microsoft.com/office/powerpoint/2010/main" val="1831709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B9117D-A0E0-43D2-AE20-AE12CC7DD001}" type="slidenum">
              <a:rPr lang="en-US" altLang="en-US"/>
              <a:pPr/>
              <a:t>3</a:t>
            </a:fld>
            <a:endParaRPr lang="en-US" alt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65358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5D91B0-2691-46E1-9856-AF07FBBAF559}" type="slidenum">
              <a:rPr lang="en-US" altLang="en-US"/>
              <a:pPr/>
              <a:t>4</a:t>
            </a:fld>
            <a:endParaRPr lang="en-US"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090282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0B40A-227D-4E18-847D-04341E8A8C5F}" type="slidenum">
              <a:rPr lang="en-US" altLang="en-US"/>
              <a:pPr/>
              <a:t>13</a:t>
            </a:fld>
            <a:endParaRPr lang="en-US" alt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442923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DD98B7-EE5B-43E1-A928-79177E653E0F}" type="slidenum">
              <a:rPr lang="en-US" altLang="en-US"/>
              <a:pPr/>
              <a:t>14</a:t>
            </a:fld>
            <a:endParaRPr lang="en-US" alt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395507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COmmandType</a:t>
            </a:r>
            <a:endParaRPr lang="en-US" dirty="0"/>
          </a:p>
          <a:p>
            <a:r>
              <a:rPr lang="en-US" dirty="0"/>
              <a:t>Parameters (</a:t>
            </a:r>
            <a:r>
              <a:rPr lang="en-US" dirty="0" err="1"/>
              <a:t>Sql</a:t>
            </a:r>
            <a:r>
              <a:rPr lang="en-US" dirty="0"/>
              <a:t> injection)</a:t>
            </a:r>
          </a:p>
        </p:txBody>
      </p:sp>
      <p:sp>
        <p:nvSpPr>
          <p:cNvPr id="4" name="Slide Number Placeholder 3"/>
          <p:cNvSpPr>
            <a:spLocks noGrp="1"/>
          </p:cNvSpPr>
          <p:nvPr>
            <p:ph type="sldNum" sz="quarter" idx="5"/>
          </p:nvPr>
        </p:nvSpPr>
        <p:spPr/>
        <p:txBody>
          <a:bodyPr/>
          <a:lstStyle/>
          <a:p>
            <a:fld id="{4B384634-C1A0-45AD-84C8-6219C912DE55}" type="slidenum">
              <a:rPr lang="en-US" smtClean="0"/>
              <a:t>17</a:t>
            </a:fld>
            <a:endParaRPr lang="en-US"/>
          </a:p>
        </p:txBody>
      </p:sp>
    </p:spTree>
    <p:extLst>
      <p:ext uri="{BB962C8B-B14F-4D97-AF65-F5344CB8AC3E}">
        <p14:creationId xmlns:p14="http://schemas.microsoft.com/office/powerpoint/2010/main" val="407833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ED8666-4252-407A-8A3F-B13D4D744CC8}" type="slidenum">
              <a:rPr lang="en-US" altLang="en-US"/>
              <a:pPr/>
              <a:t>19</a:t>
            </a:fld>
            <a:endParaRPr lang="en-US" alt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644280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72D300-8429-4B3F-AFB7-544CED553AA5}" type="slidenum">
              <a:rPr lang="en-US" altLang="en-US"/>
              <a:pPr/>
              <a:t>20</a:t>
            </a:fld>
            <a:endParaRPr lang="en-US" alt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pPr marL="228600" indent="-228600"/>
            <a:endParaRPr lang="en-GB" altLang="en-US"/>
          </a:p>
        </p:txBody>
      </p:sp>
    </p:spTree>
    <p:extLst>
      <p:ext uri="{BB962C8B-B14F-4D97-AF65-F5344CB8AC3E}">
        <p14:creationId xmlns:p14="http://schemas.microsoft.com/office/powerpoint/2010/main" val="1938202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FFADF6-F2C4-4823-AD46-8438C246D140}" type="slidenum">
              <a:rPr lang="en-US" altLang="en-US"/>
              <a:pPr/>
              <a:t>21</a:t>
            </a:fld>
            <a:endParaRPr lang="en-US" alt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771622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EC494C-3260-4B28-A79B-FC1E87DD1ECD}"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22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C494C-3260-4B28-A79B-FC1E87DD1ECD}"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1216663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C494C-3260-4B28-A79B-FC1E87DD1ECD}"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2557771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a:normAutofit/>
          </a:bodyPr>
          <a:lstStyle/>
          <a:p>
            <a:pPr lvl="0"/>
            <a:endParaRPr lang="en-US" noProof="0"/>
          </a:p>
        </p:txBody>
      </p:sp>
      <p:sp>
        <p:nvSpPr>
          <p:cNvPr id="4" name="Date Placeholder 3"/>
          <p:cNvSpPr>
            <a:spLocks noGrp="1"/>
          </p:cNvSpPr>
          <p:nvPr>
            <p:ph type="dt" sz="half" idx="10"/>
          </p:nvPr>
        </p:nvSpPr>
        <p:spPr>
          <a:xfrm>
            <a:off x="1549400" y="6243638"/>
            <a:ext cx="2540000" cy="457200"/>
          </a:xfrm>
        </p:spPr>
        <p:txBody>
          <a:bodyPr/>
          <a:lstStyle>
            <a:lvl1pPr>
              <a:defRPr/>
            </a:lvl1pPr>
          </a:lstStyle>
          <a:p>
            <a:pPr>
              <a:defRPr/>
            </a:pPr>
            <a:endParaRPr lang="tr-TR"/>
          </a:p>
        </p:txBody>
      </p:sp>
      <p:sp>
        <p:nvSpPr>
          <p:cNvPr id="5" name="Footer Placeholder 4"/>
          <p:cNvSpPr>
            <a:spLocks noGrp="1"/>
          </p:cNvSpPr>
          <p:nvPr>
            <p:ph type="ftr" sz="quarter" idx="11"/>
          </p:nvPr>
        </p:nvSpPr>
        <p:spPr>
          <a:xfrm>
            <a:off x="4876800" y="6243638"/>
            <a:ext cx="3860800" cy="457200"/>
          </a:xfrm>
        </p:spPr>
        <p:txBody>
          <a:bodyPr/>
          <a:lstStyle>
            <a:lvl1pPr>
              <a:defRPr/>
            </a:lvl1pPr>
          </a:lstStyle>
          <a:p>
            <a:pPr>
              <a:defRPr/>
            </a:pPr>
            <a:endParaRPr lang="tr-TR"/>
          </a:p>
        </p:txBody>
      </p:sp>
      <p:sp>
        <p:nvSpPr>
          <p:cNvPr id="6" name="Slide Number Placeholder 5"/>
          <p:cNvSpPr>
            <a:spLocks noGrp="1"/>
          </p:cNvSpPr>
          <p:nvPr>
            <p:ph type="sldNum" sz="quarter" idx="12"/>
          </p:nvPr>
        </p:nvSpPr>
        <p:spPr>
          <a:xfrm>
            <a:off x="9389533" y="6243638"/>
            <a:ext cx="2540000" cy="457200"/>
          </a:xfrm>
        </p:spPr>
        <p:txBody>
          <a:bodyPr/>
          <a:lstStyle>
            <a:lvl1pPr>
              <a:defRPr/>
            </a:lvl1pPr>
          </a:lstStyle>
          <a:p>
            <a:fld id="{45274D12-07B8-47BA-BC72-D5BBFDE945C1}" type="slidenum">
              <a:rPr lang="tr-TR" altLang="en-US"/>
              <a:pPr/>
              <a:t>‹#›</a:t>
            </a:fld>
            <a:endParaRPr lang="tr-TR" altLang="en-US"/>
          </a:p>
        </p:txBody>
      </p:sp>
    </p:spTree>
    <p:extLst>
      <p:ext uri="{BB962C8B-B14F-4D97-AF65-F5344CB8AC3E}">
        <p14:creationId xmlns:p14="http://schemas.microsoft.com/office/powerpoint/2010/main" val="489062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C494C-3260-4B28-A79B-FC1E87DD1ECD}"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334577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C494C-3260-4B28-A79B-FC1E87DD1ECD}"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49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EC494C-3260-4B28-A79B-FC1E87DD1ECD}"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410132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EC494C-3260-4B28-A79B-FC1E87DD1ECD}" type="datetimeFigureOut">
              <a:rPr lang="en-US" smtClean="0"/>
              <a:t>12/28/2021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424317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EC494C-3260-4B28-A79B-FC1E87DD1ECD}" type="datetimeFigureOut">
              <a:rPr lang="en-US" smtClean="0"/>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1996257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EC494C-3260-4B28-A79B-FC1E87DD1ECD}" type="datetimeFigureOut">
              <a:rPr lang="en-US" smtClean="0"/>
              <a:t>12/28/2021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2542765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EC494C-3260-4B28-A79B-FC1E87DD1ECD}" type="datetimeFigureOut">
              <a:rPr lang="en-US" smtClean="0"/>
              <a:t>12/28/2021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B8D61A4-C13A-482A-9614-CD2571EF5218}" type="slidenum">
              <a:rPr lang="en-US" smtClean="0"/>
              <a:t>‹#›</a:t>
            </a:fld>
            <a:endParaRPr lang="en-US"/>
          </a:p>
        </p:txBody>
      </p:sp>
    </p:spTree>
    <p:extLst>
      <p:ext uri="{BB962C8B-B14F-4D97-AF65-F5344CB8AC3E}">
        <p14:creationId xmlns:p14="http://schemas.microsoft.com/office/powerpoint/2010/main" val="403188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EC494C-3260-4B28-A79B-FC1E87DD1ECD}"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38592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EC494C-3260-4B28-A79B-FC1E87DD1ECD}" type="datetimeFigureOut">
              <a:rPr lang="en-US" smtClean="0"/>
              <a:t>12/28/2021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B8D61A4-C13A-482A-9614-CD2571EF521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70297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6.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6.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dirty="0"/>
              <a:t>Week 11</a:t>
            </a:r>
          </a:p>
        </p:txBody>
      </p:sp>
      <p:sp>
        <p:nvSpPr>
          <p:cNvPr id="5" name="TextBox 4">
            <a:extLst>
              <a:ext uri="{FF2B5EF4-FFF2-40B4-BE49-F238E27FC236}">
                <a16:creationId xmlns:a16="http://schemas.microsoft.com/office/drawing/2014/main" id="{BC4FDB64-FC64-40A1-A7C5-E82A9AB90044}"/>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81200" y="277814"/>
            <a:ext cx="8686800" cy="1139825"/>
          </a:xfrm>
        </p:spPr>
        <p:txBody>
          <a:bodyPr>
            <a:normAutofit fontScale="90000"/>
          </a:bodyPr>
          <a:lstStyle/>
          <a:p>
            <a:r>
              <a:rPr lang="en-US" altLang="en-US"/>
              <a:t>Disconnected Environment (Scenarion)</a:t>
            </a:r>
            <a:endParaRPr lang="ru-RU" altLang="en-US"/>
          </a:p>
        </p:txBody>
      </p:sp>
      <p:sp>
        <p:nvSpPr>
          <p:cNvPr id="24579" name="Rectangle 3"/>
          <p:cNvSpPr>
            <a:spLocks noGrp="1" noChangeArrowheads="1"/>
          </p:cNvSpPr>
          <p:nvPr>
            <p:ph idx="1"/>
          </p:nvPr>
        </p:nvSpPr>
        <p:spPr/>
        <p:txBody>
          <a:bodyPr/>
          <a:lstStyle/>
          <a:p>
            <a:pPr>
              <a:buFont typeface="Wingdings" panose="05000000000000000000" pitchFamily="2" charset="2"/>
              <a:buNone/>
            </a:pPr>
            <a:r>
              <a:rPr lang="ru-RU" altLang="en-US"/>
              <a:t>1. Open connection</a:t>
            </a:r>
          </a:p>
          <a:p>
            <a:pPr>
              <a:buFont typeface="Wingdings" panose="05000000000000000000" pitchFamily="2" charset="2"/>
              <a:buNone/>
            </a:pPr>
            <a:r>
              <a:rPr lang="ru-RU" altLang="en-US"/>
              <a:t>2. Fill the DataSet</a:t>
            </a:r>
          </a:p>
          <a:p>
            <a:pPr>
              <a:buFont typeface="Wingdings" panose="05000000000000000000" pitchFamily="2" charset="2"/>
              <a:buNone/>
            </a:pPr>
            <a:r>
              <a:rPr lang="ru-RU" altLang="en-US"/>
              <a:t>3. Close connection</a:t>
            </a:r>
          </a:p>
          <a:p>
            <a:pPr>
              <a:buFont typeface="Wingdings" panose="05000000000000000000" pitchFamily="2" charset="2"/>
              <a:buNone/>
            </a:pPr>
            <a:r>
              <a:rPr lang="ru-RU" altLang="en-US"/>
              <a:t>4. Process the DataSet</a:t>
            </a:r>
          </a:p>
          <a:p>
            <a:pPr>
              <a:buFont typeface="Wingdings" panose="05000000000000000000" pitchFamily="2" charset="2"/>
              <a:buNone/>
            </a:pPr>
            <a:r>
              <a:rPr lang="ru-RU" altLang="en-US"/>
              <a:t>5. Open connection</a:t>
            </a:r>
          </a:p>
          <a:p>
            <a:pPr>
              <a:buFont typeface="Wingdings" panose="05000000000000000000" pitchFamily="2" charset="2"/>
              <a:buNone/>
            </a:pPr>
            <a:r>
              <a:rPr lang="ru-RU" altLang="en-US"/>
              <a:t>6. Update the data source</a:t>
            </a:r>
          </a:p>
          <a:p>
            <a:pPr>
              <a:buFont typeface="Wingdings" panose="05000000000000000000" pitchFamily="2" charset="2"/>
              <a:buNone/>
            </a:pPr>
            <a:r>
              <a:rPr lang="ru-RU" altLang="en-US"/>
              <a:t>7. Close connection</a:t>
            </a:r>
          </a:p>
          <a:p>
            <a:endParaRPr lang="ru-RU" altLang="en-US"/>
          </a:p>
        </p:txBody>
      </p:sp>
    </p:spTree>
    <p:extLst>
      <p:ext uri="{BB962C8B-B14F-4D97-AF65-F5344CB8AC3E}">
        <p14:creationId xmlns:p14="http://schemas.microsoft.com/office/powerpoint/2010/main" val="498131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Disconnected Environment</a:t>
            </a:r>
            <a:endParaRPr lang="ru-RU" altLang="en-US" dirty="0"/>
          </a:p>
        </p:txBody>
      </p:sp>
      <p:sp>
        <p:nvSpPr>
          <p:cNvPr id="7171" name="Rectangle 3"/>
          <p:cNvSpPr>
            <a:spLocks noGrp="1" noChangeArrowheads="1"/>
          </p:cNvSpPr>
          <p:nvPr>
            <p:ph idx="1"/>
          </p:nvPr>
        </p:nvSpPr>
        <p:spPr/>
        <p:txBody>
          <a:bodyPr/>
          <a:lstStyle/>
          <a:p>
            <a:r>
              <a:rPr lang="en-US" altLang="en-US" sz="2600" dirty="0"/>
              <a:t>Storage of data local copy from repository </a:t>
            </a:r>
          </a:p>
          <a:p>
            <a:r>
              <a:rPr lang="en-US" altLang="en-US" sz="2600" dirty="0"/>
              <a:t>Possibility to update the main data source</a:t>
            </a:r>
            <a:endParaRPr lang="ru-RU" altLang="en-US" sz="2600" dirty="0"/>
          </a:p>
          <a:p>
            <a:r>
              <a:rPr lang="en-US" altLang="en-US" dirty="0"/>
              <a:t>Advantages</a:t>
            </a:r>
            <a:endParaRPr lang="ru-RU" altLang="en-US" dirty="0"/>
          </a:p>
          <a:p>
            <a:pPr lvl="1"/>
            <a:r>
              <a:rPr lang="en-US" altLang="en-US" dirty="0"/>
              <a:t>Economy of server resources </a:t>
            </a:r>
            <a:endParaRPr lang="ru-RU" altLang="en-US" dirty="0"/>
          </a:p>
          <a:p>
            <a:pPr lvl="1"/>
            <a:r>
              <a:rPr lang="en-US" altLang="en-US" dirty="0"/>
              <a:t>Does not require continual connection</a:t>
            </a:r>
            <a:endParaRPr lang="ru-RU" altLang="en-US" dirty="0"/>
          </a:p>
          <a:p>
            <a:r>
              <a:rPr lang="en-US" altLang="en-US" dirty="0"/>
              <a:t>Drawbacks</a:t>
            </a:r>
            <a:endParaRPr lang="ru-RU" altLang="en-US" dirty="0"/>
          </a:p>
          <a:p>
            <a:pPr lvl="1"/>
            <a:r>
              <a:rPr lang="en-US" altLang="en-US" dirty="0"/>
              <a:t>Demands conflict resolution while data update</a:t>
            </a:r>
            <a:endParaRPr lang="ru-RU" altLang="en-US" dirty="0"/>
          </a:p>
          <a:p>
            <a:pPr lvl="1"/>
            <a:r>
              <a:rPr lang="ru-RU" altLang="en-US" dirty="0"/>
              <a:t>Data is not always up to date</a:t>
            </a:r>
          </a:p>
          <a:p>
            <a:pPr lvl="1"/>
            <a:endParaRPr lang="ru-RU" altLang="en-US" dirty="0"/>
          </a:p>
        </p:txBody>
      </p:sp>
    </p:spTree>
    <p:extLst>
      <p:ext uri="{BB962C8B-B14F-4D97-AF65-F5344CB8AC3E}">
        <p14:creationId xmlns:p14="http://schemas.microsoft.com/office/powerpoint/2010/main" val="1201694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.NET Data Providers</a:t>
            </a:r>
            <a:endParaRPr lang="ru-RU" altLang="en-US"/>
          </a:p>
        </p:txBody>
      </p:sp>
      <p:sp>
        <p:nvSpPr>
          <p:cNvPr id="21507" name="Rectangle 3"/>
          <p:cNvSpPr>
            <a:spLocks noGrp="1" noChangeArrowheads="1"/>
          </p:cNvSpPr>
          <p:nvPr>
            <p:ph idx="1"/>
          </p:nvPr>
        </p:nvSpPr>
        <p:spPr/>
        <p:txBody>
          <a:bodyPr/>
          <a:lstStyle/>
          <a:p>
            <a:r>
              <a:rPr lang="en-US" altLang="en-US"/>
              <a:t>Concept of data provider</a:t>
            </a:r>
            <a:endParaRPr lang="ru-RU" altLang="en-US"/>
          </a:p>
          <a:p>
            <a:r>
              <a:rPr lang="en-US" altLang="en-US"/>
              <a:t>Provider types</a:t>
            </a:r>
            <a:endParaRPr lang="ru-RU" altLang="en-US"/>
          </a:p>
          <a:p>
            <a:pPr lvl="1"/>
            <a:r>
              <a:rPr lang="en-US" altLang="en-US"/>
              <a:t>SQL .NET Data Provider</a:t>
            </a:r>
          </a:p>
          <a:p>
            <a:pPr lvl="1"/>
            <a:r>
              <a:rPr lang="en-US" altLang="en-US"/>
              <a:t>Oracle .NET Data Provider</a:t>
            </a:r>
          </a:p>
          <a:p>
            <a:pPr lvl="1"/>
            <a:r>
              <a:rPr lang="en-US" altLang="en-US"/>
              <a:t>OleDB .NET Data Provider</a:t>
            </a:r>
          </a:p>
          <a:p>
            <a:pPr lvl="1"/>
            <a:r>
              <a:rPr lang="en-US" altLang="en-US"/>
              <a:t>Odbc .NET Data Provider</a:t>
            </a:r>
          </a:p>
          <a:p>
            <a:r>
              <a:rPr lang="en-US" altLang="en-US"/>
              <a:t>How to select data provider</a:t>
            </a:r>
            <a:endParaRPr lang="ru-RU" altLang="en-US"/>
          </a:p>
        </p:txBody>
      </p:sp>
    </p:spTree>
    <p:extLst>
      <p:ext uri="{BB962C8B-B14F-4D97-AF65-F5344CB8AC3E}">
        <p14:creationId xmlns:p14="http://schemas.microsoft.com/office/powerpoint/2010/main" val="3355980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a:t>Using Namespaces</a:t>
            </a:r>
          </a:p>
        </p:txBody>
      </p:sp>
      <p:sp>
        <p:nvSpPr>
          <p:cNvPr id="90115" name="Rectangle 3"/>
          <p:cNvSpPr>
            <a:spLocks noGrp="1" noChangeArrowheads="1"/>
          </p:cNvSpPr>
          <p:nvPr>
            <p:ph idx="1"/>
          </p:nvPr>
        </p:nvSpPr>
        <p:spPr>
          <a:xfrm>
            <a:off x="1281545" y="1863436"/>
            <a:ext cx="7194550" cy="4800600"/>
          </a:xfrm>
        </p:spPr>
        <p:txBody>
          <a:bodyPr/>
          <a:lstStyle/>
          <a:p>
            <a:pPr>
              <a:lnSpc>
                <a:spcPct val="80000"/>
              </a:lnSpc>
            </a:pPr>
            <a:r>
              <a:rPr lang="en-US" altLang="en-US" dirty="0"/>
              <a:t>Use the Imports or using statement to import namespaces</a:t>
            </a:r>
          </a:p>
          <a:p>
            <a:pPr>
              <a:lnSpc>
                <a:spcPct val="80000"/>
              </a:lnSpc>
              <a:buFont typeface="Wingdings" panose="05000000000000000000" pitchFamily="2" charset="2"/>
              <a:buNone/>
            </a:pPr>
            <a:r>
              <a:rPr lang="en-US" altLang="en-US" dirty="0"/>
              <a:t>		</a:t>
            </a:r>
          </a:p>
          <a:p>
            <a:pPr>
              <a:lnSpc>
                <a:spcPct val="80000"/>
              </a:lnSpc>
              <a:buFont typeface="Wingdings" panose="05000000000000000000" pitchFamily="2" charset="2"/>
              <a:buNone/>
            </a:pPr>
            <a:endParaRPr lang="en-US" altLang="en-US" dirty="0"/>
          </a:p>
          <a:p>
            <a:pPr>
              <a:lnSpc>
                <a:spcPct val="80000"/>
              </a:lnSpc>
              <a:buFont typeface="Wingdings" panose="05000000000000000000" pitchFamily="2" charset="2"/>
              <a:buNone/>
            </a:pPr>
            <a:endParaRPr lang="en-US" altLang="en-US" dirty="0"/>
          </a:p>
          <a:p>
            <a:pPr>
              <a:lnSpc>
                <a:spcPct val="80000"/>
              </a:lnSpc>
            </a:pPr>
            <a:endParaRPr lang="en-US" altLang="en-US" dirty="0"/>
          </a:p>
          <a:p>
            <a:pPr>
              <a:lnSpc>
                <a:spcPct val="80000"/>
              </a:lnSpc>
            </a:pPr>
            <a:r>
              <a:rPr lang="en-US" altLang="en-US" dirty="0"/>
              <a:t>Namespaces used with ADO.NET include:</a:t>
            </a:r>
          </a:p>
          <a:p>
            <a:pPr lvl="1">
              <a:lnSpc>
                <a:spcPct val="80000"/>
              </a:lnSpc>
            </a:pPr>
            <a:r>
              <a:rPr lang="en-US" altLang="en-US" b="1" dirty="0" err="1">
                <a:cs typeface="Times New Roman" panose="02020603050405020304" pitchFamily="18" charset="0"/>
              </a:rPr>
              <a:t>System.Data</a:t>
            </a:r>
            <a:endParaRPr lang="en-US" altLang="en-US" b="1" dirty="0">
              <a:cs typeface="Times New Roman" panose="02020603050405020304" pitchFamily="18" charset="0"/>
            </a:endParaRPr>
          </a:p>
          <a:p>
            <a:pPr lvl="1">
              <a:lnSpc>
                <a:spcPct val="80000"/>
              </a:lnSpc>
            </a:pPr>
            <a:r>
              <a:rPr lang="en-US" altLang="en-US" b="1" dirty="0" err="1">
                <a:cs typeface="Times New Roman" panose="02020603050405020304" pitchFamily="18" charset="0"/>
              </a:rPr>
              <a:t>System.Data.SqlClient</a:t>
            </a:r>
            <a:endParaRPr lang="en-US" altLang="en-US" b="1" dirty="0">
              <a:cs typeface="Times New Roman" panose="02020603050405020304" pitchFamily="18" charset="0"/>
            </a:endParaRPr>
          </a:p>
          <a:p>
            <a:pPr lvl="1">
              <a:lnSpc>
                <a:spcPct val="80000"/>
              </a:lnSpc>
            </a:pPr>
            <a:r>
              <a:rPr lang="en-US" altLang="en-US" b="1" dirty="0" err="1">
                <a:cs typeface="Times New Roman" panose="02020603050405020304" pitchFamily="18" charset="0"/>
              </a:rPr>
              <a:t>System.Data.OleDb</a:t>
            </a:r>
            <a:endParaRPr lang="en-US" altLang="en-US" b="1" dirty="0">
              <a:cs typeface="Times New Roman" panose="02020603050405020304" pitchFamily="18" charset="0"/>
            </a:endParaRPr>
          </a:p>
        </p:txBody>
      </p:sp>
      <p:sp>
        <p:nvSpPr>
          <p:cNvPr id="90118" name="Rectangle 6"/>
          <p:cNvSpPr>
            <a:spLocks noChangeArrowheads="1"/>
          </p:cNvSpPr>
          <p:nvPr/>
        </p:nvSpPr>
        <p:spPr bwMode="auto">
          <a:xfrm>
            <a:off x="1281545" y="2618510"/>
            <a:ext cx="6248400" cy="730250"/>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spAutoFit/>
          </a:bodyPr>
          <a:lstStyle>
            <a:lvl1pPr marL="342900" indent="-34290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742950" indent="-285750">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43000" indent="-228600">
              <a:spcBef>
                <a:spcPct val="20000"/>
              </a:spcBef>
              <a:defRPr sz="2400">
                <a:solidFill>
                  <a:schemeClr val="tx1"/>
                </a:solidFill>
                <a:latin typeface="Arial Narrow" panose="020B0606020202030204" pitchFamily="34" charset="0"/>
              </a:defRPr>
            </a:lvl3pPr>
            <a:lvl4pPr marL="1600200" indent="-228600">
              <a:spcBef>
                <a:spcPct val="20000"/>
              </a:spcBef>
              <a:defRPr sz="2000">
                <a:solidFill>
                  <a:schemeClr val="tx1"/>
                </a:solidFill>
                <a:latin typeface="Arial Narrow" panose="020B0606020202030204" pitchFamily="34" charset="0"/>
              </a:defRPr>
            </a:lvl4pPr>
            <a:lvl5pPr marL="2057400" indent="-228600">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pPr>
              <a:lnSpc>
                <a:spcPct val="100000"/>
              </a:lnSpc>
              <a:spcBef>
                <a:spcPct val="0"/>
              </a:spcBef>
              <a:buClrTx/>
              <a:buSzTx/>
              <a:buFontTx/>
              <a:buNone/>
            </a:pPr>
            <a:r>
              <a:rPr lang="en-US" altLang="en-US" sz="2000" b="0">
                <a:latin typeface="Lucida Sans Typewriter" panose="020B0509030504030204" pitchFamily="49" charset="0"/>
                <a:cs typeface="Times New Roman" panose="02020603050405020304" pitchFamily="18" charset="0"/>
              </a:rPr>
              <a:t>using System.Data;</a:t>
            </a:r>
          </a:p>
          <a:p>
            <a:pPr>
              <a:lnSpc>
                <a:spcPct val="100000"/>
              </a:lnSpc>
              <a:spcBef>
                <a:spcPct val="0"/>
              </a:spcBef>
              <a:buClrTx/>
              <a:buSzTx/>
              <a:buFontTx/>
              <a:buNone/>
            </a:pPr>
            <a:r>
              <a:rPr lang="en-US" altLang="en-US" sz="2000" b="0">
                <a:latin typeface="Lucida Sans Typewriter" panose="020B0509030504030204" pitchFamily="49" charset="0"/>
                <a:cs typeface="Times New Roman" panose="02020603050405020304" pitchFamily="18" charset="0"/>
              </a:rPr>
              <a:t>using System.Data.SqlClient;</a:t>
            </a:r>
          </a:p>
        </p:txBody>
      </p:sp>
    </p:spTree>
    <p:extLst>
      <p:ext uri="{BB962C8B-B14F-4D97-AF65-F5344CB8AC3E}">
        <p14:creationId xmlns:p14="http://schemas.microsoft.com/office/powerpoint/2010/main" val="1252855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AutoShape 2"/>
          <p:cNvSpPr>
            <a:spLocks noChangeArrowheads="1"/>
          </p:cNvSpPr>
          <p:nvPr/>
        </p:nvSpPr>
        <p:spPr bwMode="auto">
          <a:xfrm>
            <a:off x="5252453" y="4949826"/>
            <a:ext cx="2286000" cy="1295400"/>
          </a:xfrm>
          <a:prstGeom prst="can">
            <a:avLst>
              <a:gd name="adj" fmla="val 3978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endParaRPr lang="en-GB" altLang="en-US" sz="2200" b="1">
              <a:latin typeface="Arial" panose="020B0604020202020204" pitchFamily="34" charset="0"/>
            </a:endParaRPr>
          </a:p>
        </p:txBody>
      </p:sp>
      <p:sp>
        <p:nvSpPr>
          <p:cNvPr id="81923" name="AutoShape 3"/>
          <p:cNvSpPr>
            <a:spLocks noChangeArrowheads="1"/>
          </p:cNvSpPr>
          <p:nvPr/>
        </p:nvSpPr>
        <p:spPr bwMode="auto">
          <a:xfrm>
            <a:off x="8309826" y="4990672"/>
            <a:ext cx="2286000" cy="1295400"/>
          </a:xfrm>
          <a:prstGeom prst="can">
            <a:avLst>
              <a:gd name="adj" fmla="val 3978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endParaRPr lang="en-GB" altLang="en-US" sz="2200" b="1">
              <a:latin typeface="Arial" panose="020B0604020202020204" pitchFamily="34" charset="0"/>
            </a:endParaRPr>
          </a:p>
        </p:txBody>
      </p:sp>
      <p:sp>
        <p:nvSpPr>
          <p:cNvPr id="81924" name="Rectangle 4"/>
          <p:cNvSpPr>
            <a:spLocks noChangeArrowheads="1"/>
          </p:cNvSpPr>
          <p:nvPr/>
        </p:nvSpPr>
        <p:spPr bwMode="auto">
          <a:xfrm>
            <a:off x="2171701" y="146051"/>
            <a:ext cx="81899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1pPr>
            <a:lvl2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2pPr>
            <a:lvl3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3pPr>
            <a:lvl4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4pPr>
            <a:lvl5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5pPr>
            <a:lvl6pPr marL="4572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6pPr>
            <a:lvl7pPr marL="9144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7pPr>
            <a:lvl8pPr marL="13716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8pPr>
            <a:lvl9pPr marL="18288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9pPr>
          </a:lstStyle>
          <a:p>
            <a:endParaRPr lang="en-US" altLang="en-US"/>
          </a:p>
        </p:txBody>
      </p:sp>
      <p:sp>
        <p:nvSpPr>
          <p:cNvPr id="81925" name="AutoShape 5"/>
          <p:cNvSpPr>
            <a:spLocks noChangeArrowheads="1"/>
          </p:cNvSpPr>
          <p:nvPr/>
        </p:nvSpPr>
        <p:spPr bwMode="auto">
          <a:xfrm>
            <a:off x="6090653" y="987426"/>
            <a:ext cx="3962400" cy="1600200"/>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endParaRPr lang="en-US"/>
          </a:p>
        </p:txBody>
      </p:sp>
      <p:sp>
        <p:nvSpPr>
          <p:cNvPr id="81926" name="Rectangle 6"/>
          <p:cNvSpPr>
            <a:spLocks noChangeArrowheads="1"/>
          </p:cNvSpPr>
          <p:nvPr/>
        </p:nvSpPr>
        <p:spPr bwMode="auto">
          <a:xfrm>
            <a:off x="7638466" y="766765"/>
            <a:ext cx="1191352" cy="461665"/>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DataSet</a:t>
            </a:r>
          </a:p>
        </p:txBody>
      </p:sp>
      <p:graphicFrame>
        <p:nvGraphicFramePr>
          <p:cNvPr id="81927" name="Group 7"/>
          <p:cNvGraphicFramePr>
            <a:graphicFrameLocks noGrp="1"/>
          </p:cNvGraphicFramePr>
          <p:nvPr>
            <p:extLst>
              <p:ext uri="{D42A27DB-BD31-4B8C-83A1-F6EECF244321}">
                <p14:modId xmlns:p14="http://schemas.microsoft.com/office/powerpoint/2010/main" val="1698006710"/>
              </p:ext>
            </p:extLst>
          </p:nvPr>
        </p:nvGraphicFramePr>
        <p:xfrm>
          <a:off x="8329029" y="1565277"/>
          <a:ext cx="1489075" cy="846139"/>
        </p:xfrm>
        <a:graphic>
          <a:graphicData uri="http://schemas.openxmlformats.org/drawingml/2006/table">
            <a:tbl>
              <a:tblPr/>
              <a:tblGrid>
                <a:gridCol w="533400">
                  <a:extLst>
                    <a:ext uri="{9D8B030D-6E8A-4147-A177-3AD203B41FA5}">
                      <a16:colId xmlns:a16="http://schemas.microsoft.com/office/drawing/2014/main" val="3172592244"/>
                    </a:ext>
                  </a:extLst>
                </a:gridCol>
                <a:gridCol w="458788">
                  <a:extLst>
                    <a:ext uri="{9D8B030D-6E8A-4147-A177-3AD203B41FA5}">
                      <a16:colId xmlns:a16="http://schemas.microsoft.com/office/drawing/2014/main" val="37679847"/>
                    </a:ext>
                  </a:extLst>
                </a:gridCol>
                <a:gridCol w="496887">
                  <a:extLst>
                    <a:ext uri="{9D8B030D-6E8A-4147-A177-3AD203B41FA5}">
                      <a16:colId xmlns:a16="http://schemas.microsoft.com/office/drawing/2014/main" val="2841851431"/>
                    </a:ext>
                  </a:extLst>
                </a:gridCol>
              </a:tblGrid>
              <a:tr h="2111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61247960"/>
                  </a:ext>
                </a:extLst>
              </a:tr>
              <a:tr h="212725">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701260542"/>
                  </a:ext>
                </a:extLst>
              </a:tr>
              <a:tr h="2111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614894658"/>
                  </a:ext>
                </a:extLst>
              </a:tr>
              <a:tr h="2111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dirty="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26807364"/>
                  </a:ext>
                </a:extLst>
              </a:tr>
            </a:tbl>
          </a:graphicData>
        </a:graphic>
      </p:graphicFrame>
      <p:graphicFrame>
        <p:nvGraphicFramePr>
          <p:cNvPr id="81949" name="Group 29"/>
          <p:cNvGraphicFramePr>
            <a:graphicFrameLocks noGrp="1"/>
          </p:cNvGraphicFramePr>
          <p:nvPr>
            <p:extLst>
              <p:ext uri="{D42A27DB-BD31-4B8C-83A1-F6EECF244321}">
                <p14:modId xmlns:p14="http://schemas.microsoft.com/office/powerpoint/2010/main" val="798087435"/>
              </p:ext>
            </p:extLst>
          </p:nvPr>
        </p:nvGraphicFramePr>
        <p:xfrm>
          <a:off x="6271628" y="1184276"/>
          <a:ext cx="1295400" cy="838200"/>
        </p:xfrm>
        <a:graphic>
          <a:graphicData uri="http://schemas.openxmlformats.org/drawingml/2006/table">
            <a:tbl>
              <a:tblPr/>
              <a:tblGrid>
                <a:gridCol w="431800">
                  <a:extLst>
                    <a:ext uri="{9D8B030D-6E8A-4147-A177-3AD203B41FA5}">
                      <a16:colId xmlns:a16="http://schemas.microsoft.com/office/drawing/2014/main" val="610272196"/>
                    </a:ext>
                  </a:extLst>
                </a:gridCol>
                <a:gridCol w="431800">
                  <a:extLst>
                    <a:ext uri="{9D8B030D-6E8A-4147-A177-3AD203B41FA5}">
                      <a16:colId xmlns:a16="http://schemas.microsoft.com/office/drawing/2014/main" val="3629305548"/>
                    </a:ext>
                  </a:extLst>
                </a:gridCol>
                <a:gridCol w="431800">
                  <a:extLst>
                    <a:ext uri="{9D8B030D-6E8A-4147-A177-3AD203B41FA5}">
                      <a16:colId xmlns:a16="http://schemas.microsoft.com/office/drawing/2014/main" val="49317450"/>
                    </a:ext>
                  </a:extLst>
                </a:gridCol>
              </a:tblGrid>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4223532526"/>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474080983"/>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849256228"/>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70582053"/>
                  </a:ext>
                </a:extLst>
              </a:tr>
            </a:tbl>
          </a:graphicData>
        </a:graphic>
      </p:graphicFrame>
      <p:sp>
        <p:nvSpPr>
          <p:cNvPr id="81971" name="Line 51"/>
          <p:cNvSpPr>
            <a:spLocks noChangeShapeType="1"/>
          </p:cNvSpPr>
          <p:nvPr/>
        </p:nvSpPr>
        <p:spPr bwMode="auto">
          <a:xfrm>
            <a:off x="7567028" y="1489076"/>
            <a:ext cx="762000" cy="381000"/>
          </a:xfrm>
          <a:prstGeom prst="line">
            <a:avLst/>
          </a:prstGeom>
          <a:noFill/>
          <a:ln w="508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2" name="AutoShape 52"/>
          <p:cNvSpPr>
            <a:spLocks noChangeArrowheads="1"/>
          </p:cNvSpPr>
          <p:nvPr/>
        </p:nvSpPr>
        <p:spPr bwMode="auto">
          <a:xfrm>
            <a:off x="5228641" y="3113089"/>
            <a:ext cx="2438400" cy="1143000"/>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extLst>
            <a:ext uri="{AF507438-7753-43E0-B8FC-AC1667EBCBE1}">
              <a14:hiddenEffects xmlns:a14="http://schemas.microsoft.com/office/drawing/2010/main">
                <a:effectLst>
                  <a:outerShdw dist="53882" dir="2700000" algn="ctr" rotWithShape="0">
                    <a:srgbClr val="969696"/>
                  </a:outerShdw>
                </a:effectLst>
              </a14:hiddenEffects>
            </a:ext>
          </a:extLst>
        </p:spPr>
        <p:txBody>
          <a:bodyPr wrap="none" tIns="27432" bIns="27432" anchor="ctr"/>
          <a:lstStyle/>
          <a:p>
            <a:pPr algn="ctr"/>
            <a:r>
              <a:rPr lang="en-US" altLang="en-US" sz="2400" b="1"/>
              <a:t>SQL Server .NET </a:t>
            </a:r>
          </a:p>
          <a:p>
            <a:pPr algn="ctr"/>
            <a:r>
              <a:rPr lang="en-US" altLang="en-US" sz="2400" b="1"/>
              <a:t>Data Provider</a:t>
            </a:r>
          </a:p>
        </p:txBody>
      </p:sp>
      <p:sp>
        <p:nvSpPr>
          <p:cNvPr id="81973" name="AutoShape 53"/>
          <p:cNvSpPr>
            <a:spLocks noChangeArrowheads="1"/>
          </p:cNvSpPr>
          <p:nvPr/>
        </p:nvSpPr>
        <p:spPr bwMode="auto">
          <a:xfrm>
            <a:off x="8352841" y="3113089"/>
            <a:ext cx="2438400" cy="1143000"/>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extLst>
            <a:ext uri="{AF507438-7753-43E0-B8FC-AC1667EBCBE1}">
              <a14:hiddenEffects xmlns:a14="http://schemas.microsoft.com/office/drawing/2010/main">
                <a:effectLst>
                  <a:outerShdw dist="53882" dir="2700000" algn="ctr" rotWithShape="0">
                    <a:srgbClr val="969696"/>
                  </a:outerShdw>
                </a:effectLst>
              </a14:hiddenEffects>
            </a:ext>
          </a:extLst>
        </p:spPr>
        <p:txBody>
          <a:bodyPr wrap="none" tIns="27432" bIns="27432" anchor="ctr"/>
          <a:lstStyle/>
          <a:p>
            <a:pPr algn="ctr"/>
            <a:r>
              <a:rPr lang="en-US" altLang="en-US" sz="2400" b="1"/>
              <a:t>OLE DB .NET </a:t>
            </a:r>
          </a:p>
          <a:p>
            <a:pPr algn="ctr"/>
            <a:r>
              <a:rPr lang="en-US" altLang="en-US" sz="2400" b="1"/>
              <a:t>Data Provider</a:t>
            </a:r>
            <a:endParaRPr lang="en-US" altLang="en-US" sz="1000" b="1"/>
          </a:p>
        </p:txBody>
      </p:sp>
      <p:sp>
        <p:nvSpPr>
          <p:cNvPr id="81974" name="Text Box 54"/>
          <p:cNvSpPr txBox="1">
            <a:spLocks noChangeArrowheads="1"/>
          </p:cNvSpPr>
          <p:nvPr/>
        </p:nvSpPr>
        <p:spPr bwMode="auto">
          <a:xfrm>
            <a:off x="5176253" y="5467352"/>
            <a:ext cx="243840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altLang="en-US" sz="2000" b="1"/>
              <a:t>SQL Server 7.0</a:t>
            </a:r>
          </a:p>
          <a:p>
            <a:pPr algn="ctr"/>
            <a:r>
              <a:rPr lang="en-GB" altLang="en-US" sz="2000" b="1"/>
              <a:t>(and later)</a:t>
            </a:r>
          </a:p>
        </p:txBody>
      </p:sp>
      <p:sp>
        <p:nvSpPr>
          <p:cNvPr id="81975" name="Text Box 55"/>
          <p:cNvSpPr txBox="1">
            <a:spLocks noChangeArrowheads="1"/>
          </p:cNvSpPr>
          <p:nvPr/>
        </p:nvSpPr>
        <p:spPr bwMode="auto">
          <a:xfrm>
            <a:off x="8300453" y="5467352"/>
            <a:ext cx="243840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altLang="en-US" sz="2000" b="1"/>
              <a:t>OLEDB sources</a:t>
            </a:r>
            <a:br>
              <a:rPr lang="en-GB" altLang="en-US" sz="2000" b="1"/>
            </a:br>
            <a:r>
              <a:rPr lang="en-GB" altLang="en-US" sz="2000" b="1"/>
              <a:t>(SQL Server 6.5)</a:t>
            </a:r>
          </a:p>
        </p:txBody>
      </p:sp>
      <p:sp>
        <p:nvSpPr>
          <p:cNvPr id="81976" name="AutoShape 56"/>
          <p:cNvSpPr>
            <a:spLocks noChangeArrowheads="1"/>
          </p:cNvSpPr>
          <p:nvPr/>
        </p:nvSpPr>
        <p:spPr bwMode="auto">
          <a:xfrm>
            <a:off x="6600241" y="1673226"/>
            <a:ext cx="533400" cy="1608138"/>
          </a:xfrm>
          <a:prstGeom prst="upDownArrow">
            <a:avLst>
              <a:gd name="adj1" fmla="val 50000"/>
              <a:gd name="adj2" fmla="val 60298"/>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81977" name="AutoShape 57"/>
          <p:cNvSpPr>
            <a:spLocks noChangeArrowheads="1"/>
          </p:cNvSpPr>
          <p:nvPr/>
        </p:nvSpPr>
        <p:spPr bwMode="auto">
          <a:xfrm>
            <a:off x="6143041" y="4103690"/>
            <a:ext cx="533400" cy="1150937"/>
          </a:xfrm>
          <a:prstGeom prst="upDownArrow">
            <a:avLst>
              <a:gd name="adj1" fmla="val 50000"/>
              <a:gd name="adj2" fmla="val 43155"/>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81978" name="AutoShape 58"/>
          <p:cNvSpPr>
            <a:spLocks noChangeArrowheads="1"/>
          </p:cNvSpPr>
          <p:nvPr/>
        </p:nvSpPr>
        <p:spPr bwMode="auto">
          <a:xfrm>
            <a:off x="9267241" y="4103690"/>
            <a:ext cx="533400" cy="1150937"/>
          </a:xfrm>
          <a:prstGeom prst="upDownArrow">
            <a:avLst>
              <a:gd name="adj1" fmla="val 50000"/>
              <a:gd name="adj2" fmla="val 43155"/>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81980" name="AutoShape 60"/>
          <p:cNvSpPr>
            <a:spLocks noChangeArrowheads="1"/>
          </p:cNvSpPr>
          <p:nvPr/>
        </p:nvSpPr>
        <p:spPr bwMode="auto">
          <a:xfrm>
            <a:off x="8833853" y="2130426"/>
            <a:ext cx="533400" cy="1150938"/>
          </a:xfrm>
          <a:prstGeom prst="upDownArrow">
            <a:avLst>
              <a:gd name="adj1" fmla="val 50000"/>
              <a:gd name="adj2" fmla="val 43155"/>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81981" name="AutoShape 61"/>
          <p:cNvSpPr>
            <a:spLocks noChangeArrowheads="1"/>
          </p:cNvSpPr>
          <p:nvPr/>
        </p:nvSpPr>
        <p:spPr bwMode="auto">
          <a:xfrm>
            <a:off x="10281653" y="4340226"/>
            <a:ext cx="1752600" cy="381000"/>
          </a:xfrm>
          <a:prstGeom prst="wedgeRoundRectCallout">
            <a:avLst>
              <a:gd name="adj1" fmla="val -90940"/>
              <a:gd name="adj2" fmla="val 38750"/>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OleDbConnection</a:t>
            </a:r>
          </a:p>
        </p:txBody>
      </p:sp>
      <p:sp>
        <p:nvSpPr>
          <p:cNvPr id="81982" name="AutoShape 62"/>
          <p:cNvSpPr>
            <a:spLocks noChangeArrowheads="1"/>
          </p:cNvSpPr>
          <p:nvPr/>
        </p:nvSpPr>
        <p:spPr bwMode="auto">
          <a:xfrm>
            <a:off x="10281653" y="2435226"/>
            <a:ext cx="1752600" cy="381000"/>
          </a:xfrm>
          <a:prstGeom prst="wedgeRoundRectCallout">
            <a:avLst>
              <a:gd name="adj1" fmla="val -114403"/>
              <a:gd name="adj2" fmla="val 52917"/>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OleDbDataAdapter</a:t>
            </a:r>
          </a:p>
        </p:txBody>
      </p:sp>
      <p:sp>
        <p:nvSpPr>
          <p:cNvPr id="81983" name="AutoShape 63"/>
          <p:cNvSpPr>
            <a:spLocks noChangeArrowheads="1"/>
          </p:cNvSpPr>
          <p:nvPr/>
        </p:nvSpPr>
        <p:spPr bwMode="auto">
          <a:xfrm>
            <a:off x="4109453" y="2206626"/>
            <a:ext cx="1447800" cy="381000"/>
          </a:xfrm>
          <a:prstGeom prst="wedgeRoundRectCallout">
            <a:avLst>
              <a:gd name="adj1" fmla="val 138375"/>
              <a:gd name="adj2" fmla="val 126667"/>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SqlDataAdapter</a:t>
            </a:r>
          </a:p>
        </p:txBody>
      </p:sp>
      <p:sp>
        <p:nvSpPr>
          <p:cNvPr id="81984" name="AutoShape 64"/>
          <p:cNvSpPr>
            <a:spLocks noChangeArrowheads="1"/>
          </p:cNvSpPr>
          <p:nvPr/>
        </p:nvSpPr>
        <p:spPr bwMode="auto">
          <a:xfrm>
            <a:off x="4033253" y="4492626"/>
            <a:ext cx="1524000" cy="381000"/>
          </a:xfrm>
          <a:prstGeom prst="wedgeRoundRectCallout">
            <a:avLst>
              <a:gd name="adj1" fmla="val 104481"/>
              <a:gd name="adj2" fmla="val -12500"/>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SqlConnection</a:t>
            </a:r>
          </a:p>
        </p:txBody>
      </p:sp>
      <p:sp>
        <p:nvSpPr>
          <p:cNvPr id="81988" name="Rectangle 68"/>
          <p:cNvSpPr>
            <a:spLocks noChangeArrowheads="1"/>
          </p:cNvSpPr>
          <p:nvPr/>
        </p:nvSpPr>
        <p:spPr bwMode="auto">
          <a:xfrm>
            <a:off x="8529053" y="1368426"/>
            <a:ext cx="1032462" cy="338554"/>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DataTable</a:t>
            </a:r>
          </a:p>
        </p:txBody>
      </p:sp>
      <p:sp>
        <p:nvSpPr>
          <p:cNvPr id="81989" name="Rectangle 69"/>
          <p:cNvSpPr>
            <a:spLocks noChangeArrowheads="1"/>
          </p:cNvSpPr>
          <p:nvPr/>
        </p:nvSpPr>
        <p:spPr bwMode="auto">
          <a:xfrm>
            <a:off x="6395453" y="1063626"/>
            <a:ext cx="1032462" cy="338554"/>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DataTable</a:t>
            </a:r>
          </a:p>
        </p:txBody>
      </p:sp>
      <p:sp>
        <p:nvSpPr>
          <p:cNvPr id="81990" name="Rectangle 70"/>
          <p:cNvSpPr>
            <a:spLocks noGrp="1" noChangeArrowheads="1"/>
          </p:cNvSpPr>
          <p:nvPr>
            <p:ph type="title" idx="4294967295"/>
          </p:nvPr>
        </p:nvSpPr>
        <p:spPr>
          <a:xfrm>
            <a:off x="656641" y="924342"/>
            <a:ext cx="3962400" cy="1565275"/>
          </a:xfrm>
        </p:spPr>
        <p:txBody>
          <a:bodyPr>
            <a:normAutofit/>
          </a:bodyPr>
          <a:lstStyle/>
          <a:p>
            <a:r>
              <a:rPr lang="en-US" altLang="en-US" dirty="0"/>
              <a:t>The ADO.NET Object Model</a:t>
            </a:r>
          </a:p>
        </p:txBody>
      </p:sp>
    </p:spTree>
    <p:extLst>
      <p:ext uri="{BB962C8B-B14F-4D97-AF65-F5344CB8AC3E}">
        <p14:creationId xmlns:p14="http://schemas.microsoft.com/office/powerpoint/2010/main" val="2561489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Connection</a:t>
            </a:r>
            <a:endParaRPr lang="ru-RU" altLang="en-US"/>
          </a:p>
        </p:txBody>
      </p:sp>
      <p:sp>
        <p:nvSpPr>
          <p:cNvPr id="22531" name="Rectangle 3"/>
          <p:cNvSpPr>
            <a:spLocks noGrp="1" noChangeArrowheads="1"/>
          </p:cNvSpPr>
          <p:nvPr>
            <p:ph idx="1"/>
          </p:nvPr>
        </p:nvSpPr>
        <p:spPr>
          <a:xfrm>
            <a:off x="1097280" y="1925782"/>
            <a:ext cx="10058400" cy="4398818"/>
          </a:xfrm>
        </p:spPr>
        <p:txBody>
          <a:bodyPr/>
          <a:lstStyle/>
          <a:p>
            <a:r>
              <a:rPr lang="en-US" altLang="en-US" dirty="0"/>
              <a:t>What is Connection?</a:t>
            </a:r>
          </a:p>
          <a:p>
            <a:r>
              <a:rPr lang="en-US" altLang="en-US" dirty="0"/>
              <a:t>Define Connection</a:t>
            </a:r>
          </a:p>
          <a:p>
            <a:pPr lvl="1"/>
            <a:r>
              <a:rPr lang="en-US" altLang="en-US" sz="2000" dirty="0" err="1"/>
              <a:t>SqlConnection</a:t>
            </a:r>
            <a:r>
              <a:rPr lang="en-US" altLang="en-US" sz="2000" dirty="0"/>
              <a:t> conn=new </a:t>
            </a:r>
            <a:r>
              <a:rPr lang="en-US" altLang="en-US" sz="2000" dirty="0" err="1"/>
              <a:t>SqlConnection</a:t>
            </a:r>
            <a:r>
              <a:rPr lang="en-US" altLang="en-US" sz="2000" dirty="0"/>
              <a:t>();</a:t>
            </a:r>
          </a:p>
          <a:p>
            <a:pPr lvl="1"/>
            <a:r>
              <a:rPr lang="en-US" altLang="en-US" sz="2000" dirty="0" err="1"/>
              <a:t>Conn.ConnectionString</a:t>
            </a:r>
            <a:r>
              <a:rPr lang="en-US" altLang="en-US" sz="2000" dirty="0"/>
              <a:t>=“User ID=</a:t>
            </a:r>
            <a:r>
              <a:rPr lang="en-US" altLang="en-US" sz="2000" dirty="0" err="1"/>
              <a:t>sa;password</a:t>
            </a:r>
            <a:r>
              <a:rPr lang="en-US" altLang="en-US" sz="2000" dirty="0"/>
              <a:t>=; Data Source=</a:t>
            </a:r>
            <a:r>
              <a:rPr lang="en-US" altLang="en-US" sz="2000" dirty="0" err="1"/>
              <a:t>MyServer;Initial</a:t>
            </a:r>
            <a:r>
              <a:rPr lang="en-US" altLang="en-US" sz="2000" dirty="0"/>
              <a:t> Catalog=</a:t>
            </a:r>
            <a:r>
              <a:rPr lang="en-US" altLang="en-US" sz="2000" dirty="0" err="1"/>
              <a:t>Northwind</a:t>
            </a:r>
            <a:r>
              <a:rPr lang="en-US" altLang="en-US" sz="2000" dirty="0"/>
              <a:t>;”</a:t>
            </a:r>
          </a:p>
          <a:p>
            <a:r>
              <a:rPr lang="en-US" altLang="en-US" dirty="0" err="1"/>
              <a:t>ConnectionString</a:t>
            </a:r>
            <a:r>
              <a:rPr lang="en-US" altLang="en-US" dirty="0"/>
              <a:t> Parameters</a:t>
            </a:r>
          </a:p>
          <a:p>
            <a:pPr lvl="1"/>
            <a:r>
              <a:rPr lang="en-US" altLang="en-US" sz="2000" dirty="0"/>
              <a:t>Provider</a:t>
            </a:r>
          </a:p>
          <a:p>
            <a:pPr lvl="1"/>
            <a:r>
              <a:rPr lang="en-US" altLang="en-US" sz="2000" dirty="0"/>
              <a:t>Data Source</a:t>
            </a:r>
          </a:p>
          <a:p>
            <a:pPr lvl="1"/>
            <a:r>
              <a:rPr lang="en-US" altLang="en-US" sz="2000" dirty="0"/>
              <a:t>Initial Catalog</a:t>
            </a:r>
          </a:p>
          <a:p>
            <a:pPr lvl="1"/>
            <a:r>
              <a:rPr lang="en-US" altLang="en-US" sz="2000" dirty="0"/>
              <a:t>Integrated Security</a:t>
            </a:r>
          </a:p>
          <a:p>
            <a:pPr lvl="1"/>
            <a:r>
              <a:rPr lang="en-US" altLang="en-US" sz="2000" dirty="0" err="1"/>
              <a:t>UserID</a:t>
            </a:r>
            <a:r>
              <a:rPr lang="en-US" altLang="en-US" sz="2000" dirty="0"/>
              <a:t>/Password</a:t>
            </a:r>
            <a:endParaRPr lang="ru-RU" altLang="en-US" sz="2000" dirty="0"/>
          </a:p>
        </p:txBody>
      </p:sp>
    </p:spTree>
    <p:extLst>
      <p:ext uri="{BB962C8B-B14F-4D97-AF65-F5344CB8AC3E}">
        <p14:creationId xmlns:p14="http://schemas.microsoft.com/office/powerpoint/2010/main" val="2856268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Connection (Error and Pooling)</a:t>
            </a:r>
            <a:endParaRPr lang="ru-RU" altLang="en-US"/>
          </a:p>
        </p:txBody>
      </p:sp>
      <p:sp>
        <p:nvSpPr>
          <p:cNvPr id="32771" name="Rectangle 3"/>
          <p:cNvSpPr>
            <a:spLocks noGrp="1" noChangeArrowheads="1"/>
          </p:cNvSpPr>
          <p:nvPr>
            <p:ph idx="1"/>
          </p:nvPr>
        </p:nvSpPr>
        <p:spPr/>
        <p:txBody>
          <a:bodyPr/>
          <a:lstStyle/>
          <a:p>
            <a:r>
              <a:rPr lang="en-US" altLang="en-US"/>
              <a:t>System.Data.SqlClient.SqlException</a:t>
            </a:r>
          </a:p>
          <a:p>
            <a:r>
              <a:rPr lang="en-US" altLang="en-US"/>
              <a:t>Errors collection</a:t>
            </a:r>
          </a:p>
          <a:p>
            <a:r>
              <a:rPr lang="en-US" altLang="en-US"/>
              <a:t>SqlError</a:t>
            </a:r>
          </a:p>
          <a:p>
            <a:pPr lvl="1"/>
            <a:r>
              <a:rPr lang="en-US" altLang="en-US"/>
              <a:t>Class</a:t>
            </a:r>
          </a:p>
          <a:p>
            <a:pPr lvl="1"/>
            <a:r>
              <a:rPr lang="en-US" altLang="en-US"/>
              <a:t>LineNumber</a:t>
            </a:r>
          </a:p>
          <a:p>
            <a:pPr lvl="1"/>
            <a:r>
              <a:rPr lang="en-US" altLang="en-US"/>
              <a:t>Message</a:t>
            </a:r>
          </a:p>
          <a:p>
            <a:pPr lvl="1"/>
            <a:r>
              <a:rPr lang="en-US" altLang="en-US"/>
              <a:t>Number</a:t>
            </a:r>
          </a:p>
          <a:p>
            <a:r>
              <a:rPr lang="en-US" altLang="en-US"/>
              <a:t>Pooling and Dispose method</a:t>
            </a:r>
            <a:endParaRPr lang="ru-RU" altLang="en-US"/>
          </a:p>
        </p:txBody>
      </p:sp>
    </p:spTree>
    <p:extLst>
      <p:ext uri="{BB962C8B-B14F-4D97-AF65-F5344CB8AC3E}">
        <p14:creationId xmlns:p14="http://schemas.microsoft.com/office/powerpoint/2010/main" val="4033819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Command Object</a:t>
            </a:r>
            <a:endParaRPr lang="ru-RU" altLang="en-US"/>
          </a:p>
        </p:txBody>
      </p:sp>
      <p:sp>
        <p:nvSpPr>
          <p:cNvPr id="25603" name="Rectangle 3"/>
          <p:cNvSpPr>
            <a:spLocks noGrp="1" noChangeArrowheads="1"/>
          </p:cNvSpPr>
          <p:nvPr>
            <p:ph idx="1"/>
          </p:nvPr>
        </p:nvSpPr>
        <p:spPr/>
        <p:txBody>
          <a:bodyPr>
            <a:normAutofit lnSpcReduction="10000"/>
          </a:bodyPr>
          <a:lstStyle/>
          <a:p>
            <a:pPr>
              <a:lnSpc>
                <a:spcPct val="90000"/>
              </a:lnSpc>
            </a:pPr>
            <a:r>
              <a:rPr lang="ru-RU" altLang="en-US" sz="2600" dirty="0"/>
              <a:t>A command object is a reference to a SQL statement or</a:t>
            </a:r>
            <a:r>
              <a:rPr lang="en-US" altLang="en-US" sz="2600" dirty="0"/>
              <a:t> </a:t>
            </a:r>
            <a:r>
              <a:rPr lang="ru-RU" altLang="en-US" sz="2600" dirty="0"/>
              <a:t>stored procedure</a:t>
            </a:r>
            <a:endParaRPr lang="en-US" altLang="en-US" sz="2600" dirty="0"/>
          </a:p>
          <a:p>
            <a:pPr>
              <a:lnSpc>
                <a:spcPct val="90000"/>
              </a:lnSpc>
            </a:pPr>
            <a:r>
              <a:rPr lang="en-US" altLang="en-US" sz="2600" dirty="0"/>
              <a:t>Properties</a:t>
            </a:r>
          </a:p>
          <a:p>
            <a:pPr lvl="1">
              <a:lnSpc>
                <a:spcPct val="90000"/>
              </a:lnSpc>
            </a:pPr>
            <a:r>
              <a:rPr lang="en-US" altLang="en-US" sz="2200" dirty="0"/>
              <a:t>Connection</a:t>
            </a:r>
          </a:p>
          <a:p>
            <a:pPr lvl="1">
              <a:lnSpc>
                <a:spcPct val="90000"/>
              </a:lnSpc>
            </a:pPr>
            <a:r>
              <a:rPr lang="en-US" altLang="en-US" sz="2200" dirty="0" err="1"/>
              <a:t>CommandType</a:t>
            </a:r>
            <a:endParaRPr lang="en-US" altLang="en-US" sz="2200" dirty="0"/>
          </a:p>
          <a:p>
            <a:pPr lvl="1">
              <a:lnSpc>
                <a:spcPct val="90000"/>
              </a:lnSpc>
            </a:pPr>
            <a:r>
              <a:rPr lang="en-US" altLang="en-US" sz="2200" dirty="0" err="1"/>
              <a:t>CommandText</a:t>
            </a:r>
            <a:endParaRPr lang="en-US" altLang="en-US" sz="2200" dirty="0"/>
          </a:p>
          <a:p>
            <a:pPr lvl="1">
              <a:lnSpc>
                <a:spcPct val="90000"/>
              </a:lnSpc>
            </a:pPr>
            <a:r>
              <a:rPr lang="en-US" altLang="en-US" sz="2200" dirty="0"/>
              <a:t>Parameters</a:t>
            </a:r>
          </a:p>
          <a:p>
            <a:pPr>
              <a:lnSpc>
                <a:spcPct val="90000"/>
              </a:lnSpc>
            </a:pPr>
            <a:r>
              <a:rPr lang="en-US" altLang="en-US" sz="2600" dirty="0"/>
              <a:t>Methods</a:t>
            </a:r>
          </a:p>
          <a:p>
            <a:pPr lvl="1">
              <a:lnSpc>
                <a:spcPct val="90000"/>
              </a:lnSpc>
            </a:pPr>
            <a:r>
              <a:rPr lang="en-US" altLang="en-US" sz="2200" dirty="0" err="1"/>
              <a:t>ExecuteNonQuery</a:t>
            </a:r>
            <a:endParaRPr lang="en-US" altLang="en-US" sz="2200" dirty="0"/>
          </a:p>
          <a:p>
            <a:pPr lvl="1">
              <a:lnSpc>
                <a:spcPct val="90000"/>
              </a:lnSpc>
            </a:pPr>
            <a:r>
              <a:rPr lang="en-US" altLang="en-US" sz="2200" dirty="0" err="1"/>
              <a:t>ExecuteReader</a:t>
            </a:r>
            <a:endParaRPr lang="en-US" altLang="en-US" sz="2200" dirty="0"/>
          </a:p>
          <a:p>
            <a:pPr lvl="1">
              <a:lnSpc>
                <a:spcPct val="90000"/>
              </a:lnSpc>
            </a:pPr>
            <a:r>
              <a:rPr lang="en-US" altLang="en-US" sz="2200" dirty="0" err="1"/>
              <a:t>ExecuteScalar</a:t>
            </a:r>
            <a:endParaRPr lang="en-US" altLang="en-US" sz="2200" dirty="0"/>
          </a:p>
          <a:p>
            <a:pPr lvl="1">
              <a:lnSpc>
                <a:spcPct val="90000"/>
              </a:lnSpc>
            </a:pPr>
            <a:endParaRPr lang="ru-RU" altLang="en-US" sz="2200" dirty="0"/>
          </a:p>
          <a:p>
            <a:pPr>
              <a:lnSpc>
                <a:spcPct val="90000"/>
              </a:lnSpc>
            </a:pPr>
            <a:endParaRPr lang="ru-RU" altLang="en-US" sz="2600" dirty="0"/>
          </a:p>
        </p:txBody>
      </p:sp>
    </p:spTree>
    <p:extLst>
      <p:ext uri="{BB962C8B-B14F-4D97-AF65-F5344CB8AC3E}">
        <p14:creationId xmlns:p14="http://schemas.microsoft.com/office/powerpoint/2010/main" val="3730865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DataReader Object</a:t>
            </a:r>
            <a:endParaRPr lang="ru-RU" altLang="en-US"/>
          </a:p>
        </p:txBody>
      </p:sp>
      <p:sp>
        <p:nvSpPr>
          <p:cNvPr id="26627" name="Rectangle 3"/>
          <p:cNvSpPr>
            <a:spLocks noGrp="1" noChangeArrowheads="1"/>
          </p:cNvSpPr>
          <p:nvPr>
            <p:ph idx="1"/>
          </p:nvPr>
        </p:nvSpPr>
        <p:spPr/>
        <p:txBody>
          <a:bodyPr/>
          <a:lstStyle/>
          <a:p>
            <a:pPr>
              <a:buFont typeface="Arial" panose="020B0604020202020204" pitchFamily="34" charset="0"/>
              <a:buChar char="•"/>
            </a:pPr>
            <a:r>
              <a:rPr lang="en-US" altLang="en-US" dirty="0"/>
              <a:t>What is query?</a:t>
            </a:r>
          </a:p>
          <a:p>
            <a:pPr>
              <a:buFont typeface="Arial" panose="020B0604020202020204" pitchFamily="34" charset="0"/>
              <a:buChar char="•"/>
            </a:pPr>
            <a:r>
              <a:rPr lang="en-US" altLang="en-US" dirty="0"/>
              <a:t>Forward-only cursor</a:t>
            </a:r>
          </a:p>
          <a:p>
            <a:pPr>
              <a:buFont typeface="Arial" panose="020B0604020202020204" pitchFamily="34" charset="0"/>
              <a:buChar char="•"/>
            </a:pPr>
            <a:r>
              <a:rPr lang="en-US" altLang="en-US" dirty="0"/>
              <a:t>Read method</a:t>
            </a:r>
          </a:p>
          <a:p>
            <a:pPr lvl="1">
              <a:buFont typeface="Arial" panose="020B0604020202020204" pitchFamily="34" charset="0"/>
              <a:buChar char="•"/>
            </a:pPr>
            <a:r>
              <a:rPr lang="en-US" altLang="en-US" dirty="0"/>
              <a:t>Read next record</a:t>
            </a:r>
          </a:p>
          <a:p>
            <a:pPr lvl="1">
              <a:buFont typeface="Arial" panose="020B0604020202020204" pitchFamily="34" charset="0"/>
              <a:buChar char="•"/>
            </a:pPr>
            <a:r>
              <a:rPr lang="en-US" altLang="en-US" dirty="0"/>
              <a:t>Return true if record is exist</a:t>
            </a:r>
          </a:p>
          <a:p>
            <a:pPr>
              <a:buFont typeface="Arial" panose="020B0604020202020204" pitchFamily="34" charset="0"/>
              <a:buChar char="•"/>
            </a:pPr>
            <a:r>
              <a:rPr lang="en-US" altLang="en-US" dirty="0" err="1"/>
              <a:t>IsDbNull</a:t>
            </a:r>
            <a:endParaRPr lang="en-US" altLang="en-US" dirty="0"/>
          </a:p>
          <a:p>
            <a:pPr>
              <a:buFont typeface="Arial" panose="020B0604020202020204" pitchFamily="34" charset="0"/>
              <a:buChar char="•"/>
            </a:pPr>
            <a:r>
              <a:rPr lang="en-US" altLang="en-US" dirty="0"/>
              <a:t>Close method</a:t>
            </a:r>
          </a:p>
          <a:p>
            <a:pPr>
              <a:buFont typeface="Arial" panose="020B0604020202020204" pitchFamily="34" charset="0"/>
              <a:buChar char="•"/>
            </a:pPr>
            <a:r>
              <a:rPr lang="en-US" altLang="en-US" dirty="0" err="1"/>
              <a:t>NextResult</a:t>
            </a:r>
            <a:r>
              <a:rPr lang="en-US" altLang="en-US" dirty="0"/>
              <a:t> – for multiply select statements</a:t>
            </a:r>
          </a:p>
        </p:txBody>
      </p:sp>
    </p:spTree>
    <p:extLst>
      <p:ext uri="{BB962C8B-B14F-4D97-AF65-F5344CB8AC3E}">
        <p14:creationId xmlns:p14="http://schemas.microsoft.com/office/powerpoint/2010/main" val="3342860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Line 2"/>
          <p:cNvSpPr>
            <a:spLocks noChangeShapeType="1"/>
          </p:cNvSpPr>
          <p:nvPr/>
        </p:nvSpPr>
        <p:spPr bwMode="auto">
          <a:xfrm>
            <a:off x="4059382" y="4424066"/>
            <a:ext cx="6705600" cy="0"/>
          </a:xfrm>
          <a:prstGeom prst="line">
            <a:avLst/>
          </a:prstGeom>
          <a:noFill/>
          <a:ln w="28575">
            <a:solidFill>
              <a:schemeClr val="hlink"/>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23" name="AutoShape 3"/>
          <p:cNvSpPr>
            <a:spLocks noChangeArrowheads="1"/>
          </p:cNvSpPr>
          <p:nvPr/>
        </p:nvSpPr>
        <p:spPr bwMode="auto">
          <a:xfrm>
            <a:off x="3678382" y="4957466"/>
            <a:ext cx="2286000" cy="1295400"/>
          </a:xfrm>
          <a:prstGeom prst="can">
            <a:avLst>
              <a:gd name="adj" fmla="val 3978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endParaRPr lang="en-GB" altLang="en-US" sz="2200" b="1">
              <a:latin typeface="Arial" panose="020B0604020202020204" pitchFamily="34" charset="0"/>
            </a:endParaRPr>
          </a:p>
        </p:txBody>
      </p:sp>
      <p:sp>
        <p:nvSpPr>
          <p:cNvPr id="107524" name="Rectangle 4"/>
          <p:cNvSpPr>
            <a:spLocks noChangeArrowheads="1"/>
          </p:cNvSpPr>
          <p:nvPr/>
        </p:nvSpPr>
        <p:spPr bwMode="auto">
          <a:xfrm>
            <a:off x="2171701" y="146051"/>
            <a:ext cx="81899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1pPr>
            <a:lvl2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2pPr>
            <a:lvl3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3pPr>
            <a:lvl4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4pPr>
            <a:lvl5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5pPr>
            <a:lvl6pPr marL="4572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6pPr>
            <a:lvl7pPr marL="9144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7pPr>
            <a:lvl8pPr marL="13716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8pPr>
            <a:lvl9pPr marL="18288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9pPr>
          </a:lstStyle>
          <a:p>
            <a:endParaRPr lang="en-US" altLang="en-US"/>
          </a:p>
        </p:txBody>
      </p:sp>
      <p:sp>
        <p:nvSpPr>
          <p:cNvPr id="107525" name="AutoShape 5"/>
          <p:cNvSpPr>
            <a:spLocks noChangeArrowheads="1"/>
          </p:cNvSpPr>
          <p:nvPr/>
        </p:nvSpPr>
        <p:spPr bwMode="auto">
          <a:xfrm>
            <a:off x="5278582" y="1604666"/>
            <a:ext cx="3962400" cy="2598738"/>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endParaRPr lang="en-US"/>
          </a:p>
        </p:txBody>
      </p:sp>
      <p:graphicFrame>
        <p:nvGraphicFramePr>
          <p:cNvPr id="107526" name="Group 6"/>
          <p:cNvGraphicFramePr>
            <a:graphicFrameLocks noGrp="1"/>
          </p:cNvGraphicFramePr>
          <p:nvPr>
            <p:extLst>
              <p:ext uri="{D42A27DB-BD31-4B8C-83A1-F6EECF244321}">
                <p14:modId xmlns:p14="http://schemas.microsoft.com/office/powerpoint/2010/main" val="3561337518"/>
              </p:ext>
            </p:extLst>
          </p:nvPr>
        </p:nvGraphicFramePr>
        <p:xfrm>
          <a:off x="7569346" y="2326980"/>
          <a:ext cx="1489075" cy="846139"/>
        </p:xfrm>
        <a:graphic>
          <a:graphicData uri="http://schemas.openxmlformats.org/drawingml/2006/table">
            <a:tbl>
              <a:tblPr/>
              <a:tblGrid>
                <a:gridCol w="533400">
                  <a:extLst>
                    <a:ext uri="{9D8B030D-6E8A-4147-A177-3AD203B41FA5}">
                      <a16:colId xmlns:a16="http://schemas.microsoft.com/office/drawing/2014/main" val="47304331"/>
                    </a:ext>
                  </a:extLst>
                </a:gridCol>
                <a:gridCol w="458787">
                  <a:extLst>
                    <a:ext uri="{9D8B030D-6E8A-4147-A177-3AD203B41FA5}">
                      <a16:colId xmlns:a16="http://schemas.microsoft.com/office/drawing/2014/main" val="2523308935"/>
                    </a:ext>
                  </a:extLst>
                </a:gridCol>
                <a:gridCol w="496888">
                  <a:extLst>
                    <a:ext uri="{9D8B030D-6E8A-4147-A177-3AD203B41FA5}">
                      <a16:colId xmlns:a16="http://schemas.microsoft.com/office/drawing/2014/main" val="3527190062"/>
                    </a:ext>
                  </a:extLst>
                </a:gridCol>
              </a:tblGrid>
              <a:tr h="2111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218162309"/>
                  </a:ext>
                </a:extLst>
              </a:tr>
              <a:tr h="212725">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861430323"/>
                  </a:ext>
                </a:extLst>
              </a:tr>
              <a:tr h="2111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589773862"/>
                  </a:ext>
                </a:extLst>
              </a:tr>
              <a:tr h="2111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915585557"/>
                  </a:ext>
                </a:extLst>
              </a:tr>
            </a:tbl>
          </a:graphicData>
        </a:graphic>
      </p:graphicFrame>
      <p:graphicFrame>
        <p:nvGraphicFramePr>
          <p:cNvPr id="107548" name="Group 28"/>
          <p:cNvGraphicFramePr>
            <a:graphicFrameLocks noGrp="1"/>
          </p:cNvGraphicFramePr>
          <p:nvPr>
            <p:extLst>
              <p:ext uri="{D42A27DB-BD31-4B8C-83A1-F6EECF244321}">
                <p14:modId xmlns:p14="http://schemas.microsoft.com/office/powerpoint/2010/main" val="2724835127"/>
              </p:ext>
            </p:extLst>
          </p:nvPr>
        </p:nvGraphicFramePr>
        <p:xfrm>
          <a:off x="5511945" y="1945979"/>
          <a:ext cx="1295400" cy="838200"/>
        </p:xfrm>
        <a:graphic>
          <a:graphicData uri="http://schemas.openxmlformats.org/drawingml/2006/table">
            <a:tbl>
              <a:tblPr/>
              <a:tblGrid>
                <a:gridCol w="431800">
                  <a:extLst>
                    <a:ext uri="{9D8B030D-6E8A-4147-A177-3AD203B41FA5}">
                      <a16:colId xmlns:a16="http://schemas.microsoft.com/office/drawing/2014/main" val="2101898786"/>
                    </a:ext>
                  </a:extLst>
                </a:gridCol>
                <a:gridCol w="431800">
                  <a:extLst>
                    <a:ext uri="{9D8B030D-6E8A-4147-A177-3AD203B41FA5}">
                      <a16:colId xmlns:a16="http://schemas.microsoft.com/office/drawing/2014/main" val="76213512"/>
                    </a:ext>
                  </a:extLst>
                </a:gridCol>
                <a:gridCol w="431800">
                  <a:extLst>
                    <a:ext uri="{9D8B030D-6E8A-4147-A177-3AD203B41FA5}">
                      <a16:colId xmlns:a16="http://schemas.microsoft.com/office/drawing/2014/main" val="218581802"/>
                    </a:ext>
                  </a:extLst>
                </a:gridCol>
              </a:tblGrid>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890994503"/>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050737264"/>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542886077"/>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04139229"/>
                  </a:ext>
                </a:extLst>
              </a:tr>
            </a:tbl>
          </a:graphicData>
        </a:graphic>
      </p:graphicFrame>
      <p:sp>
        <p:nvSpPr>
          <p:cNvPr id="107570" name="Line 50"/>
          <p:cNvSpPr>
            <a:spLocks noChangeShapeType="1"/>
          </p:cNvSpPr>
          <p:nvPr/>
        </p:nvSpPr>
        <p:spPr bwMode="auto">
          <a:xfrm>
            <a:off x="6573982" y="2214266"/>
            <a:ext cx="1219200" cy="457200"/>
          </a:xfrm>
          <a:prstGeom prst="line">
            <a:avLst/>
          </a:prstGeom>
          <a:noFill/>
          <a:ln w="508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71" name="Text Box 51"/>
          <p:cNvSpPr txBox="1">
            <a:spLocks noChangeArrowheads="1"/>
          </p:cNvSpPr>
          <p:nvPr/>
        </p:nvSpPr>
        <p:spPr bwMode="auto">
          <a:xfrm>
            <a:off x="3602182" y="5567067"/>
            <a:ext cx="2438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altLang="en-US" sz="2000" b="1"/>
              <a:t>SQL Server 2000</a:t>
            </a:r>
          </a:p>
        </p:txBody>
      </p:sp>
      <p:sp>
        <p:nvSpPr>
          <p:cNvPr id="107572" name="Rectangle 52"/>
          <p:cNvSpPr>
            <a:spLocks noChangeArrowheads="1"/>
          </p:cNvSpPr>
          <p:nvPr/>
        </p:nvSpPr>
        <p:spPr bwMode="auto">
          <a:xfrm>
            <a:off x="6754230" y="1145234"/>
            <a:ext cx="1191352" cy="461665"/>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DataSet</a:t>
            </a:r>
          </a:p>
        </p:txBody>
      </p:sp>
      <p:sp>
        <p:nvSpPr>
          <p:cNvPr id="107573" name="Rectangle 53"/>
          <p:cNvSpPr>
            <a:spLocks noChangeArrowheads="1"/>
          </p:cNvSpPr>
          <p:nvPr/>
        </p:nvSpPr>
        <p:spPr bwMode="auto">
          <a:xfrm>
            <a:off x="7793182" y="2138066"/>
            <a:ext cx="1032462" cy="338554"/>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DataTable</a:t>
            </a:r>
          </a:p>
        </p:txBody>
      </p:sp>
      <p:sp>
        <p:nvSpPr>
          <p:cNvPr id="107574" name="Rectangle 54"/>
          <p:cNvSpPr>
            <a:spLocks noChangeArrowheads="1"/>
          </p:cNvSpPr>
          <p:nvPr/>
        </p:nvSpPr>
        <p:spPr bwMode="auto">
          <a:xfrm>
            <a:off x="5659582" y="1757066"/>
            <a:ext cx="1032462" cy="338554"/>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DataTable</a:t>
            </a:r>
          </a:p>
        </p:txBody>
      </p:sp>
      <p:sp>
        <p:nvSpPr>
          <p:cNvPr id="107575" name="Text Box 55"/>
          <p:cNvSpPr txBox="1">
            <a:spLocks noChangeArrowheads="1"/>
          </p:cNvSpPr>
          <p:nvPr/>
        </p:nvSpPr>
        <p:spPr bwMode="auto">
          <a:xfrm>
            <a:off x="9507682" y="4385966"/>
            <a:ext cx="17025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Physical storage</a:t>
            </a:r>
          </a:p>
        </p:txBody>
      </p:sp>
      <p:sp>
        <p:nvSpPr>
          <p:cNvPr id="107576" name="AutoShape 56"/>
          <p:cNvSpPr>
            <a:spLocks noChangeArrowheads="1"/>
          </p:cNvSpPr>
          <p:nvPr/>
        </p:nvSpPr>
        <p:spPr bwMode="auto">
          <a:xfrm>
            <a:off x="8478982" y="5033666"/>
            <a:ext cx="2286000" cy="1295400"/>
          </a:xfrm>
          <a:prstGeom prst="can">
            <a:avLst>
              <a:gd name="adj" fmla="val 3978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endParaRPr lang="en-GB" altLang="en-US" sz="2200" b="1">
              <a:latin typeface="Arial" panose="020B0604020202020204" pitchFamily="34" charset="0"/>
            </a:endParaRPr>
          </a:p>
        </p:txBody>
      </p:sp>
      <p:sp>
        <p:nvSpPr>
          <p:cNvPr id="107577" name="Text Box 57"/>
          <p:cNvSpPr txBox="1">
            <a:spLocks noChangeArrowheads="1"/>
          </p:cNvSpPr>
          <p:nvPr/>
        </p:nvSpPr>
        <p:spPr bwMode="auto">
          <a:xfrm>
            <a:off x="8402782" y="5643267"/>
            <a:ext cx="2438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altLang="en-US" sz="2000" b="1"/>
              <a:t>OleDb Database</a:t>
            </a:r>
          </a:p>
        </p:txBody>
      </p:sp>
      <p:sp>
        <p:nvSpPr>
          <p:cNvPr id="107578" name="AutoShape 58"/>
          <p:cNvSpPr>
            <a:spLocks noChangeArrowheads="1"/>
          </p:cNvSpPr>
          <p:nvPr/>
        </p:nvSpPr>
        <p:spPr bwMode="auto">
          <a:xfrm rot="-1619843">
            <a:off x="8783782" y="2747666"/>
            <a:ext cx="533400" cy="2787650"/>
          </a:xfrm>
          <a:prstGeom prst="upDownArrow">
            <a:avLst>
              <a:gd name="adj1" fmla="val 50000"/>
              <a:gd name="adj2" fmla="val 104524"/>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7579" name="AutoShape 59"/>
          <p:cNvSpPr>
            <a:spLocks noChangeArrowheads="1"/>
          </p:cNvSpPr>
          <p:nvPr/>
        </p:nvSpPr>
        <p:spPr bwMode="auto">
          <a:xfrm rot="2017434">
            <a:off x="5167457" y="3757316"/>
            <a:ext cx="533400" cy="1644650"/>
          </a:xfrm>
          <a:prstGeom prst="upDownArrow">
            <a:avLst>
              <a:gd name="adj1" fmla="val 50000"/>
              <a:gd name="adj2" fmla="val 61667"/>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7580" name="AutoShape 60"/>
          <p:cNvSpPr>
            <a:spLocks noChangeArrowheads="1"/>
          </p:cNvSpPr>
          <p:nvPr/>
        </p:nvSpPr>
        <p:spPr bwMode="auto">
          <a:xfrm>
            <a:off x="3068782" y="3814466"/>
            <a:ext cx="1447800" cy="381000"/>
          </a:xfrm>
          <a:prstGeom prst="wedgeRoundRectCallout">
            <a:avLst>
              <a:gd name="adj1" fmla="val 116227"/>
              <a:gd name="adj2" fmla="val 81667"/>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SqlDataAdapter</a:t>
            </a:r>
          </a:p>
        </p:txBody>
      </p:sp>
      <p:sp>
        <p:nvSpPr>
          <p:cNvPr id="107581" name="AutoShape 61"/>
          <p:cNvSpPr>
            <a:spLocks noChangeArrowheads="1"/>
          </p:cNvSpPr>
          <p:nvPr/>
        </p:nvSpPr>
        <p:spPr bwMode="auto">
          <a:xfrm rot="-2529536">
            <a:off x="7615382" y="2346029"/>
            <a:ext cx="533400" cy="3429000"/>
          </a:xfrm>
          <a:prstGeom prst="upDownArrow">
            <a:avLst>
              <a:gd name="adj1" fmla="val 70167"/>
              <a:gd name="adj2" fmla="val 105863"/>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7582" name="AutoShape 62"/>
          <p:cNvSpPr>
            <a:spLocks noChangeArrowheads="1"/>
          </p:cNvSpPr>
          <p:nvPr/>
        </p:nvSpPr>
        <p:spPr bwMode="auto">
          <a:xfrm>
            <a:off x="2992582" y="4500266"/>
            <a:ext cx="1524000" cy="381000"/>
          </a:xfrm>
          <a:prstGeom prst="wedgeRoundRectCallout">
            <a:avLst>
              <a:gd name="adj1" fmla="val 104481"/>
              <a:gd name="adj2" fmla="val -12500"/>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SqlConnection</a:t>
            </a:r>
          </a:p>
        </p:txBody>
      </p:sp>
      <p:graphicFrame>
        <p:nvGraphicFramePr>
          <p:cNvPr id="107583" name="Group 63"/>
          <p:cNvGraphicFramePr>
            <a:graphicFrameLocks noGrp="1"/>
          </p:cNvGraphicFramePr>
          <p:nvPr>
            <p:extLst>
              <p:ext uri="{D42A27DB-BD31-4B8C-83A1-F6EECF244321}">
                <p14:modId xmlns:p14="http://schemas.microsoft.com/office/powerpoint/2010/main" val="656874957"/>
              </p:ext>
            </p:extLst>
          </p:nvPr>
        </p:nvGraphicFramePr>
        <p:xfrm>
          <a:off x="5735782" y="3204866"/>
          <a:ext cx="1295400" cy="838200"/>
        </p:xfrm>
        <a:graphic>
          <a:graphicData uri="http://schemas.openxmlformats.org/drawingml/2006/table">
            <a:tbl>
              <a:tblPr/>
              <a:tblGrid>
                <a:gridCol w="431800">
                  <a:extLst>
                    <a:ext uri="{9D8B030D-6E8A-4147-A177-3AD203B41FA5}">
                      <a16:colId xmlns:a16="http://schemas.microsoft.com/office/drawing/2014/main" val="1991561492"/>
                    </a:ext>
                  </a:extLst>
                </a:gridCol>
                <a:gridCol w="431800">
                  <a:extLst>
                    <a:ext uri="{9D8B030D-6E8A-4147-A177-3AD203B41FA5}">
                      <a16:colId xmlns:a16="http://schemas.microsoft.com/office/drawing/2014/main" val="1421885693"/>
                    </a:ext>
                  </a:extLst>
                </a:gridCol>
                <a:gridCol w="431800">
                  <a:extLst>
                    <a:ext uri="{9D8B030D-6E8A-4147-A177-3AD203B41FA5}">
                      <a16:colId xmlns:a16="http://schemas.microsoft.com/office/drawing/2014/main" val="2634600"/>
                    </a:ext>
                  </a:extLst>
                </a:gridCol>
              </a:tblGrid>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739924262"/>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464252671"/>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628254835"/>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496168013"/>
                  </a:ext>
                </a:extLst>
              </a:tr>
            </a:tbl>
          </a:graphicData>
        </a:graphic>
      </p:graphicFrame>
      <p:sp>
        <p:nvSpPr>
          <p:cNvPr id="107605" name="Line 85"/>
          <p:cNvSpPr>
            <a:spLocks noChangeShapeType="1"/>
          </p:cNvSpPr>
          <p:nvPr/>
        </p:nvSpPr>
        <p:spPr bwMode="auto">
          <a:xfrm flipV="1">
            <a:off x="6802582" y="2823866"/>
            <a:ext cx="1371600" cy="1066800"/>
          </a:xfrm>
          <a:prstGeom prst="line">
            <a:avLst/>
          </a:prstGeom>
          <a:noFill/>
          <a:ln w="508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06" name="Rectangle 86"/>
          <p:cNvSpPr>
            <a:spLocks noChangeArrowheads="1"/>
          </p:cNvSpPr>
          <p:nvPr/>
        </p:nvSpPr>
        <p:spPr bwMode="auto">
          <a:xfrm>
            <a:off x="5888182" y="2976266"/>
            <a:ext cx="1032462" cy="338554"/>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DataTable</a:t>
            </a:r>
          </a:p>
        </p:txBody>
      </p:sp>
      <p:sp>
        <p:nvSpPr>
          <p:cNvPr id="107607" name="Text Box 87"/>
          <p:cNvSpPr txBox="1">
            <a:spLocks noChangeArrowheads="1"/>
          </p:cNvSpPr>
          <p:nvPr/>
        </p:nvSpPr>
        <p:spPr bwMode="auto">
          <a:xfrm>
            <a:off x="9193358" y="4019254"/>
            <a:ext cx="27817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Client/Web server memory</a:t>
            </a:r>
          </a:p>
        </p:txBody>
      </p:sp>
      <p:sp>
        <p:nvSpPr>
          <p:cNvPr id="107608" name="AutoShape 88"/>
          <p:cNvSpPr>
            <a:spLocks noChangeArrowheads="1"/>
          </p:cNvSpPr>
          <p:nvPr/>
        </p:nvSpPr>
        <p:spPr bwMode="auto">
          <a:xfrm>
            <a:off x="5888182" y="4652666"/>
            <a:ext cx="1752600" cy="381000"/>
          </a:xfrm>
          <a:prstGeom prst="wedgeRoundRectCallout">
            <a:avLst>
              <a:gd name="adj1" fmla="val 67301"/>
              <a:gd name="adj2" fmla="val -204583"/>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OleDbDataAdapter</a:t>
            </a:r>
          </a:p>
        </p:txBody>
      </p:sp>
      <p:sp>
        <p:nvSpPr>
          <p:cNvPr id="107609" name="AutoShape 89"/>
          <p:cNvSpPr>
            <a:spLocks noChangeArrowheads="1"/>
          </p:cNvSpPr>
          <p:nvPr/>
        </p:nvSpPr>
        <p:spPr bwMode="auto">
          <a:xfrm>
            <a:off x="6421582" y="5338466"/>
            <a:ext cx="1524000" cy="381000"/>
          </a:xfrm>
          <a:prstGeom prst="wedgeRoundRectCallout">
            <a:avLst>
              <a:gd name="adj1" fmla="val 84273"/>
              <a:gd name="adj2" fmla="val -202083"/>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OleDbConnection</a:t>
            </a:r>
          </a:p>
        </p:txBody>
      </p:sp>
      <p:sp>
        <p:nvSpPr>
          <p:cNvPr id="107610" name="Rectangle 90"/>
          <p:cNvSpPr>
            <a:spLocks noGrp="1" noChangeArrowheads="1"/>
          </p:cNvSpPr>
          <p:nvPr>
            <p:ph type="title" idx="4294967295"/>
          </p:nvPr>
        </p:nvSpPr>
        <p:spPr>
          <a:xfrm>
            <a:off x="1327502" y="1410994"/>
            <a:ext cx="2684463" cy="1762125"/>
          </a:xfrm>
        </p:spPr>
        <p:txBody>
          <a:bodyPr>
            <a:normAutofit/>
          </a:bodyPr>
          <a:lstStyle/>
          <a:p>
            <a:r>
              <a:rPr lang="en-US" altLang="en-US" dirty="0"/>
              <a:t>What is a Dataset?</a:t>
            </a:r>
          </a:p>
        </p:txBody>
      </p:sp>
    </p:spTree>
    <p:extLst>
      <p:ext uri="{BB962C8B-B14F-4D97-AF65-F5344CB8AC3E}">
        <p14:creationId xmlns:p14="http://schemas.microsoft.com/office/powerpoint/2010/main" val="3904636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normAutofit/>
          </a:bodyPr>
          <a:lstStyle/>
          <a:p>
            <a:pPr algn="ctr"/>
            <a:r>
              <a:rPr lang="en-US" sz="6600" dirty="0"/>
              <a:t>ADO.NET</a:t>
            </a:r>
            <a:endParaRPr lang="en-US" altLang="en-US" sz="6600" b="1" dirty="0"/>
          </a:p>
        </p:txBody>
      </p:sp>
    </p:spTree>
    <p:extLst>
      <p:ext uri="{BB962C8B-B14F-4D97-AF65-F5344CB8AC3E}">
        <p14:creationId xmlns:p14="http://schemas.microsoft.com/office/powerpoint/2010/main" val="4110020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108371" y="1077247"/>
            <a:ext cx="10058400" cy="564296"/>
          </a:xfrm>
        </p:spPr>
        <p:txBody>
          <a:bodyPr>
            <a:normAutofit fontScale="90000"/>
          </a:bodyPr>
          <a:lstStyle/>
          <a:p>
            <a:r>
              <a:rPr lang="en-US" altLang="en-US" dirty="0"/>
              <a:t>Accessing Data with ADO.NET</a:t>
            </a:r>
          </a:p>
        </p:txBody>
      </p:sp>
      <p:grpSp>
        <p:nvGrpSpPr>
          <p:cNvPr id="95247" name="Group 15"/>
          <p:cNvGrpSpPr>
            <a:grpSpLocks/>
          </p:cNvGrpSpPr>
          <p:nvPr/>
        </p:nvGrpSpPr>
        <p:grpSpPr bwMode="auto">
          <a:xfrm>
            <a:off x="5832771" y="4980710"/>
            <a:ext cx="1524000" cy="1295400"/>
            <a:chOff x="3850" y="2544"/>
            <a:chExt cx="1202" cy="1226"/>
          </a:xfrm>
        </p:grpSpPr>
        <p:pic>
          <p:nvPicPr>
            <p:cNvPr id="95237" name="Picture 5" descr="explor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5" y="2550"/>
              <a:ext cx="1194" cy="1218"/>
            </a:xfrm>
            <a:prstGeom prst="rect">
              <a:avLst/>
            </a:prstGeom>
            <a:noFill/>
            <a:extLst>
              <a:ext uri="{909E8E84-426E-40DD-AFC4-6F175D3DCCD1}">
                <a14:hiddenFill xmlns:a14="http://schemas.microsoft.com/office/drawing/2010/main">
                  <a:solidFill>
                    <a:srgbClr val="FFFFFF"/>
                  </a:solidFill>
                </a14:hiddenFill>
              </a:ext>
            </a:extLst>
          </p:spPr>
        </p:pic>
        <p:sp>
          <p:nvSpPr>
            <p:cNvPr id="95238" name="Rectangle 6"/>
            <p:cNvSpPr>
              <a:spLocks noChangeArrowheads="1"/>
            </p:cNvSpPr>
            <p:nvPr/>
          </p:nvSpPr>
          <p:spPr bwMode="auto">
            <a:xfrm>
              <a:off x="3850" y="2544"/>
              <a:ext cx="1202" cy="1226"/>
            </a:xfrm>
            <a:prstGeom prst="rect">
              <a:avLst/>
            </a:prstGeom>
            <a:solidFill>
              <a:srgbClr val="FDFECE">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252" name="AutoShape 20"/>
          <p:cNvSpPr>
            <a:spLocks noChangeArrowheads="1"/>
          </p:cNvSpPr>
          <p:nvPr/>
        </p:nvSpPr>
        <p:spPr bwMode="auto">
          <a:xfrm>
            <a:off x="10252372" y="1323110"/>
            <a:ext cx="1077913" cy="1219200"/>
          </a:xfrm>
          <a:prstGeom prst="can">
            <a:avLst>
              <a:gd name="adj" fmla="val 15107"/>
            </a:avLst>
          </a:prstGeom>
          <a:gradFill rotWithShape="0">
            <a:gsLst>
              <a:gs pos="0">
                <a:srgbClr val="33CCCC">
                  <a:gamma/>
                  <a:shade val="56078"/>
                  <a:invGamma/>
                </a:srgbClr>
              </a:gs>
              <a:gs pos="50000">
                <a:srgbClr val="33CCCC"/>
              </a:gs>
              <a:gs pos="100000">
                <a:srgbClr val="33CCCC">
                  <a:gamma/>
                  <a:shade val="56078"/>
                  <a:invGamma/>
                </a:srgbClr>
              </a:gs>
            </a:gsLst>
            <a:lin ang="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anchorCtr="1"/>
          <a:lstStyle/>
          <a:p>
            <a:pPr algn="ctr"/>
            <a:r>
              <a:rPr lang="en-US" altLang="en-US" sz="1400" b="1">
                <a:solidFill>
                  <a:schemeClr val="bg1"/>
                </a:solidFill>
                <a:effectLst>
                  <a:outerShdw blurRad="38100" dist="38100" dir="2700000" algn="tl">
                    <a:srgbClr val="000000"/>
                  </a:outerShdw>
                </a:effectLst>
              </a:rPr>
              <a:t>Database</a:t>
            </a:r>
          </a:p>
        </p:txBody>
      </p:sp>
      <p:grpSp>
        <p:nvGrpSpPr>
          <p:cNvPr id="95309" name="Group 77"/>
          <p:cNvGrpSpPr>
            <a:grpSpLocks/>
          </p:cNvGrpSpPr>
          <p:nvPr/>
        </p:nvGrpSpPr>
        <p:grpSpPr bwMode="auto">
          <a:xfrm>
            <a:off x="6213771" y="5437911"/>
            <a:ext cx="757238" cy="600075"/>
            <a:chOff x="4364" y="3288"/>
            <a:chExt cx="480" cy="378"/>
          </a:xfrm>
        </p:grpSpPr>
        <p:sp>
          <p:nvSpPr>
            <p:cNvPr id="95310" name="Rectangle 78"/>
            <p:cNvSpPr>
              <a:spLocks noChangeArrowheads="1"/>
            </p:cNvSpPr>
            <p:nvPr/>
          </p:nvSpPr>
          <p:spPr bwMode="auto">
            <a:xfrm>
              <a:off x="4368" y="3288"/>
              <a:ext cx="476" cy="37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ltLang="en-US"/>
            </a:p>
          </p:txBody>
        </p:sp>
        <p:sp>
          <p:nvSpPr>
            <p:cNvPr id="95311" name="Line 79"/>
            <p:cNvSpPr>
              <a:spLocks noChangeShapeType="1"/>
            </p:cNvSpPr>
            <p:nvPr/>
          </p:nvSpPr>
          <p:spPr bwMode="auto">
            <a:xfrm flipH="1">
              <a:off x="4483" y="3288"/>
              <a:ext cx="1" cy="3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12" name="Line 80"/>
            <p:cNvSpPr>
              <a:spLocks noChangeShapeType="1"/>
            </p:cNvSpPr>
            <p:nvPr/>
          </p:nvSpPr>
          <p:spPr bwMode="auto">
            <a:xfrm>
              <a:off x="4613" y="3290"/>
              <a:ext cx="0" cy="3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13" name="Line 81"/>
            <p:cNvSpPr>
              <a:spLocks noChangeShapeType="1"/>
            </p:cNvSpPr>
            <p:nvPr/>
          </p:nvSpPr>
          <p:spPr bwMode="auto">
            <a:xfrm flipH="1">
              <a:off x="4744" y="3290"/>
              <a:ext cx="0" cy="3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14" name="Line 82"/>
            <p:cNvSpPr>
              <a:spLocks noChangeShapeType="1"/>
            </p:cNvSpPr>
            <p:nvPr/>
          </p:nvSpPr>
          <p:spPr bwMode="auto">
            <a:xfrm>
              <a:off x="4367" y="3384"/>
              <a:ext cx="4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15" name="Line 83"/>
            <p:cNvSpPr>
              <a:spLocks noChangeShapeType="1"/>
            </p:cNvSpPr>
            <p:nvPr/>
          </p:nvSpPr>
          <p:spPr bwMode="auto">
            <a:xfrm>
              <a:off x="4364" y="3480"/>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16" name="Line 84"/>
            <p:cNvSpPr>
              <a:spLocks noChangeShapeType="1"/>
            </p:cNvSpPr>
            <p:nvPr/>
          </p:nvSpPr>
          <p:spPr bwMode="auto">
            <a:xfrm>
              <a:off x="4368" y="3576"/>
              <a:ext cx="4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5320" name="Text Box 88"/>
          <p:cNvSpPr txBox="1">
            <a:spLocks noChangeArrowheads="1"/>
          </p:cNvSpPr>
          <p:nvPr/>
        </p:nvSpPr>
        <p:spPr bwMode="auto">
          <a:xfrm>
            <a:off x="1198405" y="3400425"/>
            <a:ext cx="3463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D60093"/>
              </a:buClr>
              <a:buFont typeface="Wingdings" panose="05000000000000000000" pitchFamily="2" charset="2"/>
              <a:buAutoNum type="arabicPeriod" startAt="4"/>
            </a:pPr>
            <a:r>
              <a:rPr lang="en-US" altLang="en-US" sz="1800" b="1" dirty="0">
                <a:latin typeface="Arial Narrow" panose="020B0606020202030204" pitchFamily="34" charset="0"/>
              </a:rPr>
              <a:t>Return the </a:t>
            </a:r>
            <a:r>
              <a:rPr lang="en-US" altLang="en-US" sz="1800" b="1" dirty="0" err="1">
                <a:latin typeface="Arial Narrow" panose="020B0606020202030204" pitchFamily="34" charset="0"/>
              </a:rPr>
              <a:t>DataSet</a:t>
            </a:r>
            <a:r>
              <a:rPr lang="en-US" altLang="en-US" sz="1800" b="1" dirty="0">
                <a:latin typeface="Arial Narrow" panose="020B0606020202030204" pitchFamily="34" charset="0"/>
              </a:rPr>
              <a:t> to the Client</a:t>
            </a:r>
          </a:p>
        </p:txBody>
      </p:sp>
      <p:sp>
        <p:nvSpPr>
          <p:cNvPr id="95322" name="Text Box 90"/>
          <p:cNvSpPr txBox="1">
            <a:spLocks noChangeArrowheads="1"/>
          </p:cNvSpPr>
          <p:nvPr/>
        </p:nvSpPr>
        <p:spPr bwMode="auto">
          <a:xfrm>
            <a:off x="1197652" y="3810000"/>
            <a:ext cx="335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D60093"/>
              </a:buClr>
              <a:buFont typeface="Wingdings" panose="05000000000000000000" pitchFamily="2" charset="2"/>
              <a:buAutoNum type="arabicPeriod" startAt="5"/>
            </a:pPr>
            <a:r>
              <a:rPr lang="en-US" altLang="en-US" sz="1800" b="1">
                <a:latin typeface="Arial Narrow" panose="020B0606020202030204" pitchFamily="34" charset="0"/>
              </a:rPr>
              <a:t>Client manipulates the data</a:t>
            </a:r>
          </a:p>
        </p:txBody>
      </p:sp>
      <p:sp>
        <p:nvSpPr>
          <p:cNvPr id="95323" name="Text Box 91"/>
          <p:cNvSpPr txBox="1">
            <a:spLocks noChangeArrowheads="1"/>
          </p:cNvSpPr>
          <p:nvPr/>
        </p:nvSpPr>
        <p:spPr bwMode="auto">
          <a:xfrm>
            <a:off x="1214437" y="2333361"/>
            <a:ext cx="5487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D60093"/>
              </a:buClr>
              <a:buFont typeface="Wingdings" panose="05000000000000000000" pitchFamily="2" charset="2"/>
              <a:buAutoNum type="arabicPeriod" startAt="2"/>
            </a:pPr>
            <a:r>
              <a:rPr lang="en-US" altLang="en-US" sz="1800" b="1" dirty="0">
                <a:latin typeface="Arial Narrow" panose="020B0606020202030204" pitchFamily="34" charset="0"/>
              </a:rPr>
              <a:t>Create the </a:t>
            </a:r>
            <a:r>
              <a:rPr lang="en-US" altLang="en-US" sz="1800" b="1" dirty="0" err="1">
                <a:latin typeface="Arial Narrow" panose="020B0606020202030204" pitchFamily="34" charset="0"/>
              </a:rPr>
              <a:t>SqlConnection</a:t>
            </a:r>
            <a:r>
              <a:rPr lang="en-US" altLang="en-US" sz="1800" b="1" dirty="0">
                <a:latin typeface="Arial Narrow" panose="020B0606020202030204" pitchFamily="34" charset="0"/>
              </a:rPr>
              <a:t> and </a:t>
            </a:r>
            <a:r>
              <a:rPr lang="en-US" altLang="en-US" sz="1800" b="1" dirty="0" err="1">
                <a:latin typeface="Arial Narrow" panose="020B0606020202030204" pitchFamily="34" charset="0"/>
              </a:rPr>
              <a:t>SqlDataAdapter</a:t>
            </a:r>
            <a:r>
              <a:rPr lang="en-US" altLang="en-US" sz="1800" b="1" dirty="0">
                <a:latin typeface="Arial Narrow" panose="020B0606020202030204" pitchFamily="34" charset="0"/>
              </a:rPr>
              <a:t> objects</a:t>
            </a:r>
          </a:p>
        </p:txBody>
      </p:sp>
      <p:sp>
        <p:nvSpPr>
          <p:cNvPr id="95325" name="Text Box 93"/>
          <p:cNvSpPr txBox="1">
            <a:spLocks noChangeArrowheads="1"/>
          </p:cNvSpPr>
          <p:nvPr/>
        </p:nvSpPr>
        <p:spPr bwMode="auto">
          <a:xfrm>
            <a:off x="1214714" y="2804537"/>
            <a:ext cx="4191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D60093"/>
              </a:buClr>
              <a:buFont typeface="Wingdings" panose="05000000000000000000" pitchFamily="2" charset="2"/>
              <a:buAutoNum type="arabicPeriod" startAt="3"/>
            </a:pPr>
            <a:r>
              <a:rPr lang="en-US" altLang="en-US" sz="1800" b="1" dirty="0">
                <a:latin typeface="Arial Narrow" panose="020B0606020202030204" pitchFamily="34" charset="0"/>
              </a:rPr>
              <a:t>Fill the </a:t>
            </a:r>
            <a:r>
              <a:rPr lang="en-US" altLang="en-US" sz="1800" b="1" dirty="0" err="1">
                <a:latin typeface="Arial Narrow" panose="020B0606020202030204" pitchFamily="34" charset="0"/>
              </a:rPr>
              <a:t>DataSet</a:t>
            </a:r>
            <a:r>
              <a:rPr lang="en-US" altLang="en-US" sz="1800" b="1" dirty="0">
                <a:latin typeface="Arial Narrow" panose="020B0606020202030204" pitchFamily="34" charset="0"/>
              </a:rPr>
              <a:t> from the </a:t>
            </a:r>
            <a:r>
              <a:rPr lang="en-US" altLang="en-US" sz="1800" b="1" dirty="0" err="1">
                <a:latin typeface="Arial Narrow" panose="020B0606020202030204" pitchFamily="34" charset="0"/>
              </a:rPr>
              <a:t>DataAdapter</a:t>
            </a:r>
            <a:r>
              <a:rPr lang="en-US" altLang="en-US" sz="1800" b="1" dirty="0">
                <a:latin typeface="Arial Narrow" panose="020B0606020202030204" pitchFamily="34" charset="0"/>
              </a:rPr>
              <a:t> and close the connection</a:t>
            </a:r>
            <a:endParaRPr lang="en-US" altLang="en-US" sz="3000" dirty="0">
              <a:latin typeface="Arial Narrow" panose="020B0606020202030204" pitchFamily="34" charset="0"/>
            </a:endParaRPr>
          </a:p>
        </p:txBody>
      </p:sp>
      <p:sp>
        <p:nvSpPr>
          <p:cNvPr id="95326" name="Rectangle 94"/>
          <p:cNvSpPr>
            <a:spLocks noChangeArrowheads="1"/>
          </p:cNvSpPr>
          <p:nvPr/>
        </p:nvSpPr>
        <p:spPr bwMode="auto">
          <a:xfrm>
            <a:off x="10252371" y="2923310"/>
            <a:ext cx="1295400" cy="228600"/>
          </a:xfrm>
          <a:prstGeom prst="rect">
            <a:avLst/>
          </a:prstGeom>
          <a:gradFill rotWithShape="1">
            <a:gsLst>
              <a:gs pos="0">
                <a:schemeClr val="accent2">
                  <a:gamma/>
                  <a:tint val="33725"/>
                  <a:invGamma/>
                </a:schemeClr>
              </a:gs>
              <a:gs pos="100000">
                <a:schemeClr val="accent2"/>
              </a:gs>
            </a:gsLst>
            <a:lin ang="5400000" scaled="1"/>
          </a:gra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79400" indent="-279400">
              <a:defRPr sz="2400">
                <a:solidFill>
                  <a:schemeClr val="tx1"/>
                </a:solidFill>
                <a:latin typeface="Times New Roman" panose="02020603050405020304" pitchFamily="18" charset="0"/>
              </a:defRPr>
            </a:lvl1pPr>
            <a:lvl2pPr marL="690563" indent="-296863">
              <a:defRPr sz="2400">
                <a:solidFill>
                  <a:schemeClr val="tx1"/>
                </a:solidFill>
                <a:latin typeface="Times New Roman" panose="02020603050405020304" pitchFamily="18" charset="0"/>
              </a:defRPr>
            </a:lvl2pPr>
            <a:lvl3pPr marL="804863">
              <a:defRPr sz="2400">
                <a:solidFill>
                  <a:schemeClr val="tx1"/>
                </a:solidFill>
                <a:latin typeface="Times New Roman" panose="02020603050405020304" pitchFamily="18" charset="0"/>
              </a:defRPr>
            </a:lvl3pPr>
            <a:lvl4pPr marL="919163">
              <a:defRPr sz="2400">
                <a:solidFill>
                  <a:schemeClr val="tx1"/>
                </a:solidFill>
                <a:latin typeface="Times New Roman" panose="02020603050405020304" pitchFamily="18" charset="0"/>
              </a:defRPr>
            </a:lvl4pPr>
            <a:lvl5pPr marL="1033463">
              <a:defRPr sz="2400">
                <a:solidFill>
                  <a:schemeClr val="tx1"/>
                </a:solidFill>
                <a:latin typeface="Times New Roman" panose="02020603050405020304" pitchFamily="18" charset="0"/>
              </a:defRPr>
            </a:lvl5pPr>
            <a:lvl6pPr marL="1490663" eaLnBrk="0" fontAlgn="base" hangingPunct="0">
              <a:spcBef>
                <a:spcPct val="0"/>
              </a:spcBef>
              <a:spcAft>
                <a:spcPct val="0"/>
              </a:spcAft>
              <a:defRPr sz="2400">
                <a:solidFill>
                  <a:schemeClr val="tx1"/>
                </a:solidFill>
                <a:latin typeface="Times New Roman" panose="02020603050405020304" pitchFamily="18" charset="0"/>
              </a:defRPr>
            </a:lvl6pPr>
            <a:lvl7pPr marL="1947863" eaLnBrk="0" fontAlgn="base" hangingPunct="0">
              <a:spcBef>
                <a:spcPct val="0"/>
              </a:spcBef>
              <a:spcAft>
                <a:spcPct val="0"/>
              </a:spcAft>
              <a:defRPr sz="2400">
                <a:solidFill>
                  <a:schemeClr val="tx1"/>
                </a:solidFill>
                <a:latin typeface="Times New Roman" panose="02020603050405020304" pitchFamily="18" charset="0"/>
              </a:defRPr>
            </a:lvl7pPr>
            <a:lvl8pPr marL="2405063" eaLnBrk="0" fontAlgn="base" hangingPunct="0">
              <a:spcBef>
                <a:spcPct val="0"/>
              </a:spcBef>
              <a:spcAft>
                <a:spcPct val="0"/>
              </a:spcAft>
              <a:defRPr sz="2400">
                <a:solidFill>
                  <a:schemeClr val="tx1"/>
                </a:solidFill>
                <a:latin typeface="Times New Roman" panose="02020603050405020304" pitchFamily="18" charset="0"/>
              </a:defRPr>
            </a:lvl8pPr>
            <a:lvl9pPr marL="28622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60000"/>
              </a:spcBef>
              <a:buClr>
                <a:srgbClr val="D60093"/>
              </a:buClr>
              <a:buSzPct val="70000"/>
              <a:buFont typeface="Wingdings" panose="05000000000000000000" pitchFamily="2" charset="2"/>
              <a:buNone/>
            </a:pPr>
            <a:r>
              <a:rPr lang="en-US" altLang="en-US" sz="1400" b="1">
                <a:latin typeface="Arial Narrow" panose="020B0606020202030204" pitchFamily="34" charset="0"/>
              </a:rPr>
              <a:t>SqlDataAdapter</a:t>
            </a:r>
          </a:p>
        </p:txBody>
      </p:sp>
      <p:sp>
        <p:nvSpPr>
          <p:cNvPr id="95327" name="Rectangle 95"/>
          <p:cNvSpPr>
            <a:spLocks noChangeArrowheads="1"/>
          </p:cNvSpPr>
          <p:nvPr/>
        </p:nvSpPr>
        <p:spPr bwMode="auto">
          <a:xfrm>
            <a:off x="10176171" y="2237510"/>
            <a:ext cx="1295400" cy="228600"/>
          </a:xfrm>
          <a:prstGeom prst="rect">
            <a:avLst/>
          </a:prstGeom>
          <a:gradFill rotWithShape="1">
            <a:gsLst>
              <a:gs pos="0">
                <a:schemeClr val="bg2"/>
              </a:gs>
              <a:gs pos="100000">
                <a:schemeClr val="bg2">
                  <a:gamma/>
                  <a:tint val="12549"/>
                  <a:invGamma/>
                </a:schemeClr>
              </a:gs>
            </a:gsLst>
            <a:lin ang="5400000" scaled="1"/>
          </a:gra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79400" indent="-279400">
              <a:defRPr sz="2400">
                <a:solidFill>
                  <a:schemeClr val="tx1"/>
                </a:solidFill>
                <a:latin typeface="Times New Roman" panose="02020603050405020304" pitchFamily="18" charset="0"/>
              </a:defRPr>
            </a:lvl1pPr>
            <a:lvl2pPr marL="690563" indent="-296863">
              <a:defRPr sz="2400">
                <a:solidFill>
                  <a:schemeClr val="tx1"/>
                </a:solidFill>
                <a:latin typeface="Times New Roman" panose="02020603050405020304" pitchFamily="18" charset="0"/>
              </a:defRPr>
            </a:lvl2pPr>
            <a:lvl3pPr marL="804863">
              <a:defRPr sz="2400">
                <a:solidFill>
                  <a:schemeClr val="tx1"/>
                </a:solidFill>
                <a:latin typeface="Times New Roman" panose="02020603050405020304" pitchFamily="18" charset="0"/>
              </a:defRPr>
            </a:lvl3pPr>
            <a:lvl4pPr marL="919163">
              <a:defRPr sz="2400">
                <a:solidFill>
                  <a:schemeClr val="tx1"/>
                </a:solidFill>
                <a:latin typeface="Times New Roman" panose="02020603050405020304" pitchFamily="18" charset="0"/>
              </a:defRPr>
            </a:lvl4pPr>
            <a:lvl5pPr marL="1033463">
              <a:defRPr sz="2400">
                <a:solidFill>
                  <a:schemeClr val="tx1"/>
                </a:solidFill>
                <a:latin typeface="Times New Roman" panose="02020603050405020304" pitchFamily="18" charset="0"/>
              </a:defRPr>
            </a:lvl5pPr>
            <a:lvl6pPr marL="1490663" eaLnBrk="0" fontAlgn="base" hangingPunct="0">
              <a:spcBef>
                <a:spcPct val="0"/>
              </a:spcBef>
              <a:spcAft>
                <a:spcPct val="0"/>
              </a:spcAft>
              <a:defRPr sz="2400">
                <a:solidFill>
                  <a:schemeClr val="tx1"/>
                </a:solidFill>
                <a:latin typeface="Times New Roman" panose="02020603050405020304" pitchFamily="18" charset="0"/>
              </a:defRPr>
            </a:lvl6pPr>
            <a:lvl7pPr marL="1947863" eaLnBrk="0" fontAlgn="base" hangingPunct="0">
              <a:spcBef>
                <a:spcPct val="0"/>
              </a:spcBef>
              <a:spcAft>
                <a:spcPct val="0"/>
              </a:spcAft>
              <a:defRPr sz="2400">
                <a:solidFill>
                  <a:schemeClr val="tx1"/>
                </a:solidFill>
                <a:latin typeface="Times New Roman" panose="02020603050405020304" pitchFamily="18" charset="0"/>
              </a:defRPr>
            </a:lvl7pPr>
            <a:lvl8pPr marL="2405063" eaLnBrk="0" fontAlgn="base" hangingPunct="0">
              <a:spcBef>
                <a:spcPct val="0"/>
              </a:spcBef>
              <a:spcAft>
                <a:spcPct val="0"/>
              </a:spcAft>
              <a:defRPr sz="2400">
                <a:solidFill>
                  <a:schemeClr val="tx1"/>
                </a:solidFill>
                <a:latin typeface="Times New Roman" panose="02020603050405020304" pitchFamily="18" charset="0"/>
              </a:defRPr>
            </a:lvl8pPr>
            <a:lvl9pPr marL="286226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60000"/>
              </a:spcBef>
              <a:buClr>
                <a:srgbClr val="D60093"/>
              </a:buClr>
              <a:buSzPct val="70000"/>
              <a:buFont typeface="Wingdings" panose="05000000000000000000" pitchFamily="2" charset="2"/>
              <a:buNone/>
            </a:pPr>
            <a:r>
              <a:rPr lang="en-US" altLang="en-US" sz="1400" b="1">
                <a:latin typeface="Arial Narrow" panose="020B0606020202030204" pitchFamily="34" charset="0"/>
              </a:rPr>
              <a:t>SqlConnection</a:t>
            </a:r>
          </a:p>
        </p:txBody>
      </p:sp>
      <p:sp>
        <p:nvSpPr>
          <p:cNvPr id="95330" name="Rectangle 98"/>
          <p:cNvSpPr>
            <a:spLocks noChangeArrowheads="1"/>
          </p:cNvSpPr>
          <p:nvPr/>
        </p:nvSpPr>
        <p:spPr bwMode="auto">
          <a:xfrm>
            <a:off x="5146971" y="5666510"/>
            <a:ext cx="984250" cy="488950"/>
          </a:xfrm>
          <a:prstGeom prst="rect">
            <a:avLst/>
          </a:prstGeom>
          <a:gradFill rotWithShape="0">
            <a:gsLst>
              <a:gs pos="0">
                <a:srgbClr val="99CCFF">
                  <a:gamma/>
                  <a:tint val="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tIns="27432" bIns="27432" anchor="ctr">
            <a:spAutoFit/>
          </a:bodyPr>
          <a:lstStyle/>
          <a:p>
            <a:pPr algn="ctr"/>
            <a:r>
              <a:rPr lang="en-US" altLang="en-US" sz="1400" b="1"/>
              <a:t>List-Bound </a:t>
            </a:r>
            <a:br>
              <a:rPr lang="en-US" altLang="en-US" sz="1400" b="1"/>
            </a:br>
            <a:r>
              <a:rPr lang="en-US" altLang="en-US" sz="1400" b="1"/>
              <a:t>Control</a:t>
            </a:r>
          </a:p>
        </p:txBody>
      </p:sp>
      <p:grpSp>
        <p:nvGrpSpPr>
          <p:cNvPr id="95332" name="Group 100"/>
          <p:cNvGrpSpPr>
            <a:grpSpLocks/>
          </p:cNvGrpSpPr>
          <p:nvPr/>
        </p:nvGrpSpPr>
        <p:grpSpPr bwMode="auto">
          <a:xfrm>
            <a:off x="8234121" y="2514600"/>
            <a:ext cx="1447800" cy="2438400"/>
            <a:chOff x="1449" y="600"/>
            <a:chExt cx="633" cy="1021"/>
          </a:xfrm>
        </p:grpSpPr>
        <p:sp>
          <p:nvSpPr>
            <p:cNvPr id="95333" name="Freeform 101"/>
            <p:cNvSpPr>
              <a:spLocks/>
            </p:cNvSpPr>
            <p:nvPr/>
          </p:nvSpPr>
          <p:spPr bwMode="auto">
            <a:xfrm flipH="1">
              <a:off x="1450" y="600"/>
              <a:ext cx="630" cy="219"/>
            </a:xfrm>
            <a:custGeom>
              <a:avLst/>
              <a:gdLst>
                <a:gd name="T0" fmla="*/ 0 w 1291"/>
                <a:gd name="T1" fmla="*/ 307 h 449"/>
                <a:gd name="T2" fmla="*/ 577 w 1291"/>
                <a:gd name="T3" fmla="*/ 448 h 449"/>
                <a:gd name="T4" fmla="*/ 1290 w 1291"/>
                <a:gd name="T5" fmla="*/ 127 h 449"/>
                <a:gd name="T6" fmla="*/ 727 w 1291"/>
                <a:gd name="T7" fmla="*/ 0 h 449"/>
                <a:gd name="T8" fmla="*/ 0 w 1291"/>
                <a:gd name="T9" fmla="*/ 307 h 449"/>
              </a:gdLst>
              <a:ahLst/>
              <a:cxnLst>
                <a:cxn ang="0">
                  <a:pos x="T0" y="T1"/>
                </a:cxn>
                <a:cxn ang="0">
                  <a:pos x="T2" y="T3"/>
                </a:cxn>
                <a:cxn ang="0">
                  <a:pos x="T4" y="T5"/>
                </a:cxn>
                <a:cxn ang="0">
                  <a:pos x="T6" y="T7"/>
                </a:cxn>
                <a:cxn ang="0">
                  <a:pos x="T8" y="T9"/>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34" name="Freeform 102"/>
            <p:cNvSpPr>
              <a:spLocks/>
            </p:cNvSpPr>
            <p:nvPr/>
          </p:nvSpPr>
          <p:spPr bwMode="auto">
            <a:xfrm flipH="1">
              <a:off x="1459" y="1360"/>
              <a:ext cx="611" cy="261"/>
            </a:xfrm>
            <a:custGeom>
              <a:avLst/>
              <a:gdLst>
                <a:gd name="T0" fmla="*/ 0 w 1252"/>
                <a:gd name="T1" fmla="*/ 292 h 536"/>
                <a:gd name="T2" fmla="*/ 0 w 1252"/>
                <a:gd name="T3" fmla="*/ 370 h 536"/>
                <a:gd name="T4" fmla="*/ 567 w 1252"/>
                <a:gd name="T5" fmla="*/ 535 h 536"/>
                <a:gd name="T6" fmla="*/ 1251 w 1252"/>
                <a:gd name="T7" fmla="*/ 92 h 536"/>
                <a:gd name="T8" fmla="*/ 1251 w 1252"/>
                <a:gd name="T9" fmla="*/ 0 h 536"/>
              </a:gdLst>
              <a:ahLst/>
              <a:cxnLst>
                <a:cxn ang="0">
                  <a:pos x="T0" y="T1"/>
                </a:cxn>
                <a:cxn ang="0">
                  <a:pos x="T2" y="T3"/>
                </a:cxn>
                <a:cxn ang="0">
                  <a:pos x="T4" y="T5"/>
                </a:cxn>
                <a:cxn ang="0">
                  <a:pos x="T6" y="T7"/>
                </a:cxn>
                <a:cxn ang="0">
                  <a:pos x="T8" y="T9"/>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35" name="Freeform 103"/>
            <p:cNvSpPr>
              <a:spLocks/>
            </p:cNvSpPr>
            <p:nvPr/>
          </p:nvSpPr>
          <p:spPr bwMode="auto">
            <a:xfrm flipH="1">
              <a:off x="1449" y="661"/>
              <a:ext cx="356" cy="934"/>
            </a:xfrm>
            <a:custGeom>
              <a:avLst/>
              <a:gdLst>
                <a:gd name="T0" fmla="*/ 0 w 729"/>
                <a:gd name="T1" fmla="*/ 328 h 1916"/>
                <a:gd name="T2" fmla="*/ 4 w 729"/>
                <a:gd name="T3" fmla="*/ 1915 h 1916"/>
                <a:gd name="T4" fmla="*/ 728 w 729"/>
                <a:gd name="T5" fmla="*/ 1456 h 1916"/>
                <a:gd name="T6" fmla="*/ 728 w 729"/>
                <a:gd name="T7" fmla="*/ 0 h 1916"/>
                <a:gd name="T8" fmla="*/ 0 w 729"/>
                <a:gd name="T9" fmla="*/ 328 h 1916"/>
              </a:gdLst>
              <a:ahLst/>
              <a:cxnLst>
                <a:cxn ang="0">
                  <a:pos x="T0" y="T1"/>
                </a:cxn>
                <a:cxn ang="0">
                  <a:pos x="T2" y="T3"/>
                </a:cxn>
                <a:cxn ang="0">
                  <a:pos x="T4" y="T5"/>
                </a:cxn>
                <a:cxn ang="0">
                  <a:pos x="T6" y="T7"/>
                </a:cxn>
                <a:cxn ang="0">
                  <a:pos x="T8" y="T9"/>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36" name="Freeform 104"/>
            <p:cNvSpPr>
              <a:spLocks/>
            </p:cNvSpPr>
            <p:nvPr/>
          </p:nvSpPr>
          <p:spPr bwMode="auto">
            <a:xfrm flipH="1">
              <a:off x="1801" y="749"/>
              <a:ext cx="281" cy="843"/>
            </a:xfrm>
            <a:custGeom>
              <a:avLst/>
              <a:gdLst>
                <a:gd name="T0" fmla="*/ 576 w 577"/>
                <a:gd name="T1" fmla="*/ 140 h 1728"/>
                <a:gd name="T2" fmla="*/ 576 w 577"/>
                <a:gd name="T3" fmla="*/ 1727 h 1728"/>
                <a:gd name="T4" fmla="*/ 0 w 577"/>
                <a:gd name="T5" fmla="*/ 1568 h 1728"/>
                <a:gd name="T6" fmla="*/ 0 w 577"/>
                <a:gd name="T7" fmla="*/ 0 h 1728"/>
                <a:gd name="T8" fmla="*/ 576 w 577"/>
                <a:gd name="T9" fmla="*/ 140 h 1728"/>
              </a:gdLst>
              <a:ahLst/>
              <a:cxnLst>
                <a:cxn ang="0">
                  <a:pos x="T0" y="T1"/>
                </a:cxn>
                <a:cxn ang="0">
                  <a:pos x="T2" y="T3"/>
                </a:cxn>
                <a:cxn ang="0">
                  <a:pos x="T4" y="T5"/>
                </a:cxn>
                <a:cxn ang="0">
                  <a:pos x="T6" y="T7"/>
                </a:cxn>
                <a:cxn ang="0">
                  <a:pos x="T8" y="T9"/>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37" name="Line 105"/>
            <p:cNvSpPr>
              <a:spLocks noChangeShapeType="1"/>
            </p:cNvSpPr>
            <p:nvPr/>
          </p:nvSpPr>
          <p:spPr bwMode="auto">
            <a:xfrm flipH="1">
              <a:off x="1849" y="1458"/>
              <a:ext cx="194"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8" name="Oval 106"/>
            <p:cNvSpPr>
              <a:spLocks noChangeArrowheads="1"/>
            </p:cNvSpPr>
            <p:nvPr/>
          </p:nvSpPr>
          <p:spPr bwMode="auto">
            <a:xfrm flipH="1">
              <a:off x="1833" y="834"/>
              <a:ext cx="32" cy="18"/>
            </a:xfrm>
            <a:prstGeom prst="ellipse">
              <a:avLst/>
            </a:prstGeom>
            <a:solidFill>
              <a:srgbClr val="D60093"/>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9" name="Line 107"/>
            <p:cNvSpPr>
              <a:spLocks noChangeShapeType="1"/>
            </p:cNvSpPr>
            <p:nvPr/>
          </p:nvSpPr>
          <p:spPr bwMode="auto">
            <a:xfrm flipH="1">
              <a:off x="1849" y="1419"/>
              <a:ext cx="194" cy="52"/>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0" name="Line 108"/>
            <p:cNvSpPr>
              <a:spLocks noChangeShapeType="1"/>
            </p:cNvSpPr>
            <p:nvPr/>
          </p:nvSpPr>
          <p:spPr bwMode="auto">
            <a:xfrm flipH="1">
              <a:off x="1849" y="1380"/>
              <a:ext cx="194" cy="53"/>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1" name="Line 109"/>
            <p:cNvSpPr>
              <a:spLocks noChangeShapeType="1"/>
            </p:cNvSpPr>
            <p:nvPr/>
          </p:nvSpPr>
          <p:spPr bwMode="auto">
            <a:xfrm flipH="1">
              <a:off x="1849" y="1343"/>
              <a:ext cx="194" cy="52"/>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2" name="Line 110"/>
            <p:cNvSpPr>
              <a:spLocks noChangeShapeType="1"/>
            </p:cNvSpPr>
            <p:nvPr/>
          </p:nvSpPr>
          <p:spPr bwMode="auto">
            <a:xfrm flipH="1">
              <a:off x="1849" y="1305"/>
              <a:ext cx="194"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A9A9A9"/>
                    </a:outerShdw>
                  </a:effectLst>
                </a14:hiddenEffects>
              </a:ext>
            </a:extLst>
          </p:spPr>
          <p:txBody>
            <a:bodyPr wrap="none" anchor="ctr"/>
            <a:lstStyle/>
            <a:p>
              <a:endParaRPr lang="en-US"/>
            </a:p>
          </p:txBody>
        </p:sp>
        <p:sp>
          <p:nvSpPr>
            <p:cNvPr id="95343" name="Freeform 111"/>
            <p:cNvSpPr>
              <a:spLocks/>
            </p:cNvSpPr>
            <p:nvPr/>
          </p:nvSpPr>
          <p:spPr bwMode="auto">
            <a:xfrm flipH="1">
              <a:off x="1847" y="937"/>
              <a:ext cx="193" cy="358"/>
            </a:xfrm>
            <a:custGeom>
              <a:avLst/>
              <a:gdLst>
                <a:gd name="T0" fmla="*/ 0 w 397"/>
                <a:gd name="T1" fmla="*/ 628 h 733"/>
                <a:gd name="T2" fmla="*/ 396 w 397"/>
                <a:gd name="T3" fmla="*/ 732 h 733"/>
                <a:gd name="T4" fmla="*/ 396 w 397"/>
                <a:gd name="T5" fmla="*/ 0 h 733"/>
              </a:gdLst>
              <a:ahLst/>
              <a:cxnLst>
                <a:cxn ang="0">
                  <a:pos x="T0" y="T1"/>
                </a:cxn>
                <a:cxn ang="0">
                  <a:pos x="T2" y="T3"/>
                </a:cxn>
                <a:cxn ang="0">
                  <a:pos x="T4" y="T5"/>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44" name="Freeform 112"/>
            <p:cNvSpPr>
              <a:spLocks/>
            </p:cNvSpPr>
            <p:nvPr/>
          </p:nvSpPr>
          <p:spPr bwMode="auto">
            <a:xfrm flipH="1">
              <a:off x="1840" y="866"/>
              <a:ext cx="220" cy="624"/>
            </a:xfrm>
            <a:custGeom>
              <a:avLst/>
              <a:gdLst>
                <a:gd name="T0" fmla="*/ 452 w 453"/>
                <a:gd name="T1" fmla="*/ 105 h 1278"/>
                <a:gd name="T2" fmla="*/ 0 w 453"/>
                <a:gd name="T3" fmla="*/ 0 h 1278"/>
                <a:gd name="T4" fmla="*/ 0 w 453"/>
                <a:gd name="T5" fmla="*/ 1277 h 1278"/>
              </a:gdLst>
              <a:ahLst/>
              <a:cxnLst>
                <a:cxn ang="0">
                  <a:pos x="T0" y="T1"/>
                </a:cxn>
                <a:cxn ang="0">
                  <a:pos x="T2" y="T3"/>
                </a:cxn>
                <a:cxn ang="0">
                  <a:pos x="T4" y="T5"/>
                </a:cxn>
              </a:cxnLst>
              <a:rect l="0" t="0" r="r" b="b"/>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45" name="Freeform 113"/>
            <p:cNvSpPr>
              <a:spLocks/>
            </p:cNvSpPr>
            <p:nvPr/>
          </p:nvSpPr>
          <p:spPr bwMode="auto">
            <a:xfrm flipH="1">
              <a:off x="1849" y="890"/>
              <a:ext cx="197" cy="355"/>
            </a:xfrm>
            <a:custGeom>
              <a:avLst/>
              <a:gdLst>
                <a:gd name="T0" fmla="*/ 401 w 402"/>
                <a:gd name="T1" fmla="*/ 96 h 726"/>
                <a:gd name="T2" fmla="*/ 0 w 402"/>
                <a:gd name="T3" fmla="*/ 0 h 726"/>
                <a:gd name="T4" fmla="*/ 0 w 402"/>
                <a:gd name="T5" fmla="*/ 725 h 726"/>
              </a:gdLst>
              <a:ahLst/>
              <a:cxnLst>
                <a:cxn ang="0">
                  <a:pos x="T0" y="T1"/>
                </a:cxn>
                <a:cxn ang="0">
                  <a:pos x="T2" y="T3"/>
                </a:cxn>
                <a:cxn ang="0">
                  <a:pos x="T4" y="T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a:extLst>
              <a:ext uri="{909E8E84-426E-40DD-AFC4-6F175D3DCCD1}">
                <a14:hiddenFill xmlns:a14="http://schemas.microsoft.com/office/drawing/2010/main">
                  <a:gradFill rotWithShape="0">
                    <a:gsLst>
                      <a:gs pos="0">
                        <a:srgbClr val="A9A9A9"/>
                      </a:gs>
                      <a:gs pos="100000">
                        <a:srgbClr val="A9A9A9">
                          <a:gamma/>
                          <a:tint val="53725"/>
                          <a:invGamma/>
                        </a:srgbClr>
                      </a:gs>
                    </a:gsLst>
                    <a:path path="rect">
                      <a:fillToRect r="100000" b="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46" name="Line 114"/>
            <p:cNvSpPr>
              <a:spLocks noChangeShapeType="1"/>
            </p:cNvSpPr>
            <p:nvPr/>
          </p:nvSpPr>
          <p:spPr bwMode="auto">
            <a:xfrm flipH="1">
              <a:off x="1856" y="970"/>
              <a:ext cx="189" cy="45"/>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7" name="Line 115"/>
            <p:cNvSpPr>
              <a:spLocks noChangeShapeType="1"/>
            </p:cNvSpPr>
            <p:nvPr/>
          </p:nvSpPr>
          <p:spPr bwMode="auto">
            <a:xfrm flipH="1">
              <a:off x="1853" y="1047"/>
              <a:ext cx="192" cy="43"/>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8" name="Line 116"/>
            <p:cNvSpPr>
              <a:spLocks noChangeShapeType="1"/>
            </p:cNvSpPr>
            <p:nvPr/>
          </p:nvSpPr>
          <p:spPr bwMode="auto">
            <a:xfrm flipH="1">
              <a:off x="1862" y="1140"/>
              <a:ext cx="183" cy="45"/>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9" name="Freeform 117"/>
            <p:cNvSpPr>
              <a:spLocks/>
            </p:cNvSpPr>
            <p:nvPr/>
          </p:nvSpPr>
          <p:spPr bwMode="auto">
            <a:xfrm flipH="1">
              <a:off x="1913" y="934"/>
              <a:ext cx="76" cy="40"/>
            </a:xfrm>
            <a:custGeom>
              <a:avLst/>
              <a:gdLst>
                <a:gd name="T0" fmla="*/ 0 w 152"/>
                <a:gd name="T1" fmla="*/ 0 h 82"/>
                <a:gd name="T2" fmla="*/ 0 w 152"/>
                <a:gd name="T3" fmla="*/ 48 h 82"/>
                <a:gd name="T4" fmla="*/ 151 w 152"/>
                <a:gd name="T5" fmla="*/ 81 h 82"/>
                <a:gd name="T6" fmla="*/ 151 w 152"/>
                <a:gd name="T7" fmla="*/ 33 h 82"/>
                <a:gd name="T8" fmla="*/ 0 w 152"/>
                <a:gd name="T9" fmla="*/ 0 h 82"/>
              </a:gdLst>
              <a:ahLst/>
              <a:cxnLst>
                <a:cxn ang="0">
                  <a:pos x="T0" y="T1"/>
                </a:cxn>
                <a:cxn ang="0">
                  <a:pos x="T2" y="T3"/>
                </a:cxn>
                <a:cxn ang="0">
                  <a:pos x="T4" y="T5"/>
                </a:cxn>
                <a:cxn ang="0">
                  <a:pos x="T6" y="T7"/>
                </a:cxn>
                <a:cxn ang="0">
                  <a:pos x="T8" y="T9"/>
                </a:cxn>
              </a:cxnLst>
              <a:rect l="0" t="0" r="r" b="b"/>
              <a:pathLst>
                <a:path w="152" h="82">
                  <a:moveTo>
                    <a:pt x="0" y="0"/>
                  </a:moveTo>
                  <a:lnTo>
                    <a:pt x="0" y="48"/>
                  </a:lnTo>
                  <a:lnTo>
                    <a:pt x="151" y="81"/>
                  </a:lnTo>
                  <a:lnTo>
                    <a:pt x="151" y="33"/>
                  </a:lnTo>
                  <a:lnTo>
                    <a:pt x="0" y="0"/>
                  </a:lnTo>
                </a:path>
              </a:pathLst>
            </a:custGeom>
            <a:solidFill>
              <a:srgbClr val="A9A9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50" name="Line 118"/>
            <p:cNvSpPr>
              <a:spLocks noChangeShapeType="1"/>
            </p:cNvSpPr>
            <p:nvPr/>
          </p:nvSpPr>
          <p:spPr bwMode="auto">
            <a:xfrm flipH="1">
              <a:off x="1878" y="940"/>
              <a:ext cx="139" cy="30"/>
            </a:xfrm>
            <a:prstGeom prst="line">
              <a:avLst/>
            </a:prstGeom>
            <a:noFill/>
            <a:ln w="635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51" name="Freeform 119"/>
            <p:cNvSpPr>
              <a:spLocks/>
            </p:cNvSpPr>
            <p:nvPr/>
          </p:nvSpPr>
          <p:spPr bwMode="auto">
            <a:xfrm flipH="1">
              <a:off x="1863" y="1079"/>
              <a:ext cx="168" cy="75"/>
            </a:xfrm>
            <a:custGeom>
              <a:avLst/>
              <a:gdLst>
                <a:gd name="T0" fmla="*/ 0 w 351"/>
                <a:gd name="T1" fmla="*/ 85 h 183"/>
                <a:gd name="T2" fmla="*/ 0 w 351"/>
                <a:gd name="T3" fmla="*/ 0 h 183"/>
                <a:gd name="T4" fmla="*/ 350 w 351"/>
                <a:gd name="T5" fmla="*/ 93 h 183"/>
                <a:gd name="T6" fmla="*/ 350 w 351"/>
                <a:gd name="T7" fmla="*/ 182 h 183"/>
                <a:gd name="T8" fmla="*/ 0 w 351"/>
                <a:gd name="T9" fmla="*/ 85 h 183"/>
              </a:gdLst>
              <a:ahLst/>
              <a:cxnLst>
                <a:cxn ang="0">
                  <a:pos x="T0" y="T1"/>
                </a:cxn>
                <a:cxn ang="0">
                  <a:pos x="T2" y="T3"/>
                </a:cxn>
                <a:cxn ang="0">
                  <a:pos x="T4" y="T5"/>
                </a:cxn>
                <a:cxn ang="0">
                  <a:pos x="T6" y="T7"/>
                </a:cxn>
                <a:cxn ang="0">
                  <a:pos x="T8" y="T9"/>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52" name="Freeform 120"/>
            <p:cNvSpPr>
              <a:spLocks/>
            </p:cNvSpPr>
            <p:nvPr/>
          </p:nvSpPr>
          <p:spPr bwMode="auto">
            <a:xfrm flipH="1">
              <a:off x="1862" y="1172"/>
              <a:ext cx="169" cy="84"/>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53" name="Freeform 121"/>
            <p:cNvSpPr>
              <a:spLocks/>
            </p:cNvSpPr>
            <p:nvPr/>
          </p:nvSpPr>
          <p:spPr bwMode="auto">
            <a:xfrm flipH="1">
              <a:off x="1863" y="993"/>
              <a:ext cx="171" cy="78"/>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54" name="Line 122"/>
            <p:cNvSpPr>
              <a:spLocks noChangeShapeType="1"/>
            </p:cNvSpPr>
            <p:nvPr/>
          </p:nvSpPr>
          <p:spPr bwMode="auto">
            <a:xfrm flipV="1">
              <a:off x="1987" y="1195"/>
              <a:ext cx="36" cy="8"/>
            </a:xfrm>
            <a:prstGeom prst="line">
              <a:avLst/>
            </a:prstGeom>
            <a:noFill/>
            <a:ln w="63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95355" name="Line 123"/>
            <p:cNvSpPr>
              <a:spLocks noChangeShapeType="1"/>
            </p:cNvSpPr>
            <p:nvPr/>
          </p:nvSpPr>
          <p:spPr bwMode="auto">
            <a:xfrm flipV="1">
              <a:off x="1989" y="1101"/>
              <a:ext cx="36" cy="8"/>
            </a:xfrm>
            <a:prstGeom prst="line">
              <a:avLst/>
            </a:prstGeom>
            <a:noFill/>
            <a:ln w="63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95356" name="Line 124"/>
            <p:cNvSpPr>
              <a:spLocks noChangeShapeType="1"/>
            </p:cNvSpPr>
            <p:nvPr/>
          </p:nvSpPr>
          <p:spPr bwMode="auto">
            <a:xfrm flipV="1">
              <a:off x="1993" y="1012"/>
              <a:ext cx="36" cy="8"/>
            </a:xfrm>
            <a:prstGeom prst="line">
              <a:avLst/>
            </a:prstGeom>
            <a:noFill/>
            <a:ln w="63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grpSp>
      <p:sp>
        <p:nvSpPr>
          <p:cNvPr id="95358" name="Text Box 126"/>
          <p:cNvSpPr txBox="1">
            <a:spLocks noChangeArrowheads="1"/>
          </p:cNvSpPr>
          <p:nvPr/>
        </p:nvSpPr>
        <p:spPr bwMode="auto">
          <a:xfrm>
            <a:off x="1179513" y="1898073"/>
            <a:ext cx="2530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D60093"/>
              </a:buClr>
              <a:buFont typeface="Wingdings" panose="05000000000000000000" pitchFamily="2" charset="2"/>
              <a:buAutoNum type="arabicPeriod"/>
            </a:pPr>
            <a:r>
              <a:rPr lang="en-US" altLang="en-US" sz="1800" b="1">
                <a:latin typeface="Arial Narrow" panose="020B0606020202030204" pitchFamily="34" charset="0"/>
              </a:rPr>
              <a:t>Client makes request</a:t>
            </a:r>
          </a:p>
        </p:txBody>
      </p:sp>
      <p:sp>
        <p:nvSpPr>
          <p:cNvPr id="95359" name="Line 127"/>
          <p:cNvSpPr>
            <a:spLocks noChangeShapeType="1"/>
          </p:cNvSpPr>
          <p:nvPr/>
        </p:nvSpPr>
        <p:spPr bwMode="auto">
          <a:xfrm flipV="1">
            <a:off x="6823371" y="3761510"/>
            <a:ext cx="1828800" cy="1447800"/>
          </a:xfrm>
          <a:prstGeom prst="line">
            <a:avLst/>
          </a:prstGeom>
          <a:noFill/>
          <a:ln w="57150">
            <a:solidFill>
              <a:srgbClr val="2828A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72" name="Oval 140"/>
          <p:cNvSpPr>
            <a:spLocks noChangeArrowheads="1"/>
          </p:cNvSpPr>
          <p:nvPr/>
        </p:nvSpPr>
        <p:spPr bwMode="auto">
          <a:xfrm>
            <a:off x="1163638" y="1905000"/>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r>
              <a:rPr lang="en-US" altLang="en-US" b="1">
                <a:solidFill>
                  <a:schemeClr val="bg1"/>
                </a:solidFill>
                <a:effectLst>
                  <a:outerShdw blurRad="38100" dist="38100" dir="2700000" algn="tl">
                    <a:srgbClr val="000000"/>
                  </a:outerShdw>
                </a:effectLst>
                <a:latin typeface="Arial" panose="020B0604020202020204" pitchFamily="34" charset="0"/>
              </a:rPr>
              <a:t>1</a:t>
            </a:r>
          </a:p>
        </p:txBody>
      </p:sp>
      <p:sp>
        <p:nvSpPr>
          <p:cNvPr id="95373" name="Oval 141"/>
          <p:cNvSpPr>
            <a:spLocks noChangeArrowheads="1"/>
          </p:cNvSpPr>
          <p:nvPr/>
        </p:nvSpPr>
        <p:spPr bwMode="auto">
          <a:xfrm>
            <a:off x="1163638" y="2314575"/>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r>
              <a:rPr lang="en-US" altLang="en-US" b="1">
                <a:solidFill>
                  <a:schemeClr val="bg1"/>
                </a:solidFill>
                <a:effectLst>
                  <a:outerShdw blurRad="38100" dist="38100" dir="2700000" algn="tl">
                    <a:srgbClr val="000000"/>
                  </a:outerShdw>
                </a:effectLst>
                <a:latin typeface="Arial" panose="020B0604020202020204" pitchFamily="34" charset="0"/>
              </a:rPr>
              <a:t>2</a:t>
            </a:r>
          </a:p>
        </p:txBody>
      </p:sp>
      <p:sp>
        <p:nvSpPr>
          <p:cNvPr id="95374" name="Oval 142"/>
          <p:cNvSpPr>
            <a:spLocks noChangeArrowheads="1"/>
          </p:cNvSpPr>
          <p:nvPr/>
        </p:nvSpPr>
        <p:spPr bwMode="auto">
          <a:xfrm>
            <a:off x="1163638" y="2803525"/>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r>
              <a:rPr lang="en-US" altLang="en-US" b="1">
                <a:solidFill>
                  <a:schemeClr val="bg1"/>
                </a:solidFill>
                <a:effectLst>
                  <a:outerShdw blurRad="38100" dist="38100" dir="2700000" algn="tl">
                    <a:srgbClr val="000000"/>
                  </a:outerShdw>
                </a:effectLst>
                <a:latin typeface="Arial" panose="020B0604020202020204" pitchFamily="34" charset="0"/>
              </a:rPr>
              <a:t>3</a:t>
            </a:r>
          </a:p>
        </p:txBody>
      </p:sp>
      <p:sp>
        <p:nvSpPr>
          <p:cNvPr id="95375" name="Oval 143"/>
          <p:cNvSpPr>
            <a:spLocks noChangeArrowheads="1"/>
          </p:cNvSpPr>
          <p:nvPr/>
        </p:nvSpPr>
        <p:spPr bwMode="auto">
          <a:xfrm>
            <a:off x="1163638" y="3379788"/>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r>
              <a:rPr lang="en-US" altLang="en-US" b="1">
                <a:solidFill>
                  <a:schemeClr val="bg1"/>
                </a:solidFill>
                <a:effectLst>
                  <a:outerShdw blurRad="38100" dist="38100" dir="2700000" algn="tl">
                    <a:srgbClr val="000000"/>
                  </a:outerShdw>
                </a:effectLst>
                <a:latin typeface="Arial" panose="020B0604020202020204" pitchFamily="34" charset="0"/>
              </a:rPr>
              <a:t>4</a:t>
            </a:r>
          </a:p>
        </p:txBody>
      </p:sp>
      <p:sp>
        <p:nvSpPr>
          <p:cNvPr id="95376" name="Oval 144"/>
          <p:cNvSpPr>
            <a:spLocks noChangeArrowheads="1"/>
          </p:cNvSpPr>
          <p:nvPr/>
        </p:nvSpPr>
        <p:spPr bwMode="auto">
          <a:xfrm>
            <a:off x="1163638" y="3778250"/>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r>
              <a:rPr lang="en-US" altLang="en-US" b="1">
                <a:solidFill>
                  <a:schemeClr val="bg1"/>
                </a:solidFill>
                <a:effectLst>
                  <a:outerShdw blurRad="38100" dist="38100" dir="2700000" algn="tl">
                    <a:srgbClr val="000000"/>
                  </a:outerShdw>
                </a:effectLst>
                <a:latin typeface="Arial" panose="020B0604020202020204" pitchFamily="34" charset="0"/>
              </a:rPr>
              <a:t>5</a:t>
            </a:r>
          </a:p>
        </p:txBody>
      </p:sp>
      <p:sp>
        <p:nvSpPr>
          <p:cNvPr id="95379" name="Text Box 147"/>
          <p:cNvSpPr txBox="1">
            <a:spLocks noChangeArrowheads="1"/>
          </p:cNvSpPr>
          <p:nvPr/>
        </p:nvSpPr>
        <p:spPr bwMode="auto">
          <a:xfrm>
            <a:off x="1227086" y="4178300"/>
            <a:ext cx="335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D60093"/>
              </a:buClr>
              <a:buFont typeface="Wingdings" panose="05000000000000000000" pitchFamily="2" charset="2"/>
              <a:buAutoNum type="arabicPeriod" startAt="6"/>
            </a:pPr>
            <a:r>
              <a:rPr lang="en-US" altLang="en-US" sz="1800" b="1" dirty="0">
                <a:latin typeface="Arial Narrow" panose="020B0606020202030204" pitchFamily="34" charset="0"/>
              </a:rPr>
              <a:t>Update the </a:t>
            </a:r>
            <a:r>
              <a:rPr lang="en-US" altLang="en-US" sz="1800" b="1" dirty="0" err="1">
                <a:latin typeface="Arial Narrow" panose="020B0606020202030204" pitchFamily="34" charset="0"/>
              </a:rPr>
              <a:t>DataSet</a:t>
            </a:r>
            <a:endParaRPr lang="en-US" altLang="en-US" sz="1800" b="1" dirty="0">
              <a:latin typeface="Arial Narrow" panose="020B0606020202030204" pitchFamily="34" charset="0"/>
            </a:endParaRPr>
          </a:p>
        </p:txBody>
      </p:sp>
      <p:sp>
        <p:nvSpPr>
          <p:cNvPr id="95380" name="Text Box 148"/>
          <p:cNvSpPr txBox="1">
            <a:spLocks noChangeArrowheads="1"/>
          </p:cNvSpPr>
          <p:nvPr/>
        </p:nvSpPr>
        <p:spPr bwMode="auto">
          <a:xfrm>
            <a:off x="1227086" y="4683125"/>
            <a:ext cx="3581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D60093"/>
              </a:buClr>
              <a:buFont typeface="Wingdings" panose="05000000000000000000" pitchFamily="2" charset="2"/>
              <a:buAutoNum type="arabicPeriod" startAt="7"/>
            </a:pPr>
            <a:r>
              <a:rPr lang="en-US" altLang="en-US" sz="1800" b="1" dirty="0">
                <a:latin typeface="Arial Narrow" panose="020B0606020202030204" pitchFamily="34" charset="0"/>
              </a:rPr>
              <a:t>Use the </a:t>
            </a:r>
            <a:r>
              <a:rPr lang="en-US" altLang="en-US" sz="1800" b="1" dirty="0" err="1">
                <a:latin typeface="Arial Narrow" panose="020B0606020202030204" pitchFamily="34" charset="0"/>
              </a:rPr>
              <a:t>SqlDataAdapter</a:t>
            </a:r>
            <a:r>
              <a:rPr lang="en-US" altLang="en-US" sz="1800" b="1" dirty="0">
                <a:latin typeface="Arial Narrow" panose="020B0606020202030204" pitchFamily="34" charset="0"/>
              </a:rPr>
              <a:t> to open the </a:t>
            </a:r>
            <a:r>
              <a:rPr lang="en-US" altLang="en-US" sz="1800" b="1" dirty="0" err="1">
                <a:latin typeface="Arial Narrow" panose="020B0606020202030204" pitchFamily="34" charset="0"/>
              </a:rPr>
              <a:t>SqlConnection</a:t>
            </a:r>
            <a:r>
              <a:rPr lang="en-US" altLang="en-US" sz="1800" b="1" dirty="0">
                <a:latin typeface="Arial Narrow" panose="020B0606020202030204" pitchFamily="34" charset="0"/>
              </a:rPr>
              <a:t>, update the database, and close the connection</a:t>
            </a:r>
          </a:p>
        </p:txBody>
      </p:sp>
      <p:sp>
        <p:nvSpPr>
          <p:cNvPr id="95377" name="Oval 145"/>
          <p:cNvSpPr>
            <a:spLocks noChangeArrowheads="1"/>
          </p:cNvSpPr>
          <p:nvPr/>
        </p:nvSpPr>
        <p:spPr bwMode="auto">
          <a:xfrm>
            <a:off x="1163638" y="4175125"/>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r>
              <a:rPr lang="en-US" altLang="en-US" b="1">
                <a:solidFill>
                  <a:schemeClr val="bg1"/>
                </a:solidFill>
                <a:effectLst>
                  <a:outerShdw blurRad="38100" dist="38100" dir="2700000" algn="tl">
                    <a:srgbClr val="000000"/>
                  </a:outerShdw>
                </a:effectLst>
                <a:latin typeface="Arial" panose="020B0604020202020204" pitchFamily="34" charset="0"/>
              </a:rPr>
              <a:t>6</a:t>
            </a:r>
          </a:p>
        </p:txBody>
      </p:sp>
      <p:sp>
        <p:nvSpPr>
          <p:cNvPr id="95378" name="Oval 146"/>
          <p:cNvSpPr>
            <a:spLocks noChangeArrowheads="1"/>
          </p:cNvSpPr>
          <p:nvPr/>
        </p:nvSpPr>
        <p:spPr bwMode="auto">
          <a:xfrm>
            <a:off x="1163638" y="4632325"/>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r>
              <a:rPr lang="en-US" altLang="en-US" b="1">
                <a:solidFill>
                  <a:schemeClr val="bg1"/>
                </a:solidFill>
                <a:effectLst>
                  <a:outerShdw blurRad="38100" dist="38100" dir="2700000" algn="tl">
                    <a:srgbClr val="000000"/>
                  </a:outerShdw>
                </a:effectLst>
                <a:latin typeface="Arial" panose="020B0604020202020204" pitchFamily="34" charset="0"/>
              </a:rPr>
              <a:t>7</a:t>
            </a:r>
          </a:p>
        </p:txBody>
      </p:sp>
      <p:sp>
        <p:nvSpPr>
          <p:cNvPr id="95381" name="Line 149"/>
          <p:cNvSpPr>
            <a:spLocks noChangeShapeType="1"/>
          </p:cNvSpPr>
          <p:nvPr/>
        </p:nvSpPr>
        <p:spPr bwMode="auto">
          <a:xfrm flipH="1">
            <a:off x="6899571" y="4142510"/>
            <a:ext cx="1828800" cy="1447800"/>
          </a:xfrm>
          <a:prstGeom prst="line">
            <a:avLst/>
          </a:prstGeom>
          <a:noFill/>
          <a:ln w="57150">
            <a:solidFill>
              <a:srgbClr val="2828A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29" name="Line 97"/>
          <p:cNvSpPr>
            <a:spLocks noChangeShapeType="1"/>
          </p:cNvSpPr>
          <p:nvPr/>
        </p:nvSpPr>
        <p:spPr bwMode="auto">
          <a:xfrm flipH="1">
            <a:off x="9566571" y="2542310"/>
            <a:ext cx="1066800" cy="990600"/>
          </a:xfrm>
          <a:prstGeom prst="line">
            <a:avLst/>
          </a:prstGeom>
          <a:noFill/>
          <a:ln w="5715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84" name="Rectangle 152"/>
          <p:cNvSpPr>
            <a:spLocks noChangeArrowheads="1"/>
          </p:cNvSpPr>
          <p:nvPr/>
        </p:nvSpPr>
        <p:spPr bwMode="auto">
          <a:xfrm>
            <a:off x="6289971" y="6123711"/>
            <a:ext cx="984250" cy="276225"/>
          </a:xfrm>
          <a:prstGeom prst="rect">
            <a:avLst/>
          </a:prstGeom>
          <a:gradFill rotWithShape="0">
            <a:gsLst>
              <a:gs pos="0">
                <a:schemeClr val="bg2"/>
              </a:gs>
              <a:gs pos="100000">
                <a:schemeClr val="bg2">
                  <a:gamma/>
                  <a:tint val="15686"/>
                  <a:invGamma/>
                </a:schemeClr>
              </a:gs>
            </a:gsLst>
            <a:lin ang="5400000" scaled="1"/>
          </a:gradFill>
          <a:ln w="9525">
            <a:solidFill>
              <a:schemeClr val="bg2"/>
            </a:solidFill>
            <a:miter lim="800000"/>
            <a:headEnd/>
            <a:tailEnd/>
          </a:ln>
          <a:effectLst>
            <a:outerShdw dist="53882" dir="2700000" algn="ctr" rotWithShape="0">
              <a:srgbClr val="C0C0C0"/>
            </a:outerShdw>
          </a:effectLst>
        </p:spPr>
        <p:txBody>
          <a:bodyPr tIns="27432" bIns="27432" anchor="ctr">
            <a:spAutoFit/>
          </a:bodyPr>
          <a:lstStyle/>
          <a:p>
            <a:pPr algn="ctr"/>
            <a:r>
              <a:rPr lang="en-US" altLang="en-US" sz="1400" b="1"/>
              <a:t>Client</a:t>
            </a:r>
          </a:p>
        </p:txBody>
      </p:sp>
      <p:sp>
        <p:nvSpPr>
          <p:cNvPr id="95385" name="Rectangle 153"/>
          <p:cNvSpPr>
            <a:spLocks noChangeArrowheads="1"/>
          </p:cNvSpPr>
          <p:nvPr/>
        </p:nvSpPr>
        <p:spPr bwMode="auto">
          <a:xfrm>
            <a:off x="8575971" y="2208680"/>
            <a:ext cx="984250" cy="486287"/>
          </a:xfrm>
          <a:prstGeom prst="rect">
            <a:avLst/>
          </a:prstGeom>
          <a:gradFill rotWithShape="0">
            <a:gsLst>
              <a:gs pos="0">
                <a:schemeClr val="bg2"/>
              </a:gs>
              <a:gs pos="100000">
                <a:schemeClr val="bg2">
                  <a:gamma/>
                  <a:tint val="15686"/>
                  <a:invGamma/>
                </a:schemeClr>
              </a:gs>
            </a:gsLst>
            <a:lin ang="5400000" scaled="1"/>
          </a:gradFill>
          <a:ln w="9525">
            <a:solidFill>
              <a:schemeClr val="bg2"/>
            </a:solidFill>
            <a:miter lim="800000"/>
            <a:headEnd/>
            <a:tailEnd/>
          </a:ln>
          <a:effectLst>
            <a:outerShdw dist="53882" dir="2700000" algn="ctr" rotWithShape="0">
              <a:srgbClr val="C0C0C0"/>
            </a:outerShdw>
          </a:effectLst>
        </p:spPr>
        <p:txBody>
          <a:bodyPr tIns="27432" bIns="27432" anchor="ctr">
            <a:spAutoFit/>
          </a:bodyPr>
          <a:lstStyle/>
          <a:p>
            <a:pPr algn="ctr"/>
            <a:r>
              <a:rPr lang="en-US" altLang="en-US" sz="1400" b="1"/>
              <a:t>Web server</a:t>
            </a:r>
          </a:p>
        </p:txBody>
      </p:sp>
      <p:grpSp>
        <p:nvGrpSpPr>
          <p:cNvPr id="95435" name="Group 203"/>
          <p:cNvGrpSpPr>
            <a:grpSpLocks/>
          </p:cNvGrpSpPr>
          <p:nvPr/>
        </p:nvGrpSpPr>
        <p:grpSpPr bwMode="auto">
          <a:xfrm>
            <a:off x="9033171" y="4675910"/>
            <a:ext cx="2286000" cy="1220788"/>
            <a:chOff x="3744" y="2928"/>
            <a:chExt cx="1440" cy="769"/>
          </a:xfrm>
        </p:grpSpPr>
        <p:sp>
          <p:nvSpPr>
            <p:cNvPr id="95386" name="AutoShape 154"/>
            <p:cNvSpPr>
              <a:spLocks noChangeArrowheads="1"/>
            </p:cNvSpPr>
            <p:nvPr/>
          </p:nvSpPr>
          <p:spPr bwMode="auto">
            <a:xfrm>
              <a:off x="3744" y="3025"/>
              <a:ext cx="1440" cy="672"/>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endParaRPr lang="en-US"/>
            </a:p>
          </p:txBody>
        </p:sp>
        <p:sp>
          <p:nvSpPr>
            <p:cNvPr id="95387" name="Rectangle 155"/>
            <p:cNvSpPr>
              <a:spLocks noChangeArrowheads="1"/>
            </p:cNvSpPr>
            <p:nvPr/>
          </p:nvSpPr>
          <p:spPr bwMode="auto">
            <a:xfrm>
              <a:off x="4272" y="2928"/>
              <a:ext cx="590" cy="233"/>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DataSet</a:t>
              </a:r>
            </a:p>
          </p:txBody>
        </p:sp>
        <p:grpSp>
          <p:nvGrpSpPr>
            <p:cNvPr id="95434" name="Group 202"/>
            <p:cNvGrpSpPr>
              <a:grpSpLocks/>
            </p:cNvGrpSpPr>
            <p:nvPr/>
          </p:nvGrpSpPr>
          <p:grpSpPr bwMode="auto">
            <a:xfrm>
              <a:off x="4656" y="3169"/>
              <a:ext cx="432" cy="504"/>
              <a:chOff x="4656" y="3169"/>
              <a:chExt cx="432" cy="504"/>
            </a:xfrm>
          </p:grpSpPr>
          <p:sp>
            <p:nvSpPr>
              <p:cNvPr id="95389" name="Rectangle 157"/>
              <p:cNvSpPr>
                <a:spLocks noChangeArrowheads="1"/>
              </p:cNvSpPr>
              <p:nvPr/>
            </p:nvSpPr>
            <p:spPr bwMode="auto">
              <a:xfrm>
                <a:off x="4944" y="3547"/>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0" name="Rectangle 158"/>
              <p:cNvSpPr>
                <a:spLocks noChangeArrowheads="1"/>
              </p:cNvSpPr>
              <p:nvPr/>
            </p:nvSpPr>
            <p:spPr bwMode="auto">
              <a:xfrm>
                <a:off x="4800" y="3547"/>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1" name="Rectangle 159"/>
              <p:cNvSpPr>
                <a:spLocks noChangeArrowheads="1"/>
              </p:cNvSpPr>
              <p:nvPr/>
            </p:nvSpPr>
            <p:spPr bwMode="auto">
              <a:xfrm>
                <a:off x="4656" y="3547"/>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2" name="Rectangle 160"/>
              <p:cNvSpPr>
                <a:spLocks noChangeArrowheads="1"/>
              </p:cNvSpPr>
              <p:nvPr/>
            </p:nvSpPr>
            <p:spPr bwMode="auto">
              <a:xfrm>
                <a:off x="4944" y="3421"/>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3" name="Rectangle 161"/>
              <p:cNvSpPr>
                <a:spLocks noChangeArrowheads="1"/>
              </p:cNvSpPr>
              <p:nvPr/>
            </p:nvSpPr>
            <p:spPr bwMode="auto">
              <a:xfrm>
                <a:off x="4800" y="3421"/>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4" name="Rectangle 162"/>
              <p:cNvSpPr>
                <a:spLocks noChangeArrowheads="1"/>
              </p:cNvSpPr>
              <p:nvPr/>
            </p:nvSpPr>
            <p:spPr bwMode="auto">
              <a:xfrm>
                <a:off x="4656" y="3421"/>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5" name="Rectangle 163"/>
              <p:cNvSpPr>
                <a:spLocks noChangeArrowheads="1"/>
              </p:cNvSpPr>
              <p:nvPr/>
            </p:nvSpPr>
            <p:spPr bwMode="auto">
              <a:xfrm>
                <a:off x="4944" y="3295"/>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6" name="Rectangle 164"/>
              <p:cNvSpPr>
                <a:spLocks noChangeArrowheads="1"/>
              </p:cNvSpPr>
              <p:nvPr/>
            </p:nvSpPr>
            <p:spPr bwMode="auto">
              <a:xfrm>
                <a:off x="4800" y="3295"/>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7" name="Rectangle 165"/>
              <p:cNvSpPr>
                <a:spLocks noChangeArrowheads="1"/>
              </p:cNvSpPr>
              <p:nvPr/>
            </p:nvSpPr>
            <p:spPr bwMode="auto">
              <a:xfrm>
                <a:off x="4656" y="3295"/>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8" name="Rectangle 166"/>
              <p:cNvSpPr>
                <a:spLocks noChangeArrowheads="1"/>
              </p:cNvSpPr>
              <p:nvPr/>
            </p:nvSpPr>
            <p:spPr bwMode="auto">
              <a:xfrm>
                <a:off x="4944" y="3169"/>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9" name="Rectangle 167"/>
              <p:cNvSpPr>
                <a:spLocks noChangeArrowheads="1"/>
              </p:cNvSpPr>
              <p:nvPr/>
            </p:nvSpPr>
            <p:spPr bwMode="auto">
              <a:xfrm>
                <a:off x="4800" y="3169"/>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00" name="Rectangle 168"/>
              <p:cNvSpPr>
                <a:spLocks noChangeArrowheads="1"/>
              </p:cNvSpPr>
              <p:nvPr/>
            </p:nvSpPr>
            <p:spPr bwMode="auto">
              <a:xfrm>
                <a:off x="4656" y="3169"/>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01" name="Line 169"/>
              <p:cNvSpPr>
                <a:spLocks noChangeShapeType="1"/>
              </p:cNvSpPr>
              <p:nvPr/>
            </p:nvSpPr>
            <p:spPr bwMode="auto">
              <a:xfrm>
                <a:off x="4656" y="3169"/>
                <a:ext cx="43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2" name="Line 170"/>
              <p:cNvSpPr>
                <a:spLocks noChangeShapeType="1"/>
              </p:cNvSpPr>
              <p:nvPr/>
            </p:nvSpPr>
            <p:spPr bwMode="auto">
              <a:xfrm>
                <a:off x="4656" y="3295"/>
                <a:ext cx="4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3" name="Line 171"/>
              <p:cNvSpPr>
                <a:spLocks noChangeShapeType="1"/>
              </p:cNvSpPr>
              <p:nvPr/>
            </p:nvSpPr>
            <p:spPr bwMode="auto">
              <a:xfrm>
                <a:off x="4656" y="3421"/>
                <a:ext cx="4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4" name="Line 172"/>
              <p:cNvSpPr>
                <a:spLocks noChangeShapeType="1"/>
              </p:cNvSpPr>
              <p:nvPr/>
            </p:nvSpPr>
            <p:spPr bwMode="auto">
              <a:xfrm>
                <a:off x="4656" y="3547"/>
                <a:ext cx="4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5" name="Line 173"/>
              <p:cNvSpPr>
                <a:spLocks noChangeShapeType="1"/>
              </p:cNvSpPr>
              <p:nvPr/>
            </p:nvSpPr>
            <p:spPr bwMode="auto">
              <a:xfrm>
                <a:off x="4656" y="3673"/>
                <a:ext cx="43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6" name="Line 174"/>
              <p:cNvSpPr>
                <a:spLocks noChangeShapeType="1"/>
              </p:cNvSpPr>
              <p:nvPr/>
            </p:nvSpPr>
            <p:spPr bwMode="auto">
              <a:xfrm>
                <a:off x="4656" y="3169"/>
                <a:ext cx="0" cy="5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7" name="Line 175"/>
              <p:cNvSpPr>
                <a:spLocks noChangeShapeType="1"/>
              </p:cNvSpPr>
              <p:nvPr/>
            </p:nvSpPr>
            <p:spPr bwMode="auto">
              <a:xfrm>
                <a:off x="4800" y="3169"/>
                <a:ext cx="0" cy="5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8" name="Line 176"/>
              <p:cNvSpPr>
                <a:spLocks noChangeShapeType="1"/>
              </p:cNvSpPr>
              <p:nvPr/>
            </p:nvSpPr>
            <p:spPr bwMode="auto">
              <a:xfrm>
                <a:off x="4944" y="3169"/>
                <a:ext cx="0" cy="5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9" name="Line 177"/>
              <p:cNvSpPr>
                <a:spLocks noChangeShapeType="1"/>
              </p:cNvSpPr>
              <p:nvPr/>
            </p:nvSpPr>
            <p:spPr bwMode="auto">
              <a:xfrm>
                <a:off x="5088" y="3169"/>
                <a:ext cx="0" cy="5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5433" name="Group 201"/>
            <p:cNvGrpSpPr>
              <a:grpSpLocks/>
            </p:cNvGrpSpPr>
            <p:nvPr/>
          </p:nvGrpSpPr>
          <p:grpSpPr bwMode="auto">
            <a:xfrm>
              <a:off x="3840" y="3073"/>
              <a:ext cx="432" cy="504"/>
              <a:chOff x="3840" y="3073"/>
              <a:chExt cx="432" cy="504"/>
            </a:xfrm>
          </p:grpSpPr>
          <p:sp>
            <p:nvSpPr>
              <p:cNvPr id="95411" name="Rectangle 179"/>
              <p:cNvSpPr>
                <a:spLocks noChangeArrowheads="1"/>
              </p:cNvSpPr>
              <p:nvPr/>
            </p:nvSpPr>
            <p:spPr bwMode="auto">
              <a:xfrm>
                <a:off x="4128" y="3451"/>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2" name="Rectangle 180"/>
              <p:cNvSpPr>
                <a:spLocks noChangeArrowheads="1"/>
              </p:cNvSpPr>
              <p:nvPr/>
            </p:nvSpPr>
            <p:spPr bwMode="auto">
              <a:xfrm>
                <a:off x="3984" y="3451"/>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3" name="Rectangle 181"/>
              <p:cNvSpPr>
                <a:spLocks noChangeArrowheads="1"/>
              </p:cNvSpPr>
              <p:nvPr/>
            </p:nvSpPr>
            <p:spPr bwMode="auto">
              <a:xfrm>
                <a:off x="3840" y="3451"/>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4" name="Rectangle 182"/>
              <p:cNvSpPr>
                <a:spLocks noChangeArrowheads="1"/>
              </p:cNvSpPr>
              <p:nvPr/>
            </p:nvSpPr>
            <p:spPr bwMode="auto">
              <a:xfrm>
                <a:off x="4128" y="3325"/>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5" name="Rectangle 183"/>
              <p:cNvSpPr>
                <a:spLocks noChangeArrowheads="1"/>
              </p:cNvSpPr>
              <p:nvPr/>
            </p:nvSpPr>
            <p:spPr bwMode="auto">
              <a:xfrm>
                <a:off x="3984" y="3325"/>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6" name="Rectangle 184"/>
              <p:cNvSpPr>
                <a:spLocks noChangeArrowheads="1"/>
              </p:cNvSpPr>
              <p:nvPr/>
            </p:nvSpPr>
            <p:spPr bwMode="auto">
              <a:xfrm>
                <a:off x="3840" y="3325"/>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7" name="Rectangle 185"/>
              <p:cNvSpPr>
                <a:spLocks noChangeArrowheads="1"/>
              </p:cNvSpPr>
              <p:nvPr/>
            </p:nvSpPr>
            <p:spPr bwMode="auto">
              <a:xfrm>
                <a:off x="4128" y="3199"/>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8" name="Rectangle 186"/>
              <p:cNvSpPr>
                <a:spLocks noChangeArrowheads="1"/>
              </p:cNvSpPr>
              <p:nvPr/>
            </p:nvSpPr>
            <p:spPr bwMode="auto">
              <a:xfrm>
                <a:off x="3984" y="3199"/>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9" name="Rectangle 187"/>
              <p:cNvSpPr>
                <a:spLocks noChangeArrowheads="1"/>
              </p:cNvSpPr>
              <p:nvPr/>
            </p:nvSpPr>
            <p:spPr bwMode="auto">
              <a:xfrm>
                <a:off x="3840" y="3199"/>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20" name="Rectangle 188"/>
              <p:cNvSpPr>
                <a:spLocks noChangeArrowheads="1"/>
              </p:cNvSpPr>
              <p:nvPr/>
            </p:nvSpPr>
            <p:spPr bwMode="auto">
              <a:xfrm>
                <a:off x="4128" y="3073"/>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21" name="Rectangle 189"/>
              <p:cNvSpPr>
                <a:spLocks noChangeArrowheads="1"/>
              </p:cNvSpPr>
              <p:nvPr/>
            </p:nvSpPr>
            <p:spPr bwMode="auto">
              <a:xfrm>
                <a:off x="3984" y="3073"/>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22" name="Rectangle 190"/>
              <p:cNvSpPr>
                <a:spLocks noChangeArrowheads="1"/>
              </p:cNvSpPr>
              <p:nvPr/>
            </p:nvSpPr>
            <p:spPr bwMode="auto">
              <a:xfrm>
                <a:off x="3840" y="3073"/>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23" name="Line 191"/>
              <p:cNvSpPr>
                <a:spLocks noChangeShapeType="1"/>
              </p:cNvSpPr>
              <p:nvPr/>
            </p:nvSpPr>
            <p:spPr bwMode="auto">
              <a:xfrm>
                <a:off x="3840" y="3073"/>
                <a:ext cx="43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24" name="Line 192"/>
              <p:cNvSpPr>
                <a:spLocks noChangeShapeType="1"/>
              </p:cNvSpPr>
              <p:nvPr/>
            </p:nvSpPr>
            <p:spPr bwMode="auto">
              <a:xfrm>
                <a:off x="3840" y="3199"/>
                <a:ext cx="4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25" name="Line 193"/>
              <p:cNvSpPr>
                <a:spLocks noChangeShapeType="1"/>
              </p:cNvSpPr>
              <p:nvPr/>
            </p:nvSpPr>
            <p:spPr bwMode="auto">
              <a:xfrm>
                <a:off x="3840" y="3325"/>
                <a:ext cx="4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26" name="Line 194"/>
              <p:cNvSpPr>
                <a:spLocks noChangeShapeType="1"/>
              </p:cNvSpPr>
              <p:nvPr/>
            </p:nvSpPr>
            <p:spPr bwMode="auto">
              <a:xfrm>
                <a:off x="3840" y="3451"/>
                <a:ext cx="4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27" name="Line 195"/>
              <p:cNvSpPr>
                <a:spLocks noChangeShapeType="1"/>
              </p:cNvSpPr>
              <p:nvPr/>
            </p:nvSpPr>
            <p:spPr bwMode="auto">
              <a:xfrm>
                <a:off x="3840" y="3577"/>
                <a:ext cx="43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28" name="Line 196"/>
              <p:cNvSpPr>
                <a:spLocks noChangeShapeType="1"/>
              </p:cNvSpPr>
              <p:nvPr/>
            </p:nvSpPr>
            <p:spPr bwMode="auto">
              <a:xfrm>
                <a:off x="3840" y="3073"/>
                <a:ext cx="0" cy="5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29" name="Line 197"/>
              <p:cNvSpPr>
                <a:spLocks noChangeShapeType="1"/>
              </p:cNvSpPr>
              <p:nvPr/>
            </p:nvSpPr>
            <p:spPr bwMode="auto">
              <a:xfrm>
                <a:off x="3984" y="3073"/>
                <a:ext cx="0" cy="5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30" name="Line 198"/>
              <p:cNvSpPr>
                <a:spLocks noChangeShapeType="1"/>
              </p:cNvSpPr>
              <p:nvPr/>
            </p:nvSpPr>
            <p:spPr bwMode="auto">
              <a:xfrm>
                <a:off x="4128" y="3073"/>
                <a:ext cx="0" cy="5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31" name="Line 199"/>
              <p:cNvSpPr>
                <a:spLocks noChangeShapeType="1"/>
              </p:cNvSpPr>
              <p:nvPr/>
            </p:nvSpPr>
            <p:spPr bwMode="auto">
              <a:xfrm>
                <a:off x="4272" y="3073"/>
                <a:ext cx="0" cy="5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432" name="Line 200"/>
            <p:cNvSpPr>
              <a:spLocks noChangeShapeType="1"/>
            </p:cNvSpPr>
            <p:nvPr/>
          </p:nvSpPr>
          <p:spPr bwMode="auto">
            <a:xfrm>
              <a:off x="4272" y="3312"/>
              <a:ext cx="384" cy="144"/>
            </a:xfrm>
            <a:prstGeom prst="line">
              <a:avLst/>
            </a:prstGeom>
            <a:noFill/>
            <a:ln w="508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383" name="Line 151"/>
          <p:cNvSpPr>
            <a:spLocks noChangeShapeType="1"/>
          </p:cNvSpPr>
          <p:nvPr/>
        </p:nvSpPr>
        <p:spPr bwMode="auto">
          <a:xfrm flipH="1" flipV="1">
            <a:off x="9185571" y="4371110"/>
            <a:ext cx="381000" cy="6858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82" name="Line 150"/>
          <p:cNvSpPr>
            <a:spLocks noChangeShapeType="1"/>
          </p:cNvSpPr>
          <p:nvPr/>
        </p:nvSpPr>
        <p:spPr bwMode="auto">
          <a:xfrm>
            <a:off x="9337971" y="4294910"/>
            <a:ext cx="381000" cy="6858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315355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5329"/>
                                        </p:tgtEl>
                                        <p:attrNameLst>
                                          <p:attrName>style.visibility</p:attrName>
                                        </p:attrNameLst>
                                      </p:cBhvr>
                                      <p:to>
                                        <p:strVal val="visible"/>
                                      </p:to>
                                    </p:set>
                                    <p:animEffect transition="in" filter="dissolve">
                                      <p:cBhvr>
                                        <p:cTn id="7" dur="500"/>
                                        <p:tgtEl>
                                          <p:spTgt spid="9532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95326"/>
                                        </p:tgtEl>
                                        <p:attrNameLst>
                                          <p:attrName>style.visibility</p:attrName>
                                        </p:attrNameLst>
                                      </p:cBhvr>
                                      <p:to>
                                        <p:strVal val="visible"/>
                                      </p:to>
                                    </p:set>
                                    <p:animEffect transition="in" filter="dissolve">
                                      <p:cBhvr>
                                        <p:cTn id="11" dur="500"/>
                                        <p:tgtEl>
                                          <p:spTgt spid="95326"/>
                                        </p:tgtEl>
                                      </p:cBhvr>
                                    </p:animEffect>
                                  </p:childTnLst>
                                </p:cTn>
                              </p:par>
                              <p:par>
                                <p:cTn id="12" presetID="9" presetClass="entr" presetSubtype="0" fill="hold" nodeType="withEffect">
                                  <p:stCondLst>
                                    <p:cond delay="0"/>
                                  </p:stCondLst>
                                  <p:childTnLst>
                                    <p:set>
                                      <p:cBhvr>
                                        <p:cTn id="13" dur="1" fill="hold">
                                          <p:stCondLst>
                                            <p:cond delay="0"/>
                                          </p:stCondLst>
                                        </p:cTn>
                                        <p:tgtEl>
                                          <p:spTgt spid="95327"/>
                                        </p:tgtEl>
                                        <p:attrNameLst>
                                          <p:attrName>style.visibility</p:attrName>
                                        </p:attrNameLst>
                                      </p:cBhvr>
                                      <p:to>
                                        <p:strVal val="visible"/>
                                      </p:to>
                                    </p:set>
                                    <p:animEffect transition="in" filter="dissolve">
                                      <p:cBhvr>
                                        <p:cTn id="14" dur="500"/>
                                        <p:tgtEl>
                                          <p:spTgt spid="95327"/>
                                        </p:tgtEl>
                                      </p:cBhvr>
                                    </p:animEffect>
                                  </p:childTnLst>
                                </p:cTn>
                              </p:par>
                              <p:par>
                                <p:cTn id="15" presetID="9" presetClass="entr" presetSubtype="0" fill="hold" nodeType="withEffect">
                                  <p:stCondLst>
                                    <p:cond delay="0"/>
                                  </p:stCondLst>
                                  <p:childTnLst>
                                    <p:set>
                                      <p:cBhvr>
                                        <p:cTn id="16" dur="1" fill="hold">
                                          <p:stCondLst>
                                            <p:cond delay="0"/>
                                          </p:stCondLst>
                                        </p:cTn>
                                        <p:tgtEl>
                                          <p:spTgt spid="95373"/>
                                        </p:tgtEl>
                                        <p:attrNameLst>
                                          <p:attrName>style.visibility</p:attrName>
                                        </p:attrNameLst>
                                      </p:cBhvr>
                                      <p:to>
                                        <p:strVal val="visible"/>
                                      </p:to>
                                    </p:set>
                                    <p:animEffect transition="in" filter="dissolve">
                                      <p:cBhvr>
                                        <p:cTn id="17" dur="500"/>
                                        <p:tgtEl>
                                          <p:spTgt spid="95373"/>
                                        </p:tgtEl>
                                      </p:cBhvr>
                                    </p:animEffect>
                                  </p:childTnLst>
                                </p:cTn>
                              </p:par>
                              <p:par>
                                <p:cTn id="18" presetID="9" presetClass="entr" presetSubtype="0" fill="hold" nodeType="withEffect">
                                  <p:stCondLst>
                                    <p:cond delay="0"/>
                                  </p:stCondLst>
                                  <p:childTnLst>
                                    <p:set>
                                      <p:cBhvr>
                                        <p:cTn id="19" dur="1" fill="hold">
                                          <p:stCondLst>
                                            <p:cond delay="0"/>
                                          </p:stCondLst>
                                        </p:cTn>
                                        <p:tgtEl>
                                          <p:spTgt spid="95323"/>
                                        </p:tgtEl>
                                        <p:attrNameLst>
                                          <p:attrName>style.visibility</p:attrName>
                                        </p:attrNameLst>
                                      </p:cBhvr>
                                      <p:to>
                                        <p:strVal val="visible"/>
                                      </p:to>
                                    </p:set>
                                    <p:animEffect transition="in" filter="dissolve">
                                      <p:cBhvr>
                                        <p:cTn id="20" dur="500"/>
                                        <p:tgtEl>
                                          <p:spTgt spid="95323"/>
                                        </p:tgtEl>
                                      </p:cBhvr>
                                    </p:animEffect>
                                  </p:childTnLst>
                                </p:cTn>
                              </p:par>
                              <p:par>
                                <p:cTn id="21" presetID="9" presetClass="exit" presetSubtype="0" fill="hold" nodeType="withEffect">
                                  <p:stCondLst>
                                    <p:cond delay="0"/>
                                  </p:stCondLst>
                                  <p:childTnLst>
                                    <p:animEffect transition="out" filter="dissolve">
                                      <p:cBhvr>
                                        <p:cTn id="22" dur="500"/>
                                        <p:tgtEl>
                                          <p:spTgt spid="95359"/>
                                        </p:tgtEl>
                                      </p:cBhvr>
                                    </p:animEffect>
                                    <p:set>
                                      <p:cBhvr>
                                        <p:cTn id="23" dur="1" fill="hold">
                                          <p:stCondLst>
                                            <p:cond delay="499"/>
                                          </p:stCondLst>
                                        </p:cTn>
                                        <p:tgtEl>
                                          <p:spTgt spid="95359"/>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95382"/>
                                        </p:tgtEl>
                                        <p:attrNameLst>
                                          <p:attrName>style.visibility</p:attrName>
                                        </p:attrNameLst>
                                      </p:cBhvr>
                                      <p:to>
                                        <p:strVal val="visible"/>
                                      </p:to>
                                    </p:set>
                                    <p:animEffect transition="in" filter="dissolve">
                                      <p:cBhvr>
                                        <p:cTn id="28" dur="500"/>
                                        <p:tgtEl>
                                          <p:spTgt spid="9538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95374"/>
                                        </p:tgtEl>
                                        <p:attrNameLst>
                                          <p:attrName>style.visibility</p:attrName>
                                        </p:attrNameLst>
                                      </p:cBhvr>
                                      <p:to>
                                        <p:strVal val="visible"/>
                                      </p:to>
                                    </p:set>
                                    <p:animEffect transition="in" filter="dissolve">
                                      <p:cBhvr>
                                        <p:cTn id="31" dur="500"/>
                                        <p:tgtEl>
                                          <p:spTgt spid="9537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5325"/>
                                        </p:tgtEl>
                                        <p:attrNameLst>
                                          <p:attrName>style.visibility</p:attrName>
                                        </p:attrNameLst>
                                      </p:cBhvr>
                                      <p:to>
                                        <p:strVal val="visible"/>
                                      </p:to>
                                    </p:set>
                                    <p:animEffect transition="in" filter="dissolve">
                                      <p:cBhvr>
                                        <p:cTn id="34" dur="500"/>
                                        <p:tgtEl>
                                          <p:spTgt spid="95325"/>
                                        </p:tgtEl>
                                      </p:cBhvr>
                                    </p:animEffect>
                                  </p:childTnLst>
                                </p:cTn>
                              </p:par>
                              <p:par>
                                <p:cTn id="35" presetID="22" presetClass="entr" presetSubtype="4" fill="hold" nodeType="withEffect">
                                  <p:stCondLst>
                                    <p:cond delay="0"/>
                                  </p:stCondLst>
                                  <p:childTnLst>
                                    <p:set>
                                      <p:cBhvr>
                                        <p:cTn id="36" dur="1" fill="hold">
                                          <p:stCondLst>
                                            <p:cond delay="0"/>
                                          </p:stCondLst>
                                        </p:cTn>
                                        <p:tgtEl>
                                          <p:spTgt spid="95382"/>
                                        </p:tgtEl>
                                        <p:attrNameLst>
                                          <p:attrName>style.visibility</p:attrName>
                                        </p:attrNameLst>
                                      </p:cBhvr>
                                      <p:to>
                                        <p:strVal val="visible"/>
                                      </p:to>
                                    </p:set>
                                    <p:animEffect transition="in" filter="wipe(down)">
                                      <p:cBhvr>
                                        <p:cTn id="37" dur="500"/>
                                        <p:tgtEl>
                                          <p:spTgt spid="95382"/>
                                        </p:tgtEl>
                                      </p:cBhvr>
                                    </p:animEffect>
                                  </p:childTnLst>
                                </p:cTn>
                              </p:par>
                              <p:par>
                                <p:cTn id="38" presetID="9" presetClass="entr" presetSubtype="0" fill="hold" nodeType="withEffect">
                                  <p:stCondLst>
                                    <p:cond delay="0"/>
                                  </p:stCondLst>
                                  <p:childTnLst>
                                    <p:set>
                                      <p:cBhvr>
                                        <p:cTn id="39" dur="1" fill="hold">
                                          <p:stCondLst>
                                            <p:cond delay="0"/>
                                          </p:stCondLst>
                                        </p:cTn>
                                        <p:tgtEl>
                                          <p:spTgt spid="95435"/>
                                        </p:tgtEl>
                                        <p:attrNameLst>
                                          <p:attrName>style.visibility</p:attrName>
                                        </p:attrNameLst>
                                      </p:cBhvr>
                                      <p:to>
                                        <p:strVal val="visible"/>
                                      </p:to>
                                    </p:set>
                                    <p:animEffect transition="in" filter="dissolve">
                                      <p:cBhvr>
                                        <p:cTn id="40" dur="500"/>
                                        <p:tgtEl>
                                          <p:spTgt spid="95435"/>
                                        </p:tgtEl>
                                      </p:cBhvr>
                                    </p:animEffect>
                                  </p:childTnLst>
                                </p:cTn>
                              </p:par>
                            </p:childTnLst>
                          </p:cTn>
                        </p:par>
                        <p:par>
                          <p:cTn id="41" fill="hold" nodeType="afterGroup">
                            <p:stCondLst>
                              <p:cond delay="500"/>
                            </p:stCondLst>
                            <p:childTnLst>
                              <p:par>
                                <p:cTn id="42" presetID="9" presetClass="exit" presetSubtype="0" fill="hold" nodeType="afterEffect">
                                  <p:stCondLst>
                                    <p:cond delay="0"/>
                                  </p:stCondLst>
                                  <p:childTnLst>
                                    <p:animEffect transition="out" filter="dissolve">
                                      <p:cBhvr>
                                        <p:cTn id="43" dur="500"/>
                                        <p:tgtEl>
                                          <p:spTgt spid="95329"/>
                                        </p:tgtEl>
                                      </p:cBhvr>
                                    </p:animEffect>
                                    <p:set>
                                      <p:cBhvr>
                                        <p:cTn id="44" dur="1" fill="hold">
                                          <p:stCondLst>
                                            <p:cond delay="499"/>
                                          </p:stCondLst>
                                        </p:cTn>
                                        <p:tgtEl>
                                          <p:spTgt spid="95329"/>
                                        </p:tgtEl>
                                        <p:attrNameLst>
                                          <p:attrName>style.visibility</p:attrName>
                                        </p:attrNameLst>
                                      </p:cBhvr>
                                      <p:to>
                                        <p:strVal val="hidden"/>
                                      </p:to>
                                    </p:set>
                                  </p:childTnLst>
                                </p:cTn>
                              </p:par>
                            </p:childTnLst>
                          </p:cTn>
                        </p:par>
                        <p:par>
                          <p:cTn id="45" fill="hold" nodeType="afterGroup">
                            <p:stCondLst>
                              <p:cond delay="1000"/>
                            </p:stCondLst>
                            <p:childTnLst>
                              <p:par>
                                <p:cTn id="46" presetID="9" presetClass="exit" presetSubtype="0" fill="hold" nodeType="afterEffect">
                                  <p:stCondLst>
                                    <p:cond delay="0"/>
                                  </p:stCondLst>
                                  <p:childTnLst>
                                    <p:animEffect transition="out" filter="dissolve">
                                      <p:cBhvr>
                                        <p:cTn id="47" dur="500"/>
                                        <p:tgtEl>
                                          <p:spTgt spid="95326"/>
                                        </p:tgtEl>
                                      </p:cBhvr>
                                    </p:animEffect>
                                    <p:set>
                                      <p:cBhvr>
                                        <p:cTn id="48" dur="1" fill="hold">
                                          <p:stCondLst>
                                            <p:cond delay="499"/>
                                          </p:stCondLst>
                                        </p:cTn>
                                        <p:tgtEl>
                                          <p:spTgt spid="95326"/>
                                        </p:tgtEl>
                                        <p:attrNameLst>
                                          <p:attrName>style.visibility</p:attrName>
                                        </p:attrNameLst>
                                      </p:cBhvr>
                                      <p:to>
                                        <p:strVal val="hidden"/>
                                      </p:to>
                                    </p:set>
                                  </p:childTnLst>
                                </p:cTn>
                              </p:par>
                              <p:par>
                                <p:cTn id="49" presetID="9" presetClass="exit" presetSubtype="0" fill="hold" nodeType="withEffect">
                                  <p:stCondLst>
                                    <p:cond delay="0"/>
                                  </p:stCondLst>
                                  <p:childTnLst>
                                    <p:animEffect transition="out" filter="dissolve">
                                      <p:cBhvr>
                                        <p:cTn id="50" dur="500"/>
                                        <p:tgtEl>
                                          <p:spTgt spid="95327"/>
                                        </p:tgtEl>
                                      </p:cBhvr>
                                    </p:animEffect>
                                    <p:set>
                                      <p:cBhvr>
                                        <p:cTn id="51" dur="1" fill="hold">
                                          <p:stCondLst>
                                            <p:cond delay="499"/>
                                          </p:stCondLst>
                                        </p:cTn>
                                        <p:tgtEl>
                                          <p:spTgt spid="95327"/>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95381"/>
                                        </p:tgtEl>
                                        <p:attrNameLst>
                                          <p:attrName>style.visibility</p:attrName>
                                        </p:attrNameLst>
                                      </p:cBhvr>
                                      <p:to>
                                        <p:strVal val="visible"/>
                                      </p:to>
                                    </p:set>
                                    <p:animEffect transition="in" filter="dissolve">
                                      <p:cBhvr>
                                        <p:cTn id="56" dur="500"/>
                                        <p:tgtEl>
                                          <p:spTgt spid="95381"/>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95375"/>
                                        </p:tgtEl>
                                        <p:attrNameLst>
                                          <p:attrName>style.visibility</p:attrName>
                                        </p:attrNameLst>
                                      </p:cBhvr>
                                      <p:to>
                                        <p:strVal val="visible"/>
                                      </p:to>
                                    </p:set>
                                    <p:animEffect transition="in" filter="dissolve">
                                      <p:cBhvr>
                                        <p:cTn id="59" dur="500"/>
                                        <p:tgtEl>
                                          <p:spTgt spid="95375"/>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95320"/>
                                        </p:tgtEl>
                                        <p:attrNameLst>
                                          <p:attrName>style.visibility</p:attrName>
                                        </p:attrNameLst>
                                      </p:cBhvr>
                                      <p:to>
                                        <p:strVal val="visible"/>
                                      </p:to>
                                    </p:set>
                                    <p:animEffect transition="in" filter="dissolve">
                                      <p:cBhvr>
                                        <p:cTn id="62" dur="500"/>
                                        <p:tgtEl>
                                          <p:spTgt spid="95320"/>
                                        </p:tgtEl>
                                      </p:cBhvr>
                                    </p:animEffect>
                                  </p:childTnLst>
                                </p:cTn>
                              </p:par>
                              <p:par>
                                <p:cTn id="63" presetID="9" presetClass="entr" presetSubtype="0" fill="hold" nodeType="withEffect">
                                  <p:stCondLst>
                                    <p:cond delay="0"/>
                                  </p:stCondLst>
                                  <p:childTnLst>
                                    <p:set>
                                      <p:cBhvr>
                                        <p:cTn id="64" dur="1" fill="hold">
                                          <p:stCondLst>
                                            <p:cond delay="0"/>
                                          </p:stCondLst>
                                        </p:cTn>
                                        <p:tgtEl>
                                          <p:spTgt spid="95309"/>
                                        </p:tgtEl>
                                        <p:attrNameLst>
                                          <p:attrName>style.visibility</p:attrName>
                                        </p:attrNameLst>
                                      </p:cBhvr>
                                      <p:to>
                                        <p:strVal val="visible"/>
                                      </p:to>
                                    </p:set>
                                    <p:animEffect transition="in" filter="dissolve">
                                      <p:cBhvr>
                                        <p:cTn id="65" dur="500"/>
                                        <p:tgtEl>
                                          <p:spTgt spid="95309"/>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95330"/>
                                        </p:tgtEl>
                                        <p:attrNameLst>
                                          <p:attrName>style.visibility</p:attrName>
                                        </p:attrNameLst>
                                      </p:cBhvr>
                                      <p:to>
                                        <p:strVal val="visible"/>
                                      </p:to>
                                    </p:set>
                                    <p:animEffect transition="in" filter="dissolve">
                                      <p:cBhvr>
                                        <p:cTn id="68" dur="500"/>
                                        <p:tgtEl>
                                          <p:spTgt spid="95330"/>
                                        </p:tgtEl>
                                      </p:cBhvr>
                                    </p:animEffect>
                                  </p:childTnLst>
                                </p:cTn>
                              </p:par>
                              <p:par>
                                <p:cTn id="69" presetID="9" presetClass="exit" presetSubtype="0" fill="hold" nodeType="withEffect">
                                  <p:stCondLst>
                                    <p:cond delay="0"/>
                                  </p:stCondLst>
                                  <p:childTnLst>
                                    <p:animEffect transition="out" filter="dissolve">
                                      <p:cBhvr>
                                        <p:cTn id="70" dur="500"/>
                                        <p:tgtEl>
                                          <p:spTgt spid="95382"/>
                                        </p:tgtEl>
                                      </p:cBhvr>
                                    </p:animEffect>
                                    <p:set>
                                      <p:cBhvr>
                                        <p:cTn id="71" dur="1" fill="hold">
                                          <p:stCondLst>
                                            <p:cond delay="499"/>
                                          </p:stCondLst>
                                        </p:cTn>
                                        <p:tgtEl>
                                          <p:spTgt spid="95382"/>
                                        </p:tgtEl>
                                        <p:attrNameLst>
                                          <p:attrName>style.visibility</p:attrName>
                                        </p:attrNameLst>
                                      </p:cBhvr>
                                      <p:to>
                                        <p:strVal val="hidden"/>
                                      </p:to>
                                    </p:set>
                                  </p:childTnLst>
                                </p:cTn>
                              </p:par>
                              <p:par>
                                <p:cTn id="72" presetID="9" presetClass="entr" presetSubtype="0" fill="hold" nodeType="withEffect">
                                  <p:stCondLst>
                                    <p:cond delay="0"/>
                                  </p:stCondLst>
                                  <p:childTnLst>
                                    <p:set>
                                      <p:cBhvr>
                                        <p:cTn id="73" dur="1" fill="hold">
                                          <p:stCondLst>
                                            <p:cond delay="0"/>
                                          </p:stCondLst>
                                        </p:cTn>
                                        <p:tgtEl>
                                          <p:spTgt spid="95383"/>
                                        </p:tgtEl>
                                        <p:attrNameLst>
                                          <p:attrName>style.visibility</p:attrName>
                                        </p:attrNameLst>
                                      </p:cBhvr>
                                      <p:to>
                                        <p:strVal val="visible"/>
                                      </p:to>
                                    </p:set>
                                    <p:animEffect transition="in" filter="dissolve">
                                      <p:cBhvr>
                                        <p:cTn id="74" dur="500"/>
                                        <p:tgtEl>
                                          <p:spTgt spid="9538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xit" presetSubtype="0" fill="hold" nodeType="clickEffect">
                                  <p:stCondLst>
                                    <p:cond delay="0"/>
                                  </p:stCondLst>
                                  <p:childTnLst>
                                    <p:animEffect transition="out" filter="dissolve">
                                      <p:cBhvr>
                                        <p:cTn id="78" dur="500"/>
                                        <p:tgtEl>
                                          <p:spTgt spid="95383"/>
                                        </p:tgtEl>
                                      </p:cBhvr>
                                    </p:animEffect>
                                    <p:set>
                                      <p:cBhvr>
                                        <p:cTn id="79" dur="1" fill="hold">
                                          <p:stCondLst>
                                            <p:cond delay="499"/>
                                          </p:stCondLst>
                                        </p:cTn>
                                        <p:tgtEl>
                                          <p:spTgt spid="95383"/>
                                        </p:tgtEl>
                                        <p:attrNameLst>
                                          <p:attrName>style.visibility</p:attrName>
                                        </p:attrNameLst>
                                      </p:cBhvr>
                                      <p:to>
                                        <p:strVal val="hidden"/>
                                      </p:to>
                                    </p:set>
                                  </p:childTnLst>
                                </p:cTn>
                              </p:par>
                              <p:par>
                                <p:cTn id="80" presetID="9" presetClass="exit" presetSubtype="0" fill="hold" nodeType="withEffect">
                                  <p:stCondLst>
                                    <p:cond delay="0"/>
                                  </p:stCondLst>
                                  <p:childTnLst>
                                    <p:animEffect transition="out" filter="dissolve">
                                      <p:cBhvr>
                                        <p:cTn id="81" dur="500"/>
                                        <p:tgtEl>
                                          <p:spTgt spid="95381"/>
                                        </p:tgtEl>
                                      </p:cBhvr>
                                    </p:animEffect>
                                    <p:set>
                                      <p:cBhvr>
                                        <p:cTn id="82" dur="1" fill="hold">
                                          <p:stCondLst>
                                            <p:cond delay="499"/>
                                          </p:stCondLst>
                                        </p:cTn>
                                        <p:tgtEl>
                                          <p:spTgt spid="95381"/>
                                        </p:tgtEl>
                                        <p:attrNameLst>
                                          <p:attrName>style.visibility</p:attrName>
                                        </p:attrNameLst>
                                      </p:cBhvr>
                                      <p:to>
                                        <p:strVal val="hidden"/>
                                      </p:to>
                                    </p:set>
                                  </p:childTnLst>
                                </p:cTn>
                              </p:par>
                              <p:par>
                                <p:cTn id="83" presetID="9" presetClass="entr" presetSubtype="0" fill="hold" grpId="0" nodeType="withEffect">
                                  <p:stCondLst>
                                    <p:cond delay="0"/>
                                  </p:stCondLst>
                                  <p:childTnLst>
                                    <p:set>
                                      <p:cBhvr>
                                        <p:cTn id="84" dur="1" fill="hold">
                                          <p:stCondLst>
                                            <p:cond delay="0"/>
                                          </p:stCondLst>
                                        </p:cTn>
                                        <p:tgtEl>
                                          <p:spTgt spid="95376"/>
                                        </p:tgtEl>
                                        <p:attrNameLst>
                                          <p:attrName>style.visibility</p:attrName>
                                        </p:attrNameLst>
                                      </p:cBhvr>
                                      <p:to>
                                        <p:strVal val="visible"/>
                                      </p:to>
                                    </p:set>
                                    <p:animEffect transition="in" filter="dissolve">
                                      <p:cBhvr>
                                        <p:cTn id="85" dur="500"/>
                                        <p:tgtEl>
                                          <p:spTgt spid="9537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95322"/>
                                        </p:tgtEl>
                                        <p:attrNameLst>
                                          <p:attrName>style.visibility</p:attrName>
                                        </p:attrNameLst>
                                      </p:cBhvr>
                                      <p:to>
                                        <p:strVal val="visible"/>
                                      </p:to>
                                    </p:set>
                                    <p:animEffect transition="in" filter="dissolve">
                                      <p:cBhvr>
                                        <p:cTn id="88" dur="500"/>
                                        <p:tgtEl>
                                          <p:spTgt spid="95322"/>
                                        </p:tgtEl>
                                      </p:cBhvr>
                                    </p:animEffect>
                                  </p:childTnLst>
                                </p:cTn>
                              </p:par>
                              <p:par>
                                <p:cTn id="89" presetID="9" presetClass="exit" presetSubtype="0" fill="hold" nodeType="withEffect">
                                  <p:stCondLst>
                                    <p:cond delay="0"/>
                                  </p:stCondLst>
                                  <p:childTnLst>
                                    <p:animEffect transition="out" filter="dissolve">
                                      <p:cBhvr>
                                        <p:cTn id="90" dur="500"/>
                                        <p:tgtEl>
                                          <p:spTgt spid="95435"/>
                                        </p:tgtEl>
                                      </p:cBhvr>
                                    </p:animEffect>
                                    <p:set>
                                      <p:cBhvr>
                                        <p:cTn id="91" dur="1" fill="hold">
                                          <p:stCondLst>
                                            <p:cond delay="499"/>
                                          </p:stCondLst>
                                        </p:cTn>
                                        <p:tgtEl>
                                          <p:spTgt spid="95435"/>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nodeType="clickEffect">
                                  <p:stCondLst>
                                    <p:cond delay="0"/>
                                  </p:stCondLst>
                                  <p:childTnLst>
                                    <p:set>
                                      <p:cBhvr>
                                        <p:cTn id="95" dur="1" fill="hold">
                                          <p:stCondLst>
                                            <p:cond delay="0"/>
                                          </p:stCondLst>
                                        </p:cTn>
                                        <p:tgtEl>
                                          <p:spTgt spid="95359"/>
                                        </p:tgtEl>
                                        <p:attrNameLst>
                                          <p:attrName>style.visibility</p:attrName>
                                        </p:attrNameLst>
                                      </p:cBhvr>
                                      <p:to>
                                        <p:strVal val="visible"/>
                                      </p:to>
                                    </p:set>
                                    <p:animEffect transition="in" filter="dissolve">
                                      <p:cBhvr>
                                        <p:cTn id="96" dur="500"/>
                                        <p:tgtEl>
                                          <p:spTgt spid="95359"/>
                                        </p:tgtEl>
                                      </p:cBhvr>
                                    </p:animEffect>
                                  </p:childTnLst>
                                </p:cTn>
                              </p:par>
                              <p:par>
                                <p:cTn id="97" presetID="9" presetClass="entr" presetSubtype="0" fill="hold" nodeType="withEffect">
                                  <p:stCondLst>
                                    <p:cond delay="0"/>
                                  </p:stCondLst>
                                  <p:childTnLst>
                                    <p:set>
                                      <p:cBhvr>
                                        <p:cTn id="98" dur="1" fill="hold">
                                          <p:stCondLst>
                                            <p:cond delay="0"/>
                                          </p:stCondLst>
                                        </p:cTn>
                                        <p:tgtEl>
                                          <p:spTgt spid="95382"/>
                                        </p:tgtEl>
                                        <p:attrNameLst>
                                          <p:attrName>style.visibility</p:attrName>
                                        </p:attrNameLst>
                                      </p:cBhvr>
                                      <p:to>
                                        <p:strVal val="visible"/>
                                      </p:to>
                                    </p:set>
                                    <p:animEffect transition="in" filter="dissolve">
                                      <p:cBhvr>
                                        <p:cTn id="99" dur="500"/>
                                        <p:tgtEl>
                                          <p:spTgt spid="9538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95377"/>
                                        </p:tgtEl>
                                        <p:attrNameLst>
                                          <p:attrName>style.visibility</p:attrName>
                                        </p:attrNameLst>
                                      </p:cBhvr>
                                      <p:to>
                                        <p:strVal val="visible"/>
                                      </p:to>
                                    </p:set>
                                    <p:animEffect transition="in" filter="dissolve">
                                      <p:cBhvr>
                                        <p:cTn id="102" dur="500"/>
                                        <p:tgtEl>
                                          <p:spTgt spid="95377"/>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95379"/>
                                        </p:tgtEl>
                                        <p:attrNameLst>
                                          <p:attrName>style.visibility</p:attrName>
                                        </p:attrNameLst>
                                      </p:cBhvr>
                                      <p:to>
                                        <p:strVal val="visible"/>
                                      </p:to>
                                    </p:set>
                                    <p:animEffect transition="in" filter="dissolve">
                                      <p:cBhvr>
                                        <p:cTn id="105" dur="500"/>
                                        <p:tgtEl>
                                          <p:spTgt spid="95379"/>
                                        </p:tgtEl>
                                      </p:cBhvr>
                                    </p:animEffect>
                                  </p:childTnLst>
                                </p:cTn>
                              </p:par>
                              <p:par>
                                <p:cTn id="106" presetID="9" presetClass="entr" presetSubtype="0" fill="hold" nodeType="withEffect">
                                  <p:stCondLst>
                                    <p:cond delay="0"/>
                                  </p:stCondLst>
                                  <p:childTnLst>
                                    <p:set>
                                      <p:cBhvr>
                                        <p:cTn id="107" dur="1" fill="hold">
                                          <p:stCondLst>
                                            <p:cond delay="0"/>
                                          </p:stCondLst>
                                        </p:cTn>
                                        <p:tgtEl>
                                          <p:spTgt spid="95435"/>
                                        </p:tgtEl>
                                        <p:attrNameLst>
                                          <p:attrName>style.visibility</p:attrName>
                                        </p:attrNameLst>
                                      </p:cBhvr>
                                      <p:to>
                                        <p:strVal val="visible"/>
                                      </p:to>
                                    </p:set>
                                    <p:animEffect transition="in" filter="dissolve">
                                      <p:cBhvr>
                                        <p:cTn id="108" dur="500"/>
                                        <p:tgtEl>
                                          <p:spTgt spid="95435"/>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9" presetClass="entr" presetSubtype="0" fill="hold" nodeType="clickEffect">
                                  <p:stCondLst>
                                    <p:cond delay="0"/>
                                  </p:stCondLst>
                                  <p:childTnLst>
                                    <p:set>
                                      <p:cBhvr>
                                        <p:cTn id="112" dur="1" fill="hold">
                                          <p:stCondLst>
                                            <p:cond delay="0"/>
                                          </p:stCondLst>
                                        </p:cTn>
                                        <p:tgtEl>
                                          <p:spTgt spid="95383"/>
                                        </p:tgtEl>
                                        <p:attrNameLst>
                                          <p:attrName>style.visibility</p:attrName>
                                        </p:attrNameLst>
                                      </p:cBhvr>
                                      <p:to>
                                        <p:strVal val="visible"/>
                                      </p:to>
                                    </p:set>
                                    <p:animEffect transition="in" filter="dissolve">
                                      <p:cBhvr>
                                        <p:cTn id="113" dur="500"/>
                                        <p:tgtEl>
                                          <p:spTgt spid="95383"/>
                                        </p:tgtEl>
                                      </p:cBhvr>
                                    </p:animEffect>
                                  </p:childTnLst>
                                </p:cTn>
                              </p:par>
                              <p:par>
                                <p:cTn id="114" presetID="9" presetClass="exit" presetSubtype="0" fill="hold" nodeType="withEffect">
                                  <p:stCondLst>
                                    <p:cond delay="0"/>
                                  </p:stCondLst>
                                  <p:childTnLst>
                                    <p:animEffect transition="out" filter="dissolve">
                                      <p:cBhvr>
                                        <p:cTn id="115" dur="500"/>
                                        <p:tgtEl>
                                          <p:spTgt spid="95382"/>
                                        </p:tgtEl>
                                      </p:cBhvr>
                                    </p:animEffect>
                                    <p:set>
                                      <p:cBhvr>
                                        <p:cTn id="116" dur="1" fill="hold">
                                          <p:stCondLst>
                                            <p:cond delay="499"/>
                                          </p:stCondLst>
                                        </p:cTn>
                                        <p:tgtEl>
                                          <p:spTgt spid="95382"/>
                                        </p:tgtEl>
                                        <p:attrNameLst>
                                          <p:attrName>style.visibility</p:attrName>
                                        </p:attrNameLst>
                                      </p:cBhvr>
                                      <p:to>
                                        <p:strVal val="hidden"/>
                                      </p:to>
                                    </p:set>
                                  </p:childTnLst>
                                </p:cTn>
                              </p:par>
                              <p:par>
                                <p:cTn id="117" presetID="9" presetClass="entr" presetSubtype="0" fill="hold" grpId="0" nodeType="withEffect">
                                  <p:stCondLst>
                                    <p:cond delay="0"/>
                                  </p:stCondLst>
                                  <p:childTnLst>
                                    <p:set>
                                      <p:cBhvr>
                                        <p:cTn id="118" dur="1" fill="hold">
                                          <p:stCondLst>
                                            <p:cond delay="0"/>
                                          </p:stCondLst>
                                        </p:cTn>
                                        <p:tgtEl>
                                          <p:spTgt spid="95378"/>
                                        </p:tgtEl>
                                        <p:attrNameLst>
                                          <p:attrName>style.visibility</p:attrName>
                                        </p:attrNameLst>
                                      </p:cBhvr>
                                      <p:to>
                                        <p:strVal val="visible"/>
                                      </p:to>
                                    </p:set>
                                    <p:animEffect transition="in" filter="dissolve">
                                      <p:cBhvr>
                                        <p:cTn id="119" dur="500"/>
                                        <p:tgtEl>
                                          <p:spTgt spid="95378"/>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95380"/>
                                        </p:tgtEl>
                                        <p:attrNameLst>
                                          <p:attrName>style.visibility</p:attrName>
                                        </p:attrNameLst>
                                      </p:cBhvr>
                                      <p:to>
                                        <p:strVal val="visible"/>
                                      </p:to>
                                    </p:set>
                                    <p:animEffect transition="in" filter="dissolve">
                                      <p:cBhvr>
                                        <p:cTn id="122" dur="500"/>
                                        <p:tgtEl>
                                          <p:spTgt spid="95380"/>
                                        </p:tgtEl>
                                      </p:cBhvr>
                                    </p:animEffect>
                                  </p:childTnLst>
                                </p:cTn>
                              </p:par>
                              <p:par>
                                <p:cTn id="123" presetID="9" presetClass="entr" presetSubtype="0" fill="hold" nodeType="withEffect">
                                  <p:stCondLst>
                                    <p:cond delay="0"/>
                                  </p:stCondLst>
                                  <p:childTnLst>
                                    <p:set>
                                      <p:cBhvr>
                                        <p:cTn id="124" dur="1" fill="hold">
                                          <p:stCondLst>
                                            <p:cond delay="0"/>
                                          </p:stCondLst>
                                        </p:cTn>
                                        <p:tgtEl>
                                          <p:spTgt spid="95329"/>
                                        </p:tgtEl>
                                        <p:attrNameLst>
                                          <p:attrName>style.visibility</p:attrName>
                                        </p:attrNameLst>
                                      </p:cBhvr>
                                      <p:to>
                                        <p:strVal val="visible"/>
                                      </p:to>
                                    </p:set>
                                    <p:animEffect transition="in" filter="dissolve">
                                      <p:cBhvr>
                                        <p:cTn id="125" dur="500"/>
                                        <p:tgtEl>
                                          <p:spTgt spid="95329"/>
                                        </p:tgtEl>
                                      </p:cBhvr>
                                    </p:animEffect>
                                  </p:childTnLst>
                                </p:cTn>
                              </p:par>
                            </p:childTnLst>
                          </p:cTn>
                        </p:par>
                        <p:par>
                          <p:cTn id="126" fill="hold" nodeType="afterGroup">
                            <p:stCondLst>
                              <p:cond delay="500"/>
                            </p:stCondLst>
                            <p:childTnLst>
                              <p:par>
                                <p:cTn id="127" presetID="9" presetClass="entr" presetSubtype="0" fill="hold" nodeType="afterEffect">
                                  <p:stCondLst>
                                    <p:cond delay="0"/>
                                  </p:stCondLst>
                                  <p:childTnLst>
                                    <p:set>
                                      <p:cBhvr>
                                        <p:cTn id="128" dur="1" fill="hold">
                                          <p:stCondLst>
                                            <p:cond delay="0"/>
                                          </p:stCondLst>
                                        </p:cTn>
                                        <p:tgtEl>
                                          <p:spTgt spid="95326"/>
                                        </p:tgtEl>
                                        <p:attrNameLst>
                                          <p:attrName>style.visibility</p:attrName>
                                        </p:attrNameLst>
                                      </p:cBhvr>
                                      <p:to>
                                        <p:strVal val="visible"/>
                                      </p:to>
                                    </p:set>
                                    <p:animEffect transition="in" filter="dissolve">
                                      <p:cBhvr>
                                        <p:cTn id="129" dur="500"/>
                                        <p:tgtEl>
                                          <p:spTgt spid="95326"/>
                                        </p:tgtEl>
                                      </p:cBhvr>
                                    </p:animEffect>
                                  </p:childTnLst>
                                </p:cTn>
                              </p:par>
                              <p:par>
                                <p:cTn id="130" presetID="9" presetClass="entr" presetSubtype="0" fill="hold" nodeType="withEffect">
                                  <p:stCondLst>
                                    <p:cond delay="0"/>
                                  </p:stCondLst>
                                  <p:childTnLst>
                                    <p:set>
                                      <p:cBhvr>
                                        <p:cTn id="131" dur="1" fill="hold">
                                          <p:stCondLst>
                                            <p:cond delay="0"/>
                                          </p:stCondLst>
                                        </p:cTn>
                                        <p:tgtEl>
                                          <p:spTgt spid="95327"/>
                                        </p:tgtEl>
                                        <p:attrNameLst>
                                          <p:attrName>style.visibility</p:attrName>
                                        </p:attrNameLst>
                                      </p:cBhvr>
                                      <p:to>
                                        <p:strVal val="visible"/>
                                      </p:to>
                                    </p:set>
                                    <p:animEffect transition="in" filter="dissolve">
                                      <p:cBhvr>
                                        <p:cTn id="132" dur="500"/>
                                        <p:tgtEl>
                                          <p:spTgt spid="95327"/>
                                        </p:tgtEl>
                                      </p:cBhvr>
                                    </p:animEffect>
                                  </p:childTnLst>
                                </p:cTn>
                              </p:par>
                              <p:par>
                                <p:cTn id="133" presetID="9" presetClass="exit" presetSubtype="0" fill="hold" nodeType="withEffect">
                                  <p:stCondLst>
                                    <p:cond delay="0"/>
                                  </p:stCondLst>
                                  <p:childTnLst>
                                    <p:animEffect transition="out" filter="dissolve">
                                      <p:cBhvr>
                                        <p:cTn id="134" dur="500"/>
                                        <p:tgtEl>
                                          <p:spTgt spid="95359"/>
                                        </p:tgtEl>
                                      </p:cBhvr>
                                    </p:animEffect>
                                    <p:set>
                                      <p:cBhvr>
                                        <p:cTn id="135" dur="1" fill="hold">
                                          <p:stCondLst>
                                            <p:cond delay="499"/>
                                          </p:stCondLst>
                                        </p:cTn>
                                        <p:tgtEl>
                                          <p:spTgt spid="95359"/>
                                        </p:tgtEl>
                                        <p:attrNameLst>
                                          <p:attrName>style.visibility</p:attrName>
                                        </p:attrNameLst>
                                      </p:cBhvr>
                                      <p:to>
                                        <p:strVal val="hidden"/>
                                      </p:to>
                                    </p:set>
                                  </p:childTnLst>
                                </p:cTn>
                              </p:par>
                            </p:childTnLst>
                          </p:cTn>
                        </p:par>
                        <p:par>
                          <p:cTn id="136" fill="hold" nodeType="afterGroup">
                            <p:stCondLst>
                              <p:cond delay="1000"/>
                            </p:stCondLst>
                            <p:childTnLst>
                              <p:par>
                                <p:cTn id="137" presetID="10" presetClass="exit" presetSubtype="0" fill="hold" grpId="0" nodeType="afterEffect">
                                  <p:stCondLst>
                                    <p:cond delay="0"/>
                                  </p:stCondLst>
                                  <p:childTnLst>
                                    <p:animEffect transition="out" filter="fade">
                                      <p:cBhvr>
                                        <p:cTn id="138" dur="2000"/>
                                        <p:tgtEl>
                                          <p:spTgt spid="95327"/>
                                        </p:tgtEl>
                                      </p:cBhvr>
                                    </p:animEffect>
                                    <p:set>
                                      <p:cBhvr>
                                        <p:cTn id="139" dur="1" fill="hold">
                                          <p:stCondLst>
                                            <p:cond delay="1999"/>
                                          </p:stCondLst>
                                        </p:cTn>
                                        <p:tgtEl>
                                          <p:spTgt spid="95327"/>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2000"/>
                                        <p:tgtEl>
                                          <p:spTgt spid="95326"/>
                                        </p:tgtEl>
                                      </p:cBhvr>
                                    </p:animEffect>
                                    <p:set>
                                      <p:cBhvr>
                                        <p:cTn id="142" dur="1" fill="hold">
                                          <p:stCondLst>
                                            <p:cond delay="1999"/>
                                          </p:stCondLst>
                                        </p:cTn>
                                        <p:tgtEl>
                                          <p:spTgt spid="95326"/>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2000"/>
                                        <p:tgtEl>
                                          <p:spTgt spid="95329"/>
                                        </p:tgtEl>
                                      </p:cBhvr>
                                    </p:animEffect>
                                    <p:set>
                                      <p:cBhvr>
                                        <p:cTn id="145" dur="1" fill="hold">
                                          <p:stCondLst>
                                            <p:cond delay="1999"/>
                                          </p:stCondLst>
                                        </p:cTn>
                                        <p:tgtEl>
                                          <p:spTgt spid="953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20" grpId="0"/>
      <p:bldP spid="95322" grpId="0"/>
      <p:bldP spid="95325" grpId="0"/>
      <p:bldP spid="95327" grpId="0" animBg="1"/>
      <p:bldP spid="95330" grpId="0" animBg="1"/>
      <p:bldP spid="95374" grpId="0" animBg="1"/>
      <p:bldP spid="95375" grpId="0" animBg="1"/>
      <p:bldP spid="95376" grpId="0" animBg="1"/>
      <p:bldP spid="95379" grpId="0"/>
      <p:bldP spid="95380" grpId="0"/>
      <p:bldP spid="95377" grpId="0" animBg="1"/>
      <p:bldP spid="9537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2171701" y="146051"/>
            <a:ext cx="8189913" cy="841375"/>
          </a:xfrm>
        </p:spPr>
        <p:txBody>
          <a:bodyPr/>
          <a:lstStyle/>
          <a:p>
            <a:r>
              <a:rPr lang="en-US" altLang="en-US"/>
              <a:t>The DataAdapter Object Model</a:t>
            </a:r>
          </a:p>
        </p:txBody>
      </p:sp>
      <p:grpSp>
        <p:nvGrpSpPr>
          <p:cNvPr id="100355" name="Group 3"/>
          <p:cNvGrpSpPr>
            <a:grpSpLocks/>
          </p:cNvGrpSpPr>
          <p:nvPr/>
        </p:nvGrpSpPr>
        <p:grpSpPr bwMode="auto">
          <a:xfrm>
            <a:off x="2559050" y="5562600"/>
            <a:ext cx="6934200" cy="914400"/>
            <a:chOff x="4464" y="2150"/>
            <a:chExt cx="672" cy="1016"/>
          </a:xfrm>
        </p:grpSpPr>
        <p:sp>
          <p:nvSpPr>
            <p:cNvPr id="100356" name="Rectangle 4"/>
            <p:cNvSpPr>
              <a:spLocks noChangeArrowheads="1"/>
            </p:cNvSpPr>
            <p:nvPr/>
          </p:nvSpPr>
          <p:spPr bwMode="auto">
            <a:xfrm>
              <a:off x="4464" y="2253"/>
              <a:ext cx="672" cy="830"/>
            </a:xfrm>
            <a:prstGeom prst="rect">
              <a:avLst/>
            </a:prstGeom>
            <a:gradFill rotWithShape="0">
              <a:gsLst>
                <a:gs pos="0">
                  <a:srgbClr val="D0CE76"/>
                </a:gs>
                <a:gs pos="50000">
                  <a:srgbClr val="FFFFCC"/>
                </a:gs>
                <a:gs pos="100000">
                  <a:srgbClr val="D0CE7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7" name="Oval 5"/>
            <p:cNvSpPr>
              <a:spLocks noChangeArrowheads="1"/>
            </p:cNvSpPr>
            <p:nvPr/>
          </p:nvSpPr>
          <p:spPr bwMode="auto">
            <a:xfrm>
              <a:off x="4464" y="2150"/>
              <a:ext cx="672" cy="195"/>
            </a:xfrm>
            <a:prstGeom prst="ellipse">
              <a:avLst/>
            </a:prstGeom>
            <a:gradFill rotWithShape="0">
              <a:gsLst>
                <a:gs pos="0">
                  <a:srgbClr val="FFFFCC">
                    <a:gamma/>
                    <a:shade val="89804"/>
                    <a:invGamma/>
                  </a:srgbClr>
                </a:gs>
                <a:gs pos="100000">
                  <a:srgbClr val="FFFFCC"/>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8" name="Oval 6"/>
            <p:cNvSpPr>
              <a:spLocks noChangeArrowheads="1"/>
            </p:cNvSpPr>
            <p:nvPr/>
          </p:nvSpPr>
          <p:spPr bwMode="auto">
            <a:xfrm>
              <a:off x="4464" y="2971"/>
              <a:ext cx="672" cy="195"/>
            </a:xfrm>
            <a:prstGeom prst="ellipse">
              <a:avLst/>
            </a:prstGeom>
            <a:gradFill rotWithShape="0">
              <a:gsLst>
                <a:gs pos="0">
                  <a:srgbClr val="D0CE76"/>
                </a:gs>
                <a:gs pos="50000">
                  <a:srgbClr val="FFFFCC"/>
                </a:gs>
                <a:gs pos="100000">
                  <a:srgbClr val="D0CE76"/>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0359" name="Text Box 7"/>
          <p:cNvSpPr txBox="1">
            <a:spLocks noChangeArrowheads="1"/>
          </p:cNvSpPr>
          <p:nvPr/>
        </p:nvSpPr>
        <p:spPr bwMode="auto">
          <a:xfrm>
            <a:off x="2884106" y="5774323"/>
            <a:ext cx="1070741"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600" b="1"/>
              <a:t>sp_SELECT</a:t>
            </a:r>
          </a:p>
        </p:txBody>
      </p:sp>
      <p:sp>
        <p:nvSpPr>
          <p:cNvPr id="100360" name="Rectangle 8"/>
          <p:cNvSpPr>
            <a:spLocks noChangeArrowheads="1"/>
          </p:cNvSpPr>
          <p:nvPr/>
        </p:nvSpPr>
        <p:spPr bwMode="auto">
          <a:xfrm>
            <a:off x="2635250" y="2286000"/>
            <a:ext cx="7042150" cy="838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endParaRPr lang="en-GB" altLang="en-US" b="1"/>
          </a:p>
        </p:txBody>
      </p:sp>
      <p:sp>
        <p:nvSpPr>
          <p:cNvPr id="100361" name="Rectangle 9"/>
          <p:cNvSpPr>
            <a:spLocks noChangeArrowheads="1"/>
          </p:cNvSpPr>
          <p:nvPr/>
        </p:nvSpPr>
        <p:spPr bwMode="auto">
          <a:xfrm>
            <a:off x="2787650" y="4038600"/>
            <a:ext cx="15240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r>
              <a:rPr lang="en-US" altLang="en-US" b="1"/>
              <a:t>Command</a:t>
            </a:r>
          </a:p>
        </p:txBody>
      </p:sp>
      <p:sp>
        <p:nvSpPr>
          <p:cNvPr id="100362" name="Rectangle 10"/>
          <p:cNvSpPr>
            <a:spLocks noChangeArrowheads="1"/>
          </p:cNvSpPr>
          <p:nvPr/>
        </p:nvSpPr>
        <p:spPr bwMode="auto">
          <a:xfrm>
            <a:off x="2667000" y="2667000"/>
            <a:ext cx="1676400" cy="381000"/>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SelectCommand</a:t>
            </a:r>
          </a:p>
        </p:txBody>
      </p:sp>
      <p:sp>
        <p:nvSpPr>
          <p:cNvPr id="100363" name="Rectangle 11"/>
          <p:cNvSpPr>
            <a:spLocks noChangeArrowheads="1"/>
          </p:cNvSpPr>
          <p:nvPr/>
        </p:nvSpPr>
        <p:spPr bwMode="auto">
          <a:xfrm>
            <a:off x="4419600" y="2667000"/>
            <a:ext cx="1676400" cy="381000"/>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UpdateCommand</a:t>
            </a:r>
          </a:p>
        </p:txBody>
      </p:sp>
      <p:sp>
        <p:nvSpPr>
          <p:cNvPr id="100364" name="Rectangle 12"/>
          <p:cNvSpPr>
            <a:spLocks noChangeArrowheads="1"/>
          </p:cNvSpPr>
          <p:nvPr/>
        </p:nvSpPr>
        <p:spPr bwMode="auto">
          <a:xfrm>
            <a:off x="6172200" y="2667000"/>
            <a:ext cx="1676400" cy="381000"/>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InsertCommand</a:t>
            </a:r>
          </a:p>
        </p:txBody>
      </p:sp>
      <p:sp>
        <p:nvSpPr>
          <p:cNvPr id="100365" name="Rectangle 13"/>
          <p:cNvSpPr>
            <a:spLocks noChangeArrowheads="1"/>
          </p:cNvSpPr>
          <p:nvPr/>
        </p:nvSpPr>
        <p:spPr bwMode="auto">
          <a:xfrm>
            <a:off x="7924800" y="2667000"/>
            <a:ext cx="1676400" cy="381000"/>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DeleteCommand</a:t>
            </a:r>
          </a:p>
        </p:txBody>
      </p:sp>
      <p:sp>
        <p:nvSpPr>
          <p:cNvPr id="100366" name="Text Box 14"/>
          <p:cNvSpPr txBox="1">
            <a:spLocks noChangeArrowheads="1"/>
          </p:cNvSpPr>
          <p:nvPr/>
        </p:nvSpPr>
        <p:spPr bwMode="auto">
          <a:xfrm>
            <a:off x="5168698" y="2239964"/>
            <a:ext cx="16831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200" b="1"/>
              <a:t>DataAdapter</a:t>
            </a:r>
          </a:p>
        </p:txBody>
      </p:sp>
      <p:sp>
        <p:nvSpPr>
          <p:cNvPr id="100367" name="Rectangle 15"/>
          <p:cNvSpPr>
            <a:spLocks noChangeArrowheads="1"/>
          </p:cNvSpPr>
          <p:nvPr/>
        </p:nvSpPr>
        <p:spPr bwMode="auto">
          <a:xfrm>
            <a:off x="4540250" y="4038600"/>
            <a:ext cx="15240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r>
              <a:rPr lang="en-US" altLang="en-US" b="1"/>
              <a:t>Command</a:t>
            </a:r>
          </a:p>
        </p:txBody>
      </p:sp>
      <p:sp>
        <p:nvSpPr>
          <p:cNvPr id="100368" name="Rectangle 16"/>
          <p:cNvSpPr>
            <a:spLocks noChangeArrowheads="1"/>
          </p:cNvSpPr>
          <p:nvPr/>
        </p:nvSpPr>
        <p:spPr bwMode="auto">
          <a:xfrm>
            <a:off x="6292850" y="4038600"/>
            <a:ext cx="15240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r>
              <a:rPr lang="en-US" altLang="en-US" b="1"/>
              <a:t>Command</a:t>
            </a:r>
          </a:p>
        </p:txBody>
      </p:sp>
      <p:sp>
        <p:nvSpPr>
          <p:cNvPr id="100369" name="Rectangle 17"/>
          <p:cNvSpPr>
            <a:spLocks noChangeArrowheads="1"/>
          </p:cNvSpPr>
          <p:nvPr/>
        </p:nvSpPr>
        <p:spPr bwMode="auto">
          <a:xfrm>
            <a:off x="8045450" y="4038600"/>
            <a:ext cx="15240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r>
              <a:rPr lang="en-US" altLang="en-US" b="1"/>
              <a:t>Command</a:t>
            </a:r>
          </a:p>
        </p:txBody>
      </p:sp>
      <p:sp>
        <p:nvSpPr>
          <p:cNvPr id="100370" name="AutoShape 18"/>
          <p:cNvSpPr>
            <a:spLocks noChangeArrowheads="1"/>
          </p:cNvSpPr>
          <p:nvPr/>
        </p:nvSpPr>
        <p:spPr bwMode="auto">
          <a:xfrm>
            <a:off x="3244850" y="4495800"/>
            <a:ext cx="412750" cy="1295400"/>
          </a:xfrm>
          <a:prstGeom prst="upDownArrow">
            <a:avLst>
              <a:gd name="adj1" fmla="val 50000"/>
              <a:gd name="adj2" fmla="val 62769"/>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71" name="AutoShape 19"/>
          <p:cNvSpPr>
            <a:spLocks noChangeArrowheads="1"/>
          </p:cNvSpPr>
          <p:nvPr/>
        </p:nvSpPr>
        <p:spPr bwMode="auto">
          <a:xfrm>
            <a:off x="8578850" y="4495800"/>
            <a:ext cx="381000" cy="1295400"/>
          </a:xfrm>
          <a:prstGeom prst="upDownArrow">
            <a:avLst>
              <a:gd name="adj1" fmla="val 50000"/>
              <a:gd name="adj2" fmla="val 68000"/>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72" name="AutoShape 20"/>
          <p:cNvSpPr>
            <a:spLocks noChangeArrowheads="1"/>
          </p:cNvSpPr>
          <p:nvPr/>
        </p:nvSpPr>
        <p:spPr bwMode="auto">
          <a:xfrm>
            <a:off x="6750050" y="4495800"/>
            <a:ext cx="381000" cy="1295400"/>
          </a:xfrm>
          <a:prstGeom prst="upDownArrow">
            <a:avLst>
              <a:gd name="adj1" fmla="val 50000"/>
              <a:gd name="adj2" fmla="val 68000"/>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73" name="AutoShape 21"/>
          <p:cNvSpPr>
            <a:spLocks noChangeArrowheads="1"/>
          </p:cNvSpPr>
          <p:nvPr/>
        </p:nvSpPr>
        <p:spPr bwMode="auto">
          <a:xfrm>
            <a:off x="4997450" y="4495800"/>
            <a:ext cx="412750" cy="1295400"/>
          </a:xfrm>
          <a:prstGeom prst="upDownArrow">
            <a:avLst>
              <a:gd name="adj1" fmla="val 50000"/>
              <a:gd name="adj2" fmla="val 62769"/>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74" name="Rectangle 22"/>
          <p:cNvSpPr>
            <a:spLocks noChangeArrowheads="1"/>
          </p:cNvSpPr>
          <p:nvPr/>
        </p:nvSpPr>
        <p:spPr bwMode="auto">
          <a:xfrm>
            <a:off x="2438400" y="4876800"/>
            <a:ext cx="70866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r>
              <a:rPr lang="en-US" altLang="en-US" b="1"/>
              <a:t>Connection</a:t>
            </a:r>
          </a:p>
        </p:txBody>
      </p:sp>
      <p:sp>
        <p:nvSpPr>
          <p:cNvPr id="100375" name="Text Box 23"/>
          <p:cNvSpPr txBox="1">
            <a:spLocks noChangeArrowheads="1"/>
          </p:cNvSpPr>
          <p:nvPr/>
        </p:nvSpPr>
        <p:spPr bwMode="auto">
          <a:xfrm>
            <a:off x="4557713" y="5775325"/>
            <a:ext cx="11557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600" b="1"/>
              <a:t>sp_UPDATE</a:t>
            </a:r>
          </a:p>
        </p:txBody>
      </p:sp>
      <p:sp>
        <p:nvSpPr>
          <p:cNvPr id="100376" name="Text Box 24"/>
          <p:cNvSpPr txBox="1">
            <a:spLocks noChangeArrowheads="1"/>
          </p:cNvSpPr>
          <p:nvPr/>
        </p:nvSpPr>
        <p:spPr bwMode="auto">
          <a:xfrm>
            <a:off x="6348414" y="5775325"/>
            <a:ext cx="108108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600" b="1"/>
              <a:t>sp_INSERT</a:t>
            </a:r>
          </a:p>
        </p:txBody>
      </p:sp>
      <p:sp>
        <p:nvSpPr>
          <p:cNvPr id="100377" name="Text Box 25"/>
          <p:cNvSpPr txBox="1">
            <a:spLocks noChangeArrowheads="1"/>
          </p:cNvSpPr>
          <p:nvPr/>
        </p:nvSpPr>
        <p:spPr bwMode="auto">
          <a:xfrm>
            <a:off x="8077201" y="5775325"/>
            <a:ext cx="11271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600" b="1"/>
              <a:t>sp_DELETE</a:t>
            </a:r>
          </a:p>
        </p:txBody>
      </p:sp>
      <p:sp>
        <p:nvSpPr>
          <p:cNvPr id="100380" name="AutoShape 28"/>
          <p:cNvSpPr>
            <a:spLocks noChangeArrowheads="1"/>
          </p:cNvSpPr>
          <p:nvPr/>
        </p:nvSpPr>
        <p:spPr bwMode="auto">
          <a:xfrm>
            <a:off x="6750050" y="3124201"/>
            <a:ext cx="412750" cy="930275"/>
          </a:xfrm>
          <a:prstGeom prst="upDownArrow">
            <a:avLst>
              <a:gd name="adj1" fmla="val 50000"/>
              <a:gd name="adj2" fmla="val 45077"/>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81" name="AutoShape 29"/>
          <p:cNvSpPr>
            <a:spLocks noChangeArrowheads="1"/>
          </p:cNvSpPr>
          <p:nvPr/>
        </p:nvSpPr>
        <p:spPr bwMode="auto">
          <a:xfrm>
            <a:off x="4997450" y="3124200"/>
            <a:ext cx="412750" cy="914400"/>
          </a:xfrm>
          <a:prstGeom prst="upDownArrow">
            <a:avLst>
              <a:gd name="adj1" fmla="val 50000"/>
              <a:gd name="adj2" fmla="val 44308"/>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83" name="Text Box 31"/>
          <p:cNvSpPr txBox="1">
            <a:spLocks noChangeArrowheads="1"/>
          </p:cNvSpPr>
          <p:nvPr/>
        </p:nvSpPr>
        <p:spPr bwMode="auto">
          <a:xfrm>
            <a:off x="5502495" y="6171198"/>
            <a:ext cx="979051"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600" b="1"/>
              <a:t>Database</a:t>
            </a:r>
          </a:p>
        </p:txBody>
      </p:sp>
      <p:sp>
        <p:nvSpPr>
          <p:cNvPr id="100387" name="Rectangle 35"/>
          <p:cNvSpPr>
            <a:spLocks noChangeArrowheads="1"/>
          </p:cNvSpPr>
          <p:nvPr/>
        </p:nvSpPr>
        <p:spPr bwMode="auto">
          <a:xfrm>
            <a:off x="5105400" y="1143000"/>
            <a:ext cx="15240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r>
              <a:rPr lang="en-US" altLang="en-US" sz="2400" b="1"/>
              <a:t>DataSet</a:t>
            </a:r>
          </a:p>
        </p:txBody>
      </p:sp>
      <p:sp>
        <p:nvSpPr>
          <p:cNvPr id="100385" name="AutoShape 33"/>
          <p:cNvSpPr>
            <a:spLocks noChangeArrowheads="1"/>
          </p:cNvSpPr>
          <p:nvPr/>
        </p:nvSpPr>
        <p:spPr bwMode="auto">
          <a:xfrm>
            <a:off x="5715000" y="1524000"/>
            <a:ext cx="381000" cy="762000"/>
          </a:xfrm>
          <a:prstGeom prst="upDownArrow">
            <a:avLst>
              <a:gd name="adj1" fmla="val 50000"/>
              <a:gd name="adj2" fmla="val 40000"/>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88" name="AutoShape 36"/>
          <p:cNvSpPr>
            <a:spLocks noChangeArrowheads="1"/>
          </p:cNvSpPr>
          <p:nvPr/>
        </p:nvSpPr>
        <p:spPr bwMode="auto">
          <a:xfrm>
            <a:off x="3276600" y="3124200"/>
            <a:ext cx="412750" cy="914400"/>
          </a:xfrm>
          <a:prstGeom prst="upDownArrow">
            <a:avLst>
              <a:gd name="adj1" fmla="val 50000"/>
              <a:gd name="adj2" fmla="val 44308"/>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82" name="Rectangle 30"/>
          <p:cNvSpPr>
            <a:spLocks noChangeArrowheads="1"/>
          </p:cNvSpPr>
          <p:nvPr/>
        </p:nvSpPr>
        <p:spPr bwMode="auto">
          <a:xfrm>
            <a:off x="2787650" y="3429000"/>
            <a:ext cx="1447800" cy="3048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r>
              <a:rPr lang="en-US" altLang="en-US" b="1"/>
              <a:t>DataReader</a:t>
            </a:r>
          </a:p>
        </p:txBody>
      </p:sp>
      <p:sp>
        <p:nvSpPr>
          <p:cNvPr id="100389" name="AutoShape 37"/>
          <p:cNvSpPr>
            <a:spLocks noChangeArrowheads="1"/>
          </p:cNvSpPr>
          <p:nvPr/>
        </p:nvSpPr>
        <p:spPr bwMode="auto">
          <a:xfrm>
            <a:off x="8578850" y="3124200"/>
            <a:ext cx="412750" cy="914400"/>
          </a:xfrm>
          <a:prstGeom prst="upDownArrow">
            <a:avLst>
              <a:gd name="adj1" fmla="val 50000"/>
              <a:gd name="adj2" fmla="val 44308"/>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Tree>
    <p:extLst>
      <p:ext uri="{BB962C8B-B14F-4D97-AF65-F5344CB8AC3E}">
        <p14:creationId xmlns:p14="http://schemas.microsoft.com/office/powerpoint/2010/main" val="1801407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1097280" y="1777206"/>
            <a:ext cx="7194550" cy="428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742950" indent="-285750">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43000" indent="-228600">
              <a:spcBef>
                <a:spcPct val="20000"/>
              </a:spcBef>
              <a:defRPr sz="2400">
                <a:solidFill>
                  <a:schemeClr val="tx1"/>
                </a:solidFill>
                <a:latin typeface="Arial Narrow" panose="020B0606020202030204" pitchFamily="34" charset="0"/>
              </a:defRPr>
            </a:lvl3pPr>
            <a:lvl4pPr marL="1600200" indent="-228600">
              <a:spcBef>
                <a:spcPct val="20000"/>
              </a:spcBef>
              <a:defRPr sz="2000">
                <a:solidFill>
                  <a:schemeClr val="tx1"/>
                </a:solidFill>
                <a:latin typeface="Arial Narrow" panose="020B0606020202030204" pitchFamily="34" charset="0"/>
              </a:defRPr>
            </a:lvl4pPr>
            <a:lvl5pPr marL="2057400" indent="-228600">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r>
              <a:rPr lang="en-US" altLang="en-US" dirty="0"/>
              <a:t>Store the query in a </a:t>
            </a:r>
            <a:r>
              <a:rPr lang="en-US" altLang="en-US" dirty="0" err="1"/>
              <a:t>DataAdapter</a:t>
            </a:r>
            <a:endParaRPr lang="en-US" altLang="en-US" dirty="0"/>
          </a:p>
          <a:p>
            <a:endParaRPr lang="en-US" altLang="en-US" dirty="0"/>
          </a:p>
          <a:p>
            <a:pPr marL="0" indent="0">
              <a:lnSpc>
                <a:spcPct val="50000"/>
              </a:lnSpc>
              <a:buNone/>
            </a:pPr>
            <a:endParaRPr lang="en-US" altLang="en-US" dirty="0"/>
          </a:p>
          <a:p>
            <a:pPr>
              <a:spcBef>
                <a:spcPct val="30000"/>
              </a:spcBef>
            </a:pPr>
            <a:r>
              <a:rPr lang="en-US" altLang="en-US" dirty="0"/>
              <a:t>The </a:t>
            </a:r>
            <a:r>
              <a:rPr lang="en-US" altLang="en-US" dirty="0" err="1"/>
              <a:t>DataAdapter</a:t>
            </a:r>
            <a:r>
              <a:rPr lang="en-US" altLang="en-US" dirty="0"/>
              <a:t> constructor sets the </a:t>
            </a:r>
            <a:r>
              <a:rPr lang="en-US" altLang="en-US" dirty="0" err="1"/>
              <a:t>SelectCommand</a:t>
            </a:r>
            <a:r>
              <a:rPr lang="en-US" altLang="en-US" dirty="0"/>
              <a:t> property</a:t>
            </a:r>
          </a:p>
          <a:p>
            <a:endParaRPr lang="en-US" altLang="en-US" dirty="0"/>
          </a:p>
          <a:p>
            <a:pPr>
              <a:lnSpc>
                <a:spcPct val="70000"/>
              </a:lnSpc>
            </a:pPr>
            <a:endParaRPr lang="en-US" altLang="en-US" dirty="0"/>
          </a:p>
          <a:p>
            <a:endParaRPr lang="en-US" altLang="en-US" sz="900" dirty="0"/>
          </a:p>
          <a:p>
            <a:r>
              <a:rPr lang="en-US" altLang="en-US" dirty="0"/>
              <a:t>Set the </a:t>
            </a:r>
            <a:r>
              <a:rPr lang="en-US" altLang="en-US" dirty="0" err="1"/>
              <a:t>InsertCommand</a:t>
            </a:r>
            <a:r>
              <a:rPr lang="en-US" altLang="en-US" dirty="0"/>
              <a:t>, </a:t>
            </a:r>
            <a:r>
              <a:rPr lang="en-US" altLang="en-US" dirty="0" err="1"/>
              <a:t>UpdateCommand</a:t>
            </a:r>
            <a:r>
              <a:rPr lang="en-US" altLang="en-US" dirty="0"/>
              <a:t>, and </a:t>
            </a:r>
            <a:r>
              <a:rPr lang="en-US" altLang="en-US" dirty="0" err="1"/>
              <a:t>DeleteCommand</a:t>
            </a:r>
            <a:r>
              <a:rPr lang="en-US" altLang="en-US" dirty="0"/>
              <a:t> properties if needed</a:t>
            </a:r>
          </a:p>
        </p:txBody>
      </p:sp>
      <p:sp>
        <p:nvSpPr>
          <p:cNvPr id="110595" name="Rectangle 3"/>
          <p:cNvSpPr>
            <a:spLocks noGrp="1" noChangeArrowheads="1"/>
          </p:cNvSpPr>
          <p:nvPr>
            <p:ph type="title"/>
          </p:nvPr>
        </p:nvSpPr>
        <p:spPr/>
        <p:txBody>
          <a:bodyPr/>
          <a:lstStyle/>
          <a:p>
            <a:r>
              <a:rPr lang="en-US" altLang="en-US"/>
              <a:t>Creating a DataAdapter</a:t>
            </a:r>
          </a:p>
        </p:txBody>
      </p:sp>
      <p:sp>
        <p:nvSpPr>
          <p:cNvPr id="110598" name="Rectangle 6"/>
          <p:cNvSpPr>
            <a:spLocks noChangeArrowheads="1"/>
          </p:cNvSpPr>
          <p:nvPr/>
        </p:nvSpPr>
        <p:spPr bwMode="auto">
          <a:xfrm>
            <a:off x="1500909" y="2357222"/>
            <a:ext cx="5081588" cy="708025"/>
          </a:xfrm>
          <a:prstGeom prst="rect">
            <a:avLst/>
          </a:prstGeom>
          <a:solidFill>
            <a:schemeClr val="bg1"/>
          </a:solidFill>
          <a:ln w="12700">
            <a:solidFill>
              <a:schemeClr val="tx1"/>
            </a:solidFill>
            <a:miter lim="800000"/>
            <a:headEnd/>
            <a:tailEnd/>
          </a:ln>
          <a:effectLst>
            <a:outerShdw dist="107763" dir="2700000" algn="ctr" rotWithShape="0">
              <a:srgbClr val="919191"/>
            </a:outerShdw>
          </a:effectLst>
        </p:spPr>
        <p:txBody>
          <a:bodyPr wrap="none" anchor="ctr"/>
          <a:lstStyle/>
          <a:p>
            <a:r>
              <a:rPr lang="en-US" altLang="en-US" sz="1600">
                <a:latin typeface="Lucida Sans Typewriter" panose="020B0509030504030204" pitchFamily="49" charset="0"/>
                <a:cs typeface="Times New Roman" panose="02020603050405020304" pitchFamily="18" charset="0"/>
              </a:rPr>
              <a:t>SqlDataAdapter da = new SqlDataAdapter</a:t>
            </a:r>
          </a:p>
          <a:p>
            <a:r>
              <a:rPr lang="en-US" altLang="en-US" sz="1600">
                <a:latin typeface="Lucida Sans Typewriter" panose="020B0509030504030204" pitchFamily="49" charset="0"/>
                <a:cs typeface="Times New Roman" panose="02020603050405020304" pitchFamily="18" charset="0"/>
              </a:rPr>
              <a:t>	("select * from Authors",conn);</a:t>
            </a:r>
          </a:p>
        </p:txBody>
      </p:sp>
      <p:sp>
        <p:nvSpPr>
          <p:cNvPr id="110599" name="Rectangle 7"/>
          <p:cNvSpPr>
            <a:spLocks noChangeArrowheads="1"/>
          </p:cNvSpPr>
          <p:nvPr/>
        </p:nvSpPr>
        <p:spPr bwMode="auto">
          <a:xfrm>
            <a:off x="1500909" y="4243677"/>
            <a:ext cx="3840163" cy="642937"/>
          </a:xfrm>
          <a:prstGeom prst="rect">
            <a:avLst/>
          </a:prstGeom>
          <a:solidFill>
            <a:schemeClr val="bg1"/>
          </a:solidFill>
          <a:ln w="12700">
            <a:solidFill>
              <a:schemeClr val="tx1"/>
            </a:solidFill>
            <a:miter lim="800000"/>
            <a:headEnd/>
            <a:tailEnd/>
          </a:ln>
          <a:effectLst>
            <a:outerShdw dist="107763" dir="2700000" algn="ctr" rotWithShape="0">
              <a:srgbClr val="919191"/>
            </a:outerShdw>
          </a:effectLst>
        </p:spPr>
        <p:txBody>
          <a:bodyPr wrap="none" anchor="ctr"/>
          <a:lstStyle/>
          <a:p>
            <a:r>
              <a:rPr lang="en-US" altLang="en-US" sz="1600">
                <a:latin typeface="Lucida Sans Typewriter" panose="020B0509030504030204" pitchFamily="49" charset="0"/>
                <a:cs typeface="Times New Roman" panose="02020603050405020304" pitchFamily="18" charset="0"/>
              </a:rPr>
              <a:t>da.SelectCommand.CommandText;</a:t>
            </a:r>
          </a:p>
          <a:p>
            <a:r>
              <a:rPr lang="en-US" altLang="en-US" sz="1600">
                <a:latin typeface="Lucida Sans Typewriter" panose="020B0509030504030204" pitchFamily="49" charset="0"/>
                <a:cs typeface="Times New Roman" panose="02020603050405020304" pitchFamily="18" charset="0"/>
              </a:rPr>
              <a:t>da.SelectCommand.Connection;</a:t>
            </a:r>
          </a:p>
        </p:txBody>
      </p:sp>
    </p:spTree>
    <p:extLst>
      <p:ext uri="{BB962C8B-B14F-4D97-AF65-F5344CB8AC3E}">
        <p14:creationId xmlns:p14="http://schemas.microsoft.com/office/powerpoint/2010/main" val="3168685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Generating a DataSet</a:t>
            </a:r>
          </a:p>
        </p:txBody>
      </p:sp>
      <p:sp>
        <p:nvSpPr>
          <p:cNvPr id="45059" name="Rectangle 3"/>
          <p:cNvSpPr>
            <a:spLocks noGrp="1" noChangeArrowheads="1"/>
          </p:cNvSpPr>
          <p:nvPr>
            <p:ph idx="1"/>
          </p:nvPr>
        </p:nvSpPr>
        <p:spPr>
          <a:xfrm>
            <a:off x="1097280" y="1939636"/>
            <a:ext cx="8535670" cy="3796002"/>
          </a:xfrm>
        </p:spPr>
        <p:txBody>
          <a:bodyPr/>
          <a:lstStyle/>
          <a:p>
            <a:r>
              <a:rPr lang="en-US" altLang="en-US" dirty="0">
                <a:cs typeface="Times New Roman" panose="02020603050405020304" pitchFamily="18" charset="0"/>
              </a:rPr>
              <a:t>You can generate a </a:t>
            </a:r>
            <a:r>
              <a:rPr lang="en-US" altLang="en-US" dirty="0" err="1">
                <a:cs typeface="Times New Roman" panose="02020603050405020304" pitchFamily="18" charset="0"/>
              </a:rPr>
              <a:t>DataSet</a:t>
            </a:r>
            <a:r>
              <a:rPr lang="en-US" altLang="en-US" dirty="0">
                <a:cs typeface="Times New Roman" panose="02020603050405020304" pitchFamily="18" charset="0"/>
              </a:rPr>
              <a:t>…</a:t>
            </a:r>
          </a:p>
          <a:p>
            <a:pPr lvl="1"/>
            <a:r>
              <a:rPr lang="en-US" altLang="en-US" dirty="0">
                <a:cs typeface="Times New Roman" panose="02020603050405020304" pitchFamily="18" charset="0"/>
              </a:rPr>
              <a:t>…through the UI…</a:t>
            </a:r>
          </a:p>
          <a:p>
            <a:pPr lvl="2"/>
            <a:r>
              <a:rPr lang="en-US" altLang="en-US" dirty="0">
                <a:cs typeface="Times New Roman" panose="02020603050405020304" pitchFamily="18" charset="0"/>
              </a:rPr>
              <a:t>Creates a </a:t>
            </a:r>
            <a:r>
              <a:rPr lang="en-US" altLang="en-US" b="1" dirty="0" err="1">
                <a:cs typeface="Times New Roman" panose="02020603050405020304" pitchFamily="18" charset="0"/>
              </a:rPr>
              <a:t>DataSet</a:t>
            </a:r>
            <a:r>
              <a:rPr lang="en-US" altLang="en-US" dirty="0">
                <a:cs typeface="Times New Roman" panose="02020603050405020304" pitchFamily="18" charset="0"/>
              </a:rPr>
              <a:t> that allows you to access data as an object</a:t>
            </a:r>
          </a:p>
          <a:p>
            <a:pPr lvl="1"/>
            <a:r>
              <a:rPr lang="en-US" altLang="en-US" dirty="0">
                <a:cs typeface="Times New Roman" panose="02020603050405020304" pitchFamily="18" charset="0"/>
              </a:rPr>
              <a:t>…or through code…</a:t>
            </a:r>
          </a:p>
          <a:p>
            <a:pPr lvl="1">
              <a:buFont typeface="Wingdings" panose="05000000000000000000" pitchFamily="2" charset="2"/>
              <a:buNone/>
            </a:pPr>
            <a:endParaRPr lang="en-US" altLang="en-US" sz="1600" b="1" dirty="0">
              <a:cs typeface="Times New Roman" panose="02020603050405020304" pitchFamily="18" charset="0"/>
            </a:endParaRPr>
          </a:p>
          <a:p>
            <a:r>
              <a:rPr lang="en-US" altLang="en-US" dirty="0">
                <a:cs typeface="Times New Roman" panose="02020603050405020304" pitchFamily="18" charset="0"/>
              </a:rPr>
              <a:t>and then fill…</a:t>
            </a:r>
          </a:p>
          <a:p>
            <a:pPr lvl="1"/>
            <a:endParaRPr lang="en-US" altLang="en-US" dirty="0">
              <a:cs typeface="Times New Roman" panose="02020603050405020304" pitchFamily="18" charset="0"/>
            </a:endParaRPr>
          </a:p>
        </p:txBody>
      </p:sp>
      <p:sp>
        <p:nvSpPr>
          <p:cNvPr id="45065" name="Rectangle 9"/>
          <p:cNvSpPr>
            <a:spLocks noChangeArrowheads="1"/>
          </p:cNvSpPr>
          <p:nvPr/>
        </p:nvSpPr>
        <p:spPr bwMode="auto">
          <a:xfrm>
            <a:off x="1517073" y="3198261"/>
            <a:ext cx="3657600" cy="338554"/>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spAutoFit/>
          </a:bodyPr>
          <a:lstStyle>
            <a:lvl1pPr marL="342900" indent="-34290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742950" indent="-285750">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43000" indent="-228600">
              <a:spcBef>
                <a:spcPct val="20000"/>
              </a:spcBef>
              <a:defRPr sz="2400">
                <a:solidFill>
                  <a:schemeClr val="tx1"/>
                </a:solidFill>
                <a:latin typeface="Arial Narrow" panose="020B0606020202030204" pitchFamily="34" charset="0"/>
              </a:defRPr>
            </a:lvl3pPr>
            <a:lvl4pPr marL="1600200" indent="-228600">
              <a:spcBef>
                <a:spcPct val="20000"/>
              </a:spcBef>
              <a:defRPr sz="2000">
                <a:solidFill>
                  <a:schemeClr val="tx1"/>
                </a:solidFill>
                <a:latin typeface="Arial Narrow" panose="020B0606020202030204" pitchFamily="34" charset="0"/>
              </a:defRPr>
            </a:lvl4pPr>
            <a:lvl5pPr marL="2057400" indent="-228600">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pPr>
              <a:lnSpc>
                <a:spcPct val="100000"/>
              </a:lnSpc>
              <a:spcBef>
                <a:spcPct val="0"/>
              </a:spcBef>
              <a:buClrTx/>
              <a:buSzTx/>
              <a:buFontTx/>
              <a:buNone/>
            </a:pPr>
            <a:r>
              <a:rPr lang="en-US" altLang="en-US" sz="1600" b="0">
                <a:latin typeface="Lucida Sans Typewriter" panose="020B0509030504030204" pitchFamily="49" charset="0"/>
              </a:rPr>
              <a:t>DataSet ds = new DataSet();</a:t>
            </a:r>
          </a:p>
        </p:txBody>
      </p:sp>
      <p:sp>
        <p:nvSpPr>
          <p:cNvPr id="45066" name="Rectangle 10"/>
          <p:cNvSpPr>
            <a:spLocks noChangeArrowheads="1"/>
          </p:cNvSpPr>
          <p:nvPr/>
        </p:nvSpPr>
        <p:spPr bwMode="auto">
          <a:xfrm>
            <a:off x="1517073" y="4210665"/>
            <a:ext cx="3429000" cy="584775"/>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spAutoFit/>
          </a:bodyPr>
          <a:lstStyle>
            <a:lvl1pPr marL="342900" indent="-34290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742950" indent="-285750">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43000" indent="-228600">
              <a:spcBef>
                <a:spcPct val="20000"/>
              </a:spcBef>
              <a:defRPr sz="2400">
                <a:solidFill>
                  <a:schemeClr val="tx1"/>
                </a:solidFill>
                <a:latin typeface="Arial Narrow" panose="020B0606020202030204" pitchFamily="34" charset="0"/>
              </a:defRPr>
            </a:lvl3pPr>
            <a:lvl4pPr marL="1600200" indent="-228600">
              <a:spcBef>
                <a:spcPct val="20000"/>
              </a:spcBef>
              <a:defRPr sz="2000">
                <a:solidFill>
                  <a:schemeClr val="tx1"/>
                </a:solidFill>
                <a:latin typeface="Arial Narrow" panose="020B0606020202030204" pitchFamily="34" charset="0"/>
              </a:defRPr>
            </a:lvl4pPr>
            <a:lvl5pPr marL="2057400" indent="-228600">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pPr>
              <a:lnSpc>
                <a:spcPct val="100000"/>
              </a:lnSpc>
              <a:spcBef>
                <a:spcPct val="0"/>
              </a:spcBef>
              <a:buClrTx/>
              <a:buSzTx/>
              <a:buFontTx/>
              <a:buNone/>
            </a:pPr>
            <a:r>
              <a:rPr lang="en-US" altLang="en-US" sz="1600" b="0">
                <a:latin typeface="Lucida Sans Typewriter" panose="020B0509030504030204" pitchFamily="49" charset="0"/>
              </a:rPr>
              <a:t>DataAdapter1.Fill(ds);</a:t>
            </a:r>
          </a:p>
          <a:p>
            <a:pPr>
              <a:lnSpc>
                <a:spcPct val="100000"/>
              </a:lnSpc>
              <a:spcBef>
                <a:spcPct val="0"/>
              </a:spcBef>
              <a:buClrTx/>
              <a:buSzTx/>
              <a:buFontTx/>
              <a:buNone/>
            </a:pPr>
            <a:r>
              <a:rPr lang="en-US" altLang="en-US" sz="1600" b="0">
                <a:latin typeface="Lucida Sans Typewriter" panose="020B0509030504030204" pitchFamily="49" charset="0"/>
              </a:rPr>
              <a:t>DataAdapter2.Fill(ds);</a:t>
            </a:r>
          </a:p>
        </p:txBody>
      </p:sp>
    </p:spTree>
    <p:extLst>
      <p:ext uri="{BB962C8B-B14F-4D97-AF65-F5344CB8AC3E}">
        <p14:creationId xmlns:p14="http://schemas.microsoft.com/office/powerpoint/2010/main" val="3636753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dirty="0"/>
              <a:t>Storing Multiple Tables </a:t>
            </a:r>
          </a:p>
        </p:txBody>
      </p:sp>
      <p:sp>
        <p:nvSpPr>
          <p:cNvPr id="112643" name="Rectangle 3"/>
          <p:cNvSpPr>
            <a:spLocks noChangeArrowheads="1"/>
          </p:cNvSpPr>
          <p:nvPr/>
        </p:nvSpPr>
        <p:spPr bwMode="auto">
          <a:xfrm>
            <a:off x="7406121" y="5270354"/>
            <a:ext cx="2667000" cy="332399"/>
          </a:xfrm>
          <a:prstGeom prst="rect">
            <a:avLst/>
          </a:prstGeom>
          <a:solidFill>
            <a:srgbClr val="EAEAEA"/>
          </a:solidFill>
          <a:ln w="9525">
            <a:solidFill>
              <a:srgbClr val="0033CC"/>
            </a:solidFill>
            <a:miter lim="800000"/>
            <a:headEnd/>
            <a:tailEnd/>
          </a:ln>
          <a:effectLst>
            <a:outerShdw dist="53882" dir="2700000" algn="ctr" rotWithShape="0">
              <a:srgbClr val="919191"/>
            </a:outerShdw>
          </a:effectLst>
        </p:spPr>
        <p:txBody>
          <a:bodyPr tIns="27432" bIns="27432" anchor="ctr">
            <a:spAutoFit/>
          </a:bodyPr>
          <a:lstStyle/>
          <a:p>
            <a:endParaRPr lang="en-US"/>
          </a:p>
        </p:txBody>
      </p:sp>
      <p:sp>
        <p:nvSpPr>
          <p:cNvPr id="112644" name="Rectangle 4"/>
          <p:cNvSpPr>
            <a:spLocks noChangeArrowheads="1"/>
          </p:cNvSpPr>
          <p:nvPr/>
        </p:nvSpPr>
        <p:spPr bwMode="auto">
          <a:xfrm>
            <a:off x="1127125" y="1774825"/>
            <a:ext cx="7194550" cy="428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79400" indent="-27940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690563" indent="-296863">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804863">
              <a:spcBef>
                <a:spcPct val="20000"/>
              </a:spcBef>
              <a:defRPr sz="2400">
                <a:solidFill>
                  <a:schemeClr val="tx1"/>
                </a:solidFill>
                <a:latin typeface="Arial Narrow" panose="020B0606020202030204" pitchFamily="34" charset="0"/>
              </a:defRPr>
            </a:lvl3pPr>
            <a:lvl4pPr marL="919163">
              <a:spcBef>
                <a:spcPct val="20000"/>
              </a:spcBef>
              <a:defRPr sz="2000">
                <a:solidFill>
                  <a:schemeClr val="tx1"/>
                </a:solidFill>
                <a:latin typeface="Arial Narrow" panose="020B0606020202030204" pitchFamily="34" charset="0"/>
              </a:defRPr>
            </a:lvl4pPr>
            <a:lvl5pPr marL="1033463">
              <a:spcBef>
                <a:spcPct val="20000"/>
              </a:spcBef>
              <a:defRPr sz="2000">
                <a:solidFill>
                  <a:schemeClr val="tx1"/>
                </a:solidFill>
                <a:latin typeface="Arial Narrow" panose="020B0606020202030204" pitchFamily="34" charset="0"/>
              </a:defRPr>
            </a:lvl5pPr>
            <a:lvl6pPr marL="1490663" eaLnBrk="0" fontAlgn="base" hangingPunct="0">
              <a:spcBef>
                <a:spcPct val="20000"/>
              </a:spcBef>
              <a:spcAft>
                <a:spcPct val="0"/>
              </a:spcAft>
              <a:defRPr sz="2000">
                <a:solidFill>
                  <a:schemeClr val="tx1"/>
                </a:solidFill>
                <a:latin typeface="Arial Narrow" panose="020B0606020202030204" pitchFamily="34" charset="0"/>
              </a:defRPr>
            </a:lvl6pPr>
            <a:lvl7pPr marL="1947863" eaLnBrk="0" fontAlgn="base" hangingPunct="0">
              <a:spcBef>
                <a:spcPct val="20000"/>
              </a:spcBef>
              <a:spcAft>
                <a:spcPct val="0"/>
              </a:spcAft>
              <a:defRPr sz="2000">
                <a:solidFill>
                  <a:schemeClr val="tx1"/>
                </a:solidFill>
                <a:latin typeface="Arial Narrow" panose="020B0606020202030204" pitchFamily="34" charset="0"/>
              </a:defRPr>
            </a:lvl7pPr>
            <a:lvl8pPr marL="2405063" eaLnBrk="0" fontAlgn="base" hangingPunct="0">
              <a:spcBef>
                <a:spcPct val="20000"/>
              </a:spcBef>
              <a:spcAft>
                <a:spcPct val="0"/>
              </a:spcAft>
              <a:defRPr sz="2000">
                <a:solidFill>
                  <a:schemeClr val="tx1"/>
                </a:solidFill>
                <a:latin typeface="Arial Narrow" panose="020B0606020202030204" pitchFamily="34" charset="0"/>
              </a:defRPr>
            </a:lvl8pPr>
            <a:lvl9pPr marL="2862263" eaLnBrk="0" fontAlgn="base" hangingPunct="0">
              <a:spcBef>
                <a:spcPct val="20000"/>
              </a:spcBef>
              <a:spcAft>
                <a:spcPct val="0"/>
              </a:spcAft>
              <a:defRPr sz="2000">
                <a:solidFill>
                  <a:schemeClr val="tx1"/>
                </a:solidFill>
                <a:latin typeface="Arial Narrow" panose="020B0606020202030204" pitchFamily="34" charset="0"/>
              </a:defRPr>
            </a:lvl9pPr>
          </a:lstStyle>
          <a:p>
            <a:pPr>
              <a:lnSpc>
                <a:spcPct val="95000"/>
              </a:lnSpc>
              <a:spcBef>
                <a:spcPct val="65000"/>
              </a:spcBef>
            </a:pPr>
            <a:r>
              <a:rPr lang="en-US" altLang="en-US" dirty="0"/>
              <a:t>Add the first table</a:t>
            </a:r>
          </a:p>
          <a:p>
            <a:pPr>
              <a:lnSpc>
                <a:spcPct val="95000"/>
              </a:lnSpc>
              <a:spcBef>
                <a:spcPct val="65000"/>
              </a:spcBef>
            </a:pPr>
            <a:endParaRPr lang="en-US" altLang="en-US" dirty="0"/>
          </a:p>
          <a:p>
            <a:pPr>
              <a:lnSpc>
                <a:spcPct val="65000"/>
              </a:lnSpc>
              <a:spcBef>
                <a:spcPct val="65000"/>
              </a:spcBef>
            </a:pPr>
            <a:endParaRPr lang="en-US" altLang="en-US" dirty="0"/>
          </a:p>
          <a:p>
            <a:pPr>
              <a:lnSpc>
                <a:spcPct val="95000"/>
              </a:lnSpc>
              <a:spcBef>
                <a:spcPct val="65000"/>
              </a:spcBef>
            </a:pPr>
            <a:r>
              <a:rPr lang="en-US" altLang="en-US" dirty="0"/>
              <a:t>Add the subsequent table(s)</a:t>
            </a:r>
          </a:p>
        </p:txBody>
      </p:sp>
      <p:sp>
        <p:nvSpPr>
          <p:cNvPr id="112645" name="Rectangle 5"/>
          <p:cNvSpPr>
            <a:spLocks noChangeArrowheads="1"/>
          </p:cNvSpPr>
          <p:nvPr/>
        </p:nvSpPr>
        <p:spPr bwMode="auto">
          <a:xfrm>
            <a:off x="1497302" y="2230437"/>
            <a:ext cx="6019800" cy="1066800"/>
          </a:xfrm>
          <a:prstGeom prst="rect">
            <a:avLst/>
          </a:prstGeom>
          <a:solidFill>
            <a:schemeClr val="bg1"/>
          </a:solidFill>
          <a:ln w="12700">
            <a:solidFill>
              <a:schemeClr val="tx1"/>
            </a:solidFill>
            <a:miter lim="800000"/>
            <a:headEnd/>
            <a:tailEnd/>
          </a:ln>
          <a:effectLst>
            <a:outerShdw dist="107763" dir="2700000" algn="ctr" rotWithShape="0">
              <a:srgbClr val="919191"/>
            </a:outerShdw>
          </a:effectLst>
        </p:spPr>
        <p:txBody>
          <a:bodyPr wrap="none" anchor="ctr"/>
          <a:lstStyle/>
          <a:p>
            <a:r>
              <a:rPr lang="en-US" altLang="en-US" sz="2000" dirty="0" err="1">
                <a:latin typeface="Lucida Sans Typewriter" panose="020B0509030504030204" pitchFamily="49" charset="0"/>
                <a:cs typeface="Times New Roman" panose="02020603050405020304" pitchFamily="18" charset="0"/>
              </a:rPr>
              <a:t>daCustomers</a:t>
            </a:r>
            <a:r>
              <a:rPr lang="en-US" altLang="en-US" sz="2000" dirty="0">
                <a:latin typeface="Lucida Sans Typewriter" panose="020B0509030504030204" pitchFamily="49" charset="0"/>
                <a:cs typeface="Times New Roman" panose="02020603050405020304" pitchFamily="18" charset="0"/>
              </a:rPr>
              <a:t> = New </a:t>
            </a:r>
            <a:r>
              <a:rPr lang="en-US" altLang="en-US" sz="2000" dirty="0" err="1">
                <a:latin typeface="Lucida Sans Typewriter" panose="020B0509030504030204" pitchFamily="49" charset="0"/>
                <a:cs typeface="Times New Roman" panose="02020603050405020304" pitchFamily="18" charset="0"/>
              </a:rPr>
              <a:t>SqlDataAdapter</a:t>
            </a:r>
            <a:r>
              <a:rPr lang="en-US" altLang="en-US" sz="2000" dirty="0">
                <a:latin typeface="Lucida Sans Typewriter" panose="020B0509030504030204" pitchFamily="49" charset="0"/>
                <a:cs typeface="Times New Roman" panose="02020603050405020304" pitchFamily="18" charset="0"/>
              </a:rPr>
              <a:t> _</a:t>
            </a:r>
          </a:p>
          <a:p>
            <a:r>
              <a:rPr lang="en-US" altLang="en-US" sz="2000" dirty="0">
                <a:latin typeface="Lucida Sans Typewriter" panose="020B0509030504030204" pitchFamily="49" charset="0"/>
                <a:cs typeface="Times New Roman" panose="02020603050405020304" pitchFamily="18" charset="0"/>
              </a:rPr>
              <a:t>   ("select * from Customers", conn1)</a:t>
            </a:r>
          </a:p>
          <a:p>
            <a:r>
              <a:rPr lang="en-US" altLang="en-US" sz="2000" dirty="0" err="1">
                <a:latin typeface="Lucida Sans Typewriter" panose="020B0509030504030204" pitchFamily="49" charset="0"/>
                <a:cs typeface="Times New Roman" panose="02020603050405020304" pitchFamily="18" charset="0"/>
              </a:rPr>
              <a:t>daCustomers.Fill</a:t>
            </a:r>
            <a:r>
              <a:rPr lang="en-US" altLang="en-US" sz="2000" dirty="0">
                <a:latin typeface="Lucida Sans Typewriter" panose="020B0509030504030204" pitchFamily="49" charset="0"/>
                <a:cs typeface="Times New Roman" panose="02020603050405020304" pitchFamily="18" charset="0"/>
              </a:rPr>
              <a:t>(ds, "Customers")</a:t>
            </a:r>
          </a:p>
        </p:txBody>
      </p:sp>
      <p:sp>
        <p:nvSpPr>
          <p:cNvPr id="112646" name="Text Box 6"/>
          <p:cNvSpPr txBox="1">
            <a:spLocks noChangeArrowheads="1"/>
          </p:cNvSpPr>
          <p:nvPr/>
        </p:nvSpPr>
        <p:spPr bwMode="auto">
          <a:xfrm>
            <a:off x="8508711" y="6017075"/>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t>Orders</a:t>
            </a:r>
          </a:p>
        </p:txBody>
      </p:sp>
      <p:sp>
        <p:nvSpPr>
          <p:cNvPr id="112647" name="Text Box 7"/>
          <p:cNvSpPr txBox="1">
            <a:spLocks noChangeArrowheads="1"/>
          </p:cNvSpPr>
          <p:nvPr/>
        </p:nvSpPr>
        <p:spPr bwMode="auto">
          <a:xfrm>
            <a:off x="6332538" y="454660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Customers</a:t>
            </a:r>
          </a:p>
        </p:txBody>
      </p:sp>
      <p:grpSp>
        <p:nvGrpSpPr>
          <p:cNvPr id="112648" name="Group 8"/>
          <p:cNvGrpSpPr>
            <a:grpSpLocks/>
          </p:cNvGrpSpPr>
          <p:nvPr/>
        </p:nvGrpSpPr>
        <p:grpSpPr bwMode="auto">
          <a:xfrm>
            <a:off x="7672822" y="4722179"/>
            <a:ext cx="1362075" cy="930275"/>
            <a:chOff x="4032" y="2736"/>
            <a:chExt cx="624" cy="426"/>
          </a:xfrm>
        </p:grpSpPr>
        <p:sp>
          <p:nvSpPr>
            <p:cNvPr id="112649" name="Rectangle 9"/>
            <p:cNvSpPr>
              <a:spLocks noChangeArrowheads="1"/>
            </p:cNvSpPr>
            <p:nvPr/>
          </p:nvSpPr>
          <p:spPr bwMode="auto">
            <a:xfrm>
              <a:off x="4032" y="2736"/>
              <a:ext cx="624" cy="426"/>
            </a:xfrm>
            <a:prstGeom prst="rect">
              <a:avLst/>
            </a:prstGeom>
            <a:solidFill>
              <a:schemeClr val="accent1"/>
            </a:solidFill>
            <a:ln w="9525">
              <a:solidFill>
                <a:schemeClr val="tx1"/>
              </a:solidFill>
              <a:miter lim="800000"/>
              <a:headEnd/>
              <a:tailEnd/>
            </a:ln>
            <a:effectLst>
              <a:outerShdw dist="35921" dir="2700000" algn="ctr" rotWithShape="0">
                <a:srgbClr val="C0C0C0"/>
              </a:outerShdw>
            </a:effectLst>
          </p:spPr>
          <p:txBody>
            <a:bodyPr wrap="none" anchor="ctr"/>
            <a:lstStyle/>
            <a:p>
              <a:endParaRPr lang="en-US"/>
            </a:p>
          </p:txBody>
        </p:sp>
        <p:sp>
          <p:nvSpPr>
            <p:cNvPr id="112650" name="Rectangle 10"/>
            <p:cNvSpPr>
              <a:spLocks noChangeArrowheads="1"/>
            </p:cNvSpPr>
            <p:nvPr/>
          </p:nvSpPr>
          <p:spPr bwMode="auto">
            <a:xfrm>
              <a:off x="4064" y="2846"/>
              <a:ext cx="558" cy="275"/>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1" name="Rectangle 11"/>
            <p:cNvSpPr>
              <a:spLocks noChangeArrowheads="1"/>
            </p:cNvSpPr>
            <p:nvPr/>
          </p:nvSpPr>
          <p:spPr bwMode="auto">
            <a:xfrm>
              <a:off x="4064" y="2846"/>
              <a:ext cx="53" cy="275"/>
            </a:xfrm>
            <a:prstGeom prst="rect">
              <a:avLst/>
            </a:prstGeom>
            <a:solidFill>
              <a:srgbClr val="C0C0C0"/>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2" name="Rectangle 12"/>
            <p:cNvSpPr>
              <a:spLocks noChangeArrowheads="1"/>
            </p:cNvSpPr>
            <p:nvPr/>
          </p:nvSpPr>
          <p:spPr bwMode="auto">
            <a:xfrm>
              <a:off x="4064" y="2791"/>
              <a:ext cx="558" cy="54"/>
            </a:xfrm>
            <a:prstGeom prst="rect">
              <a:avLst/>
            </a:prstGeom>
            <a:solidFill>
              <a:srgbClr val="C0C0C0"/>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3" name="Line 13"/>
            <p:cNvSpPr>
              <a:spLocks noChangeShapeType="1"/>
            </p:cNvSpPr>
            <p:nvPr/>
          </p:nvSpPr>
          <p:spPr bwMode="auto">
            <a:xfrm>
              <a:off x="4116" y="3015"/>
              <a:ext cx="505"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4" name="Line 14"/>
            <p:cNvSpPr>
              <a:spLocks noChangeShapeType="1"/>
            </p:cNvSpPr>
            <p:nvPr/>
          </p:nvSpPr>
          <p:spPr bwMode="auto">
            <a:xfrm>
              <a:off x="4174"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5" name="Line 15"/>
            <p:cNvSpPr>
              <a:spLocks noChangeShapeType="1"/>
            </p:cNvSpPr>
            <p:nvPr/>
          </p:nvSpPr>
          <p:spPr bwMode="auto">
            <a:xfrm>
              <a:off x="4229"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6" name="Line 16"/>
            <p:cNvSpPr>
              <a:spLocks noChangeShapeType="1"/>
            </p:cNvSpPr>
            <p:nvPr/>
          </p:nvSpPr>
          <p:spPr bwMode="auto">
            <a:xfrm>
              <a:off x="4283"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7" name="Line 17"/>
            <p:cNvSpPr>
              <a:spLocks noChangeShapeType="1"/>
            </p:cNvSpPr>
            <p:nvPr/>
          </p:nvSpPr>
          <p:spPr bwMode="auto">
            <a:xfrm>
              <a:off x="4337"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8" name="Line 18"/>
            <p:cNvSpPr>
              <a:spLocks noChangeShapeType="1"/>
            </p:cNvSpPr>
            <p:nvPr/>
          </p:nvSpPr>
          <p:spPr bwMode="auto">
            <a:xfrm>
              <a:off x="4392"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9" name="Line 19"/>
            <p:cNvSpPr>
              <a:spLocks noChangeShapeType="1"/>
            </p:cNvSpPr>
            <p:nvPr/>
          </p:nvSpPr>
          <p:spPr bwMode="auto">
            <a:xfrm>
              <a:off x="4446"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0" name="Line 20"/>
            <p:cNvSpPr>
              <a:spLocks noChangeShapeType="1"/>
            </p:cNvSpPr>
            <p:nvPr/>
          </p:nvSpPr>
          <p:spPr bwMode="auto">
            <a:xfrm>
              <a:off x="4500"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1" name="Line 21"/>
            <p:cNvSpPr>
              <a:spLocks noChangeShapeType="1"/>
            </p:cNvSpPr>
            <p:nvPr/>
          </p:nvSpPr>
          <p:spPr bwMode="auto">
            <a:xfrm>
              <a:off x="4554"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2" name="Line 22"/>
            <p:cNvSpPr>
              <a:spLocks noChangeShapeType="1"/>
            </p:cNvSpPr>
            <p:nvPr/>
          </p:nvSpPr>
          <p:spPr bwMode="auto">
            <a:xfrm flipV="1">
              <a:off x="4120" y="2958"/>
              <a:ext cx="500" cy="1"/>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3" name="Line 23"/>
            <p:cNvSpPr>
              <a:spLocks noChangeShapeType="1"/>
            </p:cNvSpPr>
            <p:nvPr/>
          </p:nvSpPr>
          <p:spPr bwMode="auto">
            <a:xfrm>
              <a:off x="4116" y="2903"/>
              <a:ext cx="505" cy="1"/>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4" name="Line 24"/>
            <p:cNvSpPr>
              <a:spLocks noChangeShapeType="1"/>
            </p:cNvSpPr>
            <p:nvPr/>
          </p:nvSpPr>
          <p:spPr bwMode="auto">
            <a:xfrm>
              <a:off x="4116" y="3068"/>
              <a:ext cx="506" cy="1"/>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2665" name="Rectangle 25"/>
          <p:cNvSpPr>
            <a:spLocks noChangeArrowheads="1"/>
          </p:cNvSpPr>
          <p:nvPr/>
        </p:nvSpPr>
        <p:spPr bwMode="auto">
          <a:xfrm>
            <a:off x="8444347" y="5084129"/>
            <a:ext cx="1362075" cy="930275"/>
          </a:xfrm>
          <a:prstGeom prst="rect">
            <a:avLst/>
          </a:prstGeom>
          <a:solidFill>
            <a:schemeClr val="accent1"/>
          </a:solidFill>
          <a:ln w="9525">
            <a:solidFill>
              <a:schemeClr val="tx1"/>
            </a:solidFill>
            <a:miter lim="800000"/>
            <a:headEnd/>
            <a:tailEnd/>
          </a:ln>
          <a:effectLst>
            <a:outerShdw dist="35921" dir="2700000" algn="ctr" rotWithShape="0">
              <a:srgbClr val="C0C0C0"/>
            </a:outerShdw>
          </a:effectLst>
        </p:spPr>
        <p:txBody>
          <a:bodyPr wrap="none" anchor="ctr"/>
          <a:lstStyle/>
          <a:p>
            <a:endParaRPr lang="en-US"/>
          </a:p>
        </p:txBody>
      </p:sp>
      <p:sp>
        <p:nvSpPr>
          <p:cNvPr id="112666" name="Rectangle 26"/>
          <p:cNvSpPr>
            <a:spLocks noChangeArrowheads="1"/>
          </p:cNvSpPr>
          <p:nvPr/>
        </p:nvSpPr>
        <p:spPr bwMode="auto">
          <a:xfrm>
            <a:off x="8514197" y="5323841"/>
            <a:ext cx="1217613" cy="601662"/>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7" name="Rectangle 27"/>
          <p:cNvSpPr>
            <a:spLocks noChangeArrowheads="1"/>
          </p:cNvSpPr>
          <p:nvPr/>
        </p:nvSpPr>
        <p:spPr bwMode="auto">
          <a:xfrm>
            <a:off x="8514196" y="5323841"/>
            <a:ext cx="115888" cy="601662"/>
          </a:xfrm>
          <a:prstGeom prst="rect">
            <a:avLst/>
          </a:prstGeom>
          <a:solidFill>
            <a:srgbClr val="C0C0C0"/>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8" name="Rectangle 28"/>
          <p:cNvSpPr>
            <a:spLocks noChangeArrowheads="1"/>
          </p:cNvSpPr>
          <p:nvPr/>
        </p:nvSpPr>
        <p:spPr bwMode="auto">
          <a:xfrm>
            <a:off x="8514197" y="5204779"/>
            <a:ext cx="1217613" cy="117475"/>
          </a:xfrm>
          <a:prstGeom prst="rect">
            <a:avLst/>
          </a:prstGeom>
          <a:solidFill>
            <a:srgbClr val="C0C0C0"/>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9" name="Line 29"/>
          <p:cNvSpPr>
            <a:spLocks noChangeShapeType="1"/>
          </p:cNvSpPr>
          <p:nvPr/>
        </p:nvSpPr>
        <p:spPr bwMode="auto">
          <a:xfrm>
            <a:off x="8626909" y="5693728"/>
            <a:ext cx="110331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0" name="Line 30"/>
          <p:cNvSpPr>
            <a:spLocks noChangeShapeType="1"/>
          </p:cNvSpPr>
          <p:nvPr/>
        </p:nvSpPr>
        <p:spPr bwMode="auto">
          <a:xfrm>
            <a:off x="8753909"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1" name="Line 31"/>
          <p:cNvSpPr>
            <a:spLocks noChangeShapeType="1"/>
          </p:cNvSpPr>
          <p:nvPr/>
        </p:nvSpPr>
        <p:spPr bwMode="auto">
          <a:xfrm>
            <a:off x="8874559"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2" name="Line 32"/>
          <p:cNvSpPr>
            <a:spLocks noChangeShapeType="1"/>
          </p:cNvSpPr>
          <p:nvPr/>
        </p:nvSpPr>
        <p:spPr bwMode="auto">
          <a:xfrm>
            <a:off x="8992034"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3" name="Line 33"/>
          <p:cNvSpPr>
            <a:spLocks noChangeShapeType="1"/>
          </p:cNvSpPr>
          <p:nvPr/>
        </p:nvSpPr>
        <p:spPr bwMode="auto">
          <a:xfrm>
            <a:off x="9109509"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4" name="Line 34"/>
          <p:cNvSpPr>
            <a:spLocks noChangeShapeType="1"/>
          </p:cNvSpPr>
          <p:nvPr/>
        </p:nvSpPr>
        <p:spPr bwMode="auto">
          <a:xfrm>
            <a:off x="9230159"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5" name="Line 35"/>
          <p:cNvSpPr>
            <a:spLocks noChangeShapeType="1"/>
          </p:cNvSpPr>
          <p:nvPr/>
        </p:nvSpPr>
        <p:spPr bwMode="auto">
          <a:xfrm>
            <a:off x="9349221"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6" name="Line 36"/>
          <p:cNvSpPr>
            <a:spLocks noChangeShapeType="1"/>
          </p:cNvSpPr>
          <p:nvPr/>
        </p:nvSpPr>
        <p:spPr bwMode="auto">
          <a:xfrm>
            <a:off x="9466696"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7" name="Line 37"/>
          <p:cNvSpPr>
            <a:spLocks noChangeShapeType="1"/>
          </p:cNvSpPr>
          <p:nvPr/>
        </p:nvSpPr>
        <p:spPr bwMode="auto">
          <a:xfrm>
            <a:off x="9582584"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8" name="Line 38"/>
          <p:cNvSpPr>
            <a:spLocks noChangeShapeType="1"/>
          </p:cNvSpPr>
          <p:nvPr/>
        </p:nvSpPr>
        <p:spPr bwMode="auto">
          <a:xfrm flipV="1">
            <a:off x="8636434" y="5569903"/>
            <a:ext cx="109061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9" name="Line 39"/>
          <p:cNvSpPr>
            <a:spLocks noChangeShapeType="1"/>
          </p:cNvSpPr>
          <p:nvPr/>
        </p:nvSpPr>
        <p:spPr bwMode="auto">
          <a:xfrm>
            <a:off x="8626909" y="5449253"/>
            <a:ext cx="1103312" cy="158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0" name="Line 40"/>
          <p:cNvSpPr>
            <a:spLocks noChangeShapeType="1"/>
          </p:cNvSpPr>
          <p:nvPr/>
        </p:nvSpPr>
        <p:spPr bwMode="auto">
          <a:xfrm>
            <a:off x="8626909" y="5809617"/>
            <a:ext cx="1104900" cy="1587"/>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1" name="Rectangle 41"/>
          <p:cNvSpPr>
            <a:spLocks noChangeArrowheads="1"/>
          </p:cNvSpPr>
          <p:nvPr/>
        </p:nvSpPr>
        <p:spPr bwMode="auto">
          <a:xfrm>
            <a:off x="1497302" y="3836988"/>
            <a:ext cx="6019800" cy="1066800"/>
          </a:xfrm>
          <a:prstGeom prst="rect">
            <a:avLst/>
          </a:prstGeom>
          <a:solidFill>
            <a:schemeClr val="bg1"/>
          </a:solidFill>
          <a:ln w="12700">
            <a:solidFill>
              <a:schemeClr val="tx1"/>
            </a:solidFill>
            <a:miter lim="800000"/>
            <a:headEnd/>
            <a:tailEnd/>
          </a:ln>
          <a:effectLst>
            <a:outerShdw dist="107763" dir="2700000" algn="ctr" rotWithShape="0">
              <a:srgbClr val="919191"/>
            </a:outerShdw>
          </a:effectLst>
        </p:spPr>
        <p:txBody>
          <a:bodyPr wrap="none" anchor="ctr"/>
          <a:lstStyle/>
          <a:p>
            <a:r>
              <a:rPr lang="en-US" altLang="en-US" sz="2000">
                <a:latin typeface="Lucida Sans Typewriter" panose="020B0509030504030204" pitchFamily="49" charset="0"/>
                <a:cs typeface="Times New Roman" panose="02020603050405020304" pitchFamily="18" charset="0"/>
              </a:rPr>
              <a:t>daOrders = New SqlDataAdapter _</a:t>
            </a:r>
          </a:p>
          <a:p>
            <a:r>
              <a:rPr lang="en-US" altLang="en-US" sz="2000">
                <a:latin typeface="Lucida Sans Typewriter" panose="020B0509030504030204" pitchFamily="49" charset="0"/>
                <a:cs typeface="Times New Roman" panose="02020603050405020304" pitchFamily="18" charset="0"/>
              </a:rPr>
              <a:t>   ("select * from Orders", conn2)</a:t>
            </a:r>
          </a:p>
          <a:p>
            <a:r>
              <a:rPr lang="en-US" altLang="en-US" sz="2000">
                <a:latin typeface="Lucida Sans Typewriter" panose="020B0509030504030204" pitchFamily="49" charset="0"/>
                <a:cs typeface="Times New Roman" panose="02020603050405020304" pitchFamily="18" charset="0"/>
              </a:rPr>
              <a:t>daOrders.Fill(ds, "Orders")</a:t>
            </a:r>
          </a:p>
        </p:txBody>
      </p:sp>
      <p:sp>
        <p:nvSpPr>
          <p:cNvPr id="112682" name="Line 42"/>
          <p:cNvSpPr>
            <a:spLocks noChangeShapeType="1"/>
          </p:cNvSpPr>
          <p:nvPr/>
        </p:nvSpPr>
        <p:spPr bwMode="auto">
          <a:xfrm flipV="1">
            <a:off x="7025121" y="5398453"/>
            <a:ext cx="64770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83" name="Line 43"/>
          <p:cNvSpPr>
            <a:spLocks noChangeShapeType="1"/>
          </p:cNvSpPr>
          <p:nvPr/>
        </p:nvSpPr>
        <p:spPr bwMode="auto">
          <a:xfrm flipH="1">
            <a:off x="9806421" y="5398453"/>
            <a:ext cx="102870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84" name="AutoShape 44"/>
          <p:cNvSpPr>
            <a:spLocks noChangeArrowheads="1"/>
          </p:cNvSpPr>
          <p:nvPr/>
        </p:nvSpPr>
        <p:spPr bwMode="auto">
          <a:xfrm>
            <a:off x="10516034" y="4941253"/>
            <a:ext cx="1371600" cy="838200"/>
          </a:xfrm>
          <a:prstGeom prst="can">
            <a:avLst>
              <a:gd name="adj" fmla="val 39787"/>
            </a:avLst>
          </a:prstGeom>
          <a:gradFill rotWithShape="0">
            <a:gsLst>
              <a:gs pos="0">
                <a:srgbClr val="FFCC66">
                  <a:gamma/>
                  <a:shade val="56078"/>
                  <a:invGamma/>
                </a:srgbClr>
              </a:gs>
              <a:gs pos="50000">
                <a:srgbClr val="FFCC66"/>
              </a:gs>
              <a:gs pos="100000">
                <a:srgbClr val="FFCC66">
                  <a:gamma/>
                  <a:shade val="56078"/>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r>
              <a:rPr lang="en-US" altLang="en-US" sz="2200" b="1">
                <a:latin typeface="Arial" panose="020B0604020202020204" pitchFamily="34" charset="0"/>
              </a:rPr>
              <a:t>conn2</a:t>
            </a:r>
          </a:p>
        </p:txBody>
      </p:sp>
      <p:sp>
        <p:nvSpPr>
          <p:cNvPr id="112685" name="AutoShape 45"/>
          <p:cNvSpPr>
            <a:spLocks noChangeArrowheads="1"/>
          </p:cNvSpPr>
          <p:nvPr/>
        </p:nvSpPr>
        <p:spPr bwMode="auto">
          <a:xfrm>
            <a:off x="5653521" y="4941253"/>
            <a:ext cx="1371600" cy="838200"/>
          </a:xfrm>
          <a:prstGeom prst="can">
            <a:avLst>
              <a:gd name="adj" fmla="val 39787"/>
            </a:avLst>
          </a:prstGeom>
          <a:gradFill rotWithShape="0">
            <a:gsLst>
              <a:gs pos="0">
                <a:srgbClr val="FFCC66">
                  <a:gamma/>
                  <a:shade val="56078"/>
                  <a:invGamma/>
                </a:srgbClr>
              </a:gs>
              <a:gs pos="50000">
                <a:srgbClr val="FFCC66"/>
              </a:gs>
              <a:gs pos="100000">
                <a:srgbClr val="FFCC66">
                  <a:gamma/>
                  <a:shade val="56078"/>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r>
              <a:rPr lang="en-US" altLang="en-US" sz="2200" b="1">
                <a:latin typeface="Arial" panose="020B0604020202020204" pitchFamily="34" charset="0"/>
              </a:rPr>
              <a:t>conn1</a:t>
            </a:r>
          </a:p>
        </p:txBody>
      </p:sp>
      <p:sp>
        <p:nvSpPr>
          <p:cNvPr id="112686" name="Text Box 46"/>
          <p:cNvSpPr txBox="1">
            <a:spLocks noChangeArrowheads="1"/>
          </p:cNvSpPr>
          <p:nvPr/>
        </p:nvSpPr>
        <p:spPr bwMode="auto">
          <a:xfrm>
            <a:off x="7195679" y="5780357"/>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DataSet</a:t>
            </a:r>
          </a:p>
        </p:txBody>
      </p:sp>
    </p:spTree>
    <p:extLst>
      <p:ext uri="{BB962C8B-B14F-4D97-AF65-F5344CB8AC3E}">
        <p14:creationId xmlns:p14="http://schemas.microsoft.com/office/powerpoint/2010/main" val="3588195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l"/>
            <a:r>
              <a:rPr lang="en-GB" altLang="en-US" dirty="0"/>
              <a:t>Getting data</a:t>
            </a:r>
          </a:p>
        </p:txBody>
      </p:sp>
      <p:sp>
        <p:nvSpPr>
          <p:cNvPr id="33795" name="Rectangle 3"/>
          <p:cNvSpPr>
            <a:spLocks noGrp="1" noChangeArrowheads="1"/>
          </p:cNvSpPr>
          <p:nvPr>
            <p:ph idx="1"/>
          </p:nvPr>
        </p:nvSpPr>
        <p:spPr/>
        <p:txBody>
          <a:bodyPr/>
          <a:lstStyle/>
          <a:p>
            <a:r>
              <a:rPr lang="en-GB" altLang="en-US">
                <a:latin typeface="Verdana" panose="020B0604030504040204" pitchFamily="34" charset="0"/>
              </a:rPr>
              <a:t>SqlCommand</a:t>
            </a:r>
            <a:br>
              <a:rPr lang="en-GB" altLang="en-US">
                <a:latin typeface="Verdana" panose="020B0604030504040204" pitchFamily="34" charset="0"/>
              </a:rPr>
            </a:br>
            <a:r>
              <a:rPr lang="en-GB" altLang="en-US">
                <a:latin typeface="Verdana" panose="020B0604030504040204" pitchFamily="34" charset="0"/>
              </a:rPr>
              <a:t>	ExecuteReader</a:t>
            </a:r>
            <a:br>
              <a:rPr lang="en-GB" altLang="en-US">
                <a:latin typeface="Verdana" panose="020B0604030504040204" pitchFamily="34" charset="0"/>
              </a:rPr>
            </a:br>
            <a:r>
              <a:rPr lang="en-GB" altLang="en-US">
                <a:latin typeface="Verdana" panose="020B0604030504040204" pitchFamily="34" charset="0"/>
              </a:rPr>
              <a:t>	ExecuteNonQuery</a:t>
            </a:r>
            <a:br>
              <a:rPr lang="en-GB" altLang="en-US">
                <a:latin typeface="Verdana" panose="020B0604030504040204" pitchFamily="34" charset="0"/>
              </a:rPr>
            </a:br>
            <a:r>
              <a:rPr lang="en-GB" altLang="en-US">
                <a:latin typeface="Verdana" panose="020B0604030504040204" pitchFamily="34" charset="0"/>
              </a:rPr>
              <a:t>	ExecuteScalar</a:t>
            </a:r>
            <a:br>
              <a:rPr lang="en-GB" altLang="en-US">
                <a:latin typeface="Verdana" panose="020B0604030504040204" pitchFamily="34" charset="0"/>
              </a:rPr>
            </a:br>
            <a:r>
              <a:rPr lang="en-GB" altLang="en-US">
                <a:latin typeface="Verdana" panose="020B0604030504040204" pitchFamily="34" charset="0"/>
              </a:rPr>
              <a:t>	ExecuteXMLReader</a:t>
            </a:r>
          </a:p>
          <a:p>
            <a:r>
              <a:rPr lang="en-GB" altLang="en-US">
                <a:latin typeface="Verdana" panose="020B0604030504040204" pitchFamily="34" charset="0"/>
              </a:rPr>
              <a:t>SqlDataAdapter</a:t>
            </a:r>
            <a:br>
              <a:rPr lang="en-GB" altLang="en-US">
                <a:latin typeface="Verdana" panose="020B0604030504040204" pitchFamily="34" charset="0"/>
              </a:rPr>
            </a:br>
            <a:r>
              <a:rPr lang="en-GB" altLang="en-US">
                <a:latin typeface="Verdana" panose="020B0604030504040204" pitchFamily="34" charset="0"/>
              </a:rPr>
              <a:t>	DataSet</a:t>
            </a:r>
          </a:p>
        </p:txBody>
      </p:sp>
    </p:spTree>
    <p:extLst>
      <p:ext uri="{BB962C8B-B14F-4D97-AF65-F5344CB8AC3E}">
        <p14:creationId xmlns:p14="http://schemas.microsoft.com/office/powerpoint/2010/main" val="3479975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a:r>
              <a:rPr lang="en-GB" altLang="en-US" dirty="0"/>
              <a:t>Command Methods</a:t>
            </a:r>
          </a:p>
        </p:txBody>
      </p:sp>
      <p:sp>
        <p:nvSpPr>
          <p:cNvPr id="41987" name="Rectangle 3"/>
          <p:cNvSpPr>
            <a:spLocks noGrp="1" noChangeArrowheads="1"/>
          </p:cNvSpPr>
          <p:nvPr>
            <p:ph idx="1"/>
          </p:nvPr>
        </p:nvSpPr>
        <p:spPr/>
        <p:txBody>
          <a:bodyPr/>
          <a:lstStyle/>
          <a:p>
            <a:r>
              <a:rPr lang="en-GB" altLang="en-US" dirty="0">
                <a:latin typeface="Verdana" panose="020B0604030504040204" pitchFamily="34" charset="0"/>
              </a:rPr>
              <a:t>.</a:t>
            </a:r>
            <a:r>
              <a:rPr lang="en-GB" altLang="en-US" dirty="0" err="1">
                <a:latin typeface="Verdana" panose="020B0604030504040204" pitchFamily="34" charset="0"/>
              </a:rPr>
              <a:t>ExecuteReader</a:t>
            </a:r>
            <a:r>
              <a:rPr lang="en-GB" altLang="en-US" dirty="0">
                <a:latin typeface="Verdana" panose="020B0604030504040204" pitchFamily="34" charset="0"/>
              </a:rPr>
              <a:t>() - </a:t>
            </a:r>
            <a:r>
              <a:rPr lang="en-GB" altLang="en-US" sz="2400" dirty="0">
                <a:latin typeface="Verdana" panose="020B0604030504040204" pitchFamily="34" charset="0"/>
              </a:rPr>
              <a:t>Returns </a:t>
            </a:r>
            <a:r>
              <a:rPr lang="en-GB" altLang="en-US" sz="2400" dirty="0" err="1">
                <a:latin typeface="Verdana" panose="020B0604030504040204" pitchFamily="34" charset="0"/>
              </a:rPr>
              <a:t>DataReader</a:t>
            </a:r>
            <a:endParaRPr lang="en-GB" altLang="en-US" dirty="0">
              <a:latin typeface="Verdana" panose="020B0604030504040204" pitchFamily="34" charset="0"/>
            </a:endParaRPr>
          </a:p>
          <a:p>
            <a:r>
              <a:rPr lang="en-GB" altLang="en-US" dirty="0">
                <a:latin typeface="Verdana" panose="020B0604030504040204" pitchFamily="34" charset="0"/>
              </a:rPr>
              <a:t>.</a:t>
            </a:r>
            <a:r>
              <a:rPr lang="en-GB" altLang="en-US" dirty="0" err="1">
                <a:latin typeface="Verdana" panose="020B0604030504040204" pitchFamily="34" charset="0"/>
              </a:rPr>
              <a:t>ExecuteNonQuery</a:t>
            </a:r>
            <a:r>
              <a:rPr lang="en-GB" altLang="en-US" dirty="0">
                <a:latin typeface="Verdana" panose="020B0604030504040204" pitchFamily="34" charset="0"/>
              </a:rPr>
              <a:t>() - </a:t>
            </a:r>
            <a:r>
              <a:rPr lang="en-GB" altLang="en-US" b="1" dirty="0">
                <a:latin typeface="Verdana" panose="020B0604030504040204" pitchFamily="34" charset="0"/>
              </a:rPr>
              <a:t>Returns # of Rows Affected</a:t>
            </a:r>
            <a:endParaRPr lang="en-GB" altLang="en-US" sz="1800" b="1" dirty="0">
              <a:latin typeface="Verdana" panose="020B0604030504040204" pitchFamily="34" charset="0"/>
            </a:endParaRPr>
          </a:p>
          <a:p>
            <a:r>
              <a:rPr lang="en-GB" altLang="en-US" dirty="0">
                <a:latin typeface="Verdana" panose="020B0604030504040204" pitchFamily="34" charset="0"/>
              </a:rPr>
              <a:t>.</a:t>
            </a:r>
            <a:r>
              <a:rPr lang="en-GB" altLang="en-US" dirty="0" err="1">
                <a:latin typeface="Verdana" panose="020B0604030504040204" pitchFamily="34" charset="0"/>
              </a:rPr>
              <a:t>ExecuteXMLReader</a:t>
            </a:r>
            <a:r>
              <a:rPr lang="en-GB" altLang="en-US" dirty="0">
                <a:latin typeface="Verdana" panose="020B0604030504040204" pitchFamily="34" charset="0"/>
              </a:rPr>
              <a:t>() - </a:t>
            </a:r>
            <a:r>
              <a:rPr lang="en-GB" altLang="en-US" sz="2400" dirty="0">
                <a:latin typeface="Verdana" panose="020B0604030504040204" pitchFamily="34" charset="0"/>
              </a:rPr>
              <a:t>Returns </a:t>
            </a:r>
            <a:r>
              <a:rPr lang="en-GB" altLang="en-US" sz="2400" dirty="0" err="1">
                <a:latin typeface="Verdana" panose="020B0604030504040204" pitchFamily="34" charset="0"/>
              </a:rPr>
              <a:t>XMLReader</a:t>
            </a:r>
            <a:r>
              <a:rPr lang="en-GB" altLang="en-US" sz="2400" dirty="0">
                <a:latin typeface="Verdana" panose="020B0604030504040204" pitchFamily="34" charset="0"/>
              </a:rPr>
              <a:t> Object  to Read XML documentation</a:t>
            </a:r>
          </a:p>
          <a:p>
            <a:r>
              <a:rPr lang="en-GB" altLang="en-US" dirty="0">
                <a:latin typeface="Verdana" panose="020B0604030504040204" pitchFamily="34" charset="0"/>
              </a:rPr>
              <a:t>.</a:t>
            </a:r>
            <a:r>
              <a:rPr lang="en-GB" altLang="en-US" dirty="0" err="1">
                <a:latin typeface="Verdana" panose="020B0604030504040204" pitchFamily="34" charset="0"/>
              </a:rPr>
              <a:t>ExecuteScaler</a:t>
            </a:r>
            <a:r>
              <a:rPr lang="en-GB" altLang="en-US" dirty="0">
                <a:latin typeface="Verdana" panose="020B0604030504040204" pitchFamily="34" charset="0"/>
              </a:rPr>
              <a:t>() - </a:t>
            </a:r>
            <a:r>
              <a:rPr lang="en-GB" altLang="en-US" sz="2400" dirty="0">
                <a:latin typeface="Verdana" panose="020B0604030504040204" pitchFamily="34" charset="0"/>
              </a:rPr>
              <a:t>Returns a Single Value e.g. SQL SUM function.</a:t>
            </a:r>
            <a:endParaRPr lang="en-GB" altLang="en-US" dirty="0">
              <a:latin typeface="Verdana" panose="020B0604030504040204" pitchFamily="34" charset="0"/>
            </a:endParaRPr>
          </a:p>
          <a:p>
            <a:endParaRPr lang="en-GB" altLang="en-US" dirty="0">
              <a:latin typeface="Verdana" panose="020B0604030504040204" pitchFamily="34" charset="0"/>
            </a:endParaRPr>
          </a:p>
        </p:txBody>
      </p:sp>
    </p:spTree>
    <p:extLst>
      <p:ext uri="{BB962C8B-B14F-4D97-AF65-F5344CB8AC3E}">
        <p14:creationId xmlns:p14="http://schemas.microsoft.com/office/powerpoint/2010/main" val="4092401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a:r>
              <a:rPr lang="en-GB" altLang="en-US" dirty="0"/>
              <a:t>The </a:t>
            </a:r>
            <a:r>
              <a:rPr lang="en-GB" altLang="en-US" dirty="0" err="1"/>
              <a:t>DataReader</a:t>
            </a:r>
            <a:r>
              <a:rPr lang="en-GB" altLang="en-US" dirty="0"/>
              <a:t> object</a:t>
            </a:r>
          </a:p>
        </p:txBody>
      </p:sp>
      <p:sp>
        <p:nvSpPr>
          <p:cNvPr id="58371" name="Rectangle 3"/>
          <p:cNvSpPr>
            <a:spLocks noGrp="1" noChangeArrowheads="1"/>
          </p:cNvSpPr>
          <p:nvPr>
            <p:ph idx="1"/>
          </p:nvPr>
        </p:nvSpPr>
        <p:spPr/>
        <p:txBody>
          <a:bodyPr/>
          <a:lstStyle/>
          <a:p>
            <a:r>
              <a:rPr lang="en-GB" altLang="en-US">
                <a:latin typeface="Verdana" panose="020B0604030504040204" pitchFamily="34" charset="0"/>
              </a:rPr>
              <a:t>DataReader objects are highly optimised for fast, forward only enumeration of data from a data command</a:t>
            </a:r>
          </a:p>
          <a:p>
            <a:r>
              <a:rPr lang="en-GB" altLang="en-US">
                <a:latin typeface="Verdana" panose="020B0604030504040204" pitchFamily="34" charset="0"/>
              </a:rPr>
              <a:t>A DataReader is </a:t>
            </a:r>
            <a:r>
              <a:rPr lang="en-GB" altLang="en-US" b="1">
                <a:latin typeface="Verdana" panose="020B0604030504040204" pitchFamily="34" charset="0"/>
              </a:rPr>
              <a:t>not</a:t>
            </a:r>
            <a:r>
              <a:rPr lang="en-GB" altLang="en-US">
                <a:latin typeface="Verdana" panose="020B0604030504040204" pitchFamily="34" charset="0"/>
              </a:rPr>
              <a:t> disconnected</a:t>
            </a:r>
          </a:p>
        </p:txBody>
      </p:sp>
    </p:spTree>
    <p:extLst>
      <p:ext uri="{BB962C8B-B14F-4D97-AF65-F5344CB8AC3E}">
        <p14:creationId xmlns:p14="http://schemas.microsoft.com/office/powerpoint/2010/main" val="2761355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r>
              <a:rPr lang="en-GB" altLang="en-US" dirty="0" err="1"/>
              <a:t>DataAdapters</a:t>
            </a:r>
            <a:endParaRPr lang="en-GB" altLang="en-US" dirty="0"/>
          </a:p>
        </p:txBody>
      </p:sp>
      <p:sp>
        <p:nvSpPr>
          <p:cNvPr id="71683" name="Rectangle 3"/>
          <p:cNvSpPr>
            <a:spLocks noGrp="1" noChangeArrowheads="1"/>
          </p:cNvSpPr>
          <p:nvPr>
            <p:ph idx="1"/>
          </p:nvPr>
        </p:nvSpPr>
        <p:spPr/>
        <p:txBody>
          <a:bodyPr/>
          <a:lstStyle/>
          <a:p>
            <a:r>
              <a:rPr lang="en-GB" altLang="en-US">
                <a:latin typeface="Verdana" panose="020B0604030504040204" pitchFamily="34" charset="0"/>
              </a:rPr>
              <a:t>Pipeline between DataSets and data sources</a:t>
            </a:r>
          </a:p>
          <a:p>
            <a:r>
              <a:rPr lang="en-GB" altLang="en-US">
                <a:latin typeface="Verdana" panose="020B0604030504040204" pitchFamily="34" charset="0"/>
              </a:rPr>
              <a:t>Geared towards functionality rather than speed</a:t>
            </a:r>
          </a:p>
          <a:p>
            <a:r>
              <a:rPr lang="en-GB" altLang="en-US">
                <a:latin typeface="Verdana" panose="020B0604030504040204" pitchFamily="34" charset="0"/>
              </a:rPr>
              <a:t>Disconnected by design</a:t>
            </a:r>
          </a:p>
          <a:p>
            <a:r>
              <a:rPr lang="en-GB" altLang="en-US">
                <a:latin typeface="Verdana" panose="020B0604030504040204" pitchFamily="34" charset="0"/>
              </a:rPr>
              <a:t>Supports select, insert, delete, update commands and methods</a:t>
            </a:r>
          </a:p>
        </p:txBody>
      </p:sp>
    </p:spTree>
    <p:extLst>
      <p:ext uri="{BB962C8B-B14F-4D97-AF65-F5344CB8AC3E}">
        <p14:creationId xmlns:p14="http://schemas.microsoft.com/office/powerpoint/2010/main" val="3032961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lgn="l"/>
            <a:r>
              <a:rPr lang="en-GB" altLang="en-US" dirty="0" err="1">
                <a:ea typeface="Verdana" panose="020B0604030504040204" pitchFamily="34" charset="0"/>
              </a:rPr>
              <a:t>DataAdapters</a:t>
            </a:r>
            <a:endParaRPr lang="en-GB" altLang="en-US" dirty="0">
              <a:ea typeface="Verdana" panose="020B0604030504040204" pitchFamily="34" charset="0"/>
            </a:endParaRPr>
          </a:p>
        </p:txBody>
      </p:sp>
      <p:sp>
        <p:nvSpPr>
          <p:cNvPr id="73731" name="Rectangle 3"/>
          <p:cNvSpPr>
            <a:spLocks noGrp="1" noChangeArrowheads="1"/>
          </p:cNvSpPr>
          <p:nvPr>
            <p:ph idx="1"/>
          </p:nvPr>
        </p:nvSpPr>
        <p:spPr/>
        <p:txBody>
          <a:bodyPr/>
          <a:lstStyle/>
          <a:p>
            <a:r>
              <a:rPr lang="en-GB" altLang="en-US">
                <a:latin typeface="Verdana" panose="020B0604030504040204" pitchFamily="34" charset="0"/>
              </a:rPr>
              <a:t>Must always specify a select command</a:t>
            </a:r>
          </a:p>
          <a:p>
            <a:r>
              <a:rPr lang="en-GB" altLang="en-US">
                <a:latin typeface="Verdana" panose="020B0604030504040204" pitchFamily="34" charset="0"/>
              </a:rPr>
              <a:t>All other commands can be generated or specified</a:t>
            </a:r>
          </a:p>
        </p:txBody>
      </p:sp>
    </p:spTree>
    <p:extLst>
      <p:ext uri="{BB962C8B-B14F-4D97-AF65-F5344CB8AC3E}">
        <p14:creationId xmlns:p14="http://schemas.microsoft.com/office/powerpoint/2010/main" val="298166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Overview</a:t>
            </a:r>
          </a:p>
        </p:txBody>
      </p:sp>
      <p:sp>
        <p:nvSpPr>
          <p:cNvPr id="14339" name="Rectangle 3"/>
          <p:cNvSpPr>
            <a:spLocks noGrp="1" noChangeArrowheads="1"/>
          </p:cNvSpPr>
          <p:nvPr>
            <p:ph idx="1"/>
          </p:nvPr>
        </p:nvSpPr>
        <p:spPr/>
        <p:txBody>
          <a:bodyPr>
            <a:normAutofit/>
          </a:bodyPr>
          <a:lstStyle/>
          <a:p>
            <a:pPr>
              <a:buFont typeface="Wingdings" panose="05000000000000000000" pitchFamily="2" charset="2"/>
              <a:buChar char="§"/>
            </a:pPr>
            <a:r>
              <a:rPr lang="en-US" altLang="en-US" dirty="0"/>
              <a:t>Overview of ADO.NET</a:t>
            </a:r>
          </a:p>
          <a:p>
            <a:pPr>
              <a:buFont typeface="Wingdings" panose="05000000000000000000" pitchFamily="2" charset="2"/>
              <a:buChar char="§"/>
            </a:pPr>
            <a:r>
              <a:rPr lang="tr-TR" altLang="en-US" dirty="0">
                <a:latin typeface="Calibri" panose="020F0502020204030204" pitchFamily="34" charset="0"/>
              </a:rPr>
              <a:t>Disconnected vs. connected data access models </a:t>
            </a:r>
            <a:endParaRPr lang="en-US" altLang="en-US" dirty="0">
              <a:latin typeface="Calibri" panose="020F0502020204030204" pitchFamily="34" charset="0"/>
            </a:endParaRPr>
          </a:p>
          <a:p>
            <a:pPr>
              <a:buFont typeface="Wingdings" panose="05000000000000000000" pitchFamily="2" charset="2"/>
              <a:buChar char="§"/>
            </a:pPr>
            <a:r>
              <a:rPr lang="tr-TR" altLang="en-US" dirty="0">
                <a:latin typeface="Calibri" panose="020F0502020204030204" pitchFamily="34" charset="0"/>
              </a:rPr>
              <a:t>ADO.NET Architecture</a:t>
            </a:r>
          </a:p>
          <a:p>
            <a:pPr>
              <a:buFont typeface="Wingdings" panose="05000000000000000000" pitchFamily="2" charset="2"/>
              <a:buChar char="§"/>
            </a:pPr>
            <a:r>
              <a:rPr lang="tr-TR" altLang="en-US" dirty="0">
                <a:latin typeface="Calibri" panose="020F0502020204030204" pitchFamily="34" charset="0"/>
              </a:rPr>
              <a:t>ADO.NET Core Objects</a:t>
            </a:r>
            <a:endParaRPr lang="en-US" altLang="en-US" dirty="0"/>
          </a:p>
          <a:p>
            <a:pPr>
              <a:buFont typeface="Wingdings" panose="05000000000000000000" pitchFamily="2" charset="2"/>
              <a:buChar char="§"/>
            </a:pPr>
            <a:r>
              <a:rPr lang="en-US" altLang="en-US" dirty="0"/>
              <a:t>Creating a Connection to a Database</a:t>
            </a:r>
          </a:p>
          <a:p>
            <a:pPr>
              <a:buFont typeface="Wingdings" panose="05000000000000000000" pitchFamily="2" charset="2"/>
              <a:buChar char="§"/>
            </a:pPr>
            <a:r>
              <a:rPr lang="en-US" altLang="en-US" dirty="0"/>
              <a:t>Displaying a </a:t>
            </a:r>
            <a:r>
              <a:rPr lang="en-US" altLang="en-US" dirty="0" err="1"/>
              <a:t>DataSet</a:t>
            </a:r>
            <a:r>
              <a:rPr lang="en-US" altLang="en-US" dirty="0"/>
              <a:t> in a List-Bound Control</a:t>
            </a:r>
            <a:endParaRPr lang="tr-TR" altLang="en-US" dirty="0"/>
          </a:p>
          <a:p>
            <a:pPr>
              <a:buFont typeface="Wingdings" panose="05000000000000000000" pitchFamily="2" charset="2"/>
              <a:buChar char="§"/>
            </a:pPr>
            <a:endParaRPr lang="en-US" altLang="en-US" dirty="0"/>
          </a:p>
        </p:txBody>
      </p:sp>
    </p:spTree>
    <p:extLst>
      <p:ext uri="{BB962C8B-B14F-4D97-AF65-F5344CB8AC3E}">
        <p14:creationId xmlns:p14="http://schemas.microsoft.com/office/powerpoint/2010/main" val="3862249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tr-TR" altLang="en-US"/>
              <a:t>Choosing a DataReader or a Dataset</a:t>
            </a:r>
          </a:p>
        </p:txBody>
      </p:sp>
      <p:sp>
        <p:nvSpPr>
          <p:cNvPr id="26627" name="Rectangle 3"/>
          <p:cNvSpPr>
            <a:spLocks noGrp="1" noChangeArrowheads="1"/>
          </p:cNvSpPr>
          <p:nvPr>
            <p:ph idx="1"/>
          </p:nvPr>
        </p:nvSpPr>
        <p:spPr>
          <a:xfrm>
            <a:off x="1097280" y="1884218"/>
            <a:ext cx="10058400" cy="4294909"/>
          </a:xfrm>
        </p:spPr>
        <p:txBody>
          <a:bodyPr/>
          <a:lstStyle/>
          <a:p>
            <a:pPr eaLnBrk="1" hangingPunct="1">
              <a:lnSpc>
                <a:spcPct val="80000"/>
              </a:lnSpc>
            </a:pPr>
            <a:r>
              <a:rPr lang="tr-TR" altLang="en-US" sz="2800" dirty="0">
                <a:latin typeface="Calibri" panose="020F0502020204030204" pitchFamily="34" charset="0"/>
              </a:rPr>
              <a:t>The type of functionality application requires should be considered</a:t>
            </a:r>
          </a:p>
          <a:p>
            <a:pPr eaLnBrk="1" hangingPunct="1">
              <a:lnSpc>
                <a:spcPct val="80000"/>
              </a:lnSpc>
            </a:pPr>
            <a:r>
              <a:rPr lang="tr-TR" altLang="en-US" sz="2800" dirty="0">
                <a:latin typeface="Calibri" panose="020F0502020204030204" pitchFamily="34" charset="0"/>
              </a:rPr>
              <a:t>Use a dataset to:</a:t>
            </a:r>
          </a:p>
          <a:p>
            <a:pPr lvl="1" eaLnBrk="1" hangingPunct="1">
              <a:lnSpc>
                <a:spcPct val="80000"/>
              </a:lnSpc>
            </a:pPr>
            <a:r>
              <a:rPr lang="tr-TR" altLang="en-US" dirty="0">
                <a:latin typeface="Calibri" panose="020F0502020204030204" pitchFamily="34" charset="0"/>
              </a:rPr>
              <a:t>Cache data locally in your application so that you can </a:t>
            </a:r>
            <a:r>
              <a:rPr lang="tr-TR" altLang="en-US" dirty="0">
                <a:solidFill>
                  <a:schemeClr val="accent2"/>
                </a:solidFill>
                <a:latin typeface="Calibri" panose="020F0502020204030204" pitchFamily="34" charset="0"/>
              </a:rPr>
              <a:t>manipulate</a:t>
            </a:r>
            <a:r>
              <a:rPr lang="tr-TR" altLang="en-US" dirty="0">
                <a:latin typeface="Calibri" panose="020F0502020204030204" pitchFamily="34" charset="0"/>
              </a:rPr>
              <a:t> it </a:t>
            </a:r>
          </a:p>
          <a:p>
            <a:pPr lvl="1" eaLnBrk="1" hangingPunct="1">
              <a:lnSpc>
                <a:spcPct val="80000"/>
              </a:lnSpc>
            </a:pPr>
            <a:r>
              <a:rPr lang="tr-TR" altLang="en-US" dirty="0">
                <a:latin typeface="Calibri" panose="020F0502020204030204" pitchFamily="34" charset="0"/>
              </a:rPr>
              <a:t>Remote data between tiers or from an XML Web service </a:t>
            </a:r>
          </a:p>
          <a:p>
            <a:pPr lvl="1" eaLnBrk="1" hangingPunct="1">
              <a:lnSpc>
                <a:spcPct val="80000"/>
              </a:lnSpc>
            </a:pPr>
            <a:r>
              <a:rPr lang="tr-TR" altLang="en-US" dirty="0">
                <a:latin typeface="Calibri" panose="020F0502020204030204" pitchFamily="34" charset="0"/>
              </a:rPr>
              <a:t>Interact with data dynamically such as binding to a Windows Forms control or combining and relating </a:t>
            </a:r>
            <a:r>
              <a:rPr lang="tr-TR" altLang="en-US" dirty="0">
                <a:solidFill>
                  <a:schemeClr val="accent2"/>
                </a:solidFill>
                <a:latin typeface="Calibri" panose="020F0502020204030204" pitchFamily="34" charset="0"/>
              </a:rPr>
              <a:t>data from multiple sources </a:t>
            </a:r>
          </a:p>
          <a:p>
            <a:pPr lvl="1" eaLnBrk="1" hangingPunct="1">
              <a:lnSpc>
                <a:spcPct val="80000"/>
              </a:lnSpc>
            </a:pPr>
            <a:r>
              <a:rPr lang="tr-TR" altLang="en-US" dirty="0">
                <a:latin typeface="Calibri" panose="020F0502020204030204" pitchFamily="34" charset="0"/>
              </a:rPr>
              <a:t>Perform </a:t>
            </a:r>
            <a:r>
              <a:rPr lang="tr-TR" altLang="en-US" dirty="0">
                <a:solidFill>
                  <a:schemeClr val="accent2"/>
                </a:solidFill>
                <a:latin typeface="Calibri" panose="020F0502020204030204" pitchFamily="34" charset="0"/>
              </a:rPr>
              <a:t>extensive processing </a:t>
            </a:r>
            <a:r>
              <a:rPr lang="tr-TR" altLang="en-US" dirty="0">
                <a:latin typeface="Calibri" panose="020F0502020204030204" pitchFamily="34" charset="0"/>
              </a:rPr>
              <a:t>on data without requiring an open connection to the data source, which frees the connection to be used by other clients </a:t>
            </a:r>
          </a:p>
          <a:p>
            <a:pPr eaLnBrk="1" hangingPunct="1">
              <a:lnSpc>
                <a:spcPct val="80000"/>
              </a:lnSpc>
            </a:pPr>
            <a:r>
              <a:rPr lang="tr-TR" altLang="en-US" sz="2800" dirty="0">
                <a:latin typeface="Calibri" panose="020F0502020204030204" pitchFamily="34" charset="0"/>
              </a:rPr>
              <a:t>If </a:t>
            </a:r>
            <a:r>
              <a:rPr lang="tr-TR" altLang="en-US" sz="2800" dirty="0">
                <a:solidFill>
                  <a:schemeClr val="accent2"/>
                </a:solidFill>
                <a:latin typeface="Calibri" panose="020F0502020204030204" pitchFamily="34" charset="0"/>
              </a:rPr>
              <a:t>readonly</a:t>
            </a:r>
            <a:r>
              <a:rPr lang="tr-TR" altLang="en-US" sz="2800" dirty="0">
                <a:latin typeface="Calibri" panose="020F0502020204030204" pitchFamily="34" charset="0"/>
              </a:rPr>
              <a:t> data is needed use </a:t>
            </a:r>
            <a:r>
              <a:rPr lang="tr-TR" altLang="en-US" sz="2800" b="1" dirty="0">
                <a:latin typeface="Courier New" panose="02070309020205020404" pitchFamily="49" charset="0"/>
                <a:cs typeface="Courier New" panose="02070309020205020404" pitchFamily="49" charset="0"/>
              </a:rPr>
              <a:t>DataReader</a:t>
            </a:r>
            <a:r>
              <a:rPr lang="tr-TR" altLang="en-US" sz="2800" dirty="0">
                <a:latin typeface="Calibri" panose="020F0502020204030204" pitchFamily="34" charset="0"/>
              </a:rPr>
              <a:t> to boost performance</a:t>
            </a:r>
          </a:p>
        </p:txBody>
      </p:sp>
    </p:spTree>
    <p:extLst>
      <p:ext uri="{BB962C8B-B14F-4D97-AF65-F5344CB8AC3E}">
        <p14:creationId xmlns:p14="http://schemas.microsoft.com/office/powerpoint/2010/main" val="3548482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266392" y="909638"/>
            <a:ext cx="7772400" cy="725487"/>
          </a:xfrm>
        </p:spPr>
        <p:txBody>
          <a:bodyPr/>
          <a:lstStyle/>
          <a:p>
            <a:pPr eaLnBrk="1" hangingPunct="1"/>
            <a:r>
              <a:rPr lang="tr-TR" altLang="en-US" dirty="0"/>
              <a:t>Best Practices</a:t>
            </a:r>
            <a:endParaRPr lang="en-US" altLang="en-US" dirty="0"/>
          </a:p>
        </p:txBody>
      </p:sp>
      <p:sp>
        <p:nvSpPr>
          <p:cNvPr id="27651" name="Rectangle 3"/>
          <p:cNvSpPr>
            <a:spLocks noGrp="1" noChangeArrowheads="1"/>
          </p:cNvSpPr>
          <p:nvPr>
            <p:ph idx="1"/>
          </p:nvPr>
        </p:nvSpPr>
        <p:spPr>
          <a:xfrm>
            <a:off x="1266392" y="1878013"/>
            <a:ext cx="7772400" cy="4232275"/>
          </a:xfrm>
        </p:spPr>
        <p:txBody>
          <a:bodyPr/>
          <a:lstStyle/>
          <a:p>
            <a:pPr>
              <a:buFont typeface="Wingdings" panose="05000000000000000000" pitchFamily="2" charset="2"/>
              <a:buChar char="§"/>
            </a:pPr>
            <a:r>
              <a:rPr lang="en-US" altLang="en-US" sz="2800" dirty="0">
                <a:latin typeface="Calibri" panose="020F0502020204030204" pitchFamily="34" charset="0"/>
              </a:rPr>
              <a:t> </a:t>
            </a:r>
            <a:r>
              <a:rPr lang="tr-TR" altLang="en-US" sz="2800" dirty="0">
                <a:latin typeface="Calibri" panose="020F0502020204030204" pitchFamily="34" charset="0"/>
              </a:rPr>
              <a:t>Don’t create a new connection string for every code connecting to DB</a:t>
            </a:r>
          </a:p>
          <a:p>
            <a:pPr>
              <a:buFont typeface="Wingdings" panose="05000000000000000000" pitchFamily="2" charset="2"/>
              <a:buChar char="§"/>
            </a:pPr>
            <a:r>
              <a:rPr lang="en-US" altLang="en-US" sz="2800" dirty="0">
                <a:latin typeface="Calibri" panose="020F0502020204030204" pitchFamily="34" charset="0"/>
              </a:rPr>
              <a:t> </a:t>
            </a:r>
            <a:r>
              <a:rPr lang="tr-TR" altLang="en-US" sz="2800" dirty="0">
                <a:latin typeface="Calibri" panose="020F0502020204030204" pitchFamily="34" charset="0"/>
              </a:rPr>
              <a:t>Use app</a:t>
            </a:r>
            <a:r>
              <a:rPr lang="en-US" altLang="en-US" sz="2800" dirty="0">
                <a:latin typeface="Calibri" panose="020F0502020204030204" pitchFamily="34" charset="0"/>
              </a:rPr>
              <a:t> / web </a:t>
            </a:r>
            <a:r>
              <a:rPr lang="tr-TR" altLang="en-US" sz="2800" dirty="0">
                <a:latin typeface="Calibri" panose="020F0502020204030204" pitchFamily="34" charset="0"/>
              </a:rPr>
              <a:t>config file to keep your connection strings through the application scope</a:t>
            </a:r>
            <a:endParaRPr lang="en-US" altLang="en-US" sz="2800" dirty="0">
              <a:latin typeface="Calibri" panose="020F0502020204030204" pitchFamily="34" charset="0"/>
            </a:endParaRPr>
          </a:p>
          <a:p>
            <a:pPr>
              <a:buFont typeface="Wingdings" panose="05000000000000000000" pitchFamily="2" charset="2"/>
              <a:buChar char="§"/>
            </a:pPr>
            <a:r>
              <a:rPr lang="en-US" altLang="en-US" sz="2800" dirty="0">
                <a:latin typeface="Calibri" panose="020F0502020204030204" pitchFamily="34" charset="0"/>
              </a:rPr>
              <a:t> </a:t>
            </a:r>
            <a:r>
              <a:rPr lang="tr-TR" altLang="en-US" sz="2800" dirty="0">
                <a:latin typeface="Calibri" panose="020F0502020204030204" pitchFamily="34" charset="0"/>
              </a:rPr>
              <a:t>Accessing settings at runtime</a:t>
            </a:r>
            <a:endParaRPr lang="en-US" altLang="en-US" sz="2800" dirty="0">
              <a:latin typeface="Calibri" panose="020F0502020204030204" pitchFamily="34" charset="0"/>
            </a:endParaRPr>
          </a:p>
          <a:p>
            <a:pPr>
              <a:buFont typeface="Wingdings" panose="05000000000000000000" pitchFamily="2" charset="2"/>
              <a:buChar char="§"/>
            </a:pPr>
            <a:r>
              <a:rPr lang="en-US" altLang="en-US" sz="2800" dirty="0"/>
              <a:t> </a:t>
            </a:r>
            <a:r>
              <a:rPr lang="tr-TR" altLang="en-US" sz="2800" dirty="0"/>
              <a:t>You can keep any other variable to reach at runtime using this technique</a:t>
            </a:r>
          </a:p>
          <a:p>
            <a:pPr>
              <a:spcBef>
                <a:spcPct val="20000"/>
              </a:spcBef>
              <a:buClr>
                <a:schemeClr val="folHlink"/>
              </a:buClr>
              <a:buSzPct val="60000"/>
              <a:buFontTx/>
              <a:buChar char="•"/>
            </a:pPr>
            <a:endParaRPr lang="en-US" altLang="en-US" sz="2800" dirty="0">
              <a:latin typeface="Tahoma" panose="020B0604030504040204" pitchFamily="34" charset="0"/>
            </a:endParaRPr>
          </a:p>
          <a:p>
            <a:pPr marL="609600" indent="-609600">
              <a:buFont typeface="Wingdings" panose="05000000000000000000" pitchFamily="2" charset="2"/>
              <a:buChar char="§"/>
            </a:pPr>
            <a:endParaRPr lang="tr-TR" altLang="en-US" sz="2800" dirty="0">
              <a:latin typeface="Calibri" panose="020F0502020204030204" pitchFamily="34" charset="0"/>
            </a:endParaRPr>
          </a:p>
          <a:p>
            <a:pPr marL="609600" indent="-609600">
              <a:buFontTx/>
              <a:buChar char="•"/>
            </a:pPr>
            <a:endParaRPr lang="tr-TR" altLang="en-US" sz="2400" dirty="0"/>
          </a:p>
          <a:p>
            <a:pPr marL="609600" indent="-609600">
              <a:buFontTx/>
              <a:buChar char="•"/>
            </a:pPr>
            <a:endParaRPr lang="tr-TR" altLang="en-US" sz="2400" dirty="0"/>
          </a:p>
          <a:p>
            <a:pPr marL="609600" indent="-609600">
              <a:buNone/>
            </a:pPr>
            <a:endParaRPr lang="tr-TR" altLang="en-US" sz="2400" dirty="0"/>
          </a:p>
          <a:p>
            <a:pPr marL="609600" indent="-609600">
              <a:buFontTx/>
              <a:buChar char="•"/>
            </a:pPr>
            <a:endParaRPr lang="en-US" altLang="en-US" sz="2400" dirty="0"/>
          </a:p>
        </p:txBody>
      </p:sp>
      <p:sp>
        <p:nvSpPr>
          <p:cNvPr id="27653" name="Rectangle 5"/>
          <p:cNvSpPr>
            <a:spLocks noChangeArrowheads="1"/>
          </p:cNvSpPr>
          <p:nvPr/>
        </p:nvSpPr>
        <p:spPr bwMode="auto">
          <a:xfrm>
            <a:off x="1420669" y="5038293"/>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folHlink"/>
              </a:buClr>
              <a:buSzPct val="60000"/>
              <a:buFontTx/>
              <a:buChar char="•"/>
            </a:pPr>
            <a:endParaRPr lang="en-US" altLang="en-US" sz="2800" dirty="0">
              <a:solidFill>
                <a:schemeClr val="tx1">
                  <a:lumMod val="75000"/>
                  <a:lumOff val="25000"/>
                </a:schemeClr>
              </a:solidFill>
              <a:latin typeface="Calibri" panose="020F0502020204030204" pitchFamily="34" charset="0"/>
            </a:endParaRPr>
          </a:p>
        </p:txBody>
      </p:sp>
    </p:spTree>
    <p:extLst>
      <p:ext uri="{BB962C8B-B14F-4D97-AF65-F5344CB8AC3E}">
        <p14:creationId xmlns:p14="http://schemas.microsoft.com/office/powerpoint/2010/main" val="232959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01726" y="524933"/>
            <a:ext cx="8193088" cy="1135063"/>
          </a:xfrm>
        </p:spPr>
        <p:txBody>
          <a:bodyPr/>
          <a:lstStyle/>
          <a:p>
            <a:r>
              <a:rPr lang="en-US" altLang="en-US" dirty="0"/>
              <a:t>XML Support</a:t>
            </a:r>
          </a:p>
        </p:txBody>
      </p:sp>
      <p:sp>
        <p:nvSpPr>
          <p:cNvPr id="31747" name="Rectangle 3"/>
          <p:cNvSpPr>
            <a:spLocks noGrp="1" noChangeArrowheads="1"/>
          </p:cNvSpPr>
          <p:nvPr>
            <p:ph idx="1"/>
          </p:nvPr>
        </p:nvSpPr>
        <p:spPr/>
        <p:txBody>
          <a:bodyPr/>
          <a:lstStyle/>
          <a:p>
            <a:pPr marL="279400" indent="-279400">
              <a:buClr>
                <a:schemeClr val="accent2"/>
              </a:buClr>
            </a:pPr>
            <a:r>
              <a:rPr lang="en-GB" altLang="en-US"/>
              <a:t>ADO.NET is tightly integrated with XML</a:t>
            </a:r>
          </a:p>
        </p:txBody>
      </p:sp>
      <p:sp>
        <p:nvSpPr>
          <p:cNvPr id="31748" name="Rectangle 4"/>
          <p:cNvSpPr>
            <a:spLocks noChangeArrowheads="1"/>
          </p:cNvSpPr>
          <p:nvPr/>
        </p:nvSpPr>
        <p:spPr bwMode="auto">
          <a:xfrm>
            <a:off x="1947357" y="2328017"/>
            <a:ext cx="868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79400" indent="-279400">
              <a:defRPr>
                <a:solidFill>
                  <a:schemeClr val="tx1"/>
                </a:solidFill>
                <a:latin typeface="Arial" panose="020B0604020202020204" pitchFamily="34" charset="0"/>
              </a:defRPr>
            </a:lvl1pPr>
            <a:lvl2pPr marL="690563" indent="-296863">
              <a:defRPr>
                <a:solidFill>
                  <a:schemeClr val="tx1"/>
                </a:solidFill>
                <a:latin typeface="Arial" panose="020B0604020202020204" pitchFamily="34" charset="0"/>
              </a:defRPr>
            </a:lvl2pPr>
            <a:lvl3pPr marL="804863">
              <a:defRPr>
                <a:solidFill>
                  <a:schemeClr val="tx1"/>
                </a:solidFill>
                <a:latin typeface="Arial" panose="020B0604020202020204" pitchFamily="34" charset="0"/>
              </a:defRPr>
            </a:lvl3pPr>
            <a:lvl4pPr marL="919163">
              <a:defRPr>
                <a:solidFill>
                  <a:schemeClr val="tx1"/>
                </a:solidFill>
                <a:latin typeface="Arial" panose="020B0604020202020204" pitchFamily="34" charset="0"/>
              </a:defRPr>
            </a:lvl4pPr>
            <a:lvl5pPr marL="1033463">
              <a:defRPr>
                <a:solidFill>
                  <a:schemeClr val="tx1"/>
                </a:solidFill>
                <a:latin typeface="Arial" panose="020B0604020202020204" pitchFamily="34" charset="0"/>
              </a:defRPr>
            </a:lvl5pPr>
            <a:lvl6pPr marL="1490663" fontAlgn="base">
              <a:spcBef>
                <a:spcPct val="0"/>
              </a:spcBef>
              <a:spcAft>
                <a:spcPct val="0"/>
              </a:spcAft>
              <a:defRPr>
                <a:solidFill>
                  <a:schemeClr val="tx1"/>
                </a:solidFill>
                <a:latin typeface="Arial" panose="020B0604020202020204" pitchFamily="34" charset="0"/>
              </a:defRPr>
            </a:lvl6pPr>
            <a:lvl7pPr marL="1947863" fontAlgn="base">
              <a:spcBef>
                <a:spcPct val="0"/>
              </a:spcBef>
              <a:spcAft>
                <a:spcPct val="0"/>
              </a:spcAft>
              <a:defRPr>
                <a:solidFill>
                  <a:schemeClr val="tx1"/>
                </a:solidFill>
                <a:latin typeface="Arial" panose="020B0604020202020204" pitchFamily="34" charset="0"/>
              </a:defRPr>
            </a:lvl7pPr>
            <a:lvl8pPr marL="2405063" fontAlgn="base">
              <a:spcBef>
                <a:spcPct val="0"/>
              </a:spcBef>
              <a:spcAft>
                <a:spcPct val="0"/>
              </a:spcAft>
              <a:defRPr>
                <a:solidFill>
                  <a:schemeClr val="tx1"/>
                </a:solidFill>
                <a:latin typeface="Arial" panose="020B0604020202020204" pitchFamily="34" charset="0"/>
              </a:defRPr>
            </a:lvl8pPr>
            <a:lvl9pPr marL="2862263"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spcBef>
                <a:spcPct val="60000"/>
              </a:spcBef>
              <a:buClr>
                <a:schemeClr val="accent2"/>
              </a:buClr>
              <a:buSzPct val="70000"/>
              <a:buFont typeface="Wingdings" panose="05000000000000000000" pitchFamily="2" charset="2"/>
              <a:buChar char="n"/>
            </a:pPr>
            <a:r>
              <a:rPr lang="en-GB" altLang="en-US" sz="3000" dirty="0"/>
              <a:t>Using XML in a disconnected application</a:t>
            </a:r>
          </a:p>
        </p:txBody>
      </p:sp>
      <p:grpSp>
        <p:nvGrpSpPr>
          <p:cNvPr id="31749" name="Group 5"/>
          <p:cNvGrpSpPr>
            <a:grpSpLocks/>
          </p:cNvGrpSpPr>
          <p:nvPr/>
        </p:nvGrpSpPr>
        <p:grpSpPr bwMode="auto">
          <a:xfrm>
            <a:off x="5430839" y="2895601"/>
            <a:ext cx="1660525" cy="2544763"/>
            <a:chOff x="2441" y="1775"/>
            <a:chExt cx="1046" cy="1603"/>
          </a:xfrm>
        </p:grpSpPr>
        <p:grpSp>
          <p:nvGrpSpPr>
            <p:cNvPr id="31750" name="Group 6"/>
            <p:cNvGrpSpPr>
              <a:grpSpLocks/>
            </p:cNvGrpSpPr>
            <p:nvPr/>
          </p:nvGrpSpPr>
          <p:grpSpPr bwMode="auto">
            <a:xfrm>
              <a:off x="2556" y="2001"/>
              <a:ext cx="852" cy="1377"/>
              <a:chOff x="516" y="612"/>
              <a:chExt cx="626" cy="1012"/>
            </a:xfrm>
          </p:grpSpPr>
          <p:sp>
            <p:nvSpPr>
              <p:cNvPr id="31751" name="Freeform 7"/>
              <p:cNvSpPr>
                <a:spLocks/>
              </p:cNvSpPr>
              <p:nvPr/>
            </p:nvSpPr>
            <p:spPr bwMode="auto">
              <a:xfrm>
                <a:off x="528" y="1365"/>
                <a:ext cx="604" cy="259"/>
              </a:xfrm>
              <a:custGeom>
                <a:avLst/>
                <a:gdLst>
                  <a:gd name="T0" fmla="*/ 0 w 1252"/>
                  <a:gd name="T1" fmla="*/ 292 h 536"/>
                  <a:gd name="T2" fmla="*/ 0 w 1252"/>
                  <a:gd name="T3" fmla="*/ 370 h 536"/>
                  <a:gd name="T4" fmla="*/ 567 w 1252"/>
                  <a:gd name="T5" fmla="*/ 535 h 536"/>
                  <a:gd name="T6" fmla="*/ 1251 w 1252"/>
                  <a:gd name="T7" fmla="*/ 92 h 536"/>
                  <a:gd name="T8" fmla="*/ 1251 w 1252"/>
                  <a:gd name="T9" fmla="*/ 0 h 536"/>
                </a:gdLst>
                <a:ahLst/>
                <a:cxnLst>
                  <a:cxn ang="0">
                    <a:pos x="T0" y="T1"/>
                  </a:cxn>
                  <a:cxn ang="0">
                    <a:pos x="T2" y="T3"/>
                  </a:cxn>
                  <a:cxn ang="0">
                    <a:pos x="T4" y="T5"/>
                  </a:cxn>
                  <a:cxn ang="0">
                    <a:pos x="T6" y="T7"/>
                  </a:cxn>
                  <a:cxn ang="0">
                    <a:pos x="T8" y="T9"/>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Freeform 8"/>
              <p:cNvSpPr>
                <a:spLocks/>
              </p:cNvSpPr>
              <p:nvPr/>
            </p:nvSpPr>
            <p:spPr bwMode="auto">
              <a:xfrm>
                <a:off x="518" y="612"/>
                <a:ext cx="623" cy="217"/>
              </a:xfrm>
              <a:custGeom>
                <a:avLst/>
                <a:gdLst>
                  <a:gd name="T0" fmla="*/ 0 w 1291"/>
                  <a:gd name="T1" fmla="*/ 307 h 449"/>
                  <a:gd name="T2" fmla="*/ 577 w 1291"/>
                  <a:gd name="T3" fmla="*/ 448 h 449"/>
                  <a:gd name="T4" fmla="*/ 1290 w 1291"/>
                  <a:gd name="T5" fmla="*/ 127 h 449"/>
                  <a:gd name="T6" fmla="*/ 727 w 1291"/>
                  <a:gd name="T7" fmla="*/ 0 h 449"/>
                  <a:gd name="T8" fmla="*/ 0 w 1291"/>
                  <a:gd name="T9" fmla="*/ 307 h 449"/>
                </a:gdLst>
                <a:ahLst/>
                <a:cxnLst>
                  <a:cxn ang="0">
                    <a:pos x="T0" y="T1"/>
                  </a:cxn>
                  <a:cxn ang="0">
                    <a:pos x="T2" y="T3"/>
                  </a:cxn>
                  <a:cxn ang="0">
                    <a:pos x="T4" y="T5"/>
                  </a:cxn>
                  <a:cxn ang="0">
                    <a:pos x="T6" y="T7"/>
                  </a:cxn>
                  <a:cxn ang="0">
                    <a:pos x="T8" y="T9"/>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3" name="Freeform 9"/>
              <p:cNvSpPr>
                <a:spLocks/>
              </p:cNvSpPr>
              <p:nvPr/>
            </p:nvSpPr>
            <p:spPr bwMode="auto">
              <a:xfrm>
                <a:off x="790" y="672"/>
                <a:ext cx="352" cy="927"/>
              </a:xfrm>
              <a:custGeom>
                <a:avLst/>
                <a:gdLst>
                  <a:gd name="T0" fmla="*/ 0 w 729"/>
                  <a:gd name="T1" fmla="*/ 328 h 1916"/>
                  <a:gd name="T2" fmla="*/ 4 w 729"/>
                  <a:gd name="T3" fmla="*/ 1915 h 1916"/>
                  <a:gd name="T4" fmla="*/ 728 w 729"/>
                  <a:gd name="T5" fmla="*/ 1456 h 1916"/>
                  <a:gd name="T6" fmla="*/ 728 w 729"/>
                  <a:gd name="T7" fmla="*/ 0 h 1916"/>
                  <a:gd name="T8" fmla="*/ 0 w 729"/>
                  <a:gd name="T9" fmla="*/ 328 h 1916"/>
                </a:gdLst>
                <a:ahLst/>
                <a:cxnLst>
                  <a:cxn ang="0">
                    <a:pos x="T0" y="T1"/>
                  </a:cxn>
                  <a:cxn ang="0">
                    <a:pos x="T2" y="T3"/>
                  </a:cxn>
                  <a:cxn ang="0">
                    <a:pos x="T4" y="T5"/>
                  </a:cxn>
                  <a:cxn ang="0">
                    <a:pos x="T6" y="T7"/>
                  </a:cxn>
                  <a:cxn ang="0">
                    <a:pos x="T8" y="T9"/>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4" name="Freeform 10"/>
              <p:cNvSpPr>
                <a:spLocks/>
              </p:cNvSpPr>
              <p:nvPr/>
            </p:nvSpPr>
            <p:spPr bwMode="auto">
              <a:xfrm>
                <a:off x="516" y="760"/>
                <a:ext cx="278" cy="834"/>
              </a:xfrm>
              <a:custGeom>
                <a:avLst/>
                <a:gdLst>
                  <a:gd name="T0" fmla="*/ 576 w 577"/>
                  <a:gd name="T1" fmla="*/ 140 h 1728"/>
                  <a:gd name="T2" fmla="*/ 576 w 577"/>
                  <a:gd name="T3" fmla="*/ 1727 h 1728"/>
                  <a:gd name="T4" fmla="*/ 0 w 577"/>
                  <a:gd name="T5" fmla="*/ 1568 h 1728"/>
                  <a:gd name="T6" fmla="*/ 0 w 577"/>
                  <a:gd name="T7" fmla="*/ 0 h 1728"/>
                  <a:gd name="T8" fmla="*/ 576 w 577"/>
                  <a:gd name="T9" fmla="*/ 140 h 1728"/>
                </a:gdLst>
                <a:ahLst/>
                <a:cxnLst>
                  <a:cxn ang="0">
                    <a:pos x="T0" y="T1"/>
                  </a:cxn>
                  <a:cxn ang="0">
                    <a:pos x="T2" y="T3"/>
                  </a:cxn>
                  <a:cxn ang="0">
                    <a:pos x="T4" y="T5"/>
                  </a:cxn>
                  <a:cxn ang="0">
                    <a:pos x="T6" y="T7"/>
                  </a:cxn>
                  <a:cxn ang="0">
                    <a:pos x="T8" y="T9"/>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5" name="Line 11"/>
              <p:cNvSpPr>
                <a:spLocks noChangeShapeType="1"/>
              </p:cNvSpPr>
              <p:nvPr/>
            </p:nvSpPr>
            <p:spPr bwMode="auto">
              <a:xfrm>
                <a:off x="555" y="1462"/>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6" name="Oval 12"/>
              <p:cNvSpPr>
                <a:spLocks noChangeArrowheads="1"/>
              </p:cNvSpPr>
              <p:nvPr/>
            </p:nvSpPr>
            <p:spPr bwMode="auto">
              <a:xfrm>
                <a:off x="548" y="801"/>
                <a:ext cx="31" cy="17"/>
              </a:xfrm>
              <a:prstGeom prst="ellipse">
                <a:avLst/>
              </a:prstGeom>
              <a:solidFill>
                <a:srgbClr val="D60093"/>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7" name="Line 13"/>
              <p:cNvSpPr>
                <a:spLocks noChangeShapeType="1"/>
              </p:cNvSpPr>
              <p:nvPr/>
            </p:nvSpPr>
            <p:spPr bwMode="auto">
              <a:xfrm>
                <a:off x="555" y="1424"/>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8" name="Line 14"/>
              <p:cNvSpPr>
                <a:spLocks noChangeShapeType="1"/>
              </p:cNvSpPr>
              <p:nvPr/>
            </p:nvSpPr>
            <p:spPr bwMode="auto">
              <a:xfrm>
                <a:off x="555" y="1386"/>
                <a:ext cx="192" cy="52"/>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9" name="Line 15"/>
              <p:cNvSpPr>
                <a:spLocks noChangeShapeType="1"/>
              </p:cNvSpPr>
              <p:nvPr/>
            </p:nvSpPr>
            <p:spPr bwMode="auto">
              <a:xfrm>
                <a:off x="555" y="1349"/>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0" name="Line 16"/>
              <p:cNvSpPr>
                <a:spLocks noChangeShapeType="1"/>
              </p:cNvSpPr>
              <p:nvPr/>
            </p:nvSpPr>
            <p:spPr bwMode="auto">
              <a:xfrm>
                <a:off x="555" y="1310"/>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A9A9A9"/>
                      </a:outerShdw>
                    </a:effectLst>
                  </a14:hiddenEffects>
                </a:ext>
              </a:extLst>
            </p:spPr>
            <p:txBody>
              <a:bodyPr wrap="none" anchor="ctr"/>
              <a:lstStyle/>
              <a:p>
                <a:endParaRPr lang="en-US"/>
              </a:p>
            </p:txBody>
          </p:sp>
          <p:sp>
            <p:nvSpPr>
              <p:cNvPr id="31761" name="Freeform 17"/>
              <p:cNvSpPr>
                <a:spLocks/>
              </p:cNvSpPr>
              <p:nvPr/>
            </p:nvSpPr>
            <p:spPr bwMode="auto">
              <a:xfrm>
                <a:off x="558" y="946"/>
                <a:ext cx="190" cy="355"/>
              </a:xfrm>
              <a:custGeom>
                <a:avLst/>
                <a:gdLst>
                  <a:gd name="T0" fmla="*/ 0 w 397"/>
                  <a:gd name="T1" fmla="*/ 628 h 733"/>
                  <a:gd name="T2" fmla="*/ 396 w 397"/>
                  <a:gd name="T3" fmla="*/ 732 h 733"/>
                  <a:gd name="T4" fmla="*/ 396 w 397"/>
                  <a:gd name="T5" fmla="*/ 0 h 733"/>
                </a:gdLst>
                <a:ahLst/>
                <a:cxnLst>
                  <a:cxn ang="0">
                    <a:pos x="T0" y="T1"/>
                  </a:cxn>
                  <a:cxn ang="0">
                    <a:pos x="T2" y="T3"/>
                  </a:cxn>
                  <a:cxn ang="0">
                    <a:pos x="T4" y="T5"/>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2" name="Freeform 18"/>
              <p:cNvSpPr>
                <a:spLocks/>
              </p:cNvSpPr>
              <p:nvPr/>
            </p:nvSpPr>
            <p:spPr bwMode="auto">
              <a:xfrm>
                <a:off x="538" y="876"/>
                <a:ext cx="218" cy="618"/>
              </a:xfrm>
              <a:custGeom>
                <a:avLst/>
                <a:gdLst>
                  <a:gd name="T0" fmla="*/ 452 w 453"/>
                  <a:gd name="T1" fmla="*/ 105 h 1278"/>
                  <a:gd name="T2" fmla="*/ 0 w 453"/>
                  <a:gd name="T3" fmla="*/ 0 h 1278"/>
                  <a:gd name="T4" fmla="*/ 0 w 453"/>
                  <a:gd name="T5" fmla="*/ 1277 h 1278"/>
                </a:gdLst>
                <a:ahLst/>
                <a:cxnLst>
                  <a:cxn ang="0">
                    <a:pos x="T0" y="T1"/>
                  </a:cxn>
                  <a:cxn ang="0">
                    <a:pos x="T2" y="T3"/>
                  </a:cxn>
                  <a:cxn ang="0">
                    <a:pos x="T4" y="T5"/>
                  </a:cxn>
                </a:cxnLst>
                <a:rect l="0" t="0" r="r" b="b"/>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3" name="Freeform 19"/>
              <p:cNvSpPr>
                <a:spLocks/>
              </p:cNvSpPr>
              <p:nvPr/>
            </p:nvSpPr>
            <p:spPr bwMode="auto">
              <a:xfrm>
                <a:off x="552" y="899"/>
                <a:ext cx="194" cy="352"/>
              </a:xfrm>
              <a:custGeom>
                <a:avLst/>
                <a:gdLst>
                  <a:gd name="T0" fmla="*/ 401 w 402"/>
                  <a:gd name="T1" fmla="*/ 96 h 726"/>
                  <a:gd name="T2" fmla="*/ 0 w 402"/>
                  <a:gd name="T3" fmla="*/ 0 h 726"/>
                  <a:gd name="T4" fmla="*/ 0 w 402"/>
                  <a:gd name="T5" fmla="*/ 725 h 726"/>
                </a:gdLst>
                <a:ahLst/>
                <a:cxnLst>
                  <a:cxn ang="0">
                    <a:pos x="T0" y="T1"/>
                  </a:cxn>
                  <a:cxn ang="0">
                    <a:pos x="T2" y="T3"/>
                  </a:cxn>
                  <a:cxn ang="0">
                    <a:pos x="T4" y="T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a:extLst>
                <a:ext uri="{909E8E84-426E-40DD-AFC4-6F175D3DCCD1}">
                  <a14:hiddenFill xmlns:a14="http://schemas.microsoft.com/office/drawing/2010/main">
                    <a:gradFill rotWithShape="0">
                      <a:gsLst>
                        <a:gs pos="0">
                          <a:srgbClr val="A9A9A9"/>
                        </a:gs>
                        <a:gs pos="100000">
                          <a:srgbClr val="A9A9A9">
                            <a:gamma/>
                            <a:tint val="53725"/>
                            <a:invGamma/>
                          </a:srgbClr>
                        </a:gs>
                      </a:gsLst>
                      <a:path path="rect">
                        <a:fillToRect r="100000" b="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4" name="Line 20"/>
              <p:cNvSpPr>
                <a:spLocks noChangeShapeType="1"/>
              </p:cNvSpPr>
              <p:nvPr/>
            </p:nvSpPr>
            <p:spPr bwMode="auto">
              <a:xfrm>
                <a:off x="553" y="980"/>
                <a:ext cx="187"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5" name="Line 21"/>
              <p:cNvSpPr>
                <a:spLocks noChangeShapeType="1"/>
              </p:cNvSpPr>
              <p:nvPr/>
            </p:nvSpPr>
            <p:spPr bwMode="auto">
              <a:xfrm>
                <a:off x="553" y="1055"/>
                <a:ext cx="189"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6" name="Line 22"/>
              <p:cNvSpPr>
                <a:spLocks noChangeShapeType="1"/>
              </p:cNvSpPr>
              <p:nvPr/>
            </p:nvSpPr>
            <p:spPr bwMode="auto">
              <a:xfrm>
                <a:off x="553" y="1148"/>
                <a:ext cx="180"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7" name="Freeform 23"/>
              <p:cNvSpPr>
                <a:spLocks/>
              </p:cNvSpPr>
              <p:nvPr/>
            </p:nvSpPr>
            <p:spPr bwMode="auto">
              <a:xfrm>
                <a:off x="609" y="943"/>
                <a:ext cx="74" cy="40"/>
              </a:xfrm>
              <a:custGeom>
                <a:avLst/>
                <a:gdLst>
                  <a:gd name="T0" fmla="*/ 0 w 152"/>
                  <a:gd name="T1" fmla="*/ 0 h 82"/>
                  <a:gd name="T2" fmla="*/ 0 w 152"/>
                  <a:gd name="T3" fmla="*/ 48 h 82"/>
                  <a:gd name="T4" fmla="*/ 151 w 152"/>
                  <a:gd name="T5" fmla="*/ 81 h 82"/>
                  <a:gd name="T6" fmla="*/ 151 w 152"/>
                  <a:gd name="T7" fmla="*/ 33 h 82"/>
                  <a:gd name="T8" fmla="*/ 0 w 152"/>
                  <a:gd name="T9" fmla="*/ 0 h 82"/>
                </a:gdLst>
                <a:ahLst/>
                <a:cxnLst>
                  <a:cxn ang="0">
                    <a:pos x="T0" y="T1"/>
                  </a:cxn>
                  <a:cxn ang="0">
                    <a:pos x="T2" y="T3"/>
                  </a:cxn>
                  <a:cxn ang="0">
                    <a:pos x="T4" y="T5"/>
                  </a:cxn>
                  <a:cxn ang="0">
                    <a:pos x="T6" y="T7"/>
                  </a:cxn>
                  <a:cxn ang="0">
                    <a:pos x="T8" y="T9"/>
                  </a:cxn>
                </a:cxnLst>
                <a:rect l="0" t="0" r="r" b="b"/>
                <a:pathLst>
                  <a:path w="152" h="82">
                    <a:moveTo>
                      <a:pt x="0" y="0"/>
                    </a:moveTo>
                    <a:lnTo>
                      <a:pt x="0" y="48"/>
                    </a:lnTo>
                    <a:lnTo>
                      <a:pt x="151" y="81"/>
                    </a:lnTo>
                    <a:lnTo>
                      <a:pt x="151" y="33"/>
                    </a:lnTo>
                    <a:lnTo>
                      <a:pt x="0" y="0"/>
                    </a:lnTo>
                  </a:path>
                </a:pathLst>
              </a:custGeom>
              <a:solidFill>
                <a:srgbClr val="A9A9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8" name="Line 24"/>
              <p:cNvSpPr>
                <a:spLocks noChangeShapeType="1"/>
              </p:cNvSpPr>
              <p:nvPr/>
            </p:nvSpPr>
            <p:spPr bwMode="auto">
              <a:xfrm>
                <a:off x="580" y="949"/>
                <a:ext cx="138" cy="30"/>
              </a:xfrm>
              <a:prstGeom prst="line">
                <a:avLst/>
              </a:prstGeom>
              <a:noFill/>
              <a:ln w="635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9" name="Freeform 25"/>
              <p:cNvSpPr>
                <a:spLocks/>
              </p:cNvSpPr>
              <p:nvPr/>
            </p:nvSpPr>
            <p:spPr bwMode="auto">
              <a:xfrm>
                <a:off x="566" y="1086"/>
                <a:ext cx="167" cy="75"/>
              </a:xfrm>
              <a:custGeom>
                <a:avLst/>
                <a:gdLst>
                  <a:gd name="T0" fmla="*/ 0 w 351"/>
                  <a:gd name="T1" fmla="*/ 85 h 183"/>
                  <a:gd name="T2" fmla="*/ 0 w 351"/>
                  <a:gd name="T3" fmla="*/ 0 h 183"/>
                  <a:gd name="T4" fmla="*/ 350 w 351"/>
                  <a:gd name="T5" fmla="*/ 93 h 183"/>
                  <a:gd name="T6" fmla="*/ 350 w 351"/>
                  <a:gd name="T7" fmla="*/ 182 h 183"/>
                  <a:gd name="T8" fmla="*/ 0 w 351"/>
                  <a:gd name="T9" fmla="*/ 85 h 183"/>
                </a:gdLst>
                <a:ahLst/>
                <a:cxnLst>
                  <a:cxn ang="0">
                    <a:pos x="T0" y="T1"/>
                  </a:cxn>
                  <a:cxn ang="0">
                    <a:pos x="T2" y="T3"/>
                  </a:cxn>
                  <a:cxn ang="0">
                    <a:pos x="T4" y="T5"/>
                  </a:cxn>
                  <a:cxn ang="0">
                    <a:pos x="T6" y="T7"/>
                  </a:cxn>
                  <a:cxn ang="0">
                    <a:pos x="T8" y="T9"/>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0" name="Freeform 26"/>
              <p:cNvSpPr>
                <a:spLocks/>
              </p:cNvSpPr>
              <p:nvPr/>
            </p:nvSpPr>
            <p:spPr bwMode="auto">
              <a:xfrm>
                <a:off x="566" y="1179"/>
                <a:ext cx="167" cy="83"/>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1" name="Freeform 27"/>
              <p:cNvSpPr>
                <a:spLocks/>
              </p:cNvSpPr>
              <p:nvPr/>
            </p:nvSpPr>
            <p:spPr bwMode="auto">
              <a:xfrm>
                <a:off x="563" y="1002"/>
                <a:ext cx="170" cy="77"/>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2" name="Line 28"/>
              <p:cNvSpPr>
                <a:spLocks noChangeShapeType="1"/>
              </p:cNvSpPr>
              <p:nvPr/>
            </p:nvSpPr>
            <p:spPr bwMode="auto">
              <a:xfrm flipH="1" flipV="1">
                <a:off x="685" y="1049"/>
                <a:ext cx="33" cy="8"/>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31773" name="Line 29"/>
              <p:cNvSpPr>
                <a:spLocks noChangeShapeType="1"/>
              </p:cNvSpPr>
              <p:nvPr/>
            </p:nvSpPr>
            <p:spPr bwMode="auto">
              <a:xfrm flipH="1" flipV="1">
                <a:off x="685" y="1131"/>
                <a:ext cx="33" cy="7"/>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31774" name="Line 30"/>
              <p:cNvSpPr>
                <a:spLocks noChangeShapeType="1"/>
              </p:cNvSpPr>
              <p:nvPr/>
            </p:nvSpPr>
            <p:spPr bwMode="auto">
              <a:xfrm flipH="1" flipV="1">
                <a:off x="685" y="1230"/>
                <a:ext cx="33" cy="8"/>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grpSp>
        <p:sp>
          <p:nvSpPr>
            <p:cNvPr id="31775" name="Text Box 31"/>
            <p:cNvSpPr txBox="1">
              <a:spLocks noChangeArrowheads="1"/>
            </p:cNvSpPr>
            <p:nvPr/>
          </p:nvSpPr>
          <p:spPr bwMode="auto">
            <a:xfrm>
              <a:off x="2441" y="1775"/>
              <a:ext cx="1046"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GB" altLang="en-US" sz="1600" b="1">
                  <a:latin typeface="Arial Narrow" panose="020B0606020202030204" pitchFamily="34" charset="0"/>
                </a:rPr>
                <a:t>XML Web Services</a:t>
              </a:r>
            </a:p>
          </p:txBody>
        </p:sp>
      </p:grpSp>
      <p:sp>
        <p:nvSpPr>
          <p:cNvPr id="31776" name="Rectangle 32"/>
          <p:cNvSpPr>
            <a:spLocks noChangeArrowheads="1"/>
          </p:cNvSpPr>
          <p:nvPr/>
        </p:nvSpPr>
        <p:spPr bwMode="auto">
          <a:xfrm>
            <a:off x="6051551" y="4659313"/>
            <a:ext cx="785813" cy="4699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eaLnBrk="0" hangingPunct="0"/>
            <a:r>
              <a:rPr lang="en-GB" altLang="en-US" sz="1600" b="1">
                <a:latin typeface="Arial Narrow" panose="020B0606020202030204" pitchFamily="34" charset="0"/>
              </a:rPr>
              <a:t>DataSet</a:t>
            </a:r>
          </a:p>
        </p:txBody>
      </p:sp>
      <p:grpSp>
        <p:nvGrpSpPr>
          <p:cNvPr id="31777" name="Group 33"/>
          <p:cNvGrpSpPr>
            <a:grpSpLocks/>
          </p:cNvGrpSpPr>
          <p:nvPr/>
        </p:nvGrpSpPr>
        <p:grpSpPr bwMode="auto">
          <a:xfrm>
            <a:off x="3079750" y="3541713"/>
            <a:ext cx="2819400" cy="455612"/>
            <a:chOff x="960" y="2182"/>
            <a:chExt cx="1776" cy="287"/>
          </a:xfrm>
        </p:grpSpPr>
        <p:sp>
          <p:nvSpPr>
            <p:cNvPr id="31778" name="Text Box 34"/>
            <p:cNvSpPr txBox="1">
              <a:spLocks noChangeArrowheads="1"/>
            </p:cNvSpPr>
            <p:nvPr/>
          </p:nvSpPr>
          <p:spPr bwMode="auto">
            <a:xfrm>
              <a:off x="1344" y="2182"/>
              <a:ext cx="1392" cy="212"/>
            </a:xfrm>
            <a:prstGeom prst="rect">
              <a:avLst/>
            </a:prstGeom>
            <a:noFill/>
            <a:ln>
              <a:noFill/>
            </a:ln>
            <a:effectLst/>
            <a:extLst>
              <a:ext uri="{909E8E84-426E-40DD-AFC4-6F175D3DCCD1}">
                <a14:hiddenFill xmlns:a14="http://schemas.microsoft.com/office/drawing/2010/main">
                  <a:solidFill>
                    <a:srgbClr val="CC9900">
                      <a:alpha val="50000"/>
                    </a:srgbClr>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GB" altLang="en-US" sz="1600">
                  <a:latin typeface="Arial Narrow" panose="020B0606020202030204" pitchFamily="34" charset="0"/>
                </a:rPr>
                <a:t>Request data</a:t>
              </a:r>
            </a:p>
          </p:txBody>
        </p:sp>
        <p:sp>
          <p:nvSpPr>
            <p:cNvPr id="31779" name="Line 35"/>
            <p:cNvSpPr>
              <a:spLocks noChangeShapeType="1"/>
            </p:cNvSpPr>
            <p:nvPr/>
          </p:nvSpPr>
          <p:spPr bwMode="auto">
            <a:xfrm>
              <a:off x="960" y="2374"/>
              <a:ext cx="1758" cy="0"/>
            </a:xfrm>
            <a:prstGeom prst="line">
              <a:avLst/>
            </a:prstGeom>
            <a:noFill/>
            <a:ln w="38100">
              <a:solidFill>
                <a:schemeClr val="accent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0" name="Oval 36"/>
            <p:cNvSpPr>
              <a:spLocks noChangeArrowheads="1"/>
            </p:cNvSpPr>
            <p:nvPr/>
          </p:nvSpPr>
          <p:spPr bwMode="auto">
            <a:xfrm>
              <a:off x="1409" y="2267"/>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eaLnBrk="0" hangingPunct="0"/>
              <a:r>
                <a:rPr lang="en-US" altLang="en-US" b="1">
                  <a:solidFill>
                    <a:schemeClr val="bg1"/>
                  </a:solidFill>
                  <a:effectLst>
                    <a:outerShdw blurRad="38100" dist="38100" dir="2700000" algn="tl">
                      <a:srgbClr val="000000"/>
                    </a:outerShdw>
                  </a:effectLst>
                </a:rPr>
                <a:t>1</a:t>
              </a:r>
            </a:p>
          </p:txBody>
        </p:sp>
      </p:grpSp>
      <p:grpSp>
        <p:nvGrpSpPr>
          <p:cNvPr id="31781" name="Group 37"/>
          <p:cNvGrpSpPr>
            <a:grpSpLocks/>
          </p:cNvGrpSpPr>
          <p:nvPr/>
        </p:nvGrpSpPr>
        <p:grpSpPr bwMode="auto">
          <a:xfrm>
            <a:off x="6702426" y="3541713"/>
            <a:ext cx="2168525" cy="455612"/>
            <a:chOff x="3242" y="2182"/>
            <a:chExt cx="1366" cy="287"/>
          </a:xfrm>
        </p:grpSpPr>
        <p:sp>
          <p:nvSpPr>
            <p:cNvPr id="31782" name="Line 38"/>
            <p:cNvSpPr>
              <a:spLocks noChangeShapeType="1"/>
            </p:cNvSpPr>
            <p:nvPr/>
          </p:nvSpPr>
          <p:spPr bwMode="auto">
            <a:xfrm>
              <a:off x="3242" y="2374"/>
              <a:ext cx="1348" cy="0"/>
            </a:xfrm>
            <a:prstGeom prst="line">
              <a:avLst/>
            </a:prstGeom>
            <a:noFill/>
            <a:ln w="38100">
              <a:solidFill>
                <a:schemeClr val="accent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3" name="Text Box 39"/>
            <p:cNvSpPr txBox="1">
              <a:spLocks noChangeArrowheads="1"/>
            </p:cNvSpPr>
            <p:nvPr/>
          </p:nvSpPr>
          <p:spPr bwMode="auto">
            <a:xfrm>
              <a:off x="3832" y="2182"/>
              <a:ext cx="776" cy="212"/>
            </a:xfrm>
            <a:prstGeom prst="rect">
              <a:avLst/>
            </a:prstGeom>
            <a:noFill/>
            <a:ln>
              <a:noFill/>
            </a:ln>
            <a:effectLst/>
            <a:extLst>
              <a:ext uri="{909E8E84-426E-40DD-AFC4-6F175D3DCCD1}">
                <a14:hiddenFill xmlns:a14="http://schemas.microsoft.com/office/drawing/2010/main">
                  <a:solidFill>
                    <a:srgbClr val="CC9900">
                      <a:alpha val="50000"/>
                    </a:srgbClr>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altLang="en-US" sz="1600">
                  <a:latin typeface="Arial Narrow" panose="020B0606020202030204" pitchFamily="34" charset="0"/>
                </a:rPr>
                <a:t>SQL query</a:t>
              </a:r>
            </a:p>
          </p:txBody>
        </p:sp>
        <p:sp>
          <p:nvSpPr>
            <p:cNvPr id="31784" name="Oval 40"/>
            <p:cNvSpPr>
              <a:spLocks noChangeArrowheads="1"/>
            </p:cNvSpPr>
            <p:nvPr/>
          </p:nvSpPr>
          <p:spPr bwMode="auto">
            <a:xfrm>
              <a:off x="3584" y="2267"/>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eaLnBrk="0" hangingPunct="0"/>
              <a:r>
                <a:rPr lang="en-US" altLang="en-US" b="1">
                  <a:solidFill>
                    <a:schemeClr val="bg1"/>
                  </a:solidFill>
                  <a:effectLst>
                    <a:outerShdw blurRad="38100" dist="38100" dir="2700000" algn="tl">
                      <a:srgbClr val="000000"/>
                    </a:outerShdw>
                  </a:effectLst>
                </a:rPr>
                <a:t>2</a:t>
              </a:r>
            </a:p>
          </p:txBody>
        </p:sp>
      </p:grpSp>
      <p:grpSp>
        <p:nvGrpSpPr>
          <p:cNvPr id="31785" name="Group 41"/>
          <p:cNvGrpSpPr>
            <a:grpSpLocks/>
          </p:cNvGrpSpPr>
          <p:nvPr/>
        </p:nvGrpSpPr>
        <p:grpSpPr bwMode="auto">
          <a:xfrm>
            <a:off x="7024688" y="4024313"/>
            <a:ext cx="1909762" cy="488950"/>
            <a:chOff x="3445" y="2486"/>
            <a:chExt cx="1203" cy="308"/>
          </a:xfrm>
        </p:grpSpPr>
        <p:sp>
          <p:nvSpPr>
            <p:cNvPr id="31786" name="Text Box 42"/>
            <p:cNvSpPr txBox="1">
              <a:spLocks noChangeArrowheads="1"/>
            </p:cNvSpPr>
            <p:nvPr/>
          </p:nvSpPr>
          <p:spPr bwMode="auto">
            <a:xfrm>
              <a:off x="3832" y="2486"/>
              <a:ext cx="776" cy="212"/>
            </a:xfrm>
            <a:prstGeom prst="rect">
              <a:avLst/>
            </a:prstGeom>
            <a:noFill/>
            <a:ln>
              <a:noFill/>
            </a:ln>
            <a:effectLst/>
            <a:extLst>
              <a:ext uri="{909E8E84-426E-40DD-AFC4-6F175D3DCCD1}">
                <a14:hiddenFill xmlns:a14="http://schemas.microsoft.com/office/drawing/2010/main">
                  <a:solidFill>
                    <a:srgbClr val="CC9900">
                      <a:alpha val="50000"/>
                    </a:srgbClr>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altLang="en-US" sz="1600">
                  <a:latin typeface="Arial Narrow" panose="020B0606020202030204" pitchFamily="34" charset="0"/>
                </a:rPr>
                <a:t>Results</a:t>
              </a:r>
            </a:p>
          </p:txBody>
        </p:sp>
        <p:sp>
          <p:nvSpPr>
            <p:cNvPr id="31787" name="Line 43"/>
            <p:cNvSpPr>
              <a:spLocks noChangeShapeType="1"/>
            </p:cNvSpPr>
            <p:nvPr/>
          </p:nvSpPr>
          <p:spPr bwMode="auto">
            <a:xfrm flipH="1">
              <a:off x="3445" y="2687"/>
              <a:ext cx="1203" cy="0"/>
            </a:xfrm>
            <a:prstGeom prst="line">
              <a:avLst/>
            </a:prstGeom>
            <a:noFill/>
            <a:ln w="38100">
              <a:solidFill>
                <a:schemeClr val="accent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8" name="Oval 44"/>
            <p:cNvSpPr>
              <a:spLocks noChangeArrowheads="1"/>
            </p:cNvSpPr>
            <p:nvPr/>
          </p:nvSpPr>
          <p:spPr bwMode="auto">
            <a:xfrm>
              <a:off x="3584" y="2592"/>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eaLnBrk="0" hangingPunct="0"/>
              <a:r>
                <a:rPr lang="en-US" altLang="en-US" b="1">
                  <a:solidFill>
                    <a:schemeClr val="bg1"/>
                  </a:solidFill>
                  <a:effectLst>
                    <a:outerShdw blurRad="38100" dist="38100" dir="2700000" algn="tl">
                      <a:srgbClr val="000000"/>
                    </a:outerShdw>
                  </a:effectLst>
                </a:rPr>
                <a:t>3</a:t>
              </a:r>
            </a:p>
          </p:txBody>
        </p:sp>
      </p:grpSp>
      <p:grpSp>
        <p:nvGrpSpPr>
          <p:cNvPr id="31789" name="Group 45"/>
          <p:cNvGrpSpPr>
            <a:grpSpLocks/>
          </p:cNvGrpSpPr>
          <p:nvPr/>
        </p:nvGrpSpPr>
        <p:grpSpPr bwMode="auto">
          <a:xfrm>
            <a:off x="3579813" y="4130676"/>
            <a:ext cx="2519362" cy="417513"/>
            <a:chOff x="1275" y="2553"/>
            <a:chExt cx="1587" cy="263"/>
          </a:xfrm>
        </p:grpSpPr>
        <p:sp>
          <p:nvSpPr>
            <p:cNvPr id="31790" name="Line 46"/>
            <p:cNvSpPr>
              <a:spLocks noChangeShapeType="1"/>
            </p:cNvSpPr>
            <p:nvPr/>
          </p:nvSpPr>
          <p:spPr bwMode="auto">
            <a:xfrm flipH="1">
              <a:off x="1275" y="2687"/>
              <a:ext cx="1587" cy="0"/>
            </a:xfrm>
            <a:prstGeom prst="line">
              <a:avLst/>
            </a:prstGeom>
            <a:noFill/>
            <a:ln w="38100">
              <a:solidFill>
                <a:schemeClr val="accent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91" name="AutoShape 47"/>
            <p:cNvSpPr>
              <a:spLocks noChangeArrowheads="1"/>
            </p:cNvSpPr>
            <p:nvPr/>
          </p:nvSpPr>
          <p:spPr bwMode="auto">
            <a:xfrm>
              <a:off x="1787" y="2553"/>
              <a:ext cx="661" cy="263"/>
            </a:xfrm>
            <a:prstGeom prst="verticalScroll">
              <a:avLst>
                <a:gd name="adj" fmla="val 12500"/>
              </a:avLst>
            </a:prstGeom>
            <a:solidFill>
              <a:srgbClr val="FFFFCC"/>
            </a:solidFill>
            <a:ln w="9525">
              <a:solidFill>
                <a:srgbClr val="000066"/>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39775">
                <a:defRPr>
                  <a:solidFill>
                    <a:schemeClr val="tx1"/>
                  </a:solidFill>
                  <a:latin typeface="Arial" panose="020B0604020202020204" pitchFamily="34" charset="0"/>
                </a:defRPr>
              </a:lvl1pPr>
              <a:lvl2pPr marL="571500" defTabSz="739775">
                <a:defRPr>
                  <a:solidFill>
                    <a:schemeClr val="tx1"/>
                  </a:solidFill>
                  <a:latin typeface="Arial" panose="020B0604020202020204" pitchFamily="34" charset="0"/>
                </a:defRPr>
              </a:lvl2pPr>
              <a:lvl3pPr marL="1143000" defTabSz="739775">
                <a:defRPr>
                  <a:solidFill>
                    <a:schemeClr val="tx1"/>
                  </a:solidFill>
                  <a:latin typeface="Arial" panose="020B0604020202020204" pitchFamily="34" charset="0"/>
                </a:defRPr>
              </a:lvl3pPr>
              <a:lvl4pPr marL="1714500" defTabSz="739775">
                <a:defRPr>
                  <a:solidFill>
                    <a:schemeClr val="tx1"/>
                  </a:solidFill>
                  <a:latin typeface="Arial" panose="020B0604020202020204" pitchFamily="34" charset="0"/>
                </a:defRPr>
              </a:lvl4pPr>
              <a:lvl5pPr marL="2286000" defTabSz="739775">
                <a:defRPr>
                  <a:solidFill>
                    <a:schemeClr val="tx1"/>
                  </a:solidFill>
                  <a:latin typeface="Arial" panose="020B0604020202020204" pitchFamily="34" charset="0"/>
                </a:defRPr>
              </a:lvl5pPr>
              <a:lvl6pPr marL="2743200" defTabSz="739775" fontAlgn="base">
                <a:spcBef>
                  <a:spcPct val="0"/>
                </a:spcBef>
                <a:spcAft>
                  <a:spcPct val="0"/>
                </a:spcAft>
                <a:defRPr>
                  <a:solidFill>
                    <a:schemeClr val="tx1"/>
                  </a:solidFill>
                  <a:latin typeface="Arial" panose="020B0604020202020204" pitchFamily="34" charset="0"/>
                </a:defRPr>
              </a:lvl6pPr>
              <a:lvl7pPr marL="3200400" defTabSz="739775" fontAlgn="base">
                <a:spcBef>
                  <a:spcPct val="0"/>
                </a:spcBef>
                <a:spcAft>
                  <a:spcPct val="0"/>
                </a:spcAft>
                <a:defRPr>
                  <a:solidFill>
                    <a:schemeClr val="tx1"/>
                  </a:solidFill>
                  <a:latin typeface="Arial" panose="020B0604020202020204" pitchFamily="34" charset="0"/>
                </a:defRPr>
              </a:lvl7pPr>
              <a:lvl8pPr marL="3657600" defTabSz="739775" fontAlgn="base">
                <a:spcBef>
                  <a:spcPct val="0"/>
                </a:spcBef>
                <a:spcAft>
                  <a:spcPct val="0"/>
                </a:spcAft>
                <a:defRPr>
                  <a:solidFill>
                    <a:schemeClr val="tx1"/>
                  </a:solidFill>
                  <a:latin typeface="Arial" panose="020B0604020202020204" pitchFamily="34" charset="0"/>
                </a:defRPr>
              </a:lvl8pPr>
              <a:lvl9pPr marL="4114800" defTabSz="739775" fontAlgn="base">
                <a:spcBef>
                  <a:spcPct val="0"/>
                </a:spcBef>
                <a:spcAft>
                  <a:spcPct val="0"/>
                </a:spcAft>
                <a:defRPr>
                  <a:solidFill>
                    <a:schemeClr val="tx1"/>
                  </a:solidFill>
                  <a:latin typeface="Arial" panose="020B0604020202020204" pitchFamily="34" charset="0"/>
                </a:defRPr>
              </a:lvl9pPr>
            </a:lstStyle>
            <a:p>
              <a:pPr algn="ctr" eaLnBrk="0" hangingPunct="0"/>
              <a:r>
                <a:rPr lang="en-GB" altLang="en-US">
                  <a:latin typeface="Arial Narrow" panose="020B0606020202030204" pitchFamily="34" charset="0"/>
                </a:rPr>
                <a:t>XML</a:t>
              </a:r>
            </a:p>
          </p:txBody>
        </p:sp>
        <p:sp>
          <p:nvSpPr>
            <p:cNvPr id="31792" name="Oval 48"/>
            <p:cNvSpPr>
              <a:spLocks noChangeArrowheads="1"/>
            </p:cNvSpPr>
            <p:nvPr/>
          </p:nvSpPr>
          <p:spPr bwMode="auto">
            <a:xfrm>
              <a:off x="1410" y="2592"/>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eaLnBrk="0" hangingPunct="0"/>
              <a:r>
                <a:rPr lang="en-US" altLang="en-US" b="1">
                  <a:solidFill>
                    <a:schemeClr val="bg1"/>
                  </a:solidFill>
                  <a:effectLst>
                    <a:outerShdw blurRad="38100" dist="38100" dir="2700000" algn="tl">
                      <a:srgbClr val="000000"/>
                    </a:outerShdw>
                  </a:effectLst>
                </a:rPr>
                <a:t>4</a:t>
              </a:r>
            </a:p>
          </p:txBody>
        </p:sp>
      </p:grpSp>
      <p:grpSp>
        <p:nvGrpSpPr>
          <p:cNvPr id="31793" name="Group 49"/>
          <p:cNvGrpSpPr>
            <a:grpSpLocks/>
          </p:cNvGrpSpPr>
          <p:nvPr/>
        </p:nvGrpSpPr>
        <p:grpSpPr bwMode="auto">
          <a:xfrm>
            <a:off x="3384551" y="4675189"/>
            <a:ext cx="2659063" cy="407987"/>
            <a:chOff x="1152" y="2896"/>
            <a:chExt cx="1675" cy="257"/>
          </a:xfrm>
        </p:grpSpPr>
        <p:sp>
          <p:nvSpPr>
            <p:cNvPr id="31794" name="Line 50"/>
            <p:cNvSpPr>
              <a:spLocks noChangeShapeType="1"/>
            </p:cNvSpPr>
            <p:nvPr/>
          </p:nvSpPr>
          <p:spPr bwMode="auto">
            <a:xfrm>
              <a:off x="1152" y="3028"/>
              <a:ext cx="1675" cy="0"/>
            </a:xfrm>
            <a:prstGeom prst="line">
              <a:avLst/>
            </a:prstGeom>
            <a:noFill/>
            <a:ln w="38100">
              <a:solidFill>
                <a:schemeClr val="accent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95" name="AutoShape 51"/>
            <p:cNvSpPr>
              <a:spLocks noChangeArrowheads="1"/>
            </p:cNvSpPr>
            <p:nvPr/>
          </p:nvSpPr>
          <p:spPr bwMode="auto">
            <a:xfrm>
              <a:off x="1665" y="2896"/>
              <a:ext cx="867" cy="257"/>
            </a:xfrm>
            <a:prstGeom prst="verticalScroll">
              <a:avLst>
                <a:gd name="adj" fmla="val 12500"/>
              </a:avLst>
            </a:prstGeom>
            <a:solidFill>
              <a:srgbClr val="FFFFCC"/>
            </a:solidFill>
            <a:ln w="9525">
              <a:solidFill>
                <a:srgbClr val="000066"/>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39775">
                <a:defRPr>
                  <a:solidFill>
                    <a:schemeClr val="tx1"/>
                  </a:solidFill>
                  <a:latin typeface="Arial" panose="020B0604020202020204" pitchFamily="34" charset="0"/>
                </a:defRPr>
              </a:lvl1pPr>
              <a:lvl2pPr marL="571500" defTabSz="739775">
                <a:defRPr>
                  <a:solidFill>
                    <a:schemeClr val="tx1"/>
                  </a:solidFill>
                  <a:latin typeface="Arial" panose="020B0604020202020204" pitchFamily="34" charset="0"/>
                </a:defRPr>
              </a:lvl2pPr>
              <a:lvl3pPr marL="1143000" defTabSz="739775">
                <a:defRPr>
                  <a:solidFill>
                    <a:schemeClr val="tx1"/>
                  </a:solidFill>
                  <a:latin typeface="Arial" panose="020B0604020202020204" pitchFamily="34" charset="0"/>
                </a:defRPr>
              </a:lvl3pPr>
              <a:lvl4pPr marL="1714500" defTabSz="739775">
                <a:defRPr>
                  <a:solidFill>
                    <a:schemeClr val="tx1"/>
                  </a:solidFill>
                  <a:latin typeface="Arial" panose="020B0604020202020204" pitchFamily="34" charset="0"/>
                </a:defRPr>
              </a:lvl4pPr>
              <a:lvl5pPr marL="2286000" defTabSz="739775">
                <a:defRPr>
                  <a:solidFill>
                    <a:schemeClr val="tx1"/>
                  </a:solidFill>
                  <a:latin typeface="Arial" panose="020B0604020202020204" pitchFamily="34" charset="0"/>
                </a:defRPr>
              </a:lvl5pPr>
              <a:lvl6pPr marL="2743200" defTabSz="739775" fontAlgn="base">
                <a:spcBef>
                  <a:spcPct val="0"/>
                </a:spcBef>
                <a:spcAft>
                  <a:spcPct val="0"/>
                </a:spcAft>
                <a:defRPr>
                  <a:solidFill>
                    <a:schemeClr val="tx1"/>
                  </a:solidFill>
                  <a:latin typeface="Arial" panose="020B0604020202020204" pitchFamily="34" charset="0"/>
                </a:defRPr>
              </a:lvl6pPr>
              <a:lvl7pPr marL="3200400" defTabSz="739775" fontAlgn="base">
                <a:spcBef>
                  <a:spcPct val="0"/>
                </a:spcBef>
                <a:spcAft>
                  <a:spcPct val="0"/>
                </a:spcAft>
                <a:defRPr>
                  <a:solidFill>
                    <a:schemeClr val="tx1"/>
                  </a:solidFill>
                  <a:latin typeface="Arial" panose="020B0604020202020204" pitchFamily="34" charset="0"/>
                </a:defRPr>
              </a:lvl7pPr>
              <a:lvl8pPr marL="3657600" defTabSz="739775" fontAlgn="base">
                <a:spcBef>
                  <a:spcPct val="0"/>
                </a:spcBef>
                <a:spcAft>
                  <a:spcPct val="0"/>
                </a:spcAft>
                <a:defRPr>
                  <a:solidFill>
                    <a:schemeClr val="tx1"/>
                  </a:solidFill>
                  <a:latin typeface="Arial" panose="020B0604020202020204" pitchFamily="34" charset="0"/>
                </a:defRPr>
              </a:lvl8pPr>
              <a:lvl9pPr marL="4114800" defTabSz="739775" fontAlgn="base">
                <a:spcBef>
                  <a:spcPct val="0"/>
                </a:spcBef>
                <a:spcAft>
                  <a:spcPct val="0"/>
                </a:spcAft>
                <a:defRPr>
                  <a:solidFill>
                    <a:schemeClr val="tx1"/>
                  </a:solidFill>
                  <a:latin typeface="Arial" panose="020B0604020202020204" pitchFamily="34" charset="0"/>
                </a:defRPr>
              </a:lvl9pPr>
            </a:lstStyle>
            <a:p>
              <a:pPr algn="ctr" eaLnBrk="0" hangingPunct="0"/>
              <a:r>
                <a:rPr lang="en-GB" altLang="en-US">
                  <a:latin typeface="Arial Narrow" panose="020B0606020202030204" pitchFamily="34" charset="0"/>
                </a:rPr>
                <a:t>Updated XML</a:t>
              </a:r>
            </a:p>
          </p:txBody>
        </p:sp>
        <p:sp>
          <p:nvSpPr>
            <p:cNvPr id="31796" name="Oval 52"/>
            <p:cNvSpPr>
              <a:spLocks noChangeArrowheads="1"/>
            </p:cNvSpPr>
            <p:nvPr/>
          </p:nvSpPr>
          <p:spPr bwMode="auto">
            <a:xfrm>
              <a:off x="1410" y="2922"/>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eaLnBrk="0" hangingPunct="0"/>
              <a:r>
                <a:rPr lang="en-US" altLang="en-US" b="1">
                  <a:solidFill>
                    <a:schemeClr val="bg1"/>
                  </a:solidFill>
                  <a:effectLst>
                    <a:outerShdw blurRad="38100" dist="38100" dir="2700000" algn="tl">
                      <a:srgbClr val="000000"/>
                    </a:outerShdw>
                  </a:effectLst>
                </a:rPr>
                <a:t>5</a:t>
              </a:r>
            </a:p>
          </p:txBody>
        </p:sp>
      </p:grpSp>
      <p:grpSp>
        <p:nvGrpSpPr>
          <p:cNvPr id="31797" name="Group 53"/>
          <p:cNvGrpSpPr>
            <a:grpSpLocks/>
          </p:cNvGrpSpPr>
          <p:nvPr/>
        </p:nvGrpSpPr>
        <p:grpSpPr bwMode="auto">
          <a:xfrm>
            <a:off x="6861176" y="4565650"/>
            <a:ext cx="2009775" cy="482600"/>
            <a:chOff x="3342" y="2827"/>
            <a:chExt cx="1266" cy="304"/>
          </a:xfrm>
        </p:grpSpPr>
        <p:sp>
          <p:nvSpPr>
            <p:cNvPr id="31798" name="Line 54"/>
            <p:cNvSpPr>
              <a:spLocks noChangeShapeType="1"/>
            </p:cNvSpPr>
            <p:nvPr/>
          </p:nvSpPr>
          <p:spPr bwMode="auto">
            <a:xfrm>
              <a:off x="3342" y="3024"/>
              <a:ext cx="1248" cy="0"/>
            </a:xfrm>
            <a:prstGeom prst="line">
              <a:avLst/>
            </a:prstGeom>
            <a:noFill/>
            <a:ln w="38100">
              <a:solidFill>
                <a:schemeClr val="accent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99" name="Text Box 55"/>
            <p:cNvSpPr txBox="1">
              <a:spLocks noChangeArrowheads="1"/>
            </p:cNvSpPr>
            <p:nvPr/>
          </p:nvSpPr>
          <p:spPr bwMode="auto">
            <a:xfrm>
              <a:off x="3832" y="2827"/>
              <a:ext cx="776" cy="212"/>
            </a:xfrm>
            <a:prstGeom prst="rect">
              <a:avLst/>
            </a:prstGeom>
            <a:noFill/>
            <a:ln>
              <a:noFill/>
            </a:ln>
            <a:effectLst/>
            <a:extLst>
              <a:ext uri="{909E8E84-426E-40DD-AFC4-6F175D3DCCD1}">
                <a14:hiddenFill xmlns:a14="http://schemas.microsoft.com/office/drawing/2010/main">
                  <a:solidFill>
                    <a:srgbClr val="CC9900">
                      <a:alpha val="50000"/>
                    </a:srgbClr>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altLang="en-US" sz="1600">
                  <a:latin typeface="Arial Narrow" panose="020B0606020202030204" pitchFamily="34" charset="0"/>
                </a:rPr>
                <a:t>SQL updates</a:t>
              </a:r>
            </a:p>
          </p:txBody>
        </p:sp>
        <p:sp>
          <p:nvSpPr>
            <p:cNvPr id="31800" name="Oval 56"/>
            <p:cNvSpPr>
              <a:spLocks noChangeArrowheads="1"/>
            </p:cNvSpPr>
            <p:nvPr/>
          </p:nvSpPr>
          <p:spPr bwMode="auto">
            <a:xfrm>
              <a:off x="3585" y="2929"/>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eaLnBrk="0" hangingPunct="0"/>
              <a:r>
                <a:rPr lang="en-US" altLang="en-US" b="1">
                  <a:solidFill>
                    <a:schemeClr val="bg1"/>
                  </a:solidFill>
                  <a:effectLst>
                    <a:outerShdw blurRad="38100" dist="38100" dir="2700000" algn="tl">
                      <a:srgbClr val="000000"/>
                    </a:outerShdw>
                  </a:effectLst>
                </a:rPr>
                <a:t>6</a:t>
              </a:r>
            </a:p>
          </p:txBody>
        </p:sp>
      </p:grpSp>
      <p:grpSp>
        <p:nvGrpSpPr>
          <p:cNvPr id="31801" name="Group 57"/>
          <p:cNvGrpSpPr>
            <a:grpSpLocks/>
          </p:cNvGrpSpPr>
          <p:nvPr/>
        </p:nvGrpSpPr>
        <p:grpSpPr bwMode="auto">
          <a:xfrm>
            <a:off x="8702676" y="3170239"/>
            <a:ext cx="1154113" cy="2073275"/>
            <a:chOff x="4502" y="1948"/>
            <a:chExt cx="727" cy="1306"/>
          </a:xfrm>
        </p:grpSpPr>
        <p:sp>
          <p:nvSpPr>
            <p:cNvPr id="31802" name="Text Box 58"/>
            <p:cNvSpPr txBox="1">
              <a:spLocks noChangeArrowheads="1"/>
            </p:cNvSpPr>
            <p:nvPr/>
          </p:nvSpPr>
          <p:spPr bwMode="auto">
            <a:xfrm>
              <a:off x="4502" y="1948"/>
              <a:ext cx="727"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GB" altLang="en-US" sz="1600" b="1">
                  <a:latin typeface="Arial Narrow" panose="020B0606020202030204" pitchFamily="34" charset="0"/>
                </a:rPr>
                <a:t>Data Source</a:t>
              </a:r>
            </a:p>
          </p:txBody>
        </p:sp>
        <p:sp>
          <p:nvSpPr>
            <p:cNvPr id="31803" name="AutoShape 59"/>
            <p:cNvSpPr>
              <a:spLocks noChangeArrowheads="1"/>
            </p:cNvSpPr>
            <p:nvPr/>
          </p:nvSpPr>
          <p:spPr bwMode="auto">
            <a:xfrm>
              <a:off x="4611" y="2198"/>
              <a:ext cx="528" cy="1056"/>
            </a:xfrm>
            <a:prstGeom prst="can">
              <a:avLst>
                <a:gd name="adj" fmla="val 50000"/>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804" name="Group 60"/>
          <p:cNvGrpSpPr>
            <a:grpSpLocks/>
          </p:cNvGrpSpPr>
          <p:nvPr/>
        </p:nvGrpSpPr>
        <p:grpSpPr bwMode="auto">
          <a:xfrm>
            <a:off x="2362200" y="3170238"/>
            <a:ext cx="1174750" cy="1973262"/>
            <a:chOff x="508" y="1948"/>
            <a:chExt cx="740" cy="1243"/>
          </a:xfrm>
        </p:grpSpPr>
        <p:sp>
          <p:nvSpPr>
            <p:cNvPr id="31805" name="Text Box 61"/>
            <p:cNvSpPr txBox="1">
              <a:spLocks noChangeArrowheads="1"/>
            </p:cNvSpPr>
            <p:nvPr/>
          </p:nvSpPr>
          <p:spPr bwMode="auto">
            <a:xfrm>
              <a:off x="663" y="1948"/>
              <a:ext cx="407"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GB" altLang="en-US" sz="1600" b="1">
                  <a:latin typeface="Arial Narrow" panose="020B0606020202030204" pitchFamily="34" charset="0"/>
                </a:rPr>
                <a:t>Client</a:t>
              </a:r>
            </a:p>
          </p:txBody>
        </p:sp>
        <p:grpSp>
          <p:nvGrpSpPr>
            <p:cNvPr id="31806" name="Group 62"/>
            <p:cNvGrpSpPr>
              <a:grpSpLocks/>
            </p:cNvGrpSpPr>
            <p:nvPr/>
          </p:nvGrpSpPr>
          <p:grpSpPr bwMode="auto">
            <a:xfrm>
              <a:off x="508" y="2347"/>
              <a:ext cx="740" cy="844"/>
              <a:chOff x="2967" y="2733"/>
              <a:chExt cx="789" cy="900"/>
            </a:xfrm>
          </p:grpSpPr>
          <p:grpSp>
            <p:nvGrpSpPr>
              <p:cNvPr id="31807" name="Group 63"/>
              <p:cNvGrpSpPr>
                <a:grpSpLocks/>
              </p:cNvGrpSpPr>
              <p:nvPr/>
            </p:nvGrpSpPr>
            <p:grpSpPr bwMode="auto">
              <a:xfrm>
                <a:off x="2967" y="3191"/>
                <a:ext cx="763" cy="442"/>
                <a:chOff x="1929" y="1343"/>
                <a:chExt cx="763" cy="442"/>
              </a:xfrm>
            </p:grpSpPr>
            <p:sp>
              <p:nvSpPr>
                <p:cNvPr id="31808" name="Freeform 64"/>
                <p:cNvSpPr>
                  <a:spLocks noChangeAspect="1"/>
                </p:cNvSpPr>
                <p:nvPr/>
              </p:nvSpPr>
              <p:spPr bwMode="auto">
                <a:xfrm>
                  <a:off x="2428" y="1450"/>
                  <a:ext cx="263" cy="305"/>
                </a:xfrm>
                <a:custGeom>
                  <a:avLst/>
                  <a:gdLst>
                    <a:gd name="T0" fmla="*/ 3 w 364"/>
                    <a:gd name="T1" fmla="*/ 212 h 422"/>
                    <a:gd name="T2" fmla="*/ 364 w 364"/>
                    <a:gd name="T3" fmla="*/ 0 h 422"/>
                    <a:gd name="T4" fmla="*/ 364 w 364"/>
                    <a:gd name="T5" fmla="*/ 180 h 422"/>
                    <a:gd name="T6" fmla="*/ 0 w 364"/>
                    <a:gd name="T7" fmla="*/ 422 h 422"/>
                  </a:gdLst>
                  <a:ahLst/>
                  <a:cxnLst>
                    <a:cxn ang="0">
                      <a:pos x="T0" y="T1"/>
                    </a:cxn>
                    <a:cxn ang="0">
                      <a:pos x="T2" y="T3"/>
                    </a:cxn>
                    <a:cxn ang="0">
                      <a:pos x="T4" y="T5"/>
                    </a:cxn>
                    <a:cxn ang="0">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09" name="Freeform 65"/>
                <p:cNvSpPr>
                  <a:spLocks noChangeAspect="1"/>
                </p:cNvSpPr>
                <p:nvPr/>
              </p:nvSpPr>
              <p:spPr bwMode="auto">
                <a:xfrm>
                  <a:off x="1929" y="1343"/>
                  <a:ext cx="763" cy="264"/>
                </a:xfrm>
                <a:custGeom>
                  <a:avLst/>
                  <a:gdLst>
                    <a:gd name="T0" fmla="*/ 715 w 1091"/>
                    <a:gd name="T1" fmla="*/ 376 h 377"/>
                    <a:gd name="T2" fmla="*/ 0 w 1091"/>
                    <a:gd name="T3" fmla="*/ 187 h 377"/>
                    <a:gd name="T4" fmla="*/ 397 w 1091"/>
                    <a:gd name="T5" fmla="*/ 0 h 377"/>
                    <a:gd name="T6" fmla="*/ 1090 w 1091"/>
                    <a:gd name="T7" fmla="*/ 152 h 377"/>
                    <a:gd name="T8" fmla="*/ 715 w 1091"/>
                    <a:gd name="T9" fmla="*/ 376 h 377"/>
                  </a:gdLst>
                  <a:ahLst/>
                  <a:cxnLst>
                    <a:cxn ang="0">
                      <a:pos x="T0" y="T1"/>
                    </a:cxn>
                    <a:cxn ang="0">
                      <a:pos x="T2" y="T3"/>
                    </a:cxn>
                    <a:cxn ang="0">
                      <a:pos x="T4" y="T5"/>
                    </a:cxn>
                    <a:cxn ang="0">
                      <a:pos x="T6" y="T7"/>
                    </a:cxn>
                    <a:cxn ang="0">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0" name="Freeform 66"/>
                <p:cNvSpPr>
                  <a:spLocks noChangeAspect="1"/>
                </p:cNvSpPr>
                <p:nvPr/>
              </p:nvSpPr>
              <p:spPr bwMode="auto">
                <a:xfrm>
                  <a:off x="1929" y="1473"/>
                  <a:ext cx="499" cy="282"/>
                </a:xfrm>
                <a:custGeom>
                  <a:avLst/>
                  <a:gdLst>
                    <a:gd name="T0" fmla="*/ 0 w 690"/>
                    <a:gd name="T1" fmla="*/ 5 h 390"/>
                    <a:gd name="T2" fmla="*/ 0 w 690"/>
                    <a:gd name="T3" fmla="*/ 192 h 390"/>
                    <a:gd name="T4" fmla="*/ 690 w 690"/>
                    <a:gd name="T5" fmla="*/ 390 h 390"/>
                    <a:gd name="T6" fmla="*/ 690 w 690"/>
                    <a:gd name="T7" fmla="*/ 185 h 390"/>
                    <a:gd name="T8" fmla="*/ 4 w 690"/>
                    <a:gd name="T9" fmla="*/ 0 h 390"/>
                  </a:gdLst>
                  <a:ahLst/>
                  <a:cxnLst>
                    <a:cxn ang="0">
                      <a:pos x="T0" y="T1"/>
                    </a:cxn>
                    <a:cxn ang="0">
                      <a:pos x="T2" y="T3"/>
                    </a:cxn>
                    <a:cxn ang="0">
                      <a:pos x="T4" y="T5"/>
                    </a:cxn>
                    <a:cxn ang="0">
                      <a:pos x="T6" y="T7"/>
                    </a:cxn>
                    <a:cxn ang="0">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1" name="Freeform 67"/>
                <p:cNvSpPr>
                  <a:spLocks noChangeAspect="1"/>
                </p:cNvSpPr>
                <p:nvPr/>
              </p:nvSpPr>
              <p:spPr bwMode="auto">
                <a:xfrm>
                  <a:off x="2190" y="1573"/>
                  <a:ext cx="196" cy="137"/>
                </a:xfrm>
                <a:custGeom>
                  <a:avLst/>
                  <a:gdLst>
                    <a:gd name="T0" fmla="*/ 0 w 271"/>
                    <a:gd name="T1" fmla="*/ 0 h 189"/>
                    <a:gd name="T2" fmla="*/ 271 w 271"/>
                    <a:gd name="T3" fmla="*/ 73 h 189"/>
                    <a:gd name="T4" fmla="*/ 271 w 271"/>
                    <a:gd name="T5" fmla="*/ 189 h 189"/>
                    <a:gd name="T6" fmla="*/ 0 w 271"/>
                    <a:gd name="T7" fmla="*/ 115 h 189"/>
                    <a:gd name="T8" fmla="*/ 0 w 271"/>
                    <a:gd name="T9" fmla="*/ 0 h 189"/>
                  </a:gdLst>
                  <a:ahLst/>
                  <a:cxnLst>
                    <a:cxn ang="0">
                      <a:pos x="T0" y="T1"/>
                    </a:cxn>
                    <a:cxn ang="0">
                      <a:pos x="T2" y="T3"/>
                    </a:cxn>
                    <a:cxn ang="0">
                      <a:pos x="T4" y="T5"/>
                    </a:cxn>
                    <a:cxn ang="0">
                      <a:pos x="T6" y="T7"/>
                    </a:cxn>
                    <a:cxn ang="0">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a:noFill/>
                </a:ln>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2" name="Freeform 68"/>
                <p:cNvSpPr>
                  <a:spLocks noChangeAspect="1" noChangeArrowheads="1"/>
                </p:cNvSpPr>
                <p:nvPr/>
              </p:nvSpPr>
              <p:spPr bwMode="auto">
                <a:xfrm>
                  <a:off x="2194" y="1624"/>
                  <a:ext cx="189" cy="49"/>
                </a:xfrm>
                <a:custGeom>
                  <a:avLst/>
                  <a:gdLst>
                    <a:gd name="T0" fmla="*/ 0 w 261"/>
                    <a:gd name="T1" fmla="*/ 0 h 69"/>
                    <a:gd name="T2" fmla="*/ 261 w 261"/>
                    <a:gd name="T3" fmla="*/ 69 h 69"/>
                  </a:gdLst>
                  <a:ahLst/>
                  <a:cxnLst>
                    <a:cxn ang="0">
                      <a:pos x="T0" y="T1"/>
                    </a:cxn>
                    <a:cxn ang="0">
                      <a:pos x="T2" y="T3"/>
                    </a:cxn>
                  </a:cxnLst>
                  <a:rect l="0" t="0" r="r" b="b"/>
                  <a:pathLst>
                    <a:path w="261" h="69">
                      <a:moveTo>
                        <a:pt x="0" y="0"/>
                      </a:moveTo>
                      <a:lnTo>
                        <a:pt x="261" y="69"/>
                      </a:lnTo>
                    </a:path>
                  </a:pathLst>
                </a:custGeom>
                <a:noFill/>
                <a:ln w="3175">
                  <a:solidFill>
                    <a:srgbClr val="77777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3" name="Freeform 69"/>
                <p:cNvSpPr>
                  <a:spLocks/>
                </p:cNvSpPr>
                <p:nvPr/>
              </p:nvSpPr>
              <p:spPr bwMode="auto">
                <a:xfrm>
                  <a:off x="2190" y="1502"/>
                  <a:ext cx="124" cy="223"/>
                </a:xfrm>
                <a:custGeom>
                  <a:avLst/>
                  <a:gdLst>
                    <a:gd name="T0" fmla="*/ 0 w 195"/>
                    <a:gd name="T1" fmla="*/ 84 h 84"/>
                    <a:gd name="T2" fmla="*/ 0 w 195"/>
                    <a:gd name="T3" fmla="*/ 0 h 84"/>
                    <a:gd name="T4" fmla="*/ 195 w 195"/>
                    <a:gd name="T5" fmla="*/ 54 h 84"/>
                  </a:gdLst>
                  <a:ahLst/>
                  <a:cxnLst>
                    <a:cxn ang="0">
                      <a:pos x="T0" y="T1"/>
                    </a:cxn>
                    <a:cxn ang="0">
                      <a:pos x="T2" y="T3"/>
                    </a:cxn>
                    <a:cxn ang="0">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31814" name="Line 70"/>
                <p:cNvSpPr>
                  <a:spLocks noChangeShapeType="1"/>
                </p:cNvSpPr>
                <p:nvPr/>
              </p:nvSpPr>
              <p:spPr bwMode="auto">
                <a:xfrm>
                  <a:off x="2207" y="1600"/>
                  <a:ext cx="153" cy="38"/>
                </a:xfrm>
                <a:prstGeom prst="line">
                  <a:avLst/>
                </a:prstGeom>
                <a:noFill/>
                <a:ln w="3175">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31815" name="Line 71"/>
                <p:cNvSpPr>
                  <a:spLocks noChangeShapeType="1"/>
                </p:cNvSpPr>
                <p:nvPr/>
              </p:nvSpPr>
              <p:spPr bwMode="auto">
                <a:xfrm>
                  <a:off x="2337" y="1678"/>
                  <a:ext cx="29" cy="6"/>
                </a:xfrm>
                <a:prstGeom prst="line">
                  <a:avLst/>
                </a:prstGeom>
                <a:noFill/>
                <a:ln w="190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31816" name="Freeform 72"/>
                <p:cNvSpPr>
                  <a:spLocks/>
                </p:cNvSpPr>
                <p:nvPr/>
              </p:nvSpPr>
              <p:spPr bwMode="auto">
                <a:xfrm>
                  <a:off x="2255" y="1511"/>
                  <a:ext cx="47" cy="223"/>
                </a:xfrm>
                <a:custGeom>
                  <a:avLst/>
                  <a:gdLst>
                    <a:gd name="T0" fmla="*/ 0 w 64"/>
                    <a:gd name="T1" fmla="*/ 0 h 35"/>
                    <a:gd name="T2" fmla="*/ 1 w 64"/>
                    <a:gd name="T3" fmla="*/ 18 h 35"/>
                    <a:gd name="T4" fmla="*/ 64 w 64"/>
                    <a:gd name="T5" fmla="*/ 35 h 35"/>
                    <a:gd name="T6" fmla="*/ 64 w 64"/>
                    <a:gd name="T7" fmla="*/ 19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31817" name="Line 73"/>
                <p:cNvSpPr>
                  <a:spLocks noChangeShapeType="1"/>
                </p:cNvSpPr>
                <p:nvPr/>
              </p:nvSpPr>
              <p:spPr bwMode="auto">
                <a:xfrm>
                  <a:off x="1942" y="1503"/>
                  <a:ext cx="202" cy="57"/>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31818" name="Line 74"/>
                <p:cNvSpPr>
                  <a:spLocks noChangeShapeType="1"/>
                </p:cNvSpPr>
                <p:nvPr/>
              </p:nvSpPr>
              <p:spPr bwMode="auto">
                <a:xfrm>
                  <a:off x="1942" y="1525"/>
                  <a:ext cx="202" cy="56"/>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31819" name="Line 75"/>
                <p:cNvSpPr>
                  <a:spLocks noChangeShapeType="1"/>
                </p:cNvSpPr>
                <p:nvPr/>
              </p:nvSpPr>
              <p:spPr bwMode="auto">
                <a:xfrm>
                  <a:off x="1942" y="1548"/>
                  <a:ext cx="202" cy="57"/>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31820" name="Line 76"/>
                <p:cNvSpPr>
                  <a:spLocks noChangeShapeType="1"/>
                </p:cNvSpPr>
                <p:nvPr/>
              </p:nvSpPr>
              <p:spPr bwMode="auto">
                <a:xfrm>
                  <a:off x="1942" y="1570"/>
                  <a:ext cx="202" cy="56"/>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31821" name="Freeform 77"/>
                <p:cNvSpPr>
                  <a:spLocks/>
                </p:cNvSpPr>
                <p:nvPr/>
              </p:nvSpPr>
              <p:spPr bwMode="auto">
                <a:xfrm>
                  <a:off x="2192" y="1562"/>
                  <a:ext cx="124" cy="223"/>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grpSp>
          <p:grpSp>
            <p:nvGrpSpPr>
              <p:cNvPr id="31822" name="Group 78"/>
              <p:cNvGrpSpPr>
                <a:grpSpLocks/>
              </p:cNvGrpSpPr>
              <p:nvPr/>
            </p:nvGrpSpPr>
            <p:grpSpPr bwMode="auto">
              <a:xfrm>
                <a:off x="3042" y="2733"/>
                <a:ext cx="714" cy="672"/>
                <a:chOff x="2004" y="885"/>
                <a:chExt cx="714" cy="672"/>
              </a:xfrm>
            </p:grpSpPr>
            <p:sp>
              <p:nvSpPr>
                <p:cNvPr id="31823" name="Freeform 79"/>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Lst>
                  <a:ahLst/>
                  <a:cxnLst>
                    <a:cxn ang="0">
                      <a:pos x="T0" y="T1"/>
                    </a:cxn>
                    <a:cxn ang="0">
                      <a:pos x="T2" y="T3"/>
                    </a:cxn>
                    <a:cxn ang="0">
                      <a:pos x="T4" y="T5"/>
                    </a:cxn>
                    <a:cxn ang="0">
                      <a:pos x="T6" y="T7"/>
                    </a:cxn>
                    <a:cxn ang="0">
                      <a:pos x="T8" y="T9"/>
                    </a:cxn>
                    <a:cxn ang="0">
                      <a:pos x="T10" y="T11"/>
                    </a:cxn>
                    <a:cxn ang="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4" name="Freeform 80"/>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Lst>
                  <a:ahLst/>
                  <a:cxnLst>
                    <a:cxn ang="0">
                      <a:pos x="T0" y="T1"/>
                    </a:cxn>
                    <a:cxn ang="0">
                      <a:pos x="T2" y="T3"/>
                    </a:cxn>
                    <a:cxn ang="0">
                      <a:pos x="T4" y="T5"/>
                    </a:cxn>
                    <a:cxn ang="0">
                      <a:pos x="T6" y="T7"/>
                    </a:cxn>
                    <a:cxn ang="0">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 uri="{AF507438-7753-43E0-B8FC-AC1667EBCBE1}">
                    <a14:hiddenEffects xmlns:a14="http://schemas.microsoft.com/office/drawing/2010/main">
                      <a:effectLst>
                        <a:outerShdw dist="12700" dir="5400000" algn="ctr" rotWithShape="0">
                          <a:schemeClr val="bg1"/>
                        </a:outerShdw>
                      </a:effectLst>
                    </a14:hiddenEffects>
                  </a:ext>
                </a:extLst>
              </p:spPr>
              <p:txBody>
                <a:bodyPr/>
                <a:lstStyle/>
                <a:p>
                  <a:endParaRPr lang="en-US"/>
                </a:p>
              </p:txBody>
            </p:sp>
            <p:sp>
              <p:nvSpPr>
                <p:cNvPr id="31825" name="Oval 81"/>
                <p:cNvSpPr>
                  <a:spLocks noChangeArrowheads="1"/>
                </p:cNvSpPr>
                <p:nvPr/>
              </p:nvSpPr>
              <p:spPr bwMode="auto">
                <a:xfrm>
                  <a:off x="2199" y="1378"/>
                  <a:ext cx="280" cy="112"/>
                </a:xfrm>
                <a:prstGeom prst="ellipse">
                  <a:avLst/>
                </a:prstGeom>
                <a:solidFill>
                  <a:srgbClr val="B2B2B2"/>
                </a:solidFill>
                <a:ln w="31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6" name="Freeform 82"/>
                <p:cNvSpPr>
                  <a:spLocks/>
                </p:cNvSpPr>
                <p:nvPr/>
              </p:nvSpPr>
              <p:spPr bwMode="auto">
                <a:xfrm>
                  <a:off x="2046" y="1382"/>
                  <a:ext cx="452" cy="126"/>
                </a:xfrm>
                <a:custGeom>
                  <a:avLst/>
                  <a:gdLst>
                    <a:gd name="T0" fmla="*/ 0 w 646"/>
                    <a:gd name="T1" fmla="*/ 0 h 180"/>
                    <a:gd name="T2" fmla="*/ 20 w 646"/>
                    <a:gd name="T3" fmla="*/ 36 h 180"/>
                    <a:gd name="T4" fmla="*/ 574 w 646"/>
                    <a:gd name="T5" fmla="*/ 180 h 180"/>
                    <a:gd name="T6" fmla="*/ 646 w 646"/>
                    <a:gd name="T7" fmla="*/ 158 h 180"/>
                  </a:gdLst>
                  <a:ahLst/>
                  <a:cxnLst>
                    <a:cxn ang="0">
                      <a:pos x="T0" y="T1"/>
                    </a:cxn>
                    <a:cxn ang="0">
                      <a:pos x="T2" y="T3"/>
                    </a:cxn>
                    <a:cxn ang="0">
                      <a:pos x="T4" y="T5"/>
                    </a:cxn>
                    <a:cxn ang="0">
                      <a:pos x="T6" y="T7"/>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7" name="Freeform 83"/>
                <p:cNvSpPr>
                  <a:spLocks noChangeAspect="1"/>
                </p:cNvSpPr>
                <p:nvPr/>
              </p:nvSpPr>
              <p:spPr bwMode="auto">
                <a:xfrm>
                  <a:off x="2154" y="885"/>
                  <a:ext cx="564" cy="520"/>
                </a:xfrm>
                <a:custGeom>
                  <a:avLst/>
                  <a:gdLst>
                    <a:gd name="T0" fmla="*/ 620 w 808"/>
                    <a:gd name="T1" fmla="*/ 746 h 746"/>
                    <a:gd name="T2" fmla="*/ 808 w 808"/>
                    <a:gd name="T3" fmla="*/ 525 h 746"/>
                    <a:gd name="T4" fmla="*/ 808 w 808"/>
                    <a:gd name="T5" fmla="*/ 106 h 746"/>
                    <a:gd name="T6" fmla="*/ 336 w 808"/>
                    <a:gd name="T7" fmla="*/ 0 h 746"/>
                    <a:gd name="T8" fmla="*/ 0 w 808"/>
                    <a:gd name="T9" fmla="*/ 48 h 746"/>
                  </a:gdLst>
                  <a:ahLst/>
                  <a:cxnLst>
                    <a:cxn ang="0">
                      <a:pos x="T0" y="T1"/>
                    </a:cxn>
                    <a:cxn ang="0">
                      <a:pos x="T2" y="T3"/>
                    </a:cxn>
                    <a:cxn ang="0">
                      <a:pos x="T4" y="T5"/>
                    </a:cxn>
                    <a:cxn ang="0">
                      <a:pos x="T6" y="T7"/>
                    </a:cxn>
                    <a:cxn ang="0">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8" name="Freeform 84"/>
                <p:cNvSpPr>
                  <a:spLocks noChangeAspect="1"/>
                </p:cNvSpPr>
                <p:nvPr/>
              </p:nvSpPr>
              <p:spPr bwMode="auto">
                <a:xfrm>
                  <a:off x="2506" y="1000"/>
                  <a:ext cx="113" cy="506"/>
                </a:xfrm>
                <a:custGeom>
                  <a:avLst/>
                  <a:gdLst>
                    <a:gd name="T0" fmla="*/ 0 w 144"/>
                    <a:gd name="T1" fmla="*/ 644 h 644"/>
                    <a:gd name="T2" fmla="*/ 0 w 144"/>
                    <a:gd name="T3" fmla="*/ 79 h 644"/>
                    <a:gd name="T4" fmla="*/ 144 w 144"/>
                    <a:gd name="T5" fmla="*/ 0 h 644"/>
                    <a:gd name="T6" fmla="*/ 144 w 144"/>
                    <a:gd name="T7" fmla="*/ 554 h 644"/>
                    <a:gd name="T8" fmla="*/ 0 w 144"/>
                    <a:gd name="T9" fmla="*/ 644 h 644"/>
                  </a:gdLst>
                  <a:ahLst/>
                  <a:cxnLst>
                    <a:cxn ang="0">
                      <a:pos x="T0" y="T1"/>
                    </a:cxn>
                    <a:cxn ang="0">
                      <a:pos x="T2" y="T3"/>
                    </a:cxn>
                    <a:cxn ang="0">
                      <a:pos x="T4" y="T5"/>
                    </a:cxn>
                    <a:cxn ang="0">
                      <a:pos x="T6" y="T7"/>
                    </a:cxn>
                    <a:cxn ang="0">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9" name="Freeform 85"/>
                <p:cNvSpPr>
                  <a:spLocks noChangeAspect="1"/>
                </p:cNvSpPr>
                <p:nvPr/>
              </p:nvSpPr>
              <p:spPr bwMode="auto">
                <a:xfrm>
                  <a:off x="2004" y="891"/>
                  <a:ext cx="615" cy="172"/>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30" name="Freeform 86"/>
                <p:cNvSpPr>
                  <a:spLocks noChangeAspect="1"/>
                </p:cNvSpPr>
                <p:nvPr/>
              </p:nvSpPr>
              <p:spPr bwMode="auto">
                <a:xfrm>
                  <a:off x="2004" y="942"/>
                  <a:ext cx="502" cy="566"/>
                </a:xfrm>
                <a:custGeom>
                  <a:avLst/>
                  <a:gdLst>
                    <a:gd name="T0" fmla="*/ 671 w 672"/>
                    <a:gd name="T1" fmla="*/ 753 h 754"/>
                    <a:gd name="T2" fmla="*/ 671 w 672"/>
                    <a:gd name="T3" fmla="*/ 160 h 754"/>
                    <a:gd name="T4" fmla="*/ 0 w 672"/>
                    <a:gd name="T5" fmla="*/ 0 h 754"/>
                    <a:gd name="T6" fmla="*/ 0 w 672"/>
                    <a:gd name="T7" fmla="*/ 578 h 754"/>
                    <a:gd name="T8" fmla="*/ 671 w 672"/>
                    <a:gd name="T9" fmla="*/ 753 h 754"/>
                  </a:gdLst>
                  <a:ahLst/>
                  <a:cxnLst>
                    <a:cxn ang="0">
                      <a:pos x="T0" y="T1"/>
                    </a:cxn>
                    <a:cxn ang="0">
                      <a:pos x="T2" y="T3"/>
                    </a:cxn>
                    <a:cxn ang="0">
                      <a:pos x="T4" y="T5"/>
                    </a:cxn>
                    <a:cxn ang="0">
                      <a:pos x="T6" y="T7"/>
                    </a:cxn>
                    <a:cxn ang="0">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31" name="Freeform 87"/>
                <p:cNvSpPr>
                  <a:spLocks noChangeAspect="1"/>
                </p:cNvSpPr>
                <p:nvPr/>
              </p:nvSpPr>
              <p:spPr bwMode="auto">
                <a:xfrm>
                  <a:off x="2043" y="992"/>
                  <a:ext cx="425" cy="464"/>
                </a:xfrm>
                <a:custGeom>
                  <a:avLst/>
                  <a:gdLst>
                    <a:gd name="T0" fmla="*/ 490 w 491"/>
                    <a:gd name="T1" fmla="*/ 548 h 549"/>
                    <a:gd name="T2" fmla="*/ 490 w 491"/>
                    <a:gd name="T3" fmla="*/ 117 h 549"/>
                    <a:gd name="T4" fmla="*/ 0 w 491"/>
                    <a:gd name="T5" fmla="*/ 0 h 549"/>
                    <a:gd name="T6" fmla="*/ 0 w 491"/>
                    <a:gd name="T7" fmla="*/ 424 h 549"/>
                    <a:gd name="T8" fmla="*/ 490 w 491"/>
                    <a:gd name="T9" fmla="*/ 548 h 549"/>
                  </a:gdLst>
                  <a:ahLst/>
                  <a:cxnLst>
                    <a:cxn ang="0">
                      <a:pos x="T0" y="T1"/>
                    </a:cxn>
                    <a:cxn ang="0">
                      <a:pos x="T2" y="T3"/>
                    </a:cxn>
                    <a:cxn ang="0">
                      <a:pos x="T4" y="T5"/>
                    </a:cxn>
                    <a:cxn ang="0">
                      <a:pos x="T6" y="T7"/>
                    </a:cxn>
                    <a:cxn ang="0">
                      <a:pos x="T8" y="T9"/>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32" name="Freeform 88"/>
                <p:cNvSpPr>
                  <a:spLocks/>
                </p:cNvSpPr>
                <p:nvPr/>
              </p:nvSpPr>
              <p:spPr bwMode="auto">
                <a:xfrm>
                  <a:off x="2069" y="1023"/>
                  <a:ext cx="372" cy="400"/>
                </a:xfrm>
                <a:custGeom>
                  <a:avLst/>
                  <a:gdLst>
                    <a:gd name="T0" fmla="*/ 0 w 542"/>
                    <a:gd name="T1" fmla="*/ 0 h 592"/>
                    <a:gd name="T2" fmla="*/ 0 w 542"/>
                    <a:gd name="T3" fmla="*/ 454 h 592"/>
                    <a:gd name="T4" fmla="*/ 542 w 542"/>
                    <a:gd name="T5" fmla="*/ 592 h 592"/>
                    <a:gd name="T6" fmla="*/ 542 w 542"/>
                    <a:gd name="T7" fmla="*/ 130 h 592"/>
                    <a:gd name="T8" fmla="*/ 0 w 542"/>
                    <a:gd name="T9" fmla="*/ 0 h 592"/>
                  </a:gdLst>
                  <a:ahLst/>
                  <a:cxnLst>
                    <a:cxn ang="0">
                      <a:pos x="T0" y="T1"/>
                    </a:cxn>
                    <a:cxn ang="0">
                      <a:pos x="T2" y="T3"/>
                    </a:cxn>
                    <a:cxn ang="0">
                      <a:pos x="T4" y="T5"/>
                    </a:cxn>
                    <a:cxn ang="0">
                      <a:pos x="T6" y="T7"/>
                    </a:cxn>
                    <a:cxn ang="0">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en-US"/>
                </a:p>
              </p:txBody>
            </p:sp>
            <p:sp>
              <p:nvSpPr>
                <p:cNvPr id="31833" name="Line 89"/>
                <p:cNvSpPr>
                  <a:spLocks noChangeShapeType="1"/>
                </p:cNvSpPr>
                <p:nvPr/>
              </p:nvSpPr>
              <p:spPr bwMode="auto">
                <a:xfrm>
                  <a:off x="2102" y="1056"/>
                  <a:ext cx="0" cy="61"/>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31834" name="Rectangle 90"/>
          <p:cNvSpPr>
            <a:spLocks noChangeArrowheads="1"/>
          </p:cNvSpPr>
          <p:nvPr/>
        </p:nvSpPr>
        <p:spPr bwMode="auto">
          <a:xfrm>
            <a:off x="6051551" y="4100513"/>
            <a:ext cx="785813" cy="4699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eaLnBrk="0" hangingPunct="0"/>
            <a:r>
              <a:rPr lang="en-GB" altLang="en-US" sz="1600" b="1">
                <a:latin typeface="Arial Narrow" panose="020B0606020202030204" pitchFamily="34" charset="0"/>
              </a:rPr>
              <a:t>DataSet</a:t>
            </a:r>
          </a:p>
        </p:txBody>
      </p:sp>
    </p:spTree>
    <p:extLst>
      <p:ext uri="{BB962C8B-B14F-4D97-AF65-F5344CB8AC3E}">
        <p14:creationId xmlns:p14="http://schemas.microsoft.com/office/powerpoint/2010/main" val="638713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strips(downRight)">
                                      <p:cBhvr>
                                        <p:cTn id="7" dur="500"/>
                                        <p:tgtEl>
                                          <p:spTgt spid="31748"/>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1804"/>
                                        </p:tgtEl>
                                        <p:attrNameLst>
                                          <p:attrName>style.visibility</p:attrName>
                                        </p:attrNameLst>
                                      </p:cBhvr>
                                      <p:to>
                                        <p:strVal val="visible"/>
                                      </p:to>
                                    </p:set>
                                    <p:animEffect transition="in" filter="wipe(up)">
                                      <p:cBhvr>
                                        <p:cTn id="11" dur="500"/>
                                        <p:tgtEl>
                                          <p:spTgt spid="3180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1749"/>
                                        </p:tgtEl>
                                        <p:attrNameLst>
                                          <p:attrName>style.visibility</p:attrName>
                                        </p:attrNameLst>
                                      </p:cBhvr>
                                      <p:to>
                                        <p:strVal val="visible"/>
                                      </p:to>
                                    </p:set>
                                    <p:animEffect transition="in" filter="wipe(up)">
                                      <p:cBhvr>
                                        <p:cTn id="15" dur="500"/>
                                        <p:tgtEl>
                                          <p:spTgt spid="31749"/>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31801"/>
                                        </p:tgtEl>
                                        <p:attrNameLst>
                                          <p:attrName>style.visibility</p:attrName>
                                        </p:attrNameLst>
                                      </p:cBhvr>
                                      <p:to>
                                        <p:strVal val="visible"/>
                                      </p:to>
                                    </p:set>
                                    <p:animEffect transition="in" filter="wipe(up)">
                                      <p:cBhvr>
                                        <p:cTn id="19" dur="500"/>
                                        <p:tgtEl>
                                          <p:spTgt spid="3180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1777"/>
                                        </p:tgtEl>
                                        <p:attrNameLst>
                                          <p:attrName>style.visibility</p:attrName>
                                        </p:attrNameLst>
                                      </p:cBhvr>
                                      <p:to>
                                        <p:strVal val="visible"/>
                                      </p:to>
                                    </p:set>
                                    <p:animEffect transition="in" filter="wipe(left)">
                                      <p:cBhvr>
                                        <p:cTn id="24" dur="500"/>
                                        <p:tgtEl>
                                          <p:spTgt spid="3177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1781"/>
                                        </p:tgtEl>
                                        <p:attrNameLst>
                                          <p:attrName>style.visibility</p:attrName>
                                        </p:attrNameLst>
                                      </p:cBhvr>
                                      <p:to>
                                        <p:strVal val="visible"/>
                                      </p:to>
                                    </p:set>
                                    <p:animEffect transition="in" filter="wipe(left)">
                                      <p:cBhvr>
                                        <p:cTn id="29" dur="500"/>
                                        <p:tgtEl>
                                          <p:spTgt spid="3178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31785"/>
                                        </p:tgtEl>
                                        <p:attrNameLst>
                                          <p:attrName>style.visibility</p:attrName>
                                        </p:attrNameLst>
                                      </p:cBhvr>
                                      <p:to>
                                        <p:strVal val="visible"/>
                                      </p:to>
                                    </p:set>
                                    <p:animEffect transition="in" filter="wipe(right)">
                                      <p:cBhvr>
                                        <p:cTn id="34" dur="500"/>
                                        <p:tgtEl>
                                          <p:spTgt spid="31785"/>
                                        </p:tgtEl>
                                      </p:cBhvr>
                                    </p:animEffect>
                                  </p:childTnLst>
                                </p:cTn>
                              </p:par>
                            </p:childTnLst>
                          </p:cTn>
                        </p:par>
                        <p:par>
                          <p:cTn id="35" fill="hold" nodeType="afterGroup">
                            <p:stCondLst>
                              <p:cond delay="500"/>
                            </p:stCondLst>
                            <p:childTnLst>
                              <p:par>
                                <p:cTn id="36" presetID="5" presetClass="entr" presetSubtype="10" fill="hold" grpId="0" nodeType="afterEffect">
                                  <p:stCondLst>
                                    <p:cond delay="0"/>
                                  </p:stCondLst>
                                  <p:childTnLst>
                                    <p:set>
                                      <p:cBhvr>
                                        <p:cTn id="37" dur="1" fill="hold">
                                          <p:stCondLst>
                                            <p:cond delay="0"/>
                                          </p:stCondLst>
                                        </p:cTn>
                                        <p:tgtEl>
                                          <p:spTgt spid="31834"/>
                                        </p:tgtEl>
                                        <p:attrNameLst>
                                          <p:attrName>style.visibility</p:attrName>
                                        </p:attrNameLst>
                                      </p:cBhvr>
                                      <p:to>
                                        <p:strVal val="visible"/>
                                      </p:to>
                                    </p:set>
                                    <p:animEffect transition="in" filter="checkerboard(across)">
                                      <p:cBhvr>
                                        <p:cTn id="38" dur="500"/>
                                        <p:tgtEl>
                                          <p:spTgt spid="3183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31789"/>
                                        </p:tgtEl>
                                        <p:attrNameLst>
                                          <p:attrName>style.visibility</p:attrName>
                                        </p:attrNameLst>
                                      </p:cBhvr>
                                      <p:to>
                                        <p:strVal val="visible"/>
                                      </p:to>
                                    </p:set>
                                    <p:animEffect transition="in" filter="wipe(right)">
                                      <p:cBhvr>
                                        <p:cTn id="43" dur="500"/>
                                        <p:tgtEl>
                                          <p:spTgt spid="3178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1793"/>
                                        </p:tgtEl>
                                        <p:attrNameLst>
                                          <p:attrName>style.visibility</p:attrName>
                                        </p:attrNameLst>
                                      </p:cBhvr>
                                      <p:to>
                                        <p:strVal val="visible"/>
                                      </p:to>
                                    </p:set>
                                    <p:animEffect transition="in" filter="wipe(left)">
                                      <p:cBhvr>
                                        <p:cTn id="48" dur="500"/>
                                        <p:tgtEl>
                                          <p:spTgt spid="31793"/>
                                        </p:tgtEl>
                                      </p:cBhvr>
                                    </p:animEffect>
                                  </p:childTnLst>
                                </p:cTn>
                              </p:par>
                            </p:childTnLst>
                          </p:cTn>
                        </p:par>
                        <p:par>
                          <p:cTn id="49" fill="hold" nodeType="afterGroup">
                            <p:stCondLst>
                              <p:cond delay="500"/>
                            </p:stCondLst>
                            <p:childTnLst>
                              <p:par>
                                <p:cTn id="50" presetID="5" presetClass="entr" presetSubtype="10" fill="hold" grpId="0" nodeType="afterEffect">
                                  <p:stCondLst>
                                    <p:cond delay="0"/>
                                  </p:stCondLst>
                                  <p:childTnLst>
                                    <p:set>
                                      <p:cBhvr>
                                        <p:cTn id="51" dur="1" fill="hold">
                                          <p:stCondLst>
                                            <p:cond delay="0"/>
                                          </p:stCondLst>
                                        </p:cTn>
                                        <p:tgtEl>
                                          <p:spTgt spid="31776"/>
                                        </p:tgtEl>
                                        <p:attrNameLst>
                                          <p:attrName>style.visibility</p:attrName>
                                        </p:attrNameLst>
                                      </p:cBhvr>
                                      <p:to>
                                        <p:strVal val="visible"/>
                                      </p:to>
                                    </p:set>
                                    <p:animEffect transition="in" filter="checkerboard(across)">
                                      <p:cBhvr>
                                        <p:cTn id="52" dur="500"/>
                                        <p:tgtEl>
                                          <p:spTgt spid="3177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1797"/>
                                        </p:tgtEl>
                                        <p:attrNameLst>
                                          <p:attrName>style.visibility</p:attrName>
                                        </p:attrNameLst>
                                      </p:cBhvr>
                                      <p:to>
                                        <p:strVal val="visible"/>
                                      </p:to>
                                    </p:set>
                                    <p:animEffect transition="in" filter="wipe(left)">
                                      <p:cBhvr>
                                        <p:cTn id="57" dur="500"/>
                                        <p:tgtEl>
                                          <p:spTgt spid="31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utoUpdateAnimBg="0"/>
      <p:bldP spid="31776" grpId="0" animBg="1" autoUpdateAnimBg="0"/>
      <p:bldP spid="31834"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1097280" y="1877912"/>
            <a:ext cx="9930938"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60000"/>
              </a:spcBef>
              <a:buClr>
                <a:schemeClr val="accent2"/>
              </a:buClr>
              <a:buSzPct val="70000"/>
              <a:buFont typeface="Wingdings" panose="05000000000000000000" pitchFamily="2" charset="2"/>
              <a:buNone/>
            </a:pPr>
            <a:r>
              <a:rPr lang="en-US" altLang="en-US" sz="2400" b="1" dirty="0"/>
              <a:t>ADO.NET provides a set of classes for working with data. ADO.NET provides:</a:t>
            </a:r>
          </a:p>
        </p:txBody>
      </p:sp>
      <p:sp>
        <p:nvSpPr>
          <p:cNvPr id="80899" name="Rectangle 3"/>
          <p:cNvSpPr>
            <a:spLocks noChangeArrowheads="1"/>
          </p:cNvSpPr>
          <p:nvPr/>
        </p:nvSpPr>
        <p:spPr bwMode="auto">
          <a:xfrm>
            <a:off x="2171701" y="146051"/>
            <a:ext cx="81899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1pPr>
            <a:lvl2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2pPr>
            <a:lvl3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3pPr>
            <a:lvl4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4pPr>
            <a:lvl5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5pPr>
            <a:lvl6pPr marL="4572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6pPr>
            <a:lvl7pPr marL="9144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7pPr>
            <a:lvl8pPr marL="13716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8pPr>
            <a:lvl9pPr marL="18288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9pPr>
          </a:lstStyle>
          <a:p>
            <a:endParaRPr lang="en-US" altLang="en-US"/>
          </a:p>
        </p:txBody>
      </p:sp>
      <p:sp>
        <p:nvSpPr>
          <p:cNvPr id="80901" name="Rectangle 5"/>
          <p:cNvSpPr>
            <a:spLocks noChangeArrowheads="1"/>
          </p:cNvSpPr>
          <p:nvPr/>
        </p:nvSpPr>
        <p:spPr bwMode="auto">
          <a:xfrm>
            <a:off x="1219200" y="2443196"/>
            <a:ext cx="9809018" cy="359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742950" indent="-285750">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43000" indent="-228600">
              <a:spcBef>
                <a:spcPct val="20000"/>
              </a:spcBef>
              <a:defRPr sz="2400">
                <a:solidFill>
                  <a:schemeClr val="tx1"/>
                </a:solidFill>
                <a:latin typeface="Arial Narrow" panose="020B0606020202030204" pitchFamily="34" charset="0"/>
              </a:defRPr>
            </a:lvl3pPr>
            <a:lvl4pPr marL="1600200" indent="-228600">
              <a:spcBef>
                <a:spcPct val="20000"/>
              </a:spcBef>
              <a:defRPr sz="2000">
                <a:solidFill>
                  <a:schemeClr val="tx1"/>
                </a:solidFill>
                <a:latin typeface="Arial Narrow" panose="020B0606020202030204" pitchFamily="34" charset="0"/>
              </a:defRPr>
            </a:lvl4pPr>
            <a:lvl5pPr marL="2057400" indent="-228600">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r>
              <a:rPr lang="en-US" altLang="en-US" dirty="0"/>
              <a:t>An evolutionary, more flexible successor to ADO</a:t>
            </a:r>
          </a:p>
          <a:p>
            <a:r>
              <a:rPr lang="en-US" altLang="en-US" dirty="0"/>
              <a:t>A system designed for disconnected environments</a:t>
            </a:r>
          </a:p>
          <a:p>
            <a:r>
              <a:rPr lang="en-US" altLang="en-US" dirty="0"/>
              <a:t>A programming model with advanced XML support</a:t>
            </a:r>
          </a:p>
          <a:p>
            <a:r>
              <a:rPr lang="en-US" altLang="en-US" dirty="0"/>
              <a:t>A set of classes, interfaces, structures, and enumerations that manage data access from within </a:t>
            </a:r>
            <a:br>
              <a:rPr lang="en-US" altLang="en-US" dirty="0"/>
            </a:br>
            <a:r>
              <a:rPr lang="en-US" altLang="en-US" dirty="0"/>
              <a:t>the .NET Framework</a:t>
            </a:r>
          </a:p>
        </p:txBody>
      </p:sp>
      <p:sp>
        <p:nvSpPr>
          <p:cNvPr id="80902" name="Rectangle 6"/>
          <p:cNvSpPr>
            <a:spLocks noGrp="1" noChangeArrowheads="1"/>
          </p:cNvSpPr>
          <p:nvPr>
            <p:ph type="title" idx="4294967295"/>
          </p:nvPr>
        </p:nvSpPr>
        <p:spPr>
          <a:xfrm>
            <a:off x="2133600" y="287338"/>
            <a:ext cx="10058400" cy="1449387"/>
          </a:xfrm>
        </p:spPr>
        <p:txBody>
          <a:bodyPr/>
          <a:lstStyle/>
          <a:p>
            <a:r>
              <a:rPr lang="en-US" altLang="en-US" dirty="0"/>
              <a:t>What is ADO.NET?</a:t>
            </a:r>
          </a:p>
        </p:txBody>
      </p:sp>
    </p:spTree>
    <p:extLst>
      <p:ext uri="{BB962C8B-B14F-4D97-AF65-F5344CB8AC3E}">
        <p14:creationId xmlns:p14="http://schemas.microsoft.com/office/powerpoint/2010/main" val="62160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tr-TR" altLang="en-US"/>
              <a:t>What is ADO.NET?</a:t>
            </a:r>
          </a:p>
        </p:txBody>
      </p:sp>
      <p:sp>
        <p:nvSpPr>
          <p:cNvPr id="11267" name="Rectangle 6"/>
          <p:cNvSpPr>
            <a:spLocks noGrp="1" noChangeArrowheads="1"/>
          </p:cNvSpPr>
          <p:nvPr>
            <p:ph idx="1"/>
          </p:nvPr>
        </p:nvSpPr>
        <p:spPr>
          <a:xfrm>
            <a:off x="1097280" y="1995055"/>
            <a:ext cx="10058400" cy="1330759"/>
          </a:xfrm>
        </p:spPr>
        <p:txBody>
          <a:bodyPr/>
          <a:lstStyle/>
          <a:p>
            <a:pPr eaLnBrk="1" hangingPunct="1"/>
            <a:r>
              <a:rPr lang="tr-TR" altLang="en-US" b="1" dirty="0">
                <a:latin typeface="Arial Narrow" panose="020B0606020202030204" pitchFamily="34" charset="0"/>
              </a:rPr>
              <a:t>An object oriented framework that allows you to interact with database systems</a:t>
            </a:r>
          </a:p>
        </p:txBody>
      </p:sp>
      <p:pic>
        <p:nvPicPr>
          <p:cNvPr id="11268" name="Picture 4" descr="What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3286125"/>
            <a:ext cx="8388350" cy="184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107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tr-TR" altLang="en-US"/>
              <a:t>ADO.NET Architecture</a:t>
            </a:r>
          </a:p>
        </p:txBody>
      </p:sp>
      <p:pic>
        <p:nvPicPr>
          <p:cNvPr id="13315" name="Picture 4" descr="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692" y="1835440"/>
            <a:ext cx="834732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7118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2115779" y="193573"/>
            <a:ext cx="7793038" cy="714375"/>
          </a:xfrm>
        </p:spPr>
        <p:txBody>
          <a:bodyPr>
            <a:normAutofit fontScale="90000"/>
          </a:bodyPr>
          <a:lstStyle/>
          <a:p>
            <a:pPr algn="ctr" eaLnBrk="1" hangingPunct="1"/>
            <a:r>
              <a:rPr lang="tr-TR" altLang="en-US" dirty="0"/>
              <a:t>ADO.NET Core Objects</a:t>
            </a:r>
          </a:p>
        </p:txBody>
      </p:sp>
      <p:graphicFrame>
        <p:nvGraphicFramePr>
          <p:cNvPr id="115793" name="Group 81"/>
          <p:cNvGraphicFramePr>
            <a:graphicFrameLocks noGrp="1"/>
          </p:cNvGraphicFramePr>
          <p:nvPr>
            <p:ph type="tbl" idx="4294967295"/>
            <p:extLst>
              <p:ext uri="{D42A27DB-BD31-4B8C-83A1-F6EECF244321}">
                <p14:modId xmlns:p14="http://schemas.microsoft.com/office/powerpoint/2010/main" val="3753618025"/>
              </p:ext>
            </p:extLst>
          </p:nvPr>
        </p:nvGraphicFramePr>
        <p:xfrm>
          <a:off x="2115779" y="1024076"/>
          <a:ext cx="8286750" cy="5643731"/>
        </p:xfrm>
        <a:graphic>
          <a:graphicData uri="http://schemas.openxmlformats.org/drawingml/2006/table">
            <a:tbl>
              <a:tblPr/>
              <a:tblGrid>
                <a:gridCol w="1997215">
                  <a:extLst>
                    <a:ext uri="{9D8B030D-6E8A-4147-A177-3AD203B41FA5}">
                      <a16:colId xmlns:a16="http://schemas.microsoft.com/office/drawing/2014/main" val="20000"/>
                    </a:ext>
                  </a:extLst>
                </a:gridCol>
                <a:gridCol w="6289535">
                  <a:extLst>
                    <a:ext uri="{9D8B030D-6E8A-4147-A177-3AD203B41FA5}">
                      <a16:colId xmlns:a16="http://schemas.microsoft.com/office/drawing/2014/main" val="20001"/>
                    </a:ext>
                  </a:extLst>
                </a:gridCol>
              </a:tblGrid>
              <a:tr h="57145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a:ln>
                            <a:noFill/>
                          </a:ln>
                          <a:solidFill>
                            <a:schemeClr val="tx1">
                              <a:lumMod val="75000"/>
                              <a:lumOff val="25000"/>
                            </a:schemeClr>
                          </a:solidFill>
                          <a:effectLst/>
                          <a:latin typeface="Verdana" pitchFamily="34" charset="0"/>
                          <a:cs typeface="Times New Roman" pitchFamily="18" charset="0"/>
                        </a:rPr>
                        <a:t>Object</a:t>
                      </a:r>
                      <a:r>
                        <a:rPr kumimoji="0" lang="tr-TR" sz="2000" b="1" i="0" u="none" strike="noStrike" cap="none" normalizeH="0" baseline="0" dirty="0">
                          <a:ln>
                            <a:noFill/>
                          </a:ln>
                          <a:solidFill>
                            <a:schemeClr val="tx1">
                              <a:lumMod val="75000"/>
                              <a:lumOff val="25000"/>
                            </a:schemeClr>
                          </a:solidFill>
                          <a:effectLst/>
                          <a:latin typeface="Verdana" pitchFamily="34" charset="0"/>
                          <a:cs typeface="Times New Roman" pitchFamily="18" charset="0"/>
                        </a:rPr>
                        <a:t> </a:t>
                      </a:r>
                      <a:endParaRPr kumimoji="0" lang="tr-TR" sz="2000" b="0" i="0" u="none" strike="noStrike" cap="none" normalizeH="0" baseline="0" dirty="0">
                        <a:ln>
                          <a:noFill/>
                        </a:ln>
                        <a:solidFill>
                          <a:schemeClr val="tx1">
                            <a:lumMod val="75000"/>
                            <a:lumOff val="25000"/>
                          </a:schemeClr>
                        </a:solidFill>
                        <a:effectLst/>
                        <a:latin typeface="Arial" charset="0"/>
                      </a:endParaRPr>
                    </a:p>
                  </a:txBody>
                  <a:tcPr marL="91439" marR="91439"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EFF7"/>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a:ln>
                            <a:noFill/>
                          </a:ln>
                          <a:solidFill>
                            <a:schemeClr val="tx1">
                              <a:lumMod val="75000"/>
                              <a:lumOff val="25000"/>
                            </a:schemeClr>
                          </a:solidFill>
                          <a:effectLst/>
                          <a:latin typeface="Verdana" pitchFamily="34" charset="0"/>
                          <a:cs typeface="Times New Roman" pitchFamily="18" charset="0"/>
                        </a:rPr>
                        <a:t>Description</a:t>
                      </a:r>
                      <a:r>
                        <a:rPr kumimoji="0" lang="tr-TR" sz="2000" b="1" i="0" u="none" strike="noStrike" cap="none" normalizeH="0" baseline="0" dirty="0">
                          <a:ln>
                            <a:noFill/>
                          </a:ln>
                          <a:solidFill>
                            <a:schemeClr val="tx1">
                              <a:lumMod val="75000"/>
                              <a:lumOff val="25000"/>
                            </a:schemeClr>
                          </a:solidFill>
                          <a:effectLst/>
                          <a:latin typeface="Verdana" pitchFamily="34" charset="0"/>
                          <a:cs typeface="Times New Roman" pitchFamily="18" charset="0"/>
                        </a:rPr>
                        <a:t> </a:t>
                      </a:r>
                      <a:endParaRPr kumimoji="0" lang="tr-TR" sz="2000" b="0" i="0" u="none" strike="noStrike" cap="none" normalizeH="0" baseline="0" dirty="0">
                        <a:ln>
                          <a:noFill/>
                        </a:ln>
                        <a:solidFill>
                          <a:schemeClr val="tx1">
                            <a:lumMod val="75000"/>
                            <a:lumOff val="25000"/>
                          </a:schemeClr>
                        </a:solidFill>
                        <a:effectLst/>
                        <a:latin typeface="Arial" charset="0"/>
                      </a:endParaRPr>
                    </a:p>
                  </a:txBody>
                  <a:tcPr marL="91439" marR="91439"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EFF7"/>
                    </a:solidFill>
                  </a:tcPr>
                </a:tc>
                <a:extLst>
                  <a:ext uri="{0D108BD9-81ED-4DB2-BD59-A6C34878D82A}">
                    <a16:rowId xmlns:a16="http://schemas.microsoft.com/office/drawing/2014/main" val="10000"/>
                  </a:ext>
                </a:extLst>
              </a:tr>
              <a:tr h="70097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a:ln>
                            <a:noFill/>
                          </a:ln>
                          <a:solidFill>
                            <a:srgbClr val="000000"/>
                          </a:solidFill>
                          <a:effectLst/>
                          <a:latin typeface="Courier New" pitchFamily="49" charset="0"/>
                          <a:cs typeface="Courier New" pitchFamily="49" charset="0"/>
                        </a:rPr>
                        <a:t>Connection</a:t>
                      </a:r>
                      <a:r>
                        <a:rPr kumimoji="0" lang="tr-TR" sz="2000" b="0" i="0" u="none" strike="noStrike" cap="none" normalizeH="0" baseline="0" dirty="0">
                          <a:ln>
                            <a:noFill/>
                          </a:ln>
                          <a:solidFill>
                            <a:srgbClr val="000000"/>
                          </a:solidFill>
                          <a:effectLst/>
                          <a:latin typeface="Courier New" pitchFamily="49" charset="0"/>
                          <a:cs typeface="Courier New" pitchFamily="49" charset="0"/>
                        </a:rPr>
                        <a:t> </a:t>
                      </a:r>
                      <a:endParaRPr kumimoji="0" lang="tr-TR" sz="2000" b="0" i="0" u="none" strike="noStrike" cap="none" normalizeH="0" baseline="0" dirty="0">
                        <a:ln>
                          <a:noFill/>
                        </a:ln>
                        <a:solidFill>
                          <a:schemeClr val="tx1"/>
                        </a:solidFill>
                        <a:effectLst/>
                        <a:latin typeface="Courier New" pitchFamily="49" charset="0"/>
                        <a:cs typeface="Courier New" pitchFamily="49" charset="0"/>
                      </a:endParaRPr>
                    </a:p>
                  </a:txBody>
                  <a:tcPr marL="91439" marR="91439" marT="45716" marB="45716"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err="1">
                          <a:ln>
                            <a:noFill/>
                          </a:ln>
                          <a:solidFill>
                            <a:srgbClr val="000000"/>
                          </a:solidFill>
                          <a:effectLst/>
                          <a:latin typeface="Calibri" pitchFamily="34" charset="0"/>
                          <a:cs typeface="Times New Roman" pitchFamily="18" charset="0"/>
                        </a:rPr>
                        <a:t>Establishes</a:t>
                      </a:r>
                      <a:r>
                        <a:rPr kumimoji="0" lang="tr-TR" sz="2000" b="0" i="0" u="none" strike="noStrike" cap="none" normalizeH="0" baseline="0" dirty="0">
                          <a:ln>
                            <a:noFill/>
                          </a:ln>
                          <a:solidFill>
                            <a:srgbClr val="000000"/>
                          </a:solidFill>
                          <a:effectLst/>
                          <a:latin typeface="Calibri" pitchFamily="34" charset="0"/>
                          <a:cs typeface="Times New Roman" pitchFamily="18" charset="0"/>
                        </a:rPr>
                        <a:t> a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connection</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to</a:t>
                      </a:r>
                      <a:r>
                        <a:rPr kumimoji="0" lang="tr-TR" sz="2000" b="0" i="0" u="none" strike="noStrike" cap="none" normalizeH="0" baseline="0" dirty="0">
                          <a:ln>
                            <a:noFill/>
                          </a:ln>
                          <a:solidFill>
                            <a:srgbClr val="000000"/>
                          </a:solidFill>
                          <a:effectLst/>
                          <a:latin typeface="Calibri" pitchFamily="34" charset="0"/>
                          <a:cs typeface="Times New Roman" pitchFamily="18" charset="0"/>
                        </a:rPr>
                        <a:t> a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specific</a:t>
                      </a:r>
                      <a:r>
                        <a:rPr kumimoji="0" lang="tr-TR" sz="2000" b="0" i="0" u="none" strike="noStrike" cap="none" normalizeH="0" baseline="0" dirty="0">
                          <a:ln>
                            <a:noFill/>
                          </a:ln>
                          <a:solidFill>
                            <a:srgbClr val="000000"/>
                          </a:solidFill>
                          <a:effectLst/>
                          <a:latin typeface="Calibri" pitchFamily="34" charset="0"/>
                          <a:cs typeface="Times New Roman" pitchFamily="18" charset="0"/>
                        </a:rPr>
                        <a:t> data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source</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Base</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class</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DbConnection</a:t>
                      </a:r>
                      <a:r>
                        <a:rPr kumimoji="0" lang="tr-TR" sz="2000" b="0" i="0" u="none" strike="noStrike" cap="none" normalizeH="0" baseline="0" dirty="0">
                          <a:ln>
                            <a:noFill/>
                          </a:ln>
                          <a:solidFill>
                            <a:srgbClr val="000000"/>
                          </a:solidFill>
                          <a:effectLst/>
                          <a:latin typeface="Calibri" pitchFamily="34" charset="0"/>
                          <a:cs typeface="Times New Roman" pitchFamily="18" charset="0"/>
                        </a:rPr>
                        <a:t>)</a:t>
                      </a:r>
                      <a:endParaRPr kumimoji="0" lang="tr-TR" sz="2000" b="0" i="0" u="none" strike="noStrike" cap="none" normalizeH="0" baseline="0" dirty="0">
                        <a:ln>
                          <a:noFill/>
                        </a:ln>
                        <a:solidFill>
                          <a:schemeClr val="tx1"/>
                        </a:solidFill>
                        <a:effectLst/>
                        <a:latin typeface="Calibri" pitchFamily="34" charset="0"/>
                      </a:endParaRPr>
                    </a:p>
                  </a:txBody>
                  <a:tcPr marL="91439" marR="91439" marT="45716" marB="45716" horzOverflow="overflow">
                    <a:lnL w="12700" cap="flat" cmpd="sng" algn="ctr">
                      <a:solidFill>
                        <a:srgbClr val="D5D5D3"/>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extLst>
                  <a:ext uri="{0D108BD9-81ED-4DB2-BD59-A6C34878D82A}">
                    <a16:rowId xmlns:a16="http://schemas.microsoft.com/office/drawing/2014/main" val="10001"/>
                  </a:ext>
                </a:extLst>
              </a:tr>
              <a:tr h="13105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a:ln>
                            <a:noFill/>
                          </a:ln>
                          <a:solidFill>
                            <a:srgbClr val="000000"/>
                          </a:solidFill>
                          <a:effectLst/>
                          <a:latin typeface="Courier New" pitchFamily="49" charset="0"/>
                          <a:cs typeface="Courier New" pitchFamily="49" charset="0"/>
                        </a:rPr>
                        <a:t>Command</a:t>
                      </a:r>
                      <a:r>
                        <a:rPr kumimoji="0" lang="tr-TR" sz="2000" b="0" i="0" u="none" strike="noStrike" cap="none" normalizeH="0" baseline="0" dirty="0">
                          <a:ln>
                            <a:noFill/>
                          </a:ln>
                          <a:solidFill>
                            <a:srgbClr val="000000"/>
                          </a:solidFill>
                          <a:effectLst/>
                          <a:latin typeface="Courier New" pitchFamily="49" charset="0"/>
                          <a:cs typeface="Courier New" pitchFamily="49" charset="0"/>
                        </a:rPr>
                        <a:t> </a:t>
                      </a:r>
                      <a:endParaRPr kumimoji="0" lang="tr-TR" sz="2000" b="0" i="0" u="none" strike="noStrike" cap="none" normalizeH="0" baseline="0" dirty="0">
                        <a:ln>
                          <a:noFill/>
                        </a:ln>
                        <a:solidFill>
                          <a:schemeClr val="tx1"/>
                        </a:solidFill>
                        <a:effectLst/>
                        <a:latin typeface="Courier New" pitchFamily="49" charset="0"/>
                        <a:cs typeface="Courier New" pitchFamily="49" charset="0"/>
                      </a:endParaRPr>
                    </a:p>
                  </a:txBody>
                  <a:tcPr marL="91439" marR="91439" marT="45716" marB="45716"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err="1">
                          <a:ln>
                            <a:noFill/>
                          </a:ln>
                          <a:solidFill>
                            <a:srgbClr val="000000"/>
                          </a:solidFill>
                          <a:effectLst/>
                          <a:latin typeface="Calibri" pitchFamily="34" charset="0"/>
                          <a:cs typeface="Times New Roman" pitchFamily="18" charset="0"/>
                        </a:rPr>
                        <a:t>Executes</a:t>
                      </a:r>
                      <a:r>
                        <a:rPr kumimoji="0" lang="tr-TR" sz="2000" b="0" i="0" u="none" strike="noStrike" cap="none" normalizeH="0" baseline="0" dirty="0">
                          <a:ln>
                            <a:noFill/>
                          </a:ln>
                          <a:solidFill>
                            <a:srgbClr val="000000"/>
                          </a:solidFill>
                          <a:effectLst/>
                          <a:latin typeface="Calibri" pitchFamily="34" charset="0"/>
                          <a:cs typeface="Times New Roman" pitchFamily="18" charset="0"/>
                        </a:rPr>
                        <a:t> a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command</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against</a:t>
                      </a:r>
                      <a:r>
                        <a:rPr kumimoji="0" lang="tr-TR" sz="2000" b="0" i="0" u="none" strike="noStrike" cap="none" normalizeH="0" baseline="0" dirty="0">
                          <a:ln>
                            <a:noFill/>
                          </a:ln>
                          <a:solidFill>
                            <a:srgbClr val="000000"/>
                          </a:solidFill>
                          <a:effectLst/>
                          <a:latin typeface="Calibri" pitchFamily="34" charset="0"/>
                          <a:cs typeface="Times New Roman" pitchFamily="18" charset="0"/>
                        </a:rPr>
                        <a:t> a data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source</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Exposes</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1" i="0" u="none" strike="noStrike" cap="none" normalizeH="0" baseline="0" dirty="0" err="1">
                          <a:ln>
                            <a:noFill/>
                          </a:ln>
                          <a:solidFill>
                            <a:srgbClr val="000000"/>
                          </a:solidFill>
                          <a:effectLst/>
                          <a:latin typeface="Calibri" pitchFamily="34" charset="0"/>
                          <a:cs typeface="Times New Roman" pitchFamily="18" charset="0"/>
                        </a:rPr>
                        <a:t>Parameters</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and</a:t>
                      </a:r>
                      <a:r>
                        <a:rPr kumimoji="0" lang="tr-TR" sz="2000" b="0" i="0" u="none" strike="noStrike" cap="none" normalizeH="0" baseline="0" dirty="0">
                          <a:ln>
                            <a:noFill/>
                          </a:ln>
                          <a:solidFill>
                            <a:srgbClr val="000000"/>
                          </a:solidFill>
                          <a:effectLst/>
                          <a:latin typeface="Calibri" pitchFamily="34" charset="0"/>
                          <a:cs typeface="Times New Roman" pitchFamily="18" charset="0"/>
                        </a:rPr>
                        <a:t> can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execute</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within</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the</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scope</a:t>
                      </a:r>
                      <a:r>
                        <a:rPr kumimoji="0" lang="tr-TR" sz="2000" b="0" i="0" u="none" strike="noStrike" cap="none" normalizeH="0" baseline="0" dirty="0">
                          <a:ln>
                            <a:noFill/>
                          </a:ln>
                          <a:solidFill>
                            <a:srgbClr val="000000"/>
                          </a:solidFill>
                          <a:effectLst/>
                          <a:latin typeface="Calibri" pitchFamily="34" charset="0"/>
                          <a:cs typeface="Times New Roman" pitchFamily="18" charset="0"/>
                        </a:rPr>
                        <a:t> of a </a:t>
                      </a:r>
                      <a:r>
                        <a:rPr kumimoji="0" lang="tr-TR" sz="2000" b="1" i="0" u="none" strike="noStrike" cap="none" normalizeH="0" baseline="0" dirty="0" err="1">
                          <a:ln>
                            <a:noFill/>
                          </a:ln>
                          <a:solidFill>
                            <a:srgbClr val="000000"/>
                          </a:solidFill>
                          <a:effectLst/>
                          <a:latin typeface="Calibri" pitchFamily="34" charset="0"/>
                          <a:cs typeface="Times New Roman" pitchFamily="18" charset="0"/>
                        </a:rPr>
                        <a:t>Transaction</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from</a:t>
                      </a:r>
                      <a:r>
                        <a:rPr kumimoji="0" lang="tr-TR" sz="2000" b="0" i="0" u="none" strike="noStrike" cap="none" normalizeH="0" baseline="0" dirty="0">
                          <a:ln>
                            <a:noFill/>
                          </a:ln>
                          <a:solidFill>
                            <a:srgbClr val="000000"/>
                          </a:solidFill>
                          <a:effectLst/>
                          <a:latin typeface="Calibri" pitchFamily="34" charset="0"/>
                          <a:cs typeface="Times New Roman" pitchFamily="18" charset="0"/>
                        </a:rPr>
                        <a:t> a </a:t>
                      </a:r>
                      <a:r>
                        <a:rPr kumimoji="0" lang="tr-TR" sz="2000" b="1" i="0" u="none" strike="noStrike" cap="none" normalizeH="0" baseline="0" dirty="0" err="1">
                          <a:ln>
                            <a:noFill/>
                          </a:ln>
                          <a:solidFill>
                            <a:srgbClr val="000000"/>
                          </a:solidFill>
                          <a:effectLst/>
                          <a:latin typeface="Calibri" pitchFamily="34" charset="0"/>
                          <a:cs typeface="Times New Roman" pitchFamily="18" charset="0"/>
                        </a:rPr>
                        <a:t>Connection</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The</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base</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class</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DbCommand</a:t>
                      </a:r>
                      <a:r>
                        <a:rPr kumimoji="0" lang="tr-TR" sz="2000" b="0" i="0" u="none" strike="noStrike" cap="none" normalizeH="0" baseline="0" dirty="0">
                          <a:ln>
                            <a:noFill/>
                          </a:ln>
                          <a:solidFill>
                            <a:srgbClr val="000000"/>
                          </a:solidFill>
                          <a:effectLst/>
                          <a:latin typeface="Calibri" pitchFamily="34" charset="0"/>
                          <a:cs typeface="Times New Roman" pitchFamily="18" charset="0"/>
                        </a:rPr>
                        <a:t>)</a:t>
                      </a:r>
                      <a:endParaRPr kumimoji="0" lang="tr-TR" sz="2000" b="0" i="0" u="none" strike="noStrike" cap="none" normalizeH="0" baseline="0" dirty="0">
                        <a:ln>
                          <a:noFill/>
                        </a:ln>
                        <a:solidFill>
                          <a:schemeClr val="tx1"/>
                        </a:solidFill>
                        <a:effectLst/>
                        <a:latin typeface="Calibri" pitchFamily="34" charset="0"/>
                      </a:endParaRPr>
                    </a:p>
                  </a:txBody>
                  <a:tcPr marL="91439" marR="91439" marT="45716" marB="45716" horzOverflow="overflow">
                    <a:lnL w="12700" cap="flat" cmpd="sng" algn="ctr">
                      <a:solidFill>
                        <a:srgbClr val="D5D5D3"/>
                      </a:solidFill>
                      <a:prstDash val="solid"/>
                      <a:round/>
                      <a:headEnd type="none" w="med" len="med"/>
                      <a:tailEnd type="none" w="med" len="med"/>
                    </a:lnL>
                    <a:lnR cap="flat">
                      <a:noFill/>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extLst>
                  <a:ext uri="{0D108BD9-81ED-4DB2-BD59-A6C34878D82A}">
                    <a16:rowId xmlns:a16="http://schemas.microsoft.com/office/drawing/2014/main" val="10002"/>
                  </a:ext>
                </a:extLst>
              </a:tr>
              <a:tr h="74215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a:ln>
                            <a:noFill/>
                          </a:ln>
                          <a:solidFill>
                            <a:srgbClr val="000000"/>
                          </a:solidFill>
                          <a:effectLst/>
                          <a:latin typeface="Courier New" pitchFamily="49" charset="0"/>
                          <a:cs typeface="Courier New" pitchFamily="49" charset="0"/>
                        </a:rPr>
                        <a:t>DataReader</a:t>
                      </a:r>
                      <a:r>
                        <a:rPr kumimoji="0" lang="tr-TR" sz="2000" b="0" i="0" u="none" strike="noStrike" cap="none" normalizeH="0" baseline="0" dirty="0">
                          <a:ln>
                            <a:noFill/>
                          </a:ln>
                          <a:solidFill>
                            <a:srgbClr val="000000"/>
                          </a:solidFill>
                          <a:effectLst/>
                          <a:latin typeface="Courier New" pitchFamily="49" charset="0"/>
                          <a:cs typeface="Courier New" pitchFamily="49" charset="0"/>
                        </a:rPr>
                        <a:t> </a:t>
                      </a:r>
                      <a:endParaRPr kumimoji="0" lang="tr-TR" sz="2000" b="0" i="0" u="none" strike="noStrike" cap="none" normalizeH="0" baseline="0" dirty="0">
                        <a:ln>
                          <a:noFill/>
                        </a:ln>
                        <a:solidFill>
                          <a:schemeClr val="tx1"/>
                        </a:solidFill>
                        <a:effectLst/>
                        <a:latin typeface="Courier New" pitchFamily="49" charset="0"/>
                        <a:cs typeface="Courier New" pitchFamily="49" charset="0"/>
                      </a:endParaRPr>
                    </a:p>
                  </a:txBody>
                  <a:tcPr marL="91439" marR="91439" marT="45716" marB="45716"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a:ln>
                            <a:noFill/>
                          </a:ln>
                          <a:solidFill>
                            <a:srgbClr val="000000"/>
                          </a:solidFill>
                          <a:effectLst/>
                          <a:latin typeface="Calibri" pitchFamily="34" charset="0"/>
                          <a:cs typeface="Times New Roman" pitchFamily="18" charset="0"/>
                        </a:rPr>
                        <a:t>Reads a forward-only, read-only stream of data from a data source. (Base class: DbDataReader)</a:t>
                      </a:r>
                      <a:endParaRPr kumimoji="0" lang="tr-TR" sz="2000" b="0" i="0" u="none" strike="noStrike" cap="none" normalizeH="0" baseline="0">
                        <a:ln>
                          <a:noFill/>
                        </a:ln>
                        <a:solidFill>
                          <a:schemeClr val="tx1"/>
                        </a:solidFill>
                        <a:effectLst/>
                        <a:latin typeface="Calibri" pitchFamily="34" charset="0"/>
                      </a:endParaRPr>
                    </a:p>
                  </a:txBody>
                  <a:tcPr marL="91439" marR="91439" marT="45716" marB="45716" horzOverflow="overflow">
                    <a:lnL w="12700" cap="flat" cmpd="sng" algn="ctr">
                      <a:solidFill>
                        <a:srgbClr val="D5D5D3"/>
                      </a:solidFill>
                      <a:prstDash val="solid"/>
                      <a:round/>
                      <a:headEnd type="none" w="med" len="med"/>
                      <a:tailEnd type="none" w="med" len="med"/>
                    </a:lnL>
                    <a:lnR cap="flat">
                      <a:noFill/>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extLst>
                  <a:ext uri="{0D108BD9-81ED-4DB2-BD59-A6C34878D82A}">
                    <a16:rowId xmlns:a16="http://schemas.microsoft.com/office/drawing/2014/main" val="10003"/>
                  </a:ext>
                </a:extLst>
              </a:tr>
              <a:tr h="74010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a:ln>
                            <a:noFill/>
                          </a:ln>
                          <a:solidFill>
                            <a:srgbClr val="000000"/>
                          </a:solidFill>
                          <a:effectLst/>
                          <a:latin typeface="Courier New" pitchFamily="49" charset="0"/>
                          <a:cs typeface="Courier New" pitchFamily="49" charset="0"/>
                        </a:rPr>
                        <a:t>DataAdapter</a:t>
                      </a:r>
                      <a:r>
                        <a:rPr kumimoji="0" lang="tr-TR" sz="2000" b="0" i="0" u="none" strike="noStrike" cap="none" normalizeH="0" baseline="0" dirty="0">
                          <a:ln>
                            <a:noFill/>
                          </a:ln>
                          <a:solidFill>
                            <a:srgbClr val="000000"/>
                          </a:solidFill>
                          <a:effectLst/>
                          <a:latin typeface="Courier New" pitchFamily="49" charset="0"/>
                          <a:cs typeface="Courier New" pitchFamily="49" charset="0"/>
                        </a:rPr>
                        <a:t> </a:t>
                      </a:r>
                      <a:endParaRPr kumimoji="0" lang="tr-TR" sz="2000" b="0" i="0" u="none" strike="noStrike" cap="none" normalizeH="0" baseline="0" dirty="0">
                        <a:ln>
                          <a:noFill/>
                        </a:ln>
                        <a:solidFill>
                          <a:schemeClr val="tx1"/>
                        </a:solidFill>
                        <a:effectLst/>
                        <a:latin typeface="Courier New" pitchFamily="49" charset="0"/>
                        <a:cs typeface="Courier New" pitchFamily="49" charset="0"/>
                      </a:endParaRPr>
                    </a:p>
                  </a:txBody>
                  <a:tcPr marL="91439" marR="91439" marT="45716" marB="45716"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a:ln>
                            <a:noFill/>
                          </a:ln>
                          <a:solidFill>
                            <a:srgbClr val="000000"/>
                          </a:solidFill>
                          <a:effectLst/>
                          <a:latin typeface="Calibri" pitchFamily="34" charset="0"/>
                          <a:cs typeface="Times New Roman" pitchFamily="18" charset="0"/>
                        </a:rPr>
                        <a:t>Populates a </a:t>
                      </a:r>
                      <a:r>
                        <a:rPr kumimoji="0" lang="tr-TR" sz="2000" b="1" i="0" u="none" strike="noStrike" cap="none" normalizeH="0" baseline="0">
                          <a:ln>
                            <a:noFill/>
                          </a:ln>
                          <a:solidFill>
                            <a:srgbClr val="000000"/>
                          </a:solidFill>
                          <a:effectLst/>
                          <a:latin typeface="Calibri" pitchFamily="34" charset="0"/>
                          <a:cs typeface="Times New Roman" pitchFamily="18" charset="0"/>
                        </a:rPr>
                        <a:t>DataSet</a:t>
                      </a:r>
                      <a:r>
                        <a:rPr kumimoji="0" lang="tr-TR" sz="2000" b="0" i="0" u="none" strike="noStrike" cap="none" normalizeH="0" baseline="0">
                          <a:ln>
                            <a:noFill/>
                          </a:ln>
                          <a:solidFill>
                            <a:srgbClr val="000000"/>
                          </a:solidFill>
                          <a:effectLst/>
                          <a:latin typeface="Calibri" pitchFamily="34" charset="0"/>
                          <a:cs typeface="Times New Roman" pitchFamily="18" charset="0"/>
                        </a:rPr>
                        <a:t> and resolves updates with the data source. (Base class: DbDataAdapter)</a:t>
                      </a:r>
                      <a:endParaRPr kumimoji="0" lang="tr-TR" sz="2000" b="0" i="0" u="none" strike="noStrike" cap="none" normalizeH="0" baseline="0">
                        <a:ln>
                          <a:noFill/>
                        </a:ln>
                        <a:solidFill>
                          <a:schemeClr val="tx1"/>
                        </a:solidFill>
                        <a:effectLst/>
                        <a:latin typeface="Calibri" pitchFamily="34" charset="0"/>
                      </a:endParaRPr>
                    </a:p>
                  </a:txBody>
                  <a:tcPr marL="91439" marR="91439" marT="45716" marB="45716" horzOverflow="overflow">
                    <a:lnL w="12700" cap="flat" cmpd="sng" algn="ctr">
                      <a:solidFill>
                        <a:srgbClr val="D5D5D3"/>
                      </a:solidFill>
                      <a:prstDash val="solid"/>
                      <a:round/>
                      <a:headEnd type="none" w="med" len="med"/>
                      <a:tailEnd type="none" w="med" len="med"/>
                    </a:lnL>
                    <a:lnR cap="flat">
                      <a:noFill/>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extLst>
                  <a:ext uri="{0D108BD9-81ED-4DB2-BD59-A6C34878D82A}">
                    <a16:rowId xmlns:a16="http://schemas.microsoft.com/office/drawing/2014/main" val="10004"/>
                  </a:ext>
                </a:extLst>
              </a:tr>
              <a:tr h="74215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a:ln>
                            <a:noFill/>
                          </a:ln>
                          <a:solidFill>
                            <a:srgbClr val="000000"/>
                          </a:solidFill>
                          <a:effectLst/>
                          <a:latin typeface="Courier New" pitchFamily="49" charset="0"/>
                          <a:cs typeface="Courier New" pitchFamily="49" charset="0"/>
                        </a:rPr>
                        <a:t>DataTable</a:t>
                      </a:r>
                    </a:p>
                  </a:txBody>
                  <a:tcPr marL="91439" marR="91439" marT="45716" marB="45716"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a:ln>
                            <a:noFill/>
                          </a:ln>
                          <a:solidFill>
                            <a:schemeClr val="tx1"/>
                          </a:solidFill>
                          <a:effectLst/>
                          <a:latin typeface="Calibri" pitchFamily="34" charset="0"/>
                        </a:rPr>
                        <a:t>Has a collection of DataRows and DataColumns representing table data, used in disconnected model</a:t>
                      </a:r>
                    </a:p>
                  </a:txBody>
                  <a:tcPr marL="91439" marR="91439" marT="45716" marB="45716" horzOverflow="overflow">
                    <a:lnL w="12700" cap="flat" cmpd="sng" algn="ctr">
                      <a:solidFill>
                        <a:srgbClr val="D5D5D3"/>
                      </a:solidFill>
                      <a:prstDash val="solid"/>
                      <a:round/>
                      <a:headEnd type="none" w="med" len="med"/>
                      <a:tailEnd type="none" w="med" len="med"/>
                    </a:lnL>
                    <a:lnR cap="flat">
                      <a:noFill/>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extLst>
                  <a:ext uri="{0D108BD9-81ED-4DB2-BD59-A6C34878D82A}">
                    <a16:rowId xmlns:a16="http://schemas.microsoft.com/office/drawing/2014/main" val="10005"/>
                  </a:ext>
                </a:extLst>
              </a:tr>
              <a:tr h="8361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a:ln>
                            <a:noFill/>
                          </a:ln>
                          <a:solidFill>
                            <a:srgbClr val="000000"/>
                          </a:solidFill>
                          <a:effectLst/>
                          <a:latin typeface="Courier New" pitchFamily="49" charset="0"/>
                          <a:cs typeface="Courier New" pitchFamily="49" charset="0"/>
                        </a:rPr>
                        <a:t>DataSet</a:t>
                      </a:r>
                      <a:endParaRPr kumimoji="0" lang="tr-TR" sz="2000" b="1" i="0" u="none" strike="noStrike" cap="none" normalizeH="0" baseline="0" dirty="0">
                        <a:ln>
                          <a:noFill/>
                        </a:ln>
                        <a:solidFill>
                          <a:srgbClr val="000000"/>
                        </a:solidFill>
                        <a:effectLst/>
                        <a:latin typeface="Courier New" pitchFamily="49" charset="0"/>
                        <a:cs typeface="Courier New" pitchFamily="49" charset="0"/>
                      </a:endParaRPr>
                    </a:p>
                  </a:txBody>
                  <a:tcPr marL="91439" marR="91439" marT="45716" marB="45716"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err="1">
                          <a:ln>
                            <a:noFill/>
                          </a:ln>
                          <a:solidFill>
                            <a:schemeClr val="tx1"/>
                          </a:solidFill>
                          <a:effectLst/>
                          <a:latin typeface="Calibri" pitchFamily="34" charset="0"/>
                        </a:rPr>
                        <a:t>Represents</a:t>
                      </a:r>
                      <a:r>
                        <a:rPr kumimoji="0" lang="tr-TR" sz="2000" b="0" i="0" u="none" strike="noStrike" cap="none" normalizeH="0" baseline="0" dirty="0">
                          <a:ln>
                            <a:noFill/>
                          </a:ln>
                          <a:solidFill>
                            <a:schemeClr val="tx1"/>
                          </a:solidFill>
                          <a:effectLst/>
                          <a:latin typeface="Calibri" pitchFamily="34" charset="0"/>
                        </a:rPr>
                        <a:t> a </a:t>
                      </a:r>
                      <a:r>
                        <a:rPr kumimoji="0" lang="tr-TR" sz="2000" b="0" i="0" u="none" strike="noStrike" cap="none" normalizeH="0" baseline="0" dirty="0" err="1">
                          <a:ln>
                            <a:noFill/>
                          </a:ln>
                          <a:solidFill>
                            <a:schemeClr val="tx1"/>
                          </a:solidFill>
                          <a:effectLst/>
                          <a:latin typeface="Calibri" pitchFamily="34" charset="0"/>
                        </a:rPr>
                        <a:t>cache</a:t>
                      </a:r>
                      <a:r>
                        <a:rPr kumimoji="0" lang="tr-TR" sz="2000" b="0" i="0" u="none" strike="noStrike" cap="none" normalizeH="0" baseline="0" dirty="0">
                          <a:ln>
                            <a:noFill/>
                          </a:ln>
                          <a:solidFill>
                            <a:schemeClr val="tx1"/>
                          </a:solidFill>
                          <a:effectLst/>
                          <a:latin typeface="Calibri" pitchFamily="34" charset="0"/>
                        </a:rPr>
                        <a:t> of data. </a:t>
                      </a:r>
                      <a:r>
                        <a:rPr kumimoji="0" lang="tr-TR" sz="2000" b="0" i="0" u="none" strike="noStrike" cap="none" normalizeH="0" baseline="0" dirty="0" err="1">
                          <a:ln>
                            <a:noFill/>
                          </a:ln>
                          <a:solidFill>
                            <a:schemeClr val="tx1"/>
                          </a:solidFill>
                          <a:effectLst/>
                          <a:latin typeface="Calibri" pitchFamily="34" charset="0"/>
                        </a:rPr>
                        <a:t>Consists</a:t>
                      </a:r>
                      <a:r>
                        <a:rPr kumimoji="0" lang="tr-TR" sz="2000" b="0" i="0" u="none" strike="noStrike" cap="none" normalizeH="0" baseline="0" dirty="0">
                          <a:ln>
                            <a:noFill/>
                          </a:ln>
                          <a:solidFill>
                            <a:schemeClr val="tx1"/>
                          </a:solidFill>
                          <a:effectLst/>
                          <a:latin typeface="Calibri" pitchFamily="34" charset="0"/>
                        </a:rPr>
                        <a:t> of a set of </a:t>
                      </a:r>
                      <a:r>
                        <a:rPr kumimoji="0" lang="tr-TR" sz="2000" b="0" i="0" u="none" strike="noStrike" cap="none" normalizeH="0" baseline="0" dirty="0" err="1">
                          <a:ln>
                            <a:noFill/>
                          </a:ln>
                          <a:solidFill>
                            <a:schemeClr val="tx1"/>
                          </a:solidFill>
                          <a:effectLst/>
                          <a:latin typeface="Calibri" pitchFamily="34" charset="0"/>
                        </a:rPr>
                        <a:t>DataTables</a:t>
                      </a:r>
                      <a:r>
                        <a:rPr kumimoji="0" lang="tr-TR" sz="2000" b="0" i="0" u="none" strike="noStrike" cap="none" normalizeH="0" baseline="0" dirty="0">
                          <a:ln>
                            <a:noFill/>
                          </a:ln>
                          <a:solidFill>
                            <a:schemeClr val="tx1"/>
                          </a:solidFill>
                          <a:effectLst/>
                          <a:latin typeface="Calibri" pitchFamily="34" charset="0"/>
                        </a:rPr>
                        <a:t> </a:t>
                      </a:r>
                      <a:r>
                        <a:rPr kumimoji="0" lang="tr-TR" sz="2000" b="0" i="0" u="none" strike="noStrike" cap="none" normalizeH="0" baseline="0" dirty="0" err="1">
                          <a:ln>
                            <a:noFill/>
                          </a:ln>
                          <a:solidFill>
                            <a:schemeClr val="tx1"/>
                          </a:solidFill>
                          <a:effectLst/>
                          <a:latin typeface="Calibri" pitchFamily="34" charset="0"/>
                        </a:rPr>
                        <a:t>and</a:t>
                      </a:r>
                      <a:r>
                        <a:rPr kumimoji="0" lang="tr-TR" sz="2000" b="0" i="0" u="none" strike="noStrike" cap="none" normalizeH="0" baseline="0" dirty="0">
                          <a:ln>
                            <a:noFill/>
                          </a:ln>
                          <a:solidFill>
                            <a:schemeClr val="tx1"/>
                          </a:solidFill>
                          <a:effectLst/>
                          <a:latin typeface="Calibri" pitchFamily="34" charset="0"/>
                        </a:rPr>
                        <a:t> </a:t>
                      </a:r>
                      <a:r>
                        <a:rPr kumimoji="0" lang="tr-TR" sz="2000" b="0" i="0" u="none" strike="noStrike" cap="none" normalizeH="0" baseline="0" dirty="0" err="1">
                          <a:ln>
                            <a:noFill/>
                          </a:ln>
                          <a:solidFill>
                            <a:schemeClr val="tx1"/>
                          </a:solidFill>
                          <a:effectLst/>
                          <a:latin typeface="Calibri" pitchFamily="34" charset="0"/>
                        </a:rPr>
                        <a:t>relations</a:t>
                      </a:r>
                      <a:r>
                        <a:rPr kumimoji="0" lang="tr-TR" sz="2000" b="0" i="0" u="none" strike="noStrike" cap="none" normalizeH="0" baseline="0" dirty="0">
                          <a:ln>
                            <a:noFill/>
                          </a:ln>
                          <a:solidFill>
                            <a:schemeClr val="tx1"/>
                          </a:solidFill>
                          <a:effectLst/>
                          <a:latin typeface="Calibri" pitchFamily="34" charset="0"/>
                        </a:rPr>
                        <a:t> </a:t>
                      </a:r>
                      <a:r>
                        <a:rPr kumimoji="0" lang="tr-TR" sz="2000" b="0" i="0" u="none" strike="noStrike" cap="none" normalizeH="0" baseline="0" dirty="0" err="1">
                          <a:ln>
                            <a:noFill/>
                          </a:ln>
                          <a:solidFill>
                            <a:schemeClr val="tx1"/>
                          </a:solidFill>
                          <a:effectLst/>
                          <a:latin typeface="Calibri" pitchFamily="34" charset="0"/>
                        </a:rPr>
                        <a:t>among</a:t>
                      </a:r>
                      <a:r>
                        <a:rPr kumimoji="0" lang="tr-TR" sz="2000" b="0" i="0" u="none" strike="noStrike" cap="none" normalizeH="0" baseline="0" dirty="0">
                          <a:ln>
                            <a:noFill/>
                          </a:ln>
                          <a:solidFill>
                            <a:schemeClr val="tx1"/>
                          </a:solidFill>
                          <a:effectLst/>
                          <a:latin typeface="Calibri" pitchFamily="34" charset="0"/>
                        </a:rPr>
                        <a:t> </a:t>
                      </a:r>
                      <a:r>
                        <a:rPr kumimoji="0" lang="tr-TR" sz="2000" b="0" i="0" u="none" strike="noStrike" cap="none" normalizeH="0" baseline="0" dirty="0" err="1">
                          <a:ln>
                            <a:noFill/>
                          </a:ln>
                          <a:solidFill>
                            <a:schemeClr val="tx1"/>
                          </a:solidFill>
                          <a:effectLst/>
                          <a:latin typeface="Calibri" pitchFamily="34" charset="0"/>
                        </a:rPr>
                        <a:t>them</a:t>
                      </a:r>
                      <a:endParaRPr kumimoji="0" lang="tr-TR" sz="2000" b="0" i="0" u="none" strike="noStrike" cap="none" normalizeH="0" baseline="0" dirty="0">
                        <a:ln>
                          <a:noFill/>
                        </a:ln>
                        <a:solidFill>
                          <a:schemeClr val="tx1"/>
                        </a:solidFill>
                        <a:effectLst/>
                        <a:latin typeface="Calibri" pitchFamily="34" charset="0"/>
                      </a:endParaRPr>
                    </a:p>
                  </a:txBody>
                  <a:tcPr marL="91439" marR="91439" marT="45716" marB="45716" horzOverflow="overflow">
                    <a:lnL w="12700" cap="flat" cmpd="sng" algn="ctr">
                      <a:solidFill>
                        <a:srgbClr val="D5D5D3"/>
                      </a:solidFill>
                      <a:prstDash val="solid"/>
                      <a:round/>
                      <a:headEnd type="none" w="med" len="med"/>
                      <a:tailEnd type="none" w="med" len="med"/>
                    </a:lnL>
                    <a:lnR cap="flat">
                      <a:noFill/>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40330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Connected Environment (Scenario)</a:t>
            </a:r>
            <a:endParaRPr lang="ru-RU" altLang="en-US"/>
          </a:p>
        </p:txBody>
      </p:sp>
      <p:sp>
        <p:nvSpPr>
          <p:cNvPr id="23555" name="Rectangle 3"/>
          <p:cNvSpPr>
            <a:spLocks noGrp="1" noChangeArrowheads="1"/>
          </p:cNvSpPr>
          <p:nvPr>
            <p:ph idx="1"/>
          </p:nvPr>
        </p:nvSpPr>
        <p:spPr/>
        <p:txBody>
          <a:bodyPr/>
          <a:lstStyle/>
          <a:p>
            <a:pPr>
              <a:buFont typeface="Wingdings" panose="05000000000000000000" pitchFamily="2" charset="2"/>
              <a:buNone/>
            </a:pPr>
            <a:r>
              <a:rPr lang="ru-RU" altLang="en-US"/>
              <a:t>1. Open connection</a:t>
            </a:r>
          </a:p>
          <a:p>
            <a:pPr>
              <a:buFont typeface="Wingdings" panose="05000000000000000000" pitchFamily="2" charset="2"/>
              <a:buNone/>
            </a:pPr>
            <a:r>
              <a:rPr lang="ru-RU" altLang="en-US"/>
              <a:t>2. Execute command</a:t>
            </a:r>
          </a:p>
          <a:p>
            <a:pPr>
              <a:buFont typeface="Wingdings" panose="05000000000000000000" pitchFamily="2" charset="2"/>
              <a:buNone/>
            </a:pPr>
            <a:r>
              <a:rPr lang="ru-RU" altLang="en-US"/>
              <a:t>3. Process rows in reader</a:t>
            </a:r>
          </a:p>
          <a:p>
            <a:pPr>
              <a:buFont typeface="Wingdings" panose="05000000000000000000" pitchFamily="2" charset="2"/>
              <a:buNone/>
            </a:pPr>
            <a:r>
              <a:rPr lang="ru-RU" altLang="en-US"/>
              <a:t>4. Close reader</a:t>
            </a:r>
          </a:p>
          <a:p>
            <a:pPr>
              <a:buFont typeface="Wingdings" panose="05000000000000000000" pitchFamily="2" charset="2"/>
              <a:buNone/>
            </a:pPr>
            <a:r>
              <a:rPr lang="ru-RU" altLang="en-US"/>
              <a:t>5. Close connection</a:t>
            </a:r>
          </a:p>
          <a:p>
            <a:endParaRPr lang="ru-RU" altLang="en-US"/>
          </a:p>
        </p:txBody>
      </p:sp>
    </p:spTree>
    <p:extLst>
      <p:ext uri="{BB962C8B-B14F-4D97-AF65-F5344CB8AC3E}">
        <p14:creationId xmlns:p14="http://schemas.microsoft.com/office/powerpoint/2010/main" val="1267413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Connected Environment</a:t>
            </a:r>
            <a:endParaRPr lang="ru-RU" altLang="en-US"/>
          </a:p>
        </p:txBody>
      </p:sp>
      <p:sp>
        <p:nvSpPr>
          <p:cNvPr id="6147" name="Rectangle 3"/>
          <p:cNvSpPr>
            <a:spLocks noGrp="1" noChangeArrowheads="1"/>
          </p:cNvSpPr>
          <p:nvPr>
            <p:ph idx="1"/>
          </p:nvPr>
        </p:nvSpPr>
        <p:spPr/>
        <p:txBody>
          <a:bodyPr/>
          <a:lstStyle/>
          <a:p>
            <a:r>
              <a:rPr lang="en-US" altLang="en-US"/>
              <a:t>Working with data directly via open connection</a:t>
            </a:r>
            <a:endParaRPr lang="ru-RU" altLang="en-US"/>
          </a:p>
          <a:p>
            <a:r>
              <a:rPr lang="en-US" altLang="en-US"/>
              <a:t>Advantages</a:t>
            </a:r>
            <a:endParaRPr lang="ru-RU" altLang="en-US"/>
          </a:p>
          <a:p>
            <a:pPr lvl="1"/>
            <a:r>
              <a:rPr lang="en-US" altLang="en-US"/>
              <a:t>Simple security realization</a:t>
            </a:r>
            <a:endParaRPr lang="ru-RU" altLang="en-US"/>
          </a:p>
          <a:p>
            <a:pPr lvl="1"/>
            <a:r>
              <a:rPr lang="en-US" altLang="en-US"/>
              <a:t>Work with real data</a:t>
            </a:r>
            <a:endParaRPr lang="ru-RU" altLang="en-US"/>
          </a:p>
          <a:p>
            <a:pPr lvl="1"/>
            <a:r>
              <a:rPr lang="en-US" altLang="en-US"/>
              <a:t>Simple organization of distributed work </a:t>
            </a:r>
          </a:p>
          <a:p>
            <a:r>
              <a:rPr lang="en-US" altLang="en-US" b="1"/>
              <a:t>Drawbacks</a:t>
            </a:r>
            <a:endParaRPr lang="ru-RU" altLang="en-US" b="1"/>
          </a:p>
          <a:p>
            <a:pPr lvl="1"/>
            <a:r>
              <a:rPr lang="en-US" altLang="en-US"/>
              <a:t>Continual connection</a:t>
            </a:r>
            <a:endParaRPr lang="ru-RU" altLang="en-US"/>
          </a:p>
          <a:p>
            <a:pPr lvl="1"/>
            <a:r>
              <a:rPr lang="en-US" altLang="en-US"/>
              <a:t>Not available via Internet</a:t>
            </a:r>
            <a:endParaRPr lang="ru-RU" altLang="en-US"/>
          </a:p>
        </p:txBody>
      </p:sp>
    </p:spTree>
    <p:extLst>
      <p:ext uri="{BB962C8B-B14F-4D97-AF65-F5344CB8AC3E}">
        <p14:creationId xmlns:p14="http://schemas.microsoft.com/office/powerpoint/2010/main" val="82592675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1083</TotalTime>
  <Words>1546</Words>
  <Application>Microsoft Office PowerPoint</Application>
  <PresentationFormat>Widescreen</PresentationFormat>
  <Paragraphs>322</Paragraphs>
  <Slides>32</Slides>
  <Notes>17</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Retrospect</vt:lpstr>
      <vt:lpstr>Information Processing Techniques</vt:lpstr>
      <vt:lpstr>ADO.NET</vt:lpstr>
      <vt:lpstr>Overview</vt:lpstr>
      <vt:lpstr>What is ADO.NET?</vt:lpstr>
      <vt:lpstr>What is ADO.NET?</vt:lpstr>
      <vt:lpstr>ADO.NET Architecture</vt:lpstr>
      <vt:lpstr>ADO.NET Core Objects</vt:lpstr>
      <vt:lpstr>Connected Environment (Scenario)</vt:lpstr>
      <vt:lpstr>Connected Environment</vt:lpstr>
      <vt:lpstr>Disconnected Environment (Scenarion)</vt:lpstr>
      <vt:lpstr>Disconnected Environment</vt:lpstr>
      <vt:lpstr>.NET Data Providers</vt:lpstr>
      <vt:lpstr>Using Namespaces</vt:lpstr>
      <vt:lpstr>The ADO.NET Object Model</vt:lpstr>
      <vt:lpstr>Connection</vt:lpstr>
      <vt:lpstr>Connection (Error and Pooling)</vt:lpstr>
      <vt:lpstr>Command Object</vt:lpstr>
      <vt:lpstr>DataReader Object</vt:lpstr>
      <vt:lpstr>What is a Dataset?</vt:lpstr>
      <vt:lpstr>Accessing Data with ADO.NET</vt:lpstr>
      <vt:lpstr>The DataAdapter Object Model</vt:lpstr>
      <vt:lpstr>Creating a DataAdapter</vt:lpstr>
      <vt:lpstr>Generating a DataSet</vt:lpstr>
      <vt:lpstr>Storing Multiple Tables </vt:lpstr>
      <vt:lpstr>Getting data</vt:lpstr>
      <vt:lpstr>Command Methods</vt:lpstr>
      <vt:lpstr>The DataReader object</vt:lpstr>
      <vt:lpstr>DataAdapters</vt:lpstr>
      <vt:lpstr>DataAdapters</vt:lpstr>
      <vt:lpstr>Choosing a DataReader or a Dataset</vt:lpstr>
      <vt:lpstr>Best Practices</vt:lpstr>
      <vt:lpstr>XML Support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IPT Week 11 - ADO.Net</dc:title>
  <dc:creator>Abeeha Sattar</dc:creator>
  <cp:lastModifiedBy>Ishaq Ahmed</cp:lastModifiedBy>
  <cp:revision>19</cp:revision>
  <dcterms:created xsi:type="dcterms:W3CDTF">2017-03-20T10:26:01Z</dcterms:created>
  <dcterms:modified xsi:type="dcterms:W3CDTF">2021-12-28T17:39:57Z</dcterms:modified>
</cp:coreProperties>
</file>