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7" r:id="rId3"/>
    <p:sldId id="285" r:id="rId4"/>
    <p:sldId id="287" r:id="rId5"/>
    <p:sldId id="293" r:id="rId6"/>
    <p:sldId id="288" r:id="rId7"/>
    <p:sldId id="289" r:id="rId8"/>
    <p:sldId id="290" r:id="rId9"/>
    <p:sldId id="291" r:id="rId10"/>
    <p:sldId id="292" r:id="rId11"/>
    <p:sldId id="294" r:id="rId12"/>
    <p:sldId id="295" r:id="rId13"/>
    <p:sldId id="296"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76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08524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264947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36855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A26FB-79B5-4534-9F18-5891938D0B7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33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A26FB-79B5-4534-9F18-5891938D0B7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26847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A26FB-79B5-4534-9F18-5891938D0B7A}"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40532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A26FB-79B5-4534-9F18-5891938D0B7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98259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BA26FB-79B5-4534-9F18-5891938D0B7A}" type="datetimeFigureOut">
              <a:rPr lang="en-US" smtClean="0"/>
              <a:t>12/28/2021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5305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48BA26FB-79B5-4534-9F18-5891938D0B7A}" type="datetimeFigureOut">
              <a:rPr lang="en-US" smtClean="0"/>
              <a:t>12/28/2021</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791AC8-C160-49D0-B871-A739D18C0424}" type="slidenum">
              <a:rPr lang="en-US" smtClean="0"/>
              <a:t>‹#›</a:t>
            </a:fld>
            <a:endParaRPr lang="en-US"/>
          </a:p>
        </p:txBody>
      </p:sp>
    </p:spTree>
    <p:extLst>
      <p:ext uri="{BB962C8B-B14F-4D97-AF65-F5344CB8AC3E}">
        <p14:creationId xmlns:p14="http://schemas.microsoft.com/office/powerpoint/2010/main" val="161414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A26FB-79B5-4534-9F18-5891938D0B7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2048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48BA26FB-79B5-4534-9F18-5891938D0B7A}" type="datetimeFigureOut">
              <a:rPr lang="en-US" smtClean="0"/>
              <a:t>12/28/2021</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9791AC8-C160-49D0-B871-A739D18C042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603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CAB6D6-CCFA-4DB4-9648-BE24888F7B8C}"/>
              </a:ext>
            </a:extLst>
          </p:cNvPr>
          <p:cNvSpPr>
            <a:spLocks noGrp="1"/>
          </p:cNvSpPr>
          <p:nvPr>
            <p:ph type="ctrTitle"/>
          </p:nvPr>
        </p:nvSpPr>
        <p:spPr>
          <a:xfrm>
            <a:off x="2346960" y="758952"/>
            <a:ext cx="7543800" cy="3566160"/>
          </a:xfrm>
        </p:spPr>
        <p:txBody>
          <a:bodyPr>
            <a:normAutofit/>
          </a:bodyPr>
          <a:lstStyle/>
          <a:p>
            <a:pPr algn="ctr"/>
            <a:r>
              <a:rPr lang="en-US" sz="6000" dirty="0"/>
              <a:t>Information Processing Techniques</a:t>
            </a:r>
          </a:p>
        </p:txBody>
      </p:sp>
      <p:sp>
        <p:nvSpPr>
          <p:cNvPr id="12" name="Subtitle 2">
            <a:extLst>
              <a:ext uri="{FF2B5EF4-FFF2-40B4-BE49-F238E27FC236}">
                <a16:creationId xmlns:a16="http://schemas.microsoft.com/office/drawing/2014/main" id="{14F710EE-E409-4279-ABD4-839CF2082FBB}"/>
              </a:ext>
            </a:extLst>
          </p:cNvPr>
          <p:cNvSpPr>
            <a:spLocks noGrp="1"/>
          </p:cNvSpPr>
          <p:nvPr>
            <p:ph type="subTitle" idx="1"/>
          </p:nvPr>
        </p:nvSpPr>
        <p:spPr>
          <a:xfrm>
            <a:off x="2349038" y="4455621"/>
            <a:ext cx="7543800" cy="1143000"/>
          </a:xfrm>
        </p:spPr>
        <p:txBody>
          <a:bodyPr/>
          <a:lstStyle/>
          <a:p>
            <a:pPr algn="ctr"/>
            <a:r>
              <a:rPr lang="en-US" dirty="0"/>
              <a:t>Week 12</a:t>
            </a:r>
          </a:p>
        </p:txBody>
      </p:sp>
      <p:sp>
        <p:nvSpPr>
          <p:cNvPr id="13" name="TextBox 12">
            <a:extLst>
              <a:ext uri="{FF2B5EF4-FFF2-40B4-BE49-F238E27FC236}">
                <a16:creationId xmlns:a16="http://schemas.microsoft.com/office/drawing/2014/main" id="{A37760ED-A172-4DAD-A8C2-C5FFD0B6C497}"/>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109629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3CA-47DA-45AD-A69E-6F8D90D3E53E}"/>
              </a:ext>
            </a:extLst>
          </p:cNvPr>
          <p:cNvSpPr>
            <a:spLocks noGrp="1"/>
          </p:cNvSpPr>
          <p:nvPr>
            <p:ph type="title"/>
          </p:nvPr>
        </p:nvSpPr>
        <p:spPr/>
        <p:txBody>
          <a:bodyPr/>
          <a:lstStyle/>
          <a:p>
            <a:r>
              <a:rPr lang="en-US" dirty="0"/>
              <a:t>Important points for the use of extension methods</a:t>
            </a:r>
            <a:endParaRPr lang="en-PK" dirty="0"/>
          </a:p>
        </p:txBody>
      </p:sp>
      <p:sp>
        <p:nvSpPr>
          <p:cNvPr id="3" name="Content Placeholder 2">
            <a:extLst>
              <a:ext uri="{FF2B5EF4-FFF2-40B4-BE49-F238E27FC236}">
                <a16:creationId xmlns:a16="http://schemas.microsoft.com/office/drawing/2014/main" id="{4A183DD6-23ED-4D3F-A2CA-A8F19A1C5392}"/>
              </a:ext>
            </a:extLst>
          </p:cNvPr>
          <p:cNvSpPr>
            <a:spLocks noGrp="1"/>
          </p:cNvSpPr>
          <p:nvPr>
            <p:ph idx="1"/>
          </p:nvPr>
        </p:nvSpPr>
        <p:spPr/>
        <p:txBody>
          <a:bodyPr/>
          <a:lstStyle/>
          <a:p>
            <a:pPr marL="360363" indent="-360363">
              <a:buFont typeface="Arial" panose="020B0604020202020204" pitchFamily="34" charset="0"/>
              <a:buChar char="•"/>
            </a:pPr>
            <a:r>
              <a:rPr lang="en-US" dirty="0"/>
              <a:t>An extension method must be defined in a top-level static class.</a:t>
            </a:r>
          </a:p>
          <a:p>
            <a:pPr marL="360363" indent="-360363">
              <a:buFont typeface="Arial" panose="020B0604020202020204" pitchFamily="34" charset="0"/>
              <a:buChar char="•"/>
            </a:pPr>
            <a:r>
              <a:rPr lang="en-US" dirty="0"/>
              <a:t>An extension method with the same name and signature as an instance method will not be called.</a:t>
            </a:r>
          </a:p>
          <a:p>
            <a:pPr marL="360363" indent="-360363">
              <a:buFont typeface="Arial" panose="020B0604020202020204" pitchFamily="34" charset="0"/>
              <a:buChar char="•"/>
            </a:pPr>
            <a:r>
              <a:rPr lang="en-US" dirty="0"/>
              <a:t>Extension methods cannot be used to override existing methods.</a:t>
            </a:r>
          </a:p>
          <a:p>
            <a:pPr marL="360363" indent="-360363">
              <a:buFont typeface="Arial" panose="020B0604020202020204" pitchFamily="34" charset="0"/>
              <a:buChar char="•"/>
            </a:pPr>
            <a:r>
              <a:rPr lang="en-US" dirty="0"/>
              <a:t>The concept of extension methods cannot be applied to fields, properties or events.</a:t>
            </a:r>
          </a:p>
          <a:p>
            <a:pPr marL="360363" indent="-360363">
              <a:buFont typeface="Arial" panose="020B0604020202020204" pitchFamily="34" charset="0"/>
              <a:buChar char="•"/>
            </a:pPr>
            <a:r>
              <a:rPr lang="en-US" dirty="0"/>
              <a:t>Overuse of extension methods is not a good style of programming.</a:t>
            </a:r>
            <a:endParaRPr lang="en-PK" dirty="0"/>
          </a:p>
        </p:txBody>
      </p:sp>
    </p:spTree>
    <p:extLst>
      <p:ext uri="{BB962C8B-B14F-4D97-AF65-F5344CB8AC3E}">
        <p14:creationId xmlns:p14="http://schemas.microsoft.com/office/powerpoint/2010/main" val="10154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Named And Optional Arguments</a:t>
            </a:r>
          </a:p>
        </p:txBody>
      </p:sp>
    </p:spTree>
    <p:extLst>
      <p:ext uri="{BB962C8B-B14F-4D97-AF65-F5344CB8AC3E}">
        <p14:creationId xmlns:p14="http://schemas.microsoft.com/office/powerpoint/2010/main" val="246163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3CA-47DA-45AD-A69E-6F8D90D3E53E}"/>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4A183DD6-23ED-4D3F-A2CA-A8F19A1C5392}"/>
              </a:ext>
            </a:extLst>
          </p:cNvPr>
          <p:cNvSpPr>
            <a:spLocks noGrp="1"/>
          </p:cNvSpPr>
          <p:nvPr>
            <p:ph idx="1"/>
          </p:nvPr>
        </p:nvSpPr>
        <p:spPr/>
        <p:txBody>
          <a:bodyPr/>
          <a:lstStyle/>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int </a:t>
            </a:r>
            <a:r>
              <a:rPr lang="en-US" dirty="0" err="1"/>
              <a:t>optionalint</a:t>
            </a:r>
            <a:r>
              <a:rPr lang="en-US" dirty="0"/>
              <a:t>)</a:t>
            </a:r>
          </a:p>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 "default string", int </a:t>
            </a:r>
            <a:r>
              <a:rPr lang="en-US" dirty="0" err="1"/>
              <a:t>optionalint</a:t>
            </a:r>
            <a:r>
              <a:rPr lang="en-US" dirty="0"/>
              <a:t> = 10)</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err="1"/>
              <a:t>ExampleMethod</a:t>
            </a:r>
            <a:r>
              <a:rPr lang="en-US" dirty="0"/>
              <a:t>(1,”Hello”,2);</a:t>
            </a:r>
          </a:p>
          <a:p>
            <a:pPr marL="360363" indent="-360363">
              <a:buFont typeface="Arial" panose="020B0604020202020204" pitchFamily="34" charset="0"/>
              <a:buChar char="•"/>
            </a:pPr>
            <a:r>
              <a:rPr lang="en-US" dirty="0" err="1"/>
              <a:t>ExampleMethod</a:t>
            </a:r>
            <a:r>
              <a:rPr lang="en-US" dirty="0"/>
              <a:t>(1,”Hello”);</a:t>
            </a:r>
            <a:endParaRPr lang="en-PK" dirty="0"/>
          </a:p>
          <a:p>
            <a:pPr marL="360363" indent="-360363">
              <a:buFont typeface="Arial" panose="020B0604020202020204" pitchFamily="34" charset="0"/>
              <a:buChar char="•"/>
            </a:pPr>
            <a:r>
              <a:rPr lang="en-US" dirty="0" err="1"/>
              <a:t>ExampleMethod</a:t>
            </a:r>
            <a:r>
              <a:rPr lang="en-US" dirty="0"/>
              <a:t>(1);</a:t>
            </a:r>
          </a:p>
          <a:p>
            <a:pPr marL="360363" indent="-360363">
              <a:buFont typeface="Arial" panose="020B0604020202020204" pitchFamily="34" charset="0"/>
              <a:buChar char="•"/>
            </a:pPr>
            <a:r>
              <a:rPr lang="en-US" dirty="0" err="1"/>
              <a:t>ExampleMethod</a:t>
            </a:r>
            <a:r>
              <a:rPr lang="en-US" dirty="0"/>
              <a:t>(1,””,3);</a:t>
            </a:r>
            <a:endParaRPr lang="en-PK" dirty="0"/>
          </a:p>
          <a:p>
            <a:pPr marL="360363" indent="-360363">
              <a:buFont typeface="Arial" panose="020B0604020202020204" pitchFamily="34" charset="0"/>
              <a:buChar char="•"/>
            </a:pPr>
            <a:endParaRPr lang="en-PK" dirty="0"/>
          </a:p>
        </p:txBody>
      </p:sp>
    </p:spTree>
    <p:extLst>
      <p:ext uri="{BB962C8B-B14F-4D97-AF65-F5344CB8AC3E}">
        <p14:creationId xmlns:p14="http://schemas.microsoft.com/office/powerpoint/2010/main" val="205936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9E1C-50C8-49B2-82C3-296480AB7AFE}"/>
              </a:ext>
            </a:extLst>
          </p:cNvPr>
          <p:cNvSpPr>
            <a:spLocks noGrp="1"/>
          </p:cNvSpPr>
          <p:nvPr>
            <p:ph type="title"/>
          </p:nvPr>
        </p:nvSpPr>
        <p:spPr/>
        <p:txBody>
          <a:bodyPr/>
          <a:lstStyle/>
          <a:p>
            <a:r>
              <a:rPr lang="en-US" dirty="0"/>
              <a:t>Named Arguments</a:t>
            </a:r>
            <a:endParaRPr lang="en-PK" dirty="0"/>
          </a:p>
        </p:txBody>
      </p:sp>
      <p:sp>
        <p:nvSpPr>
          <p:cNvPr id="3" name="Content Placeholder 2">
            <a:extLst>
              <a:ext uri="{FF2B5EF4-FFF2-40B4-BE49-F238E27FC236}">
                <a16:creationId xmlns:a16="http://schemas.microsoft.com/office/drawing/2014/main" id="{19667245-AFC7-4E78-8267-7373A46BD17D}"/>
              </a:ext>
            </a:extLst>
          </p:cNvPr>
          <p:cNvSpPr>
            <a:spLocks noGrp="1"/>
          </p:cNvSpPr>
          <p:nvPr>
            <p:ph idx="1"/>
          </p:nvPr>
        </p:nvSpPr>
        <p:spPr/>
        <p:txBody>
          <a:bodyPr/>
          <a:lstStyle/>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 "default string", int </a:t>
            </a:r>
            <a:r>
              <a:rPr lang="en-US" dirty="0" err="1"/>
              <a:t>optionalint</a:t>
            </a:r>
            <a:r>
              <a:rPr lang="en-US" dirty="0"/>
              <a:t> = 10)</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err="1"/>
              <a:t>ExampleMethod</a:t>
            </a:r>
            <a:r>
              <a:rPr lang="en-US" dirty="0"/>
              <a:t>(1,optionalstr: ”Hello”, </a:t>
            </a:r>
            <a:r>
              <a:rPr lang="en-US" dirty="0" err="1"/>
              <a:t>optionalint</a:t>
            </a:r>
            <a:r>
              <a:rPr lang="en-US" dirty="0"/>
              <a:t>: 2);</a:t>
            </a:r>
          </a:p>
          <a:p>
            <a:pPr marL="360363" indent="-360363">
              <a:buFont typeface="Arial" panose="020B0604020202020204" pitchFamily="34" charset="0"/>
              <a:buChar char="•"/>
            </a:pPr>
            <a:r>
              <a:rPr lang="en-US" dirty="0" err="1"/>
              <a:t>ExampleMethod</a:t>
            </a:r>
            <a:r>
              <a:rPr lang="en-US" dirty="0"/>
              <a:t>(1, </a:t>
            </a:r>
            <a:r>
              <a:rPr lang="en-US" dirty="0" err="1"/>
              <a:t>optionalstr</a:t>
            </a:r>
            <a:r>
              <a:rPr lang="en-US" dirty="0"/>
              <a:t>:  ”Hello”);</a:t>
            </a:r>
            <a:endParaRPr lang="en-PK" dirty="0"/>
          </a:p>
          <a:p>
            <a:pPr marL="360363" indent="-360363">
              <a:buFont typeface="Arial" panose="020B0604020202020204" pitchFamily="34" charset="0"/>
              <a:buChar char="•"/>
            </a:pPr>
            <a:r>
              <a:rPr lang="en-US" dirty="0" err="1"/>
              <a:t>ExampleMethod</a:t>
            </a:r>
            <a:r>
              <a:rPr lang="en-US" dirty="0"/>
              <a:t>(required: 1);</a:t>
            </a:r>
          </a:p>
          <a:p>
            <a:pPr marL="360363" indent="-360363">
              <a:buFont typeface="Arial" panose="020B0604020202020204" pitchFamily="34" charset="0"/>
              <a:buChar char="•"/>
            </a:pPr>
            <a:r>
              <a:rPr lang="en-US" dirty="0" err="1"/>
              <a:t>ExampleMethod</a:t>
            </a:r>
            <a:r>
              <a:rPr lang="en-US" dirty="0"/>
              <a:t>(1, </a:t>
            </a:r>
            <a:r>
              <a:rPr lang="en-US" dirty="0" err="1"/>
              <a:t>optionalint</a:t>
            </a:r>
            <a:r>
              <a:rPr lang="en-US" dirty="0"/>
              <a:t>: 3);</a:t>
            </a:r>
            <a:endParaRPr lang="en-PK" dirty="0"/>
          </a:p>
          <a:p>
            <a:pPr marL="360363" indent="-360363">
              <a:buFont typeface="Arial" panose="020B0604020202020204" pitchFamily="34" charset="0"/>
              <a:buChar char="•"/>
            </a:pPr>
            <a:endParaRPr lang="en-PK" dirty="0"/>
          </a:p>
          <a:p>
            <a:endParaRPr lang="en-PK" dirty="0"/>
          </a:p>
        </p:txBody>
      </p:sp>
    </p:spTree>
    <p:extLst>
      <p:ext uri="{BB962C8B-B14F-4D97-AF65-F5344CB8AC3E}">
        <p14:creationId xmlns:p14="http://schemas.microsoft.com/office/powerpoint/2010/main" val="48796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5E88A-62F4-4566-89B8-2EDBF4B1DFE7}"/>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425778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6C613-F661-495B-A5CF-41B0153AB182}"/>
              </a:ext>
            </a:extLst>
          </p:cNvPr>
          <p:cNvSpPr>
            <a:spLocks noGrp="1"/>
          </p:cNvSpPr>
          <p:nvPr>
            <p:ph type="ctrTitle"/>
          </p:nvPr>
        </p:nvSpPr>
        <p:spPr/>
        <p:txBody>
          <a:bodyPr/>
          <a:lstStyle/>
          <a:p>
            <a:pPr algn="ctr"/>
            <a:r>
              <a:rPr lang="en-US" dirty="0"/>
              <a:t>Extension Methods</a:t>
            </a:r>
          </a:p>
        </p:txBody>
      </p:sp>
    </p:spTree>
    <p:extLst>
      <p:ext uri="{BB962C8B-B14F-4D97-AF65-F5344CB8AC3E}">
        <p14:creationId xmlns:p14="http://schemas.microsoft.com/office/powerpoint/2010/main" val="383489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5F47-F0F7-42CB-9735-2D5BF09D211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4F198CC-66BF-4470-BE4F-892E669DD537}"/>
              </a:ext>
            </a:extLst>
          </p:cNvPr>
          <p:cNvSpPr>
            <a:spLocks noGrp="1"/>
          </p:cNvSpPr>
          <p:nvPr>
            <p:ph idx="1"/>
          </p:nvPr>
        </p:nvSpPr>
        <p:spPr/>
        <p:txBody>
          <a:bodyPr>
            <a:normAutofit/>
          </a:bodyPr>
          <a:lstStyle/>
          <a:p>
            <a:r>
              <a:rPr lang="en-US" dirty="0"/>
              <a:t>For instance, you might like to know whether a certain string was a number or not. The usual approach would be to define a function and then call it each time, and once you got a whole lot of those kind of functions, you would put them together in a utility class, like this:</a:t>
            </a:r>
          </a:p>
          <a:p>
            <a:r>
              <a:rPr lang="en-US" dirty="0"/>
              <a:t>public class </a:t>
            </a:r>
            <a:r>
              <a:rPr lang="en-US" dirty="0" err="1"/>
              <a:t>MyUtils</a:t>
            </a:r>
            <a:endParaRPr lang="en-US" dirty="0"/>
          </a:p>
          <a:p>
            <a:r>
              <a:rPr lang="en-US" dirty="0"/>
              <a:t>{</a:t>
            </a:r>
            <a:br>
              <a:rPr lang="en-US" dirty="0"/>
            </a:br>
            <a:r>
              <a:rPr lang="en-US" dirty="0"/>
              <a:t>    public static bool </a:t>
            </a:r>
            <a:r>
              <a:rPr lang="en-US" dirty="0" err="1"/>
              <a:t>IsNumeric</a:t>
            </a:r>
            <a:r>
              <a:rPr lang="en-US" dirty="0"/>
              <a:t>(string s)</a:t>
            </a:r>
            <a:br>
              <a:rPr lang="en-US" dirty="0"/>
            </a:br>
            <a:r>
              <a:rPr lang="en-US" dirty="0"/>
              <a:t>    {</a:t>
            </a:r>
            <a:br>
              <a:rPr lang="en-US" dirty="0"/>
            </a:br>
            <a:r>
              <a:rPr lang="en-US" dirty="0"/>
              <a:t>        float output;</a:t>
            </a:r>
            <a:br>
              <a:rPr lang="en-US" dirty="0"/>
            </a:br>
            <a:r>
              <a:rPr lang="en-US" dirty="0"/>
              <a:t>        return </a:t>
            </a:r>
            <a:r>
              <a:rPr lang="en-US" dirty="0" err="1"/>
              <a:t>float.TryParse</a:t>
            </a:r>
            <a:r>
              <a:rPr lang="en-US" dirty="0"/>
              <a:t>(s, out output);</a:t>
            </a:r>
          </a:p>
          <a:p>
            <a:r>
              <a:rPr lang="en-US" dirty="0"/>
              <a:t>    }</a:t>
            </a:r>
            <a:br>
              <a:rPr lang="en-US" dirty="0"/>
            </a:br>
            <a:r>
              <a:rPr lang="en-US" dirty="0"/>
              <a:t>}</a:t>
            </a:r>
            <a:endParaRPr lang="en-PK" dirty="0"/>
          </a:p>
        </p:txBody>
      </p:sp>
    </p:spTree>
    <p:extLst>
      <p:ext uri="{BB962C8B-B14F-4D97-AF65-F5344CB8AC3E}">
        <p14:creationId xmlns:p14="http://schemas.microsoft.com/office/powerpoint/2010/main" val="127303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241F-D3D9-476E-9358-A6F310A8A00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49FB69E-1C7F-4D03-BC39-2C606979B180}"/>
              </a:ext>
            </a:extLst>
          </p:cNvPr>
          <p:cNvSpPr>
            <a:spLocks noGrp="1"/>
          </p:cNvSpPr>
          <p:nvPr>
            <p:ph idx="1"/>
          </p:nvPr>
        </p:nvSpPr>
        <p:spPr/>
        <p:txBody>
          <a:bodyPr/>
          <a:lstStyle/>
          <a:p>
            <a:r>
              <a:rPr lang="en-US" dirty="0"/>
              <a:t>string test = "4";</a:t>
            </a:r>
          </a:p>
          <a:p>
            <a:r>
              <a:rPr lang="en-US" dirty="0"/>
              <a:t>if (</a:t>
            </a:r>
            <a:r>
              <a:rPr lang="en-US" dirty="0" err="1"/>
              <a:t>MyUtils.IsNumeric</a:t>
            </a:r>
            <a:r>
              <a:rPr lang="en-US" dirty="0"/>
              <a:t>(test))</a:t>
            </a:r>
          </a:p>
          <a:p>
            <a:r>
              <a:rPr lang="en-US" dirty="0"/>
              <a:t>    </a:t>
            </a:r>
            <a:r>
              <a:rPr lang="en-US" dirty="0" err="1"/>
              <a:t>Console.WriteLine</a:t>
            </a:r>
            <a:r>
              <a:rPr lang="en-US" dirty="0"/>
              <a:t>("Yes");</a:t>
            </a:r>
          </a:p>
          <a:p>
            <a:r>
              <a:rPr lang="en-US" dirty="0"/>
              <a:t>else</a:t>
            </a:r>
          </a:p>
          <a:p>
            <a:r>
              <a:rPr lang="en-US" dirty="0"/>
              <a:t>    </a:t>
            </a:r>
            <a:r>
              <a:rPr lang="en-US" dirty="0" err="1"/>
              <a:t>Console.WriteLine</a:t>
            </a:r>
            <a:r>
              <a:rPr lang="en-US" dirty="0"/>
              <a:t>("No");</a:t>
            </a:r>
            <a:endParaRPr lang="en-PK" dirty="0"/>
          </a:p>
        </p:txBody>
      </p:sp>
    </p:spTree>
    <p:extLst>
      <p:ext uri="{BB962C8B-B14F-4D97-AF65-F5344CB8AC3E}">
        <p14:creationId xmlns:p14="http://schemas.microsoft.com/office/powerpoint/2010/main" val="414147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CEC3-7878-430E-93E9-72AF77CF5A8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E6977C8-15D3-49BB-B3FF-ADE5E423CF15}"/>
              </a:ext>
            </a:extLst>
          </p:cNvPr>
          <p:cNvSpPr>
            <a:spLocks noGrp="1"/>
          </p:cNvSpPr>
          <p:nvPr>
            <p:ph idx="1"/>
          </p:nvPr>
        </p:nvSpPr>
        <p:spPr/>
        <p:txBody>
          <a:bodyPr/>
          <a:lstStyle/>
          <a:p>
            <a:r>
              <a:rPr lang="en-US" dirty="0"/>
              <a:t>string test = "4";</a:t>
            </a:r>
          </a:p>
          <a:p>
            <a:r>
              <a:rPr lang="en-US" dirty="0"/>
              <a:t>if (</a:t>
            </a:r>
            <a:r>
              <a:rPr lang="en-US" dirty="0" err="1"/>
              <a:t>test.IsNumeric</a:t>
            </a:r>
            <a:r>
              <a:rPr lang="en-US" dirty="0"/>
              <a:t>())</a:t>
            </a:r>
          </a:p>
          <a:p>
            <a:r>
              <a:rPr lang="en-US" dirty="0"/>
              <a:t>    </a:t>
            </a:r>
            <a:r>
              <a:rPr lang="en-US" dirty="0" err="1"/>
              <a:t>Console.WriteLine</a:t>
            </a:r>
            <a:r>
              <a:rPr lang="en-US" dirty="0"/>
              <a:t>("Yes");</a:t>
            </a:r>
          </a:p>
          <a:p>
            <a:r>
              <a:rPr lang="en-US" dirty="0"/>
              <a:t>else</a:t>
            </a:r>
          </a:p>
          <a:p>
            <a:r>
              <a:rPr lang="en-US" dirty="0"/>
              <a:t>    </a:t>
            </a:r>
            <a:r>
              <a:rPr lang="en-US" dirty="0" err="1"/>
              <a:t>Console.WriteLine</a:t>
            </a:r>
            <a:r>
              <a:rPr lang="en-US" dirty="0"/>
              <a:t>("No");</a:t>
            </a:r>
            <a:endParaRPr lang="en-PK" dirty="0"/>
          </a:p>
          <a:p>
            <a:endParaRPr lang="en-PK" dirty="0"/>
          </a:p>
        </p:txBody>
      </p:sp>
    </p:spTree>
    <p:extLst>
      <p:ext uri="{BB962C8B-B14F-4D97-AF65-F5344CB8AC3E}">
        <p14:creationId xmlns:p14="http://schemas.microsoft.com/office/powerpoint/2010/main" val="107339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C7B1-10C3-4382-8697-C13BF96400F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BF23DD0-2305-4E92-8610-A9D128CDEE55}"/>
              </a:ext>
            </a:extLst>
          </p:cNvPr>
          <p:cNvSpPr>
            <a:spLocks noGrp="1"/>
          </p:cNvSpPr>
          <p:nvPr>
            <p:ph idx="1"/>
          </p:nvPr>
        </p:nvSpPr>
        <p:spPr/>
        <p:txBody>
          <a:bodyPr/>
          <a:lstStyle/>
          <a:p>
            <a:r>
              <a:rPr lang="en-US" dirty="0"/>
              <a:t>Extension methods enable you to add methods to existing types without creating a new derived type, recompiling, or otherwise modifying the original type. </a:t>
            </a:r>
          </a:p>
          <a:p>
            <a:endParaRPr lang="en-US" dirty="0"/>
          </a:p>
          <a:p>
            <a:r>
              <a:rPr lang="en-US" dirty="0"/>
              <a:t>An extension method is a special kind of static method, but they are called as if they were instance methods on the extended type.</a:t>
            </a:r>
            <a:endParaRPr lang="en-PK" dirty="0"/>
          </a:p>
        </p:txBody>
      </p:sp>
    </p:spTree>
    <p:extLst>
      <p:ext uri="{BB962C8B-B14F-4D97-AF65-F5344CB8AC3E}">
        <p14:creationId xmlns:p14="http://schemas.microsoft.com/office/powerpoint/2010/main" val="8162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38B1-113F-44FA-8AAB-3289CF6B469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6A3167A-E4FA-4E31-9A1B-6BAFBFFCC33F}"/>
              </a:ext>
            </a:extLst>
          </p:cNvPr>
          <p:cNvSpPr>
            <a:spLocks noGrp="1"/>
          </p:cNvSpPr>
          <p:nvPr>
            <p:ph idx="1"/>
          </p:nvPr>
        </p:nvSpPr>
        <p:spPr/>
        <p:txBody>
          <a:bodyPr>
            <a:normAutofit/>
          </a:bodyPr>
          <a:lstStyle/>
          <a:p>
            <a:r>
              <a:rPr lang="en-US" dirty="0"/>
              <a:t>However, with Extension Methods, you can actually extend the String class to support this directly. You do it by defining a static class, with a set of static methods that will be your library of extension methods. Here is an example:</a:t>
            </a:r>
          </a:p>
          <a:p>
            <a:endParaRPr lang="en-US" dirty="0"/>
          </a:p>
          <a:p>
            <a:r>
              <a:rPr lang="en-US" dirty="0"/>
              <a:t>public static class </a:t>
            </a:r>
            <a:r>
              <a:rPr lang="en-US" dirty="0" err="1"/>
              <a:t>MyExtensionMethods</a:t>
            </a:r>
            <a:br>
              <a:rPr lang="en-US" dirty="0"/>
            </a:br>
            <a:r>
              <a:rPr lang="en-US" dirty="0"/>
              <a:t>{</a:t>
            </a:r>
            <a:br>
              <a:rPr lang="en-US" dirty="0"/>
            </a:br>
            <a:r>
              <a:rPr lang="en-US" dirty="0"/>
              <a:t>    public static bool </a:t>
            </a:r>
            <a:r>
              <a:rPr lang="en-US" dirty="0" err="1"/>
              <a:t>IsNumeric</a:t>
            </a:r>
            <a:r>
              <a:rPr lang="en-US" b="1" dirty="0"/>
              <a:t>(this string s)</a:t>
            </a:r>
            <a:br>
              <a:rPr lang="en-US" b="1" dirty="0"/>
            </a:br>
            <a:r>
              <a:rPr lang="en-US" b="1" dirty="0"/>
              <a:t>    </a:t>
            </a:r>
            <a:r>
              <a:rPr lang="en-US" dirty="0"/>
              <a:t>{</a:t>
            </a:r>
          </a:p>
          <a:p>
            <a:r>
              <a:rPr lang="en-US" dirty="0"/>
              <a:t>        float output;</a:t>
            </a:r>
            <a:br>
              <a:rPr lang="en-US" dirty="0"/>
            </a:br>
            <a:r>
              <a:rPr lang="en-US" dirty="0"/>
              <a:t>        return </a:t>
            </a:r>
            <a:r>
              <a:rPr lang="en-US" dirty="0" err="1"/>
              <a:t>float.TryParse</a:t>
            </a:r>
            <a:r>
              <a:rPr lang="en-US" dirty="0"/>
              <a:t>(s, out output);</a:t>
            </a:r>
            <a:br>
              <a:rPr lang="en-US" dirty="0"/>
            </a:br>
            <a:r>
              <a:rPr lang="en-US" dirty="0"/>
              <a:t>    }</a:t>
            </a:r>
            <a:br>
              <a:rPr lang="en-US" dirty="0"/>
            </a:br>
            <a:r>
              <a:rPr lang="en-US" dirty="0"/>
              <a:t>}</a:t>
            </a:r>
            <a:endParaRPr lang="en-PK" dirty="0"/>
          </a:p>
        </p:txBody>
      </p:sp>
    </p:spTree>
    <p:extLst>
      <p:ext uri="{BB962C8B-B14F-4D97-AF65-F5344CB8AC3E}">
        <p14:creationId xmlns:p14="http://schemas.microsoft.com/office/powerpoint/2010/main" val="372473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F69D-1FF0-49AF-ACB0-80B9D5746F1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4DA8150-5FC9-4921-BB2C-CA119D0ABB20}"/>
              </a:ext>
            </a:extLst>
          </p:cNvPr>
          <p:cNvSpPr>
            <a:spLocks noGrp="1"/>
          </p:cNvSpPr>
          <p:nvPr>
            <p:ph idx="1"/>
          </p:nvPr>
        </p:nvSpPr>
        <p:spPr/>
        <p:txBody>
          <a:bodyPr/>
          <a:lstStyle/>
          <a:p>
            <a:r>
              <a:rPr lang="en-US" dirty="0"/>
              <a:t>The only thing that separates this from any other static method, is the "this" keyword in the parameter section of the method. It tells the compiler that this is an extension method for the string class, and that's actually all you need to create an extension method.</a:t>
            </a:r>
          </a:p>
          <a:p>
            <a:endParaRPr lang="en-US" dirty="0"/>
          </a:p>
        </p:txBody>
      </p:sp>
    </p:spTree>
    <p:extLst>
      <p:ext uri="{BB962C8B-B14F-4D97-AF65-F5344CB8AC3E}">
        <p14:creationId xmlns:p14="http://schemas.microsoft.com/office/powerpoint/2010/main" val="217922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A70-DC0E-4ECA-AE04-4F052B15234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E44A6F2-53F0-403B-9000-41DD3E7099FD}"/>
              </a:ext>
            </a:extLst>
          </p:cNvPr>
          <p:cNvSpPr>
            <a:spLocks noGrp="1"/>
          </p:cNvSpPr>
          <p:nvPr>
            <p:ph idx="1"/>
          </p:nvPr>
        </p:nvSpPr>
        <p:spPr/>
        <p:txBody>
          <a:bodyPr>
            <a:normAutofit lnSpcReduction="10000"/>
          </a:bodyPr>
          <a:lstStyle/>
          <a:p>
            <a:pPr marL="263525" indent="-263525">
              <a:buFont typeface="Arial" panose="020B0604020202020204" pitchFamily="34" charset="0"/>
              <a:buChar char="•"/>
            </a:pPr>
            <a:r>
              <a:rPr lang="en-US" dirty="0"/>
              <a:t>Extension methods allow existing classes to be extended without relying on inheritance or having to change the class's source code.</a:t>
            </a:r>
          </a:p>
          <a:p>
            <a:pPr marL="263525" indent="-263525">
              <a:buFont typeface="Arial" panose="020B0604020202020204" pitchFamily="34" charset="0"/>
              <a:buChar char="•"/>
            </a:pPr>
            <a:r>
              <a:rPr lang="en-US" dirty="0"/>
              <a:t>If the class is sealed than there in no concept of extending its functionality. For this a new concept is introduced, in other words extension methods.</a:t>
            </a:r>
          </a:p>
          <a:p>
            <a:pPr marL="263525" indent="-263525">
              <a:buFont typeface="Arial" panose="020B0604020202020204" pitchFamily="34" charset="0"/>
              <a:buChar char="•"/>
            </a:pPr>
            <a:r>
              <a:rPr lang="en-US" dirty="0"/>
              <a:t>Extension methods are additional custom methods which were originally not included with the class.</a:t>
            </a:r>
          </a:p>
          <a:p>
            <a:pPr marL="263525" indent="-263525">
              <a:buFont typeface="Arial" panose="020B0604020202020204" pitchFamily="34" charset="0"/>
              <a:buChar char="•"/>
            </a:pPr>
            <a:r>
              <a:rPr lang="en-US" dirty="0"/>
              <a:t>Extension methods can be added to custom, .NET Framework or third-party classes, structs or interfaces.</a:t>
            </a:r>
          </a:p>
          <a:p>
            <a:pPr marL="263525" indent="-263525">
              <a:buFont typeface="Arial" panose="020B0604020202020204" pitchFamily="34" charset="0"/>
              <a:buChar char="•"/>
            </a:pPr>
            <a:r>
              <a:rPr lang="en-US" dirty="0"/>
              <a:t>The first parameter of the extension method must be of the type for which the extension method is applicable, preceded by the this keyword.</a:t>
            </a:r>
          </a:p>
          <a:p>
            <a:pPr marL="263525" indent="-263525">
              <a:buFont typeface="Arial" panose="020B0604020202020204" pitchFamily="34" charset="0"/>
              <a:buChar char="•"/>
            </a:pPr>
            <a:r>
              <a:rPr lang="en-US" dirty="0"/>
              <a:t>Extension methods can be used anywhere in the application by including the namespace of the extension method.</a:t>
            </a:r>
            <a:endParaRPr lang="en-PK" dirty="0"/>
          </a:p>
        </p:txBody>
      </p:sp>
    </p:spTree>
    <p:extLst>
      <p:ext uri="{BB962C8B-B14F-4D97-AF65-F5344CB8AC3E}">
        <p14:creationId xmlns:p14="http://schemas.microsoft.com/office/powerpoint/2010/main" val="25995012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TotalTime>
  <Words>678</Words>
  <Application>Microsoft Office PowerPoint</Application>
  <PresentationFormat>Widescreen</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Information Processing Techniques</vt:lpstr>
      <vt:lpstr>Extension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points for the use of extension methods</vt:lpstr>
      <vt:lpstr>Named And Optional Arguments</vt:lpstr>
      <vt:lpstr>PowerPoint Presentation</vt:lpstr>
      <vt:lpstr>Named Arguments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Ishaq Ahmed</cp:lastModifiedBy>
  <cp:revision>10</cp:revision>
  <dcterms:created xsi:type="dcterms:W3CDTF">2021-09-06T08:27:21Z</dcterms:created>
  <dcterms:modified xsi:type="dcterms:W3CDTF">2021-12-28T17:37:30Z</dcterms:modified>
</cp:coreProperties>
</file>