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256" r:id="rId3"/>
    <p:sldId id="266" r:id="rId4"/>
    <p:sldId id="267" r:id="rId5"/>
    <p:sldId id="257" r:id="rId6"/>
    <p:sldId id="320" r:id="rId7"/>
    <p:sldId id="321" r:id="rId8"/>
    <p:sldId id="322" r:id="rId9"/>
    <p:sldId id="317" r:id="rId10"/>
    <p:sldId id="318" r:id="rId11"/>
    <p:sldId id="319" r:id="rId12"/>
    <p:sldId id="274" r:id="rId13"/>
    <p:sldId id="275" r:id="rId14"/>
    <p:sldId id="276" r:id="rId15"/>
    <p:sldId id="277" r:id="rId16"/>
    <p:sldId id="278" r:id="rId17"/>
    <p:sldId id="327" r:id="rId18"/>
    <p:sldId id="308" r:id="rId19"/>
    <p:sldId id="279" r:id="rId20"/>
    <p:sldId id="309" r:id="rId21"/>
    <p:sldId id="324" r:id="rId22"/>
    <p:sldId id="310" r:id="rId23"/>
    <p:sldId id="323" r:id="rId24"/>
    <p:sldId id="311" r:id="rId25"/>
    <p:sldId id="325" r:id="rId26"/>
    <p:sldId id="291" r:id="rId27"/>
    <p:sldId id="280" r:id="rId28"/>
    <p:sldId id="328" r:id="rId29"/>
    <p:sldId id="326" r:id="rId30"/>
    <p:sldId id="293" r:id="rId31"/>
    <p:sldId id="329" r:id="rId32"/>
    <p:sldId id="281" r:id="rId33"/>
    <p:sldId id="33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2856EB-DD3E-4993-A80B-6A0C6594685A}" type="doc">
      <dgm:prSet loTypeId="urn:microsoft.com/office/officeart/2005/8/layout/lProcess2" loCatId="list" qsTypeId="urn:microsoft.com/office/officeart/2005/8/quickstyle/simple1" qsCatId="simple" csTypeId="urn:microsoft.com/office/officeart/2005/8/colors/accent0_3" csCatId="mainScheme" phldr="1"/>
      <dgm:spPr/>
      <dgm:t>
        <a:bodyPr/>
        <a:lstStyle/>
        <a:p>
          <a:endParaRPr lang="en-US"/>
        </a:p>
      </dgm:t>
    </dgm:pt>
    <dgm:pt modelId="{A5A73BC5-5C8F-4440-AFE3-CCDB464D0EF4}">
      <dgm:prSet/>
      <dgm:spPr/>
      <dgm:t>
        <a:bodyPr/>
        <a:lstStyle/>
        <a:p>
          <a:pPr rtl="0"/>
          <a:r>
            <a:rPr lang="en-US" b="0" dirty="0"/>
            <a:t>Service Contract</a:t>
          </a:r>
          <a:endParaRPr lang="en-US" dirty="0"/>
        </a:p>
      </dgm:t>
    </dgm:pt>
    <dgm:pt modelId="{8A478F7A-19E6-44F6-86BE-E8B5D532538C}" type="parTrans" cxnId="{583C22F3-239A-4C44-B790-BF8645C807D7}">
      <dgm:prSet/>
      <dgm:spPr/>
      <dgm:t>
        <a:bodyPr/>
        <a:lstStyle/>
        <a:p>
          <a:endParaRPr lang="en-US"/>
        </a:p>
      </dgm:t>
    </dgm:pt>
    <dgm:pt modelId="{48A2A031-C04B-47E9-9B23-DB891C6FBC23}" type="sibTrans" cxnId="{583C22F3-239A-4C44-B790-BF8645C807D7}">
      <dgm:prSet/>
      <dgm:spPr/>
      <dgm:t>
        <a:bodyPr/>
        <a:lstStyle/>
        <a:p>
          <a:endParaRPr lang="en-US"/>
        </a:p>
      </dgm:t>
    </dgm:pt>
    <dgm:pt modelId="{E11B207F-F087-4FB6-93C1-F19AD2AB38EC}">
      <dgm:prSet/>
      <dgm:spPr/>
      <dgm:t>
        <a:bodyPr/>
        <a:lstStyle/>
        <a:p>
          <a:pPr rtl="0"/>
          <a:r>
            <a:rPr lang="en-US" b="0" dirty="0"/>
            <a:t>Defines Operations, Behaviors and </a:t>
          </a:r>
          <a:br>
            <a:rPr lang="en-US" b="0" dirty="0"/>
          </a:br>
          <a:r>
            <a:rPr lang="en-US" b="0" dirty="0"/>
            <a:t>Communication Shape</a:t>
          </a:r>
          <a:endParaRPr lang="en-US" dirty="0"/>
        </a:p>
      </dgm:t>
    </dgm:pt>
    <dgm:pt modelId="{878E3E5A-2C43-4929-A3C9-5FDE363B7479}" type="parTrans" cxnId="{F1348FC1-7175-4A52-A820-663034611BA6}">
      <dgm:prSet/>
      <dgm:spPr/>
      <dgm:t>
        <a:bodyPr/>
        <a:lstStyle/>
        <a:p>
          <a:endParaRPr lang="en-US"/>
        </a:p>
      </dgm:t>
    </dgm:pt>
    <dgm:pt modelId="{B0013205-F11C-4932-A9A2-BFAB5EACF0C8}" type="sibTrans" cxnId="{F1348FC1-7175-4A52-A820-663034611BA6}">
      <dgm:prSet/>
      <dgm:spPr/>
      <dgm:t>
        <a:bodyPr/>
        <a:lstStyle/>
        <a:p>
          <a:endParaRPr lang="en-US"/>
        </a:p>
      </dgm:t>
    </dgm:pt>
    <dgm:pt modelId="{CB583B7C-D28A-4DCB-A63B-92BFAD99FCB9}">
      <dgm:prSet/>
      <dgm:spPr/>
      <dgm:t>
        <a:bodyPr/>
        <a:lstStyle/>
        <a:p>
          <a:pPr rtl="0"/>
          <a:r>
            <a:rPr lang="en-US" b="0" dirty="0"/>
            <a:t>Data Contract</a:t>
          </a:r>
          <a:endParaRPr lang="en-US" dirty="0"/>
        </a:p>
      </dgm:t>
    </dgm:pt>
    <dgm:pt modelId="{D7D8E08D-BEB2-4D98-BEAB-CD06A5584CF8}" type="parTrans" cxnId="{3BB455AA-8267-43B1-B14D-2B35F256C5B0}">
      <dgm:prSet/>
      <dgm:spPr/>
      <dgm:t>
        <a:bodyPr/>
        <a:lstStyle/>
        <a:p>
          <a:endParaRPr lang="en-US"/>
        </a:p>
      </dgm:t>
    </dgm:pt>
    <dgm:pt modelId="{B33CB863-0C97-4A3B-89E7-3FAEF3CAE3B9}" type="sibTrans" cxnId="{3BB455AA-8267-43B1-B14D-2B35F256C5B0}">
      <dgm:prSet/>
      <dgm:spPr/>
      <dgm:t>
        <a:bodyPr/>
        <a:lstStyle/>
        <a:p>
          <a:endParaRPr lang="en-US"/>
        </a:p>
      </dgm:t>
    </dgm:pt>
    <dgm:pt modelId="{5416BB70-054E-451E-A8BB-E0B2A4327E0A}">
      <dgm:prSet/>
      <dgm:spPr/>
      <dgm:t>
        <a:bodyPr/>
        <a:lstStyle/>
        <a:p>
          <a:pPr rtl="0"/>
          <a:r>
            <a:rPr lang="en-US" b="0" dirty="0"/>
            <a:t>Defines Schema and Versioning Strategies</a:t>
          </a:r>
          <a:endParaRPr lang="en-US" dirty="0"/>
        </a:p>
      </dgm:t>
    </dgm:pt>
    <dgm:pt modelId="{AB6E97B8-979D-476E-8FE5-CD91E0CA41A1}" type="parTrans" cxnId="{3F028D6D-32FC-4BF6-A477-2AAA8F01A13F}">
      <dgm:prSet/>
      <dgm:spPr/>
      <dgm:t>
        <a:bodyPr/>
        <a:lstStyle/>
        <a:p>
          <a:endParaRPr lang="en-US"/>
        </a:p>
      </dgm:t>
    </dgm:pt>
    <dgm:pt modelId="{4FF2DA9E-0D20-4658-BE78-4983FC610881}" type="sibTrans" cxnId="{3F028D6D-32FC-4BF6-A477-2AAA8F01A13F}">
      <dgm:prSet/>
      <dgm:spPr/>
      <dgm:t>
        <a:bodyPr/>
        <a:lstStyle/>
        <a:p>
          <a:endParaRPr lang="en-US"/>
        </a:p>
      </dgm:t>
    </dgm:pt>
    <dgm:pt modelId="{E997A6CE-3D5C-4FF6-B328-94BDFF416763}">
      <dgm:prSet/>
      <dgm:spPr/>
      <dgm:t>
        <a:bodyPr/>
        <a:lstStyle/>
        <a:p>
          <a:pPr rtl="0"/>
          <a:r>
            <a:rPr lang="en-US" b="0" dirty="0"/>
            <a:t>Message Contract</a:t>
          </a:r>
          <a:endParaRPr lang="en-US" dirty="0"/>
        </a:p>
      </dgm:t>
    </dgm:pt>
    <dgm:pt modelId="{81B4F488-5120-4EC5-B324-D8023BBBF5E2}" type="parTrans" cxnId="{E54EC5E3-3715-446C-A301-146501093350}">
      <dgm:prSet/>
      <dgm:spPr/>
      <dgm:t>
        <a:bodyPr/>
        <a:lstStyle/>
        <a:p>
          <a:endParaRPr lang="en-US"/>
        </a:p>
      </dgm:t>
    </dgm:pt>
    <dgm:pt modelId="{4ABDC97C-1326-41C8-B929-D4100AF7AF70}" type="sibTrans" cxnId="{E54EC5E3-3715-446C-A301-146501093350}">
      <dgm:prSet/>
      <dgm:spPr/>
      <dgm:t>
        <a:bodyPr/>
        <a:lstStyle/>
        <a:p>
          <a:endParaRPr lang="en-US"/>
        </a:p>
      </dgm:t>
    </dgm:pt>
    <dgm:pt modelId="{BA865FBF-1981-4905-B44C-D50F95752B51}">
      <dgm:prSet/>
      <dgm:spPr/>
      <dgm:t>
        <a:bodyPr/>
        <a:lstStyle/>
        <a:p>
          <a:pPr rtl="0"/>
          <a:r>
            <a:rPr lang="en-US" b="0" dirty="0"/>
            <a:t>Allows defining application-specific headers and unwrapped body content</a:t>
          </a:r>
          <a:endParaRPr lang="en-US" dirty="0"/>
        </a:p>
      </dgm:t>
    </dgm:pt>
    <dgm:pt modelId="{AF1FF143-1C66-4203-A28A-4967CCCE27C1}" type="parTrans" cxnId="{C578DF8B-C326-40FA-A508-741A97D1C744}">
      <dgm:prSet/>
      <dgm:spPr/>
      <dgm:t>
        <a:bodyPr/>
        <a:lstStyle/>
        <a:p>
          <a:endParaRPr lang="en-US"/>
        </a:p>
      </dgm:t>
    </dgm:pt>
    <dgm:pt modelId="{EE4B319B-7CBF-4577-8F85-F74A53C0E8A9}" type="sibTrans" cxnId="{C578DF8B-C326-40FA-A508-741A97D1C744}">
      <dgm:prSet/>
      <dgm:spPr/>
      <dgm:t>
        <a:bodyPr/>
        <a:lstStyle/>
        <a:p>
          <a:endParaRPr lang="en-US"/>
        </a:p>
      </dgm:t>
    </dgm:pt>
    <dgm:pt modelId="{48258FA6-6A05-4967-9AC1-A9BC326317DC}">
      <dgm:prSet/>
      <dgm:spPr/>
      <dgm:t>
        <a:bodyPr/>
        <a:lstStyle/>
        <a:p>
          <a:pPr rtl="0"/>
          <a:r>
            <a:rPr lang="en-US" dirty="0"/>
            <a:t>What does your service do</a:t>
          </a:r>
        </a:p>
      </dgm:t>
    </dgm:pt>
    <dgm:pt modelId="{F5440F34-DDB0-477A-B2E8-15A59C8E923A}" type="parTrans" cxnId="{73939766-E735-40E4-93D1-CB6AA2310D6C}">
      <dgm:prSet/>
      <dgm:spPr/>
      <dgm:t>
        <a:bodyPr/>
        <a:lstStyle/>
        <a:p>
          <a:endParaRPr lang="en-US"/>
        </a:p>
      </dgm:t>
    </dgm:pt>
    <dgm:pt modelId="{A2DDDD46-5B57-4B07-93BF-BD6DE9AD1E4F}" type="sibTrans" cxnId="{73939766-E735-40E4-93D1-CB6AA2310D6C}">
      <dgm:prSet/>
      <dgm:spPr/>
      <dgm:t>
        <a:bodyPr/>
        <a:lstStyle/>
        <a:p>
          <a:endParaRPr lang="en-US"/>
        </a:p>
      </dgm:t>
    </dgm:pt>
    <dgm:pt modelId="{3C202884-3DEB-46DF-8AC6-4C80BD811128}">
      <dgm:prSet/>
      <dgm:spPr/>
      <dgm:t>
        <a:bodyPr/>
        <a:lstStyle/>
        <a:p>
          <a:pPr rtl="0"/>
          <a:r>
            <a:rPr lang="en-US" dirty="0"/>
            <a:t>What object data is used</a:t>
          </a:r>
        </a:p>
      </dgm:t>
    </dgm:pt>
    <dgm:pt modelId="{B6B2A767-28AE-4739-9F07-BA0F85B06CFE}" type="parTrans" cxnId="{4857066B-5F50-4854-B82E-2CB5836DD157}">
      <dgm:prSet/>
      <dgm:spPr/>
      <dgm:t>
        <a:bodyPr/>
        <a:lstStyle/>
        <a:p>
          <a:endParaRPr lang="en-US"/>
        </a:p>
      </dgm:t>
    </dgm:pt>
    <dgm:pt modelId="{8A730713-447B-470A-AA1E-47E4A013AFA0}" type="sibTrans" cxnId="{4857066B-5F50-4854-B82E-2CB5836DD157}">
      <dgm:prSet/>
      <dgm:spPr/>
      <dgm:t>
        <a:bodyPr/>
        <a:lstStyle/>
        <a:p>
          <a:endParaRPr lang="en-US"/>
        </a:p>
      </dgm:t>
    </dgm:pt>
    <dgm:pt modelId="{3444435E-E0FC-424A-9DCC-0DC92AA288B4}">
      <dgm:prSet/>
      <dgm:spPr/>
      <dgm:t>
        <a:bodyPr/>
        <a:lstStyle/>
        <a:p>
          <a:pPr rtl="0"/>
          <a:r>
            <a:rPr lang="en-US" dirty="0"/>
            <a:t>Allows control over the SOAP structure of messages</a:t>
          </a:r>
        </a:p>
      </dgm:t>
    </dgm:pt>
    <dgm:pt modelId="{A79E41FC-6686-4602-8617-405F1CED60CB}" type="parTrans" cxnId="{A2F14B1A-EDAD-44B0-BB38-E062C0D28D68}">
      <dgm:prSet/>
      <dgm:spPr/>
      <dgm:t>
        <a:bodyPr/>
        <a:lstStyle/>
        <a:p>
          <a:endParaRPr lang="en-US"/>
        </a:p>
      </dgm:t>
    </dgm:pt>
    <dgm:pt modelId="{2B896A6F-5FF8-4369-A0D2-AAD83E0DDAB0}" type="sibTrans" cxnId="{A2F14B1A-EDAD-44B0-BB38-E062C0D28D68}">
      <dgm:prSet/>
      <dgm:spPr/>
      <dgm:t>
        <a:bodyPr/>
        <a:lstStyle/>
        <a:p>
          <a:endParaRPr lang="en-US"/>
        </a:p>
      </dgm:t>
    </dgm:pt>
    <dgm:pt modelId="{2CA6A895-06AE-43E1-8BD7-414470389E69}" type="pres">
      <dgm:prSet presAssocID="{F32856EB-DD3E-4993-A80B-6A0C6594685A}" presName="theList" presStyleCnt="0">
        <dgm:presLayoutVars>
          <dgm:dir/>
          <dgm:animLvl val="lvl"/>
          <dgm:resizeHandles val="exact"/>
        </dgm:presLayoutVars>
      </dgm:prSet>
      <dgm:spPr/>
    </dgm:pt>
    <dgm:pt modelId="{1D60FB75-4D58-4030-8D70-3A45FB96632C}" type="pres">
      <dgm:prSet presAssocID="{A5A73BC5-5C8F-4440-AFE3-CCDB464D0EF4}" presName="compNode" presStyleCnt="0"/>
      <dgm:spPr/>
    </dgm:pt>
    <dgm:pt modelId="{5EED2564-2E67-4EC3-AEB9-8E13240ABB23}" type="pres">
      <dgm:prSet presAssocID="{A5A73BC5-5C8F-4440-AFE3-CCDB464D0EF4}" presName="aNode" presStyleLbl="bgShp" presStyleIdx="0" presStyleCnt="3"/>
      <dgm:spPr/>
    </dgm:pt>
    <dgm:pt modelId="{C3A16957-8161-4252-97D4-CDC0D2D03896}" type="pres">
      <dgm:prSet presAssocID="{A5A73BC5-5C8F-4440-AFE3-CCDB464D0EF4}" presName="textNode" presStyleLbl="bgShp" presStyleIdx="0" presStyleCnt="3"/>
      <dgm:spPr/>
    </dgm:pt>
    <dgm:pt modelId="{AE1C108A-8CAA-485E-8EE0-CB40B1703BBA}" type="pres">
      <dgm:prSet presAssocID="{A5A73BC5-5C8F-4440-AFE3-CCDB464D0EF4}" presName="compChildNode" presStyleCnt="0"/>
      <dgm:spPr/>
    </dgm:pt>
    <dgm:pt modelId="{305CCBF4-A15D-4BB6-A971-DE5D6963FF61}" type="pres">
      <dgm:prSet presAssocID="{A5A73BC5-5C8F-4440-AFE3-CCDB464D0EF4}" presName="theInnerList" presStyleCnt="0"/>
      <dgm:spPr/>
    </dgm:pt>
    <dgm:pt modelId="{D6AA4E4A-AB67-4EBC-9C44-D9EC98547C08}" type="pres">
      <dgm:prSet presAssocID="{E11B207F-F087-4FB6-93C1-F19AD2AB38EC}" presName="childNode" presStyleLbl="node1" presStyleIdx="0" presStyleCnt="6">
        <dgm:presLayoutVars>
          <dgm:bulletEnabled val="1"/>
        </dgm:presLayoutVars>
      </dgm:prSet>
      <dgm:spPr/>
    </dgm:pt>
    <dgm:pt modelId="{08347003-A9F3-4F5F-8270-C17341E99192}" type="pres">
      <dgm:prSet presAssocID="{E11B207F-F087-4FB6-93C1-F19AD2AB38EC}" presName="aSpace2" presStyleCnt="0"/>
      <dgm:spPr/>
    </dgm:pt>
    <dgm:pt modelId="{C9F00B02-EA20-4A4A-BF84-FB1C519AF36E}" type="pres">
      <dgm:prSet presAssocID="{48258FA6-6A05-4967-9AC1-A9BC326317DC}" presName="childNode" presStyleLbl="node1" presStyleIdx="1" presStyleCnt="6">
        <dgm:presLayoutVars>
          <dgm:bulletEnabled val="1"/>
        </dgm:presLayoutVars>
      </dgm:prSet>
      <dgm:spPr/>
    </dgm:pt>
    <dgm:pt modelId="{81A660DE-69CB-4DAA-BA48-1ECB5737DAC3}" type="pres">
      <dgm:prSet presAssocID="{A5A73BC5-5C8F-4440-AFE3-CCDB464D0EF4}" presName="aSpace" presStyleCnt="0"/>
      <dgm:spPr/>
    </dgm:pt>
    <dgm:pt modelId="{CCD62299-21CC-4F72-BEAA-C4F03A4102B2}" type="pres">
      <dgm:prSet presAssocID="{CB583B7C-D28A-4DCB-A63B-92BFAD99FCB9}" presName="compNode" presStyleCnt="0"/>
      <dgm:spPr/>
    </dgm:pt>
    <dgm:pt modelId="{991128D8-C5E0-41E5-A610-862DF5754F41}" type="pres">
      <dgm:prSet presAssocID="{CB583B7C-D28A-4DCB-A63B-92BFAD99FCB9}" presName="aNode" presStyleLbl="bgShp" presStyleIdx="1" presStyleCnt="3"/>
      <dgm:spPr/>
    </dgm:pt>
    <dgm:pt modelId="{CA0A998F-3C1F-43A3-8655-7F221F622459}" type="pres">
      <dgm:prSet presAssocID="{CB583B7C-D28A-4DCB-A63B-92BFAD99FCB9}" presName="textNode" presStyleLbl="bgShp" presStyleIdx="1" presStyleCnt="3"/>
      <dgm:spPr/>
    </dgm:pt>
    <dgm:pt modelId="{11E48FFE-B751-4DF4-B3FB-F84431C7696E}" type="pres">
      <dgm:prSet presAssocID="{CB583B7C-D28A-4DCB-A63B-92BFAD99FCB9}" presName="compChildNode" presStyleCnt="0"/>
      <dgm:spPr/>
    </dgm:pt>
    <dgm:pt modelId="{BFA2578D-3FCA-4CE5-8F85-028662086D4B}" type="pres">
      <dgm:prSet presAssocID="{CB583B7C-D28A-4DCB-A63B-92BFAD99FCB9}" presName="theInnerList" presStyleCnt="0"/>
      <dgm:spPr/>
    </dgm:pt>
    <dgm:pt modelId="{22D86E0F-CCCD-47B3-9306-5CBBE9B388CD}" type="pres">
      <dgm:prSet presAssocID="{5416BB70-054E-451E-A8BB-E0B2A4327E0A}" presName="childNode" presStyleLbl="node1" presStyleIdx="2" presStyleCnt="6">
        <dgm:presLayoutVars>
          <dgm:bulletEnabled val="1"/>
        </dgm:presLayoutVars>
      </dgm:prSet>
      <dgm:spPr/>
    </dgm:pt>
    <dgm:pt modelId="{D9F513AA-8E78-4E03-BA7B-F8C34CC5395F}" type="pres">
      <dgm:prSet presAssocID="{5416BB70-054E-451E-A8BB-E0B2A4327E0A}" presName="aSpace2" presStyleCnt="0"/>
      <dgm:spPr/>
    </dgm:pt>
    <dgm:pt modelId="{87E03912-6255-4C8D-8034-0896770BB0BD}" type="pres">
      <dgm:prSet presAssocID="{3C202884-3DEB-46DF-8AC6-4C80BD811128}" presName="childNode" presStyleLbl="node1" presStyleIdx="3" presStyleCnt="6">
        <dgm:presLayoutVars>
          <dgm:bulletEnabled val="1"/>
        </dgm:presLayoutVars>
      </dgm:prSet>
      <dgm:spPr/>
    </dgm:pt>
    <dgm:pt modelId="{C3DAC209-861D-4F03-B193-78AE579F9FC9}" type="pres">
      <dgm:prSet presAssocID="{CB583B7C-D28A-4DCB-A63B-92BFAD99FCB9}" presName="aSpace" presStyleCnt="0"/>
      <dgm:spPr/>
    </dgm:pt>
    <dgm:pt modelId="{BEA32145-0B08-496D-BE91-59951A237144}" type="pres">
      <dgm:prSet presAssocID="{E997A6CE-3D5C-4FF6-B328-94BDFF416763}" presName="compNode" presStyleCnt="0"/>
      <dgm:spPr/>
    </dgm:pt>
    <dgm:pt modelId="{1B5C4719-F7D5-4772-88C3-01B2E32A26CD}" type="pres">
      <dgm:prSet presAssocID="{E997A6CE-3D5C-4FF6-B328-94BDFF416763}" presName="aNode" presStyleLbl="bgShp" presStyleIdx="2" presStyleCnt="3"/>
      <dgm:spPr/>
    </dgm:pt>
    <dgm:pt modelId="{6F46CF2F-1386-42C9-BDC7-5607443FC8A5}" type="pres">
      <dgm:prSet presAssocID="{E997A6CE-3D5C-4FF6-B328-94BDFF416763}" presName="textNode" presStyleLbl="bgShp" presStyleIdx="2" presStyleCnt="3"/>
      <dgm:spPr/>
    </dgm:pt>
    <dgm:pt modelId="{1A4F9E50-3A86-4CE9-A4B8-4437F5872A56}" type="pres">
      <dgm:prSet presAssocID="{E997A6CE-3D5C-4FF6-B328-94BDFF416763}" presName="compChildNode" presStyleCnt="0"/>
      <dgm:spPr/>
    </dgm:pt>
    <dgm:pt modelId="{40D88122-7D00-47F3-B8D2-693B2D3671BD}" type="pres">
      <dgm:prSet presAssocID="{E997A6CE-3D5C-4FF6-B328-94BDFF416763}" presName="theInnerList" presStyleCnt="0"/>
      <dgm:spPr/>
    </dgm:pt>
    <dgm:pt modelId="{AB3170E8-3548-4E4A-8EED-26803D03CB7E}" type="pres">
      <dgm:prSet presAssocID="{BA865FBF-1981-4905-B44C-D50F95752B51}" presName="childNode" presStyleLbl="node1" presStyleIdx="4" presStyleCnt="6">
        <dgm:presLayoutVars>
          <dgm:bulletEnabled val="1"/>
        </dgm:presLayoutVars>
      </dgm:prSet>
      <dgm:spPr/>
    </dgm:pt>
    <dgm:pt modelId="{7B2835DA-343A-4E86-AC7B-82C743F5BCBF}" type="pres">
      <dgm:prSet presAssocID="{BA865FBF-1981-4905-B44C-D50F95752B51}" presName="aSpace2" presStyleCnt="0"/>
      <dgm:spPr/>
    </dgm:pt>
    <dgm:pt modelId="{377CB23D-E5C0-4EDC-A465-CEE36A232DB6}" type="pres">
      <dgm:prSet presAssocID="{3444435E-E0FC-424A-9DCC-0DC92AA288B4}" presName="childNode" presStyleLbl="node1" presStyleIdx="5" presStyleCnt="6">
        <dgm:presLayoutVars>
          <dgm:bulletEnabled val="1"/>
        </dgm:presLayoutVars>
      </dgm:prSet>
      <dgm:spPr/>
    </dgm:pt>
  </dgm:ptLst>
  <dgm:cxnLst>
    <dgm:cxn modelId="{68C3FE00-81C1-4446-8CD3-BDCCFFECD35D}" type="presOf" srcId="{3C202884-3DEB-46DF-8AC6-4C80BD811128}" destId="{87E03912-6255-4C8D-8034-0896770BB0BD}" srcOrd="0" destOrd="0" presId="urn:microsoft.com/office/officeart/2005/8/layout/lProcess2"/>
    <dgm:cxn modelId="{482F9B05-FDD5-4CF6-8E0E-F3BA0010DA9D}" type="presOf" srcId="{48258FA6-6A05-4967-9AC1-A9BC326317DC}" destId="{C9F00B02-EA20-4A4A-BF84-FB1C519AF36E}" srcOrd="0" destOrd="0" presId="urn:microsoft.com/office/officeart/2005/8/layout/lProcess2"/>
    <dgm:cxn modelId="{A2F14B1A-EDAD-44B0-BB38-E062C0D28D68}" srcId="{E997A6CE-3D5C-4FF6-B328-94BDFF416763}" destId="{3444435E-E0FC-424A-9DCC-0DC92AA288B4}" srcOrd="1" destOrd="0" parTransId="{A79E41FC-6686-4602-8617-405F1CED60CB}" sibTransId="{2B896A6F-5FF8-4369-A0D2-AAD83E0DDAB0}"/>
    <dgm:cxn modelId="{BEC7A025-4545-4A2F-9592-C262D83F60B7}" type="presOf" srcId="{E997A6CE-3D5C-4FF6-B328-94BDFF416763}" destId="{1B5C4719-F7D5-4772-88C3-01B2E32A26CD}" srcOrd="0" destOrd="0" presId="urn:microsoft.com/office/officeart/2005/8/layout/lProcess2"/>
    <dgm:cxn modelId="{2109F72D-C555-4976-B4ED-5C5BCDDF2F81}" type="presOf" srcId="{E11B207F-F087-4FB6-93C1-F19AD2AB38EC}" destId="{D6AA4E4A-AB67-4EBC-9C44-D9EC98547C08}" srcOrd="0" destOrd="0" presId="urn:microsoft.com/office/officeart/2005/8/layout/lProcess2"/>
    <dgm:cxn modelId="{786CAA5C-9E60-46A1-9F6F-5B063D096138}" type="presOf" srcId="{BA865FBF-1981-4905-B44C-D50F95752B51}" destId="{AB3170E8-3548-4E4A-8EED-26803D03CB7E}" srcOrd="0" destOrd="0" presId="urn:microsoft.com/office/officeart/2005/8/layout/lProcess2"/>
    <dgm:cxn modelId="{73939766-E735-40E4-93D1-CB6AA2310D6C}" srcId="{A5A73BC5-5C8F-4440-AFE3-CCDB464D0EF4}" destId="{48258FA6-6A05-4967-9AC1-A9BC326317DC}" srcOrd="1" destOrd="0" parTransId="{F5440F34-DDB0-477A-B2E8-15A59C8E923A}" sibTransId="{A2DDDD46-5B57-4B07-93BF-BD6DE9AD1E4F}"/>
    <dgm:cxn modelId="{4857066B-5F50-4854-B82E-2CB5836DD157}" srcId="{CB583B7C-D28A-4DCB-A63B-92BFAD99FCB9}" destId="{3C202884-3DEB-46DF-8AC6-4C80BD811128}" srcOrd="1" destOrd="0" parTransId="{B6B2A767-28AE-4739-9F07-BA0F85B06CFE}" sibTransId="{8A730713-447B-470A-AA1E-47E4A013AFA0}"/>
    <dgm:cxn modelId="{3F028D6D-32FC-4BF6-A477-2AAA8F01A13F}" srcId="{CB583B7C-D28A-4DCB-A63B-92BFAD99FCB9}" destId="{5416BB70-054E-451E-A8BB-E0B2A4327E0A}" srcOrd="0" destOrd="0" parTransId="{AB6E97B8-979D-476E-8FE5-CD91E0CA41A1}" sibTransId="{4FF2DA9E-0D20-4658-BE78-4983FC610881}"/>
    <dgm:cxn modelId="{DB57A36D-6186-4842-96F1-63FBD1CC0CD8}" type="presOf" srcId="{CB583B7C-D28A-4DCB-A63B-92BFAD99FCB9}" destId="{991128D8-C5E0-41E5-A610-862DF5754F41}" srcOrd="0" destOrd="0" presId="urn:microsoft.com/office/officeart/2005/8/layout/lProcess2"/>
    <dgm:cxn modelId="{BA5C5B72-4569-4CB3-A9CC-C56D2E5451D4}" type="presOf" srcId="{5416BB70-054E-451E-A8BB-E0B2A4327E0A}" destId="{22D86E0F-CCCD-47B3-9306-5CBBE9B388CD}" srcOrd="0" destOrd="0" presId="urn:microsoft.com/office/officeart/2005/8/layout/lProcess2"/>
    <dgm:cxn modelId="{45E49C7B-B4F5-4019-9CD7-EACB12FD05CD}" type="presOf" srcId="{F32856EB-DD3E-4993-A80B-6A0C6594685A}" destId="{2CA6A895-06AE-43E1-8BD7-414470389E69}" srcOrd="0" destOrd="0" presId="urn:microsoft.com/office/officeart/2005/8/layout/lProcess2"/>
    <dgm:cxn modelId="{C578DF8B-C326-40FA-A508-741A97D1C744}" srcId="{E997A6CE-3D5C-4FF6-B328-94BDFF416763}" destId="{BA865FBF-1981-4905-B44C-D50F95752B51}" srcOrd="0" destOrd="0" parTransId="{AF1FF143-1C66-4203-A28A-4967CCCE27C1}" sibTransId="{EE4B319B-7CBF-4577-8F85-F74A53C0E8A9}"/>
    <dgm:cxn modelId="{94429595-2B76-4A6A-88A2-00EC3A8E9A94}" type="presOf" srcId="{CB583B7C-D28A-4DCB-A63B-92BFAD99FCB9}" destId="{CA0A998F-3C1F-43A3-8655-7F221F622459}" srcOrd="1" destOrd="0" presId="urn:microsoft.com/office/officeart/2005/8/layout/lProcess2"/>
    <dgm:cxn modelId="{8E7E5899-7565-43B5-B319-D8B1665B6F4E}" type="presOf" srcId="{3444435E-E0FC-424A-9DCC-0DC92AA288B4}" destId="{377CB23D-E5C0-4EDC-A465-CEE36A232DB6}" srcOrd="0" destOrd="0" presId="urn:microsoft.com/office/officeart/2005/8/layout/lProcess2"/>
    <dgm:cxn modelId="{3BB455AA-8267-43B1-B14D-2B35F256C5B0}" srcId="{F32856EB-DD3E-4993-A80B-6A0C6594685A}" destId="{CB583B7C-D28A-4DCB-A63B-92BFAD99FCB9}" srcOrd="1" destOrd="0" parTransId="{D7D8E08D-BEB2-4D98-BEAB-CD06A5584CF8}" sibTransId="{B33CB863-0C97-4A3B-89E7-3FAEF3CAE3B9}"/>
    <dgm:cxn modelId="{352EC4BC-D688-489E-921F-083E3196B075}" type="presOf" srcId="{A5A73BC5-5C8F-4440-AFE3-CCDB464D0EF4}" destId="{5EED2564-2E67-4EC3-AEB9-8E13240ABB23}" srcOrd="0" destOrd="0" presId="urn:microsoft.com/office/officeart/2005/8/layout/lProcess2"/>
    <dgm:cxn modelId="{F1348FC1-7175-4A52-A820-663034611BA6}" srcId="{A5A73BC5-5C8F-4440-AFE3-CCDB464D0EF4}" destId="{E11B207F-F087-4FB6-93C1-F19AD2AB38EC}" srcOrd="0" destOrd="0" parTransId="{878E3E5A-2C43-4929-A3C9-5FDE363B7479}" sibTransId="{B0013205-F11C-4932-A9A2-BFAB5EACF0C8}"/>
    <dgm:cxn modelId="{461DE6D5-FF6F-4EB4-B519-504F8C825D10}" type="presOf" srcId="{E997A6CE-3D5C-4FF6-B328-94BDFF416763}" destId="{6F46CF2F-1386-42C9-BDC7-5607443FC8A5}" srcOrd="1" destOrd="0" presId="urn:microsoft.com/office/officeart/2005/8/layout/lProcess2"/>
    <dgm:cxn modelId="{E54EC5E3-3715-446C-A301-146501093350}" srcId="{F32856EB-DD3E-4993-A80B-6A0C6594685A}" destId="{E997A6CE-3D5C-4FF6-B328-94BDFF416763}" srcOrd="2" destOrd="0" parTransId="{81B4F488-5120-4EC5-B324-D8023BBBF5E2}" sibTransId="{4ABDC97C-1326-41C8-B929-D4100AF7AF70}"/>
    <dgm:cxn modelId="{E0875FE5-A2DA-4D84-9DD4-9E75BFB36417}" type="presOf" srcId="{A5A73BC5-5C8F-4440-AFE3-CCDB464D0EF4}" destId="{C3A16957-8161-4252-97D4-CDC0D2D03896}" srcOrd="1" destOrd="0" presId="urn:microsoft.com/office/officeart/2005/8/layout/lProcess2"/>
    <dgm:cxn modelId="{583C22F3-239A-4C44-B790-BF8645C807D7}" srcId="{F32856EB-DD3E-4993-A80B-6A0C6594685A}" destId="{A5A73BC5-5C8F-4440-AFE3-CCDB464D0EF4}" srcOrd="0" destOrd="0" parTransId="{8A478F7A-19E6-44F6-86BE-E8B5D532538C}" sibTransId="{48A2A031-C04B-47E9-9B23-DB891C6FBC23}"/>
    <dgm:cxn modelId="{0A530EC2-3C35-4F0F-9EA8-ED3F913EC34C}" type="presParOf" srcId="{2CA6A895-06AE-43E1-8BD7-414470389E69}" destId="{1D60FB75-4D58-4030-8D70-3A45FB96632C}" srcOrd="0" destOrd="0" presId="urn:microsoft.com/office/officeart/2005/8/layout/lProcess2"/>
    <dgm:cxn modelId="{9CB0B3E8-EAFE-4795-9661-DC4467B74601}" type="presParOf" srcId="{1D60FB75-4D58-4030-8D70-3A45FB96632C}" destId="{5EED2564-2E67-4EC3-AEB9-8E13240ABB23}" srcOrd="0" destOrd="0" presId="urn:microsoft.com/office/officeart/2005/8/layout/lProcess2"/>
    <dgm:cxn modelId="{A98F1C93-3931-43BE-8F80-E5956F9B7BF5}" type="presParOf" srcId="{1D60FB75-4D58-4030-8D70-3A45FB96632C}" destId="{C3A16957-8161-4252-97D4-CDC0D2D03896}" srcOrd="1" destOrd="0" presId="urn:microsoft.com/office/officeart/2005/8/layout/lProcess2"/>
    <dgm:cxn modelId="{86D6AE83-8AE3-4F19-8244-B097AE5E69C1}" type="presParOf" srcId="{1D60FB75-4D58-4030-8D70-3A45FB96632C}" destId="{AE1C108A-8CAA-485E-8EE0-CB40B1703BBA}" srcOrd="2" destOrd="0" presId="urn:microsoft.com/office/officeart/2005/8/layout/lProcess2"/>
    <dgm:cxn modelId="{11CF785A-20BF-456A-985A-4B64D8C29398}" type="presParOf" srcId="{AE1C108A-8CAA-485E-8EE0-CB40B1703BBA}" destId="{305CCBF4-A15D-4BB6-A971-DE5D6963FF61}" srcOrd="0" destOrd="0" presId="urn:microsoft.com/office/officeart/2005/8/layout/lProcess2"/>
    <dgm:cxn modelId="{E157C3EC-91F1-4A22-8BD8-F7ACD11EEF45}" type="presParOf" srcId="{305CCBF4-A15D-4BB6-A971-DE5D6963FF61}" destId="{D6AA4E4A-AB67-4EBC-9C44-D9EC98547C08}" srcOrd="0" destOrd="0" presId="urn:microsoft.com/office/officeart/2005/8/layout/lProcess2"/>
    <dgm:cxn modelId="{1992E5BC-7213-43A2-B122-F263D7F5DC04}" type="presParOf" srcId="{305CCBF4-A15D-4BB6-A971-DE5D6963FF61}" destId="{08347003-A9F3-4F5F-8270-C17341E99192}" srcOrd="1" destOrd="0" presId="urn:microsoft.com/office/officeart/2005/8/layout/lProcess2"/>
    <dgm:cxn modelId="{2463F61F-EA2B-4A99-A70F-963981AA654C}" type="presParOf" srcId="{305CCBF4-A15D-4BB6-A971-DE5D6963FF61}" destId="{C9F00B02-EA20-4A4A-BF84-FB1C519AF36E}" srcOrd="2" destOrd="0" presId="urn:microsoft.com/office/officeart/2005/8/layout/lProcess2"/>
    <dgm:cxn modelId="{16E2EB9C-0E8B-4A31-A524-165177D843E9}" type="presParOf" srcId="{2CA6A895-06AE-43E1-8BD7-414470389E69}" destId="{81A660DE-69CB-4DAA-BA48-1ECB5737DAC3}" srcOrd="1" destOrd="0" presId="urn:microsoft.com/office/officeart/2005/8/layout/lProcess2"/>
    <dgm:cxn modelId="{396E2664-D799-4DA1-A21E-5A09A8834182}" type="presParOf" srcId="{2CA6A895-06AE-43E1-8BD7-414470389E69}" destId="{CCD62299-21CC-4F72-BEAA-C4F03A4102B2}" srcOrd="2" destOrd="0" presId="urn:microsoft.com/office/officeart/2005/8/layout/lProcess2"/>
    <dgm:cxn modelId="{954F7954-48F9-4D95-9851-59B8FBE9950D}" type="presParOf" srcId="{CCD62299-21CC-4F72-BEAA-C4F03A4102B2}" destId="{991128D8-C5E0-41E5-A610-862DF5754F41}" srcOrd="0" destOrd="0" presId="urn:microsoft.com/office/officeart/2005/8/layout/lProcess2"/>
    <dgm:cxn modelId="{DB5475C9-70EB-44D2-887E-FCA91C63DA36}" type="presParOf" srcId="{CCD62299-21CC-4F72-BEAA-C4F03A4102B2}" destId="{CA0A998F-3C1F-43A3-8655-7F221F622459}" srcOrd="1" destOrd="0" presId="urn:microsoft.com/office/officeart/2005/8/layout/lProcess2"/>
    <dgm:cxn modelId="{B3CE6646-789E-47DB-93CF-A77E7AE5DF0A}" type="presParOf" srcId="{CCD62299-21CC-4F72-BEAA-C4F03A4102B2}" destId="{11E48FFE-B751-4DF4-B3FB-F84431C7696E}" srcOrd="2" destOrd="0" presId="urn:microsoft.com/office/officeart/2005/8/layout/lProcess2"/>
    <dgm:cxn modelId="{43723BC7-9290-4529-95C0-D087C7B533BC}" type="presParOf" srcId="{11E48FFE-B751-4DF4-B3FB-F84431C7696E}" destId="{BFA2578D-3FCA-4CE5-8F85-028662086D4B}" srcOrd="0" destOrd="0" presId="urn:microsoft.com/office/officeart/2005/8/layout/lProcess2"/>
    <dgm:cxn modelId="{8E04E554-470B-4A0B-A5FD-68F14323ADB3}" type="presParOf" srcId="{BFA2578D-3FCA-4CE5-8F85-028662086D4B}" destId="{22D86E0F-CCCD-47B3-9306-5CBBE9B388CD}" srcOrd="0" destOrd="0" presId="urn:microsoft.com/office/officeart/2005/8/layout/lProcess2"/>
    <dgm:cxn modelId="{FB2136EA-3CA5-4C02-A747-36D98A817BB0}" type="presParOf" srcId="{BFA2578D-3FCA-4CE5-8F85-028662086D4B}" destId="{D9F513AA-8E78-4E03-BA7B-F8C34CC5395F}" srcOrd="1" destOrd="0" presId="urn:microsoft.com/office/officeart/2005/8/layout/lProcess2"/>
    <dgm:cxn modelId="{5ABF1762-63FE-4D6C-8FFD-5F55969F0C2C}" type="presParOf" srcId="{BFA2578D-3FCA-4CE5-8F85-028662086D4B}" destId="{87E03912-6255-4C8D-8034-0896770BB0BD}" srcOrd="2" destOrd="0" presId="urn:microsoft.com/office/officeart/2005/8/layout/lProcess2"/>
    <dgm:cxn modelId="{D956622E-3653-4A1F-99A6-58A4D243C904}" type="presParOf" srcId="{2CA6A895-06AE-43E1-8BD7-414470389E69}" destId="{C3DAC209-861D-4F03-B193-78AE579F9FC9}" srcOrd="3" destOrd="0" presId="urn:microsoft.com/office/officeart/2005/8/layout/lProcess2"/>
    <dgm:cxn modelId="{1B1D0108-B078-4CE7-B4B6-28585432420E}" type="presParOf" srcId="{2CA6A895-06AE-43E1-8BD7-414470389E69}" destId="{BEA32145-0B08-496D-BE91-59951A237144}" srcOrd="4" destOrd="0" presId="urn:microsoft.com/office/officeart/2005/8/layout/lProcess2"/>
    <dgm:cxn modelId="{2F26DB97-707D-4027-B5F7-F52C3119DF4B}" type="presParOf" srcId="{BEA32145-0B08-496D-BE91-59951A237144}" destId="{1B5C4719-F7D5-4772-88C3-01B2E32A26CD}" srcOrd="0" destOrd="0" presId="urn:microsoft.com/office/officeart/2005/8/layout/lProcess2"/>
    <dgm:cxn modelId="{D61DDB94-8089-4E07-ABEA-0EEE2F9D3F56}" type="presParOf" srcId="{BEA32145-0B08-496D-BE91-59951A237144}" destId="{6F46CF2F-1386-42C9-BDC7-5607443FC8A5}" srcOrd="1" destOrd="0" presId="urn:microsoft.com/office/officeart/2005/8/layout/lProcess2"/>
    <dgm:cxn modelId="{BC07F043-96D3-4AF5-A1C8-9A252814C0EC}" type="presParOf" srcId="{BEA32145-0B08-496D-BE91-59951A237144}" destId="{1A4F9E50-3A86-4CE9-A4B8-4437F5872A56}" srcOrd="2" destOrd="0" presId="urn:microsoft.com/office/officeart/2005/8/layout/lProcess2"/>
    <dgm:cxn modelId="{48E8C730-B4D9-4176-893B-02AFE3C009D8}" type="presParOf" srcId="{1A4F9E50-3A86-4CE9-A4B8-4437F5872A56}" destId="{40D88122-7D00-47F3-B8D2-693B2D3671BD}" srcOrd="0" destOrd="0" presId="urn:microsoft.com/office/officeart/2005/8/layout/lProcess2"/>
    <dgm:cxn modelId="{C86EBEF0-6098-4E3B-A1F1-EB99C36D1A8D}" type="presParOf" srcId="{40D88122-7D00-47F3-B8D2-693B2D3671BD}" destId="{AB3170E8-3548-4E4A-8EED-26803D03CB7E}" srcOrd="0" destOrd="0" presId="urn:microsoft.com/office/officeart/2005/8/layout/lProcess2"/>
    <dgm:cxn modelId="{3609AF25-CCC4-4FFE-8D69-8634C97F53E8}" type="presParOf" srcId="{40D88122-7D00-47F3-B8D2-693B2D3671BD}" destId="{7B2835DA-343A-4E86-AC7B-82C743F5BCBF}" srcOrd="1" destOrd="0" presId="urn:microsoft.com/office/officeart/2005/8/layout/lProcess2"/>
    <dgm:cxn modelId="{30A20694-F14F-4462-8777-633A911915EA}" type="presParOf" srcId="{40D88122-7D00-47F3-B8D2-693B2D3671BD}" destId="{377CB23D-E5C0-4EDC-A465-CEE36A232DB6}"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D2564-2E67-4EC3-AEB9-8E13240ABB23}">
      <dsp:nvSpPr>
        <dsp:cNvPr id="0" name=""/>
        <dsp:cNvSpPr/>
      </dsp:nvSpPr>
      <dsp:spPr>
        <a:xfrm>
          <a:off x="1004" y="0"/>
          <a:ext cx="2611933" cy="407569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b="0" kern="1200" dirty="0"/>
            <a:t>Service Contract</a:t>
          </a:r>
          <a:endParaRPr lang="en-US" sz="3400" kern="1200" dirty="0"/>
        </a:p>
      </dsp:txBody>
      <dsp:txXfrm>
        <a:off x="1004" y="0"/>
        <a:ext cx="2611933" cy="1222707"/>
      </dsp:txXfrm>
    </dsp:sp>
    <dsp:sp modelId="{D6AA4E4A-AB67-4EBC-9C44-D9EC98547C08}">
      <dsp:nvSpPr>
        <dsp:cNvPr id="0" name=""/>
        <dsp:cNvSpPr/>
      </dsp:nvSpPr>
      <dsp:spPr>
        <a:xfrm>
          <a:off x="262197" y="1223901"/>
          <a:ext cx="2089546" cy="122887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b="0" kern="1200" dirty="0"/>
            <a:t>Defines Operations, Behaviors and </a:t>
          </a:r>
          <a:br>
            <a:rPr lang="en-US" sz="1500" b="0" kern="1200" dirty="0"/>
          </a:br>
          <a:r>
            <a:rPr lang="en-US" sz="1500" b="0" kern="1200" dirty="0"/>
            <a:t>Communication Shape</a:t>
          </a:r>
          <a:endParaRPr lang="en-US" sz="1500" kern="1200" dirty="0"/>
        </a:p>
      </dsp:txBody>
      <dsp:txXfrm>
        <a:off x="298190" y="1259894"/>
        <a:ext cx="2017560" cy="1156890"/>
      </dsp:txXfrm>
    </dsp:sp>
    <dsp:sp modelId="{C9F00B02-EA20-4A4A-BF84-FB1C519AF36E}">
      <dsp:nvSpPr>
        <dsp:cNvPr id="0" name=""/>
        <dsp:cNvSpPr/>
      </dsp:nvSpPr>
      <dsp:spPr>
        <a:xfrm>
          <a:off x="262197" y="2641835"/>
          <a:ext cx="2089546" cy="122887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What does your service do</a:t>
          </a:r>
        </a:p>
      </dsp:txBody>
      <dsp:txXfrm>
        <a:off x="298190" y="2677828"/>
        <a:ext cx="2017560" cy="1156890"/>
      </dsp:txXfrm>
    </dsp:sp>
    <dsp:sp modelId="{991128D8-C5E0-41E5-A610-862DF5754F41}">
      <dsp:nvSpPr>
        <dsp:cNvPr id="0" name=""/>
        <dsp:cNvSpPr/>
      </dsp:nvSpPr>
      <dsp:spPr>
        <a:xfrm>
          <a:off x="2808833" y="0"/>
          <a:ext cx="2611933" cy="407569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b="0" kern="1200" dirty="0"/>
            <a:t>Data Contract</a:t>
          </a:r>
          <a:endParaRPr lang="en-US" sz="3400" kern="1200" dirty="0"/>
        </a:p>
      </dsp:txBody>
      <dsp:txXfrm>
        <a:off x="2808833" y="0"/>
        <a:ext cx="2611933" cy="1222707"/>
      </dsp:txXfrm>
    </dsp:sp>
    <dsp:sp modelId="{22D86E0F-CCCD-47B3-9306-5CBBE9B388CD}">
      <dsp:nvSpPr>
        <dsp:cNvPr id="0" name=""/>
        <dsp:cNvSpPr/>
      </dsp:nvSpPr>
      <dsp:spPr>
        <a:xfrm>
          <a:off x="3070026" y="1223901"/>
          <a:ext cx="2089546" cy="122887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b="0" kern="1200" dirty="0"/>
            <a:t>Defines Schema and Versioning Strategies</a:t>
          </a:r>
          <a:endParaRPr lang="en-US" sz="1500" kern="1200" dirty="0"/>
        </a:p>
      </dsp:txBody>
      <dsp:txXfrm>
        <a:off x="3106019" y="1259894"/>
        <a:ext cx="2017560" cy="1156890"/>
      </dsp:txXfrm>
    </dsp:sp>
    <dsp:sp modelId="{87E03912-6255-4C8D-8034-0896770BB0BD}">
      <dsp:nvSpPr>
        <dsp:cNvPr id="0" name=""/>
        <dsp:cNvSpPr/>
      </dsp:nvSpPr>
      <dsp:spPr>
        <a:xfrm>
          <a:off x="3070026" y="2641835"/>
          <a:ext cx="2089546" cy="122887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What object data is used</a:t>
          </a:r>
        </a:p>
      </dsp:txBody>
      <dsp:txXfrm>
        <a:off x="3106019" y="2677828"/>
        <a:ext cx="2017560" cy="1156890"/>
      </dsp:txXfrm>
    </dsp:sp>
    <dsp:sp modelId="{1B5C4719-F7D5-4772-88C3-01B2E32A26CD}">
      <dsp:nvSpPr>
        <dsp:cNvPr id="0" name=""/>
        <dsp:cNvSpPr/>
      </dsp:nvSpPr>
      <dsp:spPr>
        <a:xfrm>
          <a:off x="5616661" y="0"/>
          <a:ext cx="2611933" cy="407569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b="0" kern="1200" dirty="0"/>
            <a:t>Message Contract</a:t>
          </a:r>
          <a:endParaRPr lang="en-US" sz="3400" kern="1200" dirty="0"/>
        </a:p>
      </dsp:txBody>
      <dsp:txXfrm>
        <a:off x="5616661" y="0"/>
        <a:ext cx="2611933" cy="1222707"/>
      </dsp:txXfrm>
    </dsp:sp>
    <dsp:sp modelId="{AB3170E8-3548-4E4A-8EED-26803D03CB7E}">
      <dsp:nvSpPr>
        <dsp:cNvPr id="0" name=""/>
        <dsp:cNvSpPr/>
      </dsp:nvSpPr>
      <dsp:spPr>
        <a:xfrm>
          <a:off x="5877855" y="1223901"/>
          <a:ext cx="2089546" cy="122887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b="0" kern="1200" dirty="0"/>
            <a:t>Allows defining application-specific headers and unwrapped body content</a:t>
          </a:r>
          <a:endParaRPr lang="en-US" sz="1500" kern="1200" dirty="0"/>
        </a:p>
      </dsp:txBody>
      <dsp:txXfrm>
        <a:off x="5913848" y="1259894"/>
        <a:ext cx="2017560" cy="1156890"/>
      </dsp:txXfrm>
    </dsp:sp>
    <dsp:sp modelId="{377CB23D-E5C0-4EDC-A465-CEE36A232DB6}">
      <dsp:nvSpPr>
        <dsp:cNvPr id="0" name=""/>
        <dsp:cNvSpPr/>
      </dsp:nvSpPr>
      <dsp:spPr>
        <a:xfrm>
          <a:off x="5877855" y="2641835"/>
          <a:ext cx="2089546" cy="122887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Allows control over the SOAP structure of messages</a:t>
          </a:r>
        </a:p>
      </dsp:txBody>
      <dsp:txXfrm>
        <a:off x="5913848" y="2677828"/>
        <a:ext cx="2017560" cy="115689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228A87-6774-4E63-BCC8-053235AE75E8}"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E1B2B8-3AAF-4348-9589-9D2AB3B6B224}" type="slidenum">
              <a:rPr lang="en-US" smtClean="0"/>
              <a:t>‹#›</a:t>
            </a:fld>
            <a:endParaRPr lang="en-US"/>
          </a:p>
        </p:txBody>
      </p:sp>
    </p:spTree>
    <p:extLst>
      <p:ext uri="{BB962C8B-B14F-4D97-AF65-F5344CB8AC3E}">
        <p14:creationId xmlns:p14="http://schemas.microsoft.com/office/powerpoint/2010/main" val="2914146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dt" sz="quarter" idx="1"/>
          </p:nvPr>
        </p:nvSpPr>
        <p:spPr>
          <a:noFill/>
        </p:spPr>
        <p:txBody>
          <a:bodyPr/>
          <a:lstStyle/>
          <a:p>
            <a:fld id="{F4BB4F6C-96BC-4085-BBC3-B76141312377}" type="datetime8">
              <a:rPr lang="en-US" smtClean="0"/>
              <a:pPr/>
              <a:t>12/1/2021 10:07 AM</a:t>
            </a:fld>
            <a:endParaRPr lang="en-US"/>
          </a:p>
        </p:txBody>
      </p:sp>
      <p:sp>
        <p:nvSpPr>
          <p:cNvPr id="48131" name="Rectangle 6"/>
          <p:cNvSpPr>
            <a:spLocks noGrp="1" noChangeArrowheads="1"/>
          </p:cNvSpPr>
          <p:nvPr>
            <p:ph type="ftr" sz="quarter" idx="4"/>
          </p:nvPr>
        </p:nvSpPr>
        <p:spPr>
          <a:noFill/>
        </p:spPr>
        <p:txBody>
          <a:bodyPr/>
          <a:lstStyle/>
          <a:p>
            <a:pPr eaLnBrk="1" hangingPunct="1"/>
            <a:r>
              <a:rPr lang="en-US"/>
              <a:t>© 2005 Microsoft Corporation. All rights reserved.</a:t>
            </a:r>
          </a:p>
          <a:p>
            <a:r>
              <a:rPr lang="en-US"/>
              <a:t>This presentation is for informational purposes only. Microsoft makes no warranties, express or implied, in this summary.</a:t>
            </a:r>
            <a:endParaRPr lang="en-US" sz="1200"/>
          </a:p>
        </p:txBody>
      </p:sp>
      <p:sp>
        <p:nvSpPr>
          <p:cNvPr id="48132" name="Rectangle 7"/>
          <p:cNvSpPr>
            <a:spLocks noGrp="1" noChangeArrowheads="1"/>
          </p:cNvSpPr>
          <p:nvPr>
            <p:ph type="sldNum" sz="quarter" idx="5"/>
          </p:nvPr>
        </p:nvSpPr>
        <p:spPr>
          <a:noFill/>
        </p:spPr>
        <p:txBody>
          <a:bodyPr/>
          <a:lstStyle/>
          <a:p>
            <a:fld id="{A2821552-EFF8-444A-BA2A-DB83387E2094}" type="slidenum">
              <a:rPr lang="he-IL" smtClean="0"/>
              <a:pPr/>
              <a:t>2</a:t>
            </a:fld>
            <a:endParaRPr lang="en-US"/>
          </a:p>
        </p:txBody>
      </p:sp>
      <p:sp>
        <p:nvSpPr>
          <p:cNvPr id="48133" name="Rectangle 2"/>
          <p:cNvSpPr>
            <a:spLocks noGrp="1" noRot="1" noChangeAspect="1" noChangeArrowheads="1" noTextEdit="1"/>
          </p:cNvSpPr>
          <p:nvPr>
            <p:ph type="sldImg"/>
          </p:nvPr>
        </p:nvSpPr>
        <p:spPr>
          <a:xfrm>
            <a:off x="1144588" y="685800"/>
            <a:ext cx="4572000" cy="3429000"/>
          </a:xfrm>
          <a:ln/>
        </p:spPr>
      </p:sp>
      <p:sp>
        <p:nvSpPr>
          <p:cNvPr id="48134" name="Rectangle 3"/>
          <p:cNvSpPr>
            <a:spLocks noGrp="1" noChangeArrowheads="1"/>
          </p:cNvSpPr>
          <p:nvPr>
            <p:ph type="body" idx="1"/>
          </p:nvPr>
        </p:nvSpPr>
        <p:spPr>
          <a:xfrm>
            <a:off x="685800" y="4344988"/>
            <a:ext cx="5486400" cy="4113212"/>
          </a:xfrm>
          <a:noFill/>
          <a:ln/>
        </p:spPr>
        <p:txBody>
          <a:bodyPr/>
          <a:lstStyle/>
          <a:p>
            <a:pPr eaLnBrk="1" hangingPunct="1">
              <a:lnSpc>
                <a:spcPct val="80000"/>
              </a:lnSpc>
            </a:pPr>
            <a:r>
              <a:rPr lang="en-US" sz="800" b="1" dirty="0"/>
              <a:t>Speaker Notes</a:t>
            </a:r>
          </a:p>
          <a:p>
            <a:pPr eaLnBrk="1" hangingPunct="1">
              <a:lnSpc>
                <a:spcPct val="80000"/>
              </a:lnSpc>
              <a:buFontTx/>
              <a:buChar char="•"/>
            </a:pPr>
            <a:r>
              <a:rPr lang="en-US" sz="800" dirty="0"/>
              <a:t>For years, software development has focused on how to best reuse the code that we write.  Ultimately, people and businesses want long-term return on their short-term investments in code.  How do we do this?</a:t>
            </a:r>
          </a:p>
          <a:p>
            <a:pPr eaLnBrk="1" hangingPunct="1">
              <a:lnSpc>
                <a:spcPct val="80000"/>
              </a:lnSpc>
              <a:buFontTx/>
              <a:buChar char="•"/>
            </a:pPr>
            <a:r>
              <a:rPr lang="en-US" sz="800" dirty="0"/>
              <a:t>We’ve seen 3 waves of advancement in this movement in recent decades:</a:t>
            </a:r>
          </a:p>
          <a:p>
            <a:pPr lvl="1" eaLnBrk="1" hangingPunct="1">
              <a:lnSpc>
                <a:spcPct val="80000"/>
              </a:lnSpc>
              <a:buFontTx/>
              <a:buChar char="•"/>
            </a:pPr>
            <a:r>
              <a:rPr lang="en-US" sz="800" dirty="0"/>
              <a:t>1980s and Object-Orientation:  Object-oriented development promised the idea of building reusable abstractions (called classes) that we could then inherit from in order to reuse the base class functionality.  This shift from simple procedural-based code brought with it a lot of benefits including polymorphism (the ability to dynamically bind types at runtime), abstractions that included both state and behavior, and encapsulation (controlling which parts of the code the external world can access).  However, Object-Orientation </a:t>
            </a:r>
            <a:r>
              <a:rPr lang="en-US" sz="800" i="1" dirty="0"/>
              <a:t>by itself</a:t>
            </a:r>
            <a:r>
              <a:rPr lang="en-US" sz="800" dirty="0"/>
              <a:t> didn’t facilitate the dynamic evolution of software at runtime.  Once an application was built, it was static.  There wasn’t an easy way to infuse new code into an application.</a:t>
            </a:r>
          </a:p>
          <a:p>
            <a:pPr lvl="1" eaLnBrk="1" hangingPunct="1">
              <a:lnSpc>
                <a:spcPct val="80000"/>
              </a:lnSpc>
              <a:buFontTx/>
              <a:buChar char="•"/>
            </a:pPr>
            <a:r>
              <a:rPr lang="en-US" sz="800" dirty="0"/>
              <a:t>1990s and Components:  Component-based development helped us overcome this challenge.  It forced the developer to think about the external facing interface of the application.  This enabled us to build systems that dynamically load and bind to new functionality at runtime (an application discovers new components after it has been built) and introduced the notion of an application as a growing/evolving organism.  To facilitate dynamic loading, we saw a big emphasis on runtime metadata.  In the past, you couldn’t easily discern application capabilities since there was very little/rudimentary metadata information stored as part of the application.  Whereas C and C++ programs from 1980s were these relatively opaque collections of code, component-based applications of the 1990s enabled runtime inspection of code to determine what a particular component supported. This introduced the notion of self-describing systems.  But while this metaphor worked really well on a single machine (using method invocation on an object reference), we hit scaling problems when we tried to stretch it out and apply it as the substrate for distributed software integration (across machines, etc).</a:t>
            </a:r>
          </a:p>
          <a:p>
            <a:pPr lvl="1" eaLnBrk="1" hangingPunct="1">
              <a:lnSpc>
                <a:spcPct val="80000"/>
              </a:lnSpc>
              <a:buFontTx/>
              <a:buChar char="•"/>
            </a:pPr>
            <a:r>
              <a:rPr lang="en-US" sz="800" dirty="0"/>
              <a:t>2000s and Service-Orientation – With Service-Orientation, we retain the benefits of self-describing applications, explicit encapsulation, and dynamic loading of functionality.  What changes is the metaphor with which we accomplish it.  Instead of using method invocation on an object reference, we shift the conversation to that of message passing – a proven metaphor for scalable distributed software integration.  In addition, to support dynamic loading of service-based functionality, we use schema to describes the structure of messages, behavioral contract to define acceptable message exchange patterns, and policy to define service semantics.</a:t>
            </a:r>
          </a:p>
          <a:p>
            <a:pPr eaLnBrk="1" hangingPunct="1">
              <a:lnSpc>
                <a:spcPct val="80000"/>
              </a:lnSpc>
              <a:buFontTx/>
              <a:buChar char="•"/>
            </a:pPr>
            <a:r>
              <a:rPr lang="en-US" sz="800" dirty="0"/>
              <a:t>Simplifying service-oriented development is one of the biggest bets we’re making in WCF.  WCF takes the service-oriented concepts of message passing, schema, contract, and policy, and implicitly applies it to all of the services we build.  As such, WCF provides you with the first true service-oriented programming model.</a:t>
            </a:r>
          </a:p>
          <a:p>
            <a:pPr eaLnBrk="1" hangingPunct="1">
              <a:lnSpc>
                <a:spcPct val="80000"/>
              </a:lnSpc>
            </a:pPr>
            <a:endParaRPr lang="en-US" sz="800" dirty="0"/>
          </a:p>
          <a:p>
            <a:pPr eaLnBrk="1" hangingPunct="1">
              <a:lnSpc>
                <a:spcPct val="80000"/>
              </a:lnSpc>
            </a:pPr>
            <a:r>
              <a:rPr lang="en-US" sz="800" b="1" dirty="0"/>
              <a:t>Transition to next slide:</a:t>
            </a:r>
            <a:endParaRPr lang="en-US" sz="800" dirty="0"/>
          </a:p>
          <a:p>
            <a:pPr eaLnBrk="1" hangingPunct="1">
              <a:lnSpc>
                <a:spcPct val="80000"/>
              </a:lnSpc>
              <a:buFontTx/>
              <a:buChar char="•"/>
            </a:pPr>
            <a:r>
              <a:rPr lang="en-US" sz="800" dirty="0"/>
              <a:t>We define service oriented applications as those that adhere to “The Four Tenets of Service-Orientation.”  Let’s examine these and see how WCF implements them…</a:t>
            </a:r>
          </a:p>
          <a:p>
            <a:pPr eaLnBrk="1" hangingPunct="1">
              <a:lnSpc>
                <a:spcPct val="65000"/>
              </a:lnSpc>
            </a:pPr>
            <a:endParaRPr lang="en-US" sz="800" dirty="0"/>
          </a:p>
        </p:txBody>
      </p:sp>
    </p:spTree>
    <p:extLst>
      <p:ext uri="{BB962C8B-B14F-4D97-AF65-F5344CB8AC3E}">
        <p14:creationId xmlns:p14="http://schemas.microsoft.com/office/powerpoint/2010/main" val="781189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p>
            <a:fld id="{F99514FA-AF9C-4484-938D-419D6E6572C2}" type="datetime8">
              <a:rPr lang="en-US" smtClean="0"/>
              <a:pPr/>
              <a:t>12/1/2021 11:00 AM</a:t>
            </a:fld>
            <a:endParaRPr lang="en-US"/>
          </a:p>
        </p:txBody>
      </p:sp>
      <p:sp>
        <p:nvSpPr>
          <p:cNvPr id="63491" name="Rectangle 6"/>
          <p:cNvSpPr>
            <a:spLocks noGrp="1" noChangeArrowheads="1"/>
          </p:cNvSpPr>
          <p:nvPr>
            <p:ph type="ftr" sz="quarter" idx="4"/>
          </p:nvPr>
        </p:nvSpPr>
        <p:spPr>
          <a:noFill/>
        </p:spPr>
        <p:txBody>
          <a:bodyPr/>
          <a:lstStyle/>
          <a:p>
            <a:pPr eaLnBrk="1" hangingPunct="1"/>
            <a:r>
              <a:rPr lang="en-US"/>
              <a:t>© 2005 Microsoft Corporation. All rights reserved.</a:t>
            </a:r>
          </a:p>
          <a:p>
            <a:r>
              <a:rPr lang="en-US"/>
              <a:t>This presentation is for informational purposes only. Microsoft makes no warranties, express or implied, in this summary.</a:t>
            </a:r>
            <a:endParaRPr lang="en-US" sz="1200"/>
          </a:p>
        </p:txBody>
      </p:sp>
      <p:sp>
        <p:nvSpPr>
          <p:cNvPr id="63492" name="Rectangle 7"/>
          <p:cNvSpPr>
            <a:spLocks noGrp="1" noChangeArrowheads="1"/>
          </p:cNvSpPr>
          <p:nvPr>
            <p:ph type="sldNum" sz="quarter" idx="5"/>
          </p:nvPr>
        </p:nvSpPr>
        <p:spPr>
          <a:noFill/>
        </p:spPr>
        <p:txBody>
          <a:bodyPr/>
          <a:lstStyle/>
          <a:p>
            <a:fld id="{9635F2CA-D0E1-40B1-B4BA-6FA42055860F}" type="slidenum">
              <a:rPr lang="he-IL" smtClean="0"/>
              <a:pPr/>
              <a:t>29</a:t>
            </a:fld>
            <a:endParaRPr lang="en-US"/>
          </a:p>
        </p:txBody>
      </p:sp>
      <p:sp>
        <p:nvSpPr>
          <p:cNvPr id="63493" name="Rectangle 2"/>
          <p:cNvSpPr>
            <a:spLocks noGrp="1" noRot="1" noChangeAspect="1" noChangeArrowheads="1" noTextEdit="1"/>
          </p:cNvSpPr>
          <p:nvPr>
            <p:ph type="sldImg"/>
          </p:nvPr>
        </p:nvSpPr>
        <p:spPr>
          <a:ln/>
        </p:spPr>
      </p:sp>
      <p:sp>
        <p:nvSpPr>
          <p:cNvPr id="2" name="Notes Placeholder 1">
            <a:extLst>
              <a:ext uri="{FF2B5EF4-FFF2-40B4-BE49-F238E27FC236}">
                <a16:creationId xmlns:a16="http://schemas.microsoft.com/office/drawing/2014/main" id="{2C273E7A-D1C5-4274-87E2-AB83E066B124}"/>
              </a:ext>
            </a:extLst>
          </p:cNvPr>
          <p:cNvSpPr>
            <a:spLocks noGrp="1"/>
          </p:cNvSpPr>
          <p:nvPr>
            <p:ph type="body" idx="1"/>
          </p:nvPr>
        </p:nvSpPr>
        <p:spPr/>
        <p:txBody>
          <a:bodyPr/>
          <a:lstStyle/>
          <a:p>
            <a:r>
              <a:rPr lang="en-US" dirty="0"/>
              <a:t>TX = Transaction Protocol</a:t>
            </a:r>
          </a:p>
          <a:p>
            <a:endParaRPr lang="en-US" dirty="0"/>
          </a:p>
        </p:txBody>
      </p:sp>
    </p:spTree>
    <p:extLst>
      <p:ext uri="{BB962C8B-B14F-4D97-AF65-F5344CB8AC3E}">
        <p14:creationId xmlns:p14="http://schemas.microsoft.com/office/powerpoint/2010/main" val="1488681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eaLnBrk="1" hangingPunct="1"/>
            <a:endParaRPr lang="en-US"/>
          </a:p>
        </p:txBody>
      </p:sp>
      <p:sp>
        <p:nvSpPr>
          <p:cNvPr id="56324" name="Date Placeholder 3"/>
          <p:cNvSpPr>
            <a:spLocks noGrp="1"/>
          </p:cNvSpPr>
          <p:nvPr>
            <p:ph type="dt" sz="quarter" idx="1"/>
          </p:nvPr>
        </p:nvSpPr>
        <p:spPr>
          <a:noFill/>
        </p:spPr>
        <p:txBody>
          <a:bodyPr/>
          <a:lstStyle/>
          <a:p>
            <a:fld id="{AEA881EF-74B2-4730-8E3A-665CE1D19043}" type="datetime8">
              <a:rPr lang="en-US" smtClean="0"/>
              <a:pPr/>
              <a:t>12/1/2021 10:55 AM</a:t>
            </a:fld>
            <a:endParaRPr lang="en-US"/>
          </a:p>
        </p:txBody>
      </p:sp>
      <p:sp>
        <p:nvSpPr>
          <p:cNvPr id="56325" name="Footer Placeholder 4"/>
          <p:cNvSpPr>
            <a:spLocks noGrp="1"/>
          </p:cNvSpPr>
          <p:nvPr>
            <p:ph type="ftr" sz="quarter" idx="4"/>
          </p:nvPr>
        </p:nvSpPr>
        <p:spPr>
          <a:noFill/>
        </p:spPr>
        <p:txBody>
          <a:bodyPr/>
          <a:lstStyle/>
          <a:p>
            <a:r>
              <a:rPr lang="en-US"/>
              <a:t>© 2005 Microsoft Corporation. All rights reserved.</a:t>
            </a:r>
          </a:p>
          <a:p>
            <a:r>
              <a:rPr lang="en-US"/>
              <a:t>This presentation is for informational purposes only. Microsoft makes no warranties, express or implied, in this summary.</a:t>
            </a:r>
            <a:endParaRPr lang="en-US" sz="1200"/>
          </a:p>
        </p:txBody>
      </p:sp>
      <p:sp>
        <p:nvSpPr>
          <p:cNvPr id="56326" name="Slide Number Placeholder 5"/>
          <p:cNvSpPr>
            <a:spLocks noGrp="1"/>
          </p:cNvSpPr>
          <p:nvPr>
            <p:ph type="sldNum" sz="quarter" idx="5"/>
          </p:nvPr>
        </p:nvSpPr>
        <p:spPr>
          <a:noFill/>
        </p:spPr>
        <p:txBody>
          <a:bodyPr/>
          <a:lstStyle/>
          <a:p>
            <a:fld id="{389EB69E-0C80-4043-AB25-6A4D11DD6AFE}" type="slidenum">
              <a:rPr lang="he-IL" smtClean="0"/>
              <a:pPr/>
              <a:t>31</a:t>
            </a:fld>
            <a:endParaRPr lang="en-US"/>
          </a:p>
        </p:txBody>
      </p:sp>
    </p:spTree>
    <p:extLst>
      <p:ext uri="{BB962C8B-B14F-4D97-AF65-F5344CB8AC3E}">
        <p14:creationId xmlns:p14="http://schemas.microsoft.com/office/powerpoint/2010/main" val="1244605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a:noFill/>
        </p:spPr>
        <p:txBody>
          <a:bodyPr/>
          <a:lstStyle/>
          <a:p>
            <a:fld id="{16AE07C7-7FE2-4BC2-B8A1-727B5FDCB588}" type="datetime8">
              <a:rPr lang="en-US" smtClean="0"/>
              <a:pPr/>
              <a:t>12/1/2021 10:07 AM</a:t>
            </a:fld>
            <a:endParaRPr lang="en-US"/>
          </a:p>
        </p:txBody>
      </p:sp>
      <p:sp>
        <p:nvSpPr>
          <p:cNvPr id="49155" name="Rectangle 6"/>
          <p:cNvSpPr>
            <a:spLocks noGrp="1" noChangeArrowheads="1"/>
          </p:cNvSpPr>
          <p:nvPr>
            <p:ph type="ftr" sz="quarter" idx="4"/>
          </p:nvPr>
        </p:nvSpPr>
        <p:spPr>
          <a:noFill/>
        </p:spPr>
        <p:txBody>
          <a:bodyPr/>
          <a:lstStyle/>
          <a:p>
            <a:pPr eaLnBrk="1" hangingPunct="1"/>
            <a:r>
              <a:rPr lang="en-US"/>
              <a:t>© 2005 Microsoft Corporation. All rights reserved.</a:t>
            </a:r>
          </a:p>
          <a:p>
            <a:r>
              <a:rPr lang="en-US"/>
              <a:t>This presentation is for informational purposes only. Microsoft makes no warranties, express or implied, in this summary.</a:t>
            </a:r>
            <a:endParaRPr lang="en-US" sz="1200"/>
          </a:p>
        </p:txBody>
      </p:sp>
      <p:sp>
        <p:nvSpPr>
          <p:cNvPr id="49156" name="Rectangle 7"/>
          <p:cNvSpPr>
            <a:spLocks noGrp="1" noChangeArrowheads="1"/>
          </p:cNvSpPr>
          <p:nvPr>
            <p:ph type="sldNum" sz="quarter" idx="5"/>
          </p:nvPr>
        </p:nvSpPr>
        <p:spPr>
          <a:noFill/>
        </p:spPr>
        <p:txBody>
          <a:bodyPr/>
          <a:lstStyle/>
          <a:p>
            <a:fld id="{3F595242-F655-41EE-8732-5A92AAB4E496}" type="slidenum">
              <a:rPr lang="he-IL" smtClean="0"/>
              <a:pPr/>
              <a:t>3</a:t>
            </a:fld>
            <a:endParaRPr lang="en-US"/>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685800" y="4344988"/>
            <a:ext cx="5486400" cy="4113212"/>
          </a:xfrm>
          <a:noFill/>
          <a:ln/>
        </p:spPr>
        <p:txBody>
          <a:bodyPr/>
          <a:lstStyle/>
          <a:p>
            <a:pPr eaLnBrk="1" hangingPunct="1">
              <a:lnSpc>
                <a:spcPct val="80000"/>
              </a:lnSpc>
            </a:pPr>
            <a:r>
              <a:rPr lang="en-US" sz="1000" b="1" dirty="0"/>
              <a:t>Speaker Notes</a:t>
            </a:r>
          </a:p>
          <a:p>
            <a:pPr eaLnBrk="1" hangingPunct="1">
              <a:lnSpc>
                <a:spcPct val="80000"/>
              </a:lnSpc>
              <a:buFontTx/>
              <a:buChar char="•"/>
            </a:pPr>
            <a:r>
              <a:rPr lang="en-US" sz="1000" dirty="0"/>
              <a:t>The next challenge we face is actually something we’ve been doing for quite some time now – building distributed applications.</a:t>
            </a:r>
          </a:p>
          <a:p>
            <a:pPr eaLnBrk="1" hangingPunct="1">
              <a:lnSpc>
                <a:spcPct val="80000"/>
              </a:lnSpc>
              <a:buFontTx/>
              <a:buChar char="•"/>
            </a:pPr>
            <a:r>
              <a:rPr lang="en-US" sz="1000" dirty="0"/>
              <a:t>As developers, we’ve been building distributed applications for years now.  However, I’ll assert that it’s never been as easy as it should be, or </a:t>
            </a:r>
            <a:r>
              <a:rPr lang="en-US" sz="1000" i="1" dirty="0"/>
              <a:t>could </a:t>
            </a:r>
            <a:r>
              <a:rPr lang="en-US" sz="1000" dirty="0"/>
              <a:t>be.</a:t>
            </a:r>
          </a:p>
          <a:p>
            <a:pPr eaLnBrk="1" hangingPunct="1">
              <a:lnSpc>
                <a:spcPct val="80000"/>
              </a:lnSpc>
              <a:buFontTx/>
              <a:buChar char="•"/>
            </a:pPr>
            <a:r>
              <a:rPr lang="en-US" sz="1000" dirty="0"/>
              <a:t>While our ability to build distributed applications has certainly changed over the past few years, it hasn’t necessarily gotten any easier.  In fact, additional capabilities and options for building distributed applications have brought with them additional complexity!</a:t>
            </a:r>
          </a:p>
          <a:p>
            <a:pPr lvl="1" eaLnBrk="1" hangingPunct="1">
              <a:lnSpc>
                <a:spcPct val="80000"/>
              </a:lnSpc>
              <a:buFontTx/>
              <a:buChar char="•"/>
            </a:pPr>
            <a:r>
              <a:rPr lang="en-US" sz="1000" dirty="0"/>
              <a:t>Security is critical for applications, but often complicated to implement.</a:t>
            </a:r>
          </a:p>
          <a:p>
            <a:pPr lvl="1" eaLnBrk="1" hangingPunct="1">
              <a:lnSpc>
                <a:spcPct val="80000"/>
              </a:lnSpc>
              <a:buFontTx/>
              <a:buChar char="•"/>
            </a:pPr>
            <a:r>
              <a:rPr lang="en-US" sz="1000" dirty="0"/>
              <a:t>Standards-based interoperability needs to be taken into account for communication across heterogeneous systems.</a:t>
            </a:r>
          </a:p>
          <a:p>
            <a:pPr lvl="1" eaLnBrk="1" hangingPunct="1">
              <a:lnSpc>
                <a:spcPct val="80000"/>
              </a:lnSpc>
              <a:buFontTx/>
              <a:buChar char="•"/>
            </a:pPr>
            <a:r>
              <a:rPr lang="en-US" sz="1000" dirty="0"/>
              <a:t>We have different programming models with different capabilities that are focused on different application scenarios: Web services, distributed objects, and message queuing all helped address development needs, but again, they’ve added more complexity to our lives.  They require us to learn different programming paradigms and often contain functionality and features that don’t compose (combine) well with one another.</a:t>
            </a:r>
          </a:p>
          <a:p>
            <a:pPr lvl="1" eaLnBrk="1" hangingPunct="1">
              <a:lnSpc>
                <a:spcPct val="80000"/>
              </a:lnSpc>
              <a:buFontTx/>
              <a:buChar char="•"/>
            </a:pPr>
            <a:r>
              <a:rPr lang="en-US" sz="1000" dirty="0"/>
              <a:t>With the resurgence of service orientation and service-oriented architectures (SOA), we also need to design our applications for flexibility in the face of change.</a:t>
            </a:r>
          </a:p>
          <a:p>
            <a:pPr eaLnBrk="1" hangingPunct="1">
              <a:lnSpc>
                <a:spcPct val="80000"/>
              </a:lnSpc>
              <a:buFontTx/>
              <a:buChar char="•"/>
            </a:pPr>
            <a:r>
              <a:rPr lang="en-US" sz="1000" dirty="0"/>
              <a:t>It was these types of development challenges in building distributed applications that drove the WCF product design goals.</a:t>
            </a:r>
          </a:p>
          <a:p>
            <a:pPr eaLnBrk="1" hangingPunct="1">
              <a:lnSpc>
                <a:spcPct val="80000"/>
              </a:lnSpc>
              <a:buFontTx/>
              <a:buChar char="•"/>
            </a:pPr>
            <a:endParaRPr lang="en-US" sz="1000" dirty="0"/>
          </a:p>
          <a:p>
            <a:pPr eaLnBrk="1" hangingPunct="1">
              <a:lnSpc>
                <a:spcPct val="80000"/>
              </a:lnSpc>
            </a:pPr>
            <a:r>
              <a:rPr lang="en-US" sz="1000" b="1" dirty="0"/>
              <a:t>Transition to next slide:</a:t>
            </a:r>
            <a:endParaRPr lang="en-US" sz="1000" dirty="0"/>
          </a:p>
          <a:p>
            <a:pPr eaLnBrk="1" hangingPunct="1">
              <a:lnSpc>
                <a:spcPct val="80000"/>
              </a:lnSpc>
              <a:buFontTx/>
              <a:buChar char="•"/>
            </a:pPr>
            <a:r>
              <a:rPr lang="en-US" sz="1000" dirty="0"/>
              <a:t>So at a high level, the goal of WCF is to radically simplify the development of distributed applications.  We can summarize WCF’s design goals in three key concepts…</a:t>
            </a:r>
          </a:p>
          <a:p>
            <a:pPr eaLnBrk="1" hangingPunct="1">
              <a:lnSpc>
                <a:spcPct val="80000"/>
              </a:lnSpc>
            </a:pPr>
            <a:endParaRPr lang="en-US" sz="1000" dirty="0"/>
          </a:p>
        </p:txBody>
      </p:sp>
    </p:spTree>
    <p:extLst>
      <p:ext uri="{BB962C8B-B14F-4D97-AF65-F5344CB8AC3E}">
        <p14:creationId xmlns:p14="http://schemas.microsoft.com/office/powerpoint/2010/main" val="3561497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dt" sz="quarter" idx="1"/>
          </p:nvPr>
        </p:nvSpPr>
        <p:spPr>
          <a:noFill/>
        </p:spPr>
        <p:txBody>
          <a:bodyPr/>
          <a:lstStyle/>
          <a:p>
            <a:fld id="{6AE7D11E-6143-476F-886C-68F587691C3C}" type="datetime8">
              <a:rPr lang="en-US" smtClean="0"/>
              <a:pPr/>
              <a:t>12/1/2021 10:30 AM</a:t>
            </a:fld>
            <a:endParaRPr lang="en-US"/>
          </a:p>
        </p:txBody>
      </p:sp>
      <p:sp>
        <p:nvSpPr>
          <p:cNvPr id="51203" name="Rectangle 6"/>
          <p:cNvSpPr>
            <a:spLocks noGrp="1" noChangeArrowheads="1"/>
          </p:cNvSpPr>
          <p:nvPr>
            <p:ph type="ftr" sz="quarter" idx="4"/>
          </p:nvPr>
        </p:nvSpPr>
        <p:spPr>
          <a:noFill/>
        </p:spPr>
        <p:txBody>
          <a:bodyPr/>
          <a:lstStyle/>
          <a:p>
            <a:pPr eaLnBrk="1" hangingPunct="1"/>
            <a:r>
              <a:rPr lang="en-US"/>
              <a:t>© 2005 Microsoft Corporation. All rights reserved.</a:t>
            </a:r>
          </a:p>
          <a:p>
            <a:r>
              <a:rPr lang="en-US"/>
              <a:t>This presentation is for informational purposes only. Microsoft makes no warranties, express or implied, in this summary.</a:t>
            </a:r>
            <a:endParaRPr lang="en-US" sz="1200"/>
          </a:p>
        </p:txBody>
      </p:sp>
      <p:sp>
        <p:nvSpPr>
          <p:cNvPr id="51204" name="Rectangle 7"/>
          <p:cNvSpPr>
            <a:spLocks noGrp="1" noChangeArrowheads="1"/>
          </p:cNvSpPr>
          <p:nvPr>
            <p:ph type="sldNum" sz="quarter" idx="5"/>
          </p:nvPr>
        </p:nvSpPr>
        <p:spPr>
          <a:noFill/>
        </p:spPr>
        <p:txBody>
          <a:bodyPr/>
          <a:lstStyle/>
          <a:p>
            <a:fld id="{30145B91-E9BD-4E82-BD5B-1E7174333CEB}" type="slidenum">
              <a:rPr lang="he-IL" smtClean="0"/>
              <a:pPr/>
              <a:t>12</a:t>
            </a:fld>
            <a:endParaRPr lang="en-US"/>
          </a:p>
        </p:txBody>
      </p:sp>
      <p:sp>
        <p:nvSpPr>
          <p:cNvPr id="51205"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369197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dt" sz="quarter" idx="1"/>
          </p:nvPr>
        </p:nvSpPr>
        <p:spPr>
          <a:noFill/>
        </p:spPr>
        <p:txBody>
          <a:bodyPr/>
          <a:lstStyle/>
          <a:p>
            <a:fld id="{20B42E99-D7CC-4215-BC5F-920D99E8B7DB}" type="datetime8">
              <a:rPr lang="en-US" smtClean="0"/>
              <a:pPr/>
              <a:t>12/1/2021 10:30 AM</a:t>
            </a:fld>
            <a:endParaRPr lang="en-US"/>
          </a:p>
        </p:txBody>
      </p:sp>
      <p:sp>
        <p:nvSpPr>
          <p:cNvPr id="52227" name="Rectangle 6"/>
          <p:cNvSpPr>
            <a:spLocks noGrp="1" noChangeArrowheads="1"/>
          </p:cNvSpPr>
          <p:nvPr>
            <p:ph type="ftr" sz="quarter" idx="4"/>
          </p:nvPr>
        </p:nvSpPr>
        <p:spPr>
          <a:noFill/>
        </p:spPr>
        <p:txBody>
          <a:bodyPr/>
          <a:lstStyle/>
          <a:p>
            <a:pPr eaLnBrk="1" hangingPunct="1"/>
            <a:r>
              <a:rPr lang="en-US"/>
              <a:t>© 2005 Microsoft Corporation. All rights reserved.</a:t>
            </a:r>
          </a:p>
          <a:p>
            <a:r>
              <a:rPr lang="en-US"/>
              <a:t>This presentation is for informational purposes only. Microsoft makes no warranties, express or implied, in this summary.</a:t>
            </a:r>
            <a:endParaRPr lang="en-US" sz="1200"/>
          </a:p>
        </p:txBody>
      </p:sp>
      <p:sp>
        <p:nvSpPr>
          <p:cNvPr id="52228" name="Rectangle 7"/>
          <p:cNvSpPr>
            <a:spLocks noGrp="1" noChangeArrowheads="1"/>
          </p:cNvSpPr>
          <p:nvPr>
            <p:ph type="sldNum" sz="quarter" idx="5"/>
          </p:nvPr>
        </p:nvSpPr>
        <p:spPr>
          <a:noFill/>
        </p:spPr>
        <p:txBody>
          <a:bodyPr/>
          <a:lstStyle/>
          <a:p>
            <a:fld id="{F50DD602-507D-41B1-A483-543B0F21806D}" type="slidenum">
              <a:rPr lang="he-IL" smtClean="0"/>
              <a:pPr/>
              <a:t>13</a:t>
            </a:fld>
            <a:endParaRPr lang="en-US"/>
          </a:p>
        </p:txBody>
      </p:sp>
      <p:sp>
        <p:nvSpPr>
          <p:cNvPr id="52229"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673453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dt" sz="quarter" idx="1"/>
          </p:nvPr>
        </p:nvSpPr>
        <p:spPr>
          <a:noFill/>
        </p:spPr>
        <p:txBody>
          <a:bodyPr/>
          <a:lstStyle/>
          <a:p>
            <a:fld id="{9BC86DB1-45B6-4F03-9278-F10F56EA5924}" type="datetime8">
              <a:rPr lang="en-US" smtClean="0"/>
              <a:pPr/>
              <a:t>12/1/2021 10:30 AM</a:t>
            </a:fld>
            <a:endParaRPr lang="en-US"/>
          </a:p>
        </p:txBody>
      </p:sp>
      <p:sp>
        <p:nvSpPr>
          <p:cNvPr id="53251" name="Rectangle 6"/>
          <p:cNvSpPr>
            <a:spLocks noGrp="1" noChangeArrowheads="1"/>
          </p:cNvSpPr>
          <p:nvPr>
            <p:ph type="ftr" sz="quarter" idx="4"/>
          </p:nvPr>
        </p:nvSpPr>
        <p:spPr>
          <a:noFill/>
        </p:spPr>
        <p:txBody>
          <a:bodyPr/>
          <a:lstStyle/>
          <a:p>
            <a:pPr eaLnBrk="1" hangingPunct="1"/>
            <a:r>
              <a:rPr lang="en-US"/>
              <a:t>© 2005 Microsoft Corporation. All rights reserved.</a:t>
            </a:r>
          </a:p>
          <a:p>
            <a:r>
              <a:rPr lang="en-US"/>
              <a:t>This presentation is for informational purposes only. Microsoft makes no warranties, express or implied, in this summary.</a:t>
            </a:r>
            <a:endParaRPr lang="en-US" sz="1200"/>
          </a:p>
        </p:txBody>
      </p:sp>
      <p:sp>
        <p:nvSpPr>
          <p:cNvPr id="53252" name="Rectangle 7"/>
          <p:cNvSpPr>
            <a:spLocks noGrp="1" noChangeArrowheads="1"/>
          </p:cNvSpPr>
          <p:nvPr>
            <p:ph type="sldNum" sz="quarter" idx="5"/>
          </p:nvPr>
        </p:nvSpPr>
        <p:spPr>
          <a:noFill/>
        </p:spPr>
        <p:txBody>
          <a:bodyPr/>
          <a:lstStyle/>
          <a:p>
            <a:fld id="{588D34AE-5870-454C-A7FB-5B8CCFF02E98}" type="slidenum">
              <a:rPr lang="he-IL" smtClean="0"/>
              <a:pPr/>
              <a:t>14</a:t>
            </a:fld>
            <a:endParaRPr lang="en-US"/>
          </a:p>
        </p:txBody>
      </p:sp>
      <p:sp>
        <p:nvSpPr>
          <p:cNvPr id="53253"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875657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dt" sz="quarter" idx="1"/>
          </p:nvPr>
        </p:nvSpPr>
        <p:spPr>
          <a:noFill/>
        </p:spPr>
        <p:txBody>
          <a:bodyPr/>
          <a:lstStyle/>
          <a:p>
            <a:fld id="{3C07095B-885D-4808-9F23-32D9CF2FAD58}" type="datetime8">
              <a:rPr lang="en-US" smtClean="0"/>
              <a:pPr/>
              <a:t>12/1/2021 10:30 AM</a:t>
            </a:fld>
            <a:endParaRPr lang="en-US"/>
          </a:p>
        </p:txBody>
      </p:sp>
      <p:sp>
        <p:nvSpPr>
          <p:cNvPr id="54275" name="Rectangle 6"/>
          <p:cNvSpPr>
            <a:spLocks noGrp="1" noChangeArrowheads="1"/>
          </p:cNvSpPr>
          <p:nvPr>
            <p:ph type="ftr" sz="quarter" idx="4"/>
          </p:nvPr>
        </p:nvSpPr>
        <p:spPr>
          <a:noFill/>
        </p:spPr>
        <p:txBody>
          <a:bodyPr/>
          <a:lstStyle/>
          <a:p>
            <a:pPr eaLnBrk="1" hangingPunct="1"/>
            <a:r>
              <a:rPr lang="en-US"/>
              <a:t>© 2005 Microsoft Corporation. All rights reserved.</a:t>
            </a:r>
          </a:p>
          <a:p>
            <a:r>
              <a:rPr lang="en-US"/>
              <a:t>This presentation is for informational purposes only. Microsoft makes no warranties, express or implied, in this summary.</a:t>
            </a:r>
            <a:endParaRPr lang="en-US" sz="1200"/>
          </a:p>
        </p:txBody>
      </p:sp>
      <p:sp>
        <p:nvSpPr>
          <p:cNvPr id="54276" name="Rectangle 7"/>
          <p:cNvSpPr>
            <a:spLocks noGrp="1" noChangeArrowheads="1"/>
          </p:cNvSpPr>
          <p:nvPr>
            <p:ph type="sldNum" sz="quarter" idx="5"/>
          </p:nvPr>
        </p:nvSpPr>
        <p:spPr>
          <a:noFill/>
        </p:spPr>
        <p:txBody>
          <a:bodyPr/>
          <a:lstStyle/>
          <a:p>
            <a:fld id="{C959654A-FDC2-421D-A8F0-3ABFE789F86F}" type="slidenum">
              <a:rPr lang="he-IL" smtClean="0"/>
              <a:pPr/>
              <a:t>15</a:t>
            </a:fld>
            <a:endParaRPr lang="en-US"/>
          </a:p>
        </p:txBody>
      </p:sp>
      <p:sp>
        <p:nvSpPr>
          <p:cNvPr id="5427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078022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dt" sz="quarter" idx="1"/>
          </p:nvPr>
        </p:nvSpPr>
        <p:spPr>
          <a:noFill/>
        </p:spPr>
        <p:txBody>
          <a:bodyPr/>
          <a:lstStyle/>
          <a:p>
            <a:fld id="{D66275D1-DAF7-49FF-8224-6740925DC974}" type="datetime8">
              <a:rPr lang="en-US" smtClean="0"/>
              <a:pPr/>
              <a:t>12/1/2021 10:30 AM</a:t>
            </a:fld>
            <a:endParaRPr lang="en-US"/>
          </a:p>
        </p:txBody>
      </p:sp>
      <p:sp>
        <p:nvSpPr>
          <p:cNvPr id="55299" name="Rectangle 6"/>
          <p:cNvSpPr>
            <a:spLocks noGrp="1" noChangeArrowheads="1"/>
          </p:cNvSpPr>
          <p:nvPr>
            <p:ph type="ftr" sz="quarter" idx="4"/>
          </p:nvPr>
        </p:nvSpPr>
        <p:spPr>
          <a:noFill/>
        </p:spPr>
        <p:txBody>
          <a:bodyPr/>
          <a:lstStyle/>
          <a:p>
            <a:pPr eaLnBrk="1" hangingPunct="1"/>
            <a:r>
              <a:rPr lang="en-US"/>
              <a:t>© 2005 Microsoft Corporation. All rights reserved.</a:t>
            </a:r>
          </a:p>
          <a:p>
            <a:r>
              <a:rPr lang="en-US"/>
              <a:t>This presentation is for informational purposes only. Microsoft makes no warranties, express or implied, in this summary.</a:t>
            </a:r>
            <a:endParaRPr lang="en-US" sz="1200"/>
          </a:p>
        </p:txBody>
      </p:sp>
      <p:sp>
        <p:nvSpPr>
          <p:cNvPr id="55300" name="Rectangle 7"/>
          <p:cNvSpPr>
            <a:spLocks noGrp="1" noChangeArrowheads="1"/>
          </p:cNvSpPr>
          <p:nvPr>
            <p:ph type="sldNum" sz="quarter" idx="5"/>
          </p:nvPr>
        </p:nvSpPr>
        <p:spPr>
          <a:noFill/>
        </p:spPr>
        <p:txBody>
          <a:bodyPr/>
          <a:lstStyle/>
          <a:p>
            <a:fld id="{1D277246-B9BD-42D4-817E-264E839CF7F2}" type="slidenum">
              <a:rPr lang="he-IL" smtClean="0"/>
              <a:pPr/>
              <a:t>19</a:t>
            </a:fld>
            <a:endParaRPr lang="en-US"/>
          </a:p>
        </p:txBody>
      </p:sp>
      <p:sp>
        <p:nvSpPr>
          <p:cNvPr id="55301"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3515221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dt" sz="quarter" idx="1"/>
          </p:nvPr>
        </p:nvSpPr>
        <p:spPr>
          <a:noFill/>
        </p:spPr>
        <p:txBody>
          <a:bodyPr/>
          <a:lstStyle/>
          <a:p>
            <a:fld id="{79706B14-8B33-4008-8332-A1F0D4D0A44F}" type="datetime8">
              <a:rPr lang="en-US" smtClean="0"/>
              <a:pPr/>
              <a:t>12/1/2021 10:50 AM</a:t>
            </a:fld>
            <a:endParaRPr lang="en-US"/>
          </a:p>
        </p:txBody>
      </p:sp>
      <p:sp>
        <p:nvSpPr>
          <p:cNvPr id="62467" name="Rectangle 6"/>
          <p:cNvSpPr>
            <a:spLocks noGrp="1" noChangeArrowheads="1"/>
          </p:cNvSpPr>
          <p:nvPr>
            <p:ph type="ftr" sz="quarter" idx="4"/>
          </p:nvPr>
        </p:nvSpPr>
        <p:spPr>
          <a:noFill/>
        </p:spPr>
        <p:txBody>
          <a:bodyPr/>
          <a:lstStyle/>
          <a:p>
            <a:pPr eaLnBrk="1" hangingPunct="1"/>
            <a:r>
              <a:rPr lang="en-US"/>
              <a:t>© 2005 Microsoft Corporation. All rights reserved.</a:t>
            </a:r>
          </a:p>
          <a:p>
            <a:r>
              <a:rPr lang="en-US"/>
              <a:t>This presentation is for informational purposes only. Microsoft makes no warranties, express or implied, in this summary.</a:t>
            </a:r>
            <a:endParaRPr lang="en-US" sz="1200"/>
          </a:p>
        </p:txBody>
      </p:sp>
      <p:sp>
        <p:nvSpPr>
          <p:cNvPr id="62468" name="Rectangle 7"/>
          <p:cNvSpPr>
            <a:spLocks noGrp="1" noChangeArrowheads="1"/>
          </p:cNvSpPr>
          <p:nvPr>
            <p:ph type="sldNum" sz="quarter" idx="5"/>
          </p:nvPr>
        </p:nvSpPr>
        <p:spPr>
          <a:noFill/>
        </p:spPr>
        <p:txBody>
          <a:bodyPr/>
          <a:lstStyle/>
          <a:p>
            <a:fld id="{42254BC8-C82D-4B63-B537-406433BBC408}" type="slidenum">
              <a:rPr lang="he-IL" smtClean="0"/>
              <a:pPr/>
              <a:t>25</a:t>
            </a:fld>
            <a:endParaRPr lang="en-US"/>
          </a:p>
        </p:txBody>
      </p:sp>
      <p:sp>
        <p:nvSpPr>
          <p:cNvPr id="62469" name="Rectangle 2"/>
          <p:cNvSpPr>
            <a:spLocks noGrp="1" noRot="1" noChangeAspect="1" noChangeArrowheads="1" noTextEdit="1"/>
          </p:cNvSpPr>
          <p:nvPr>
            <p:ph type="sldImg"/>
          </p:nvPr>
        </p:nvSpPr>
        <p:spPr>
          <a:ln/>
        </p:spPr>
      </p:sp>
      <p:sp>
        <p:nvSpPr>
          <p:cNvPr id="62470" name="Rectangle 3"/>
          <p:cNvSpPr>
            <a:spLocks noGrp="1" noChangeArrowheads="1"/>
          </p:cNvSpPr>
          <p:nvPr>
            <p:ph type="body" idx="1"/>
          </p:nvPr>
        </p:nvSpPr>
        <p:spPr>
          <a:noFill/>
          <a:ln/>
        </p:spPr>
        <p:txBody>
          <a:bodyPr/>
          <a:lstStyle/>
          <a:p>
            <a:pPr eaLnBrk="1" hangingPunct="1"/>
            <a:r>
              <a:rPr lang="en-US"/>
              <a:t>SO principles mean that designers should plan to exchange messages rather than procedure calls.</a:t>
            </a:r>
          </a:p>
          <a:p>
            <a:pPr eaLnBrk="1" hangingPunct="1"/>
            <a:r>
              <a:rPr lang="en-US"/>
              <a:t>The two styles of developing using WCF are RPC style where messages are generated using traditional procedure calls, but another mode of operation is available to users where they are cognizant of the messages being generated and want to control the SOAP encapsulation of the content that is being generated.  Defining a message contract on a service means that the end user</a:t>
            </a:r>
          </a:p>
        </p:txBody>
      </p:sp>
    </p:spTree>
    <p:extLst>
      <p:ext uri="{BB962C8B-B14F-4D97-AF65-F5344CB8AC3E}">
        <p14:creationId xmlns:p14="http://schemas.microsoft.com/office/powerpoint/2010/main" val="3232976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dt" sz="quarter" idx="1"/>
          </p:nvPr>
        </p:nvSpPr>
        <p:spPr>
          <a:noFill/>
        </p:spPr>
        <p:txBody>
          <a:bodyPr/>
          <a:lstStyle/>
          <a:p>
            <a:fld id="{D66275D1-DAF7-49FF-8224-6740925DC974}" type="datetime8">
              <a:rPr lang="en-US" smtClean="0"/>
              <a:pPr/>
              <a:t>12/1/2021 10:30 AM</a:t>
            </a:fld>
            <a:endParaRPr lang="en-US"/>
          </a:p>
        </p:txBody>
      </p:sp>
      <p:sp>
        <p:nvSpPr>
          <p:cNvPr id="55299" name="Rectangle 6"/>
          <p:cNvSpPr>
            <a:spLocks noGrp="1" noChangeArrowheads="1"/>
          </p:cNvSpPr>
          <p:nvPr>
            <p:ph type="ftr" sz="quarter" idx="4"/>
          </p:nvPr>
        </p:nvSpPr>
        <p:spPr>
          <a:noFill/>
        </p:spPr>
        <p:txBody>
          <a:bodyPr/>
          <a:lstStyle/>
          <a:p>
            <a:pPr eaLnBrk="1" hangingPunct="1"/>
            <a:r>
              <a:rPr lang="en-US"/>
              <a:t>© 2005 Microsoft Corporation. All rights reserved.</a:t>
            </a:r>
          </a:p>
          <a:p>
            <a:r>
              <a:rPr lang="en-US"/>
              <a:t>This presentation is for informational purposes only. Microsoft makes no warranties, express or implied, in this summary.</a:t>
            </a:r>
            <a:endParaRPr lang="en-US" sz="1200"/>
          </a:p>
        </p:txBody>
      </p:sp>
      <p:sp>
        <p:nvSpPr>
          <p:cNvPr id="55300" name="Rectangle 7"/>
          <p:cNvSpPr>
            <a:spLocks noGrp="1" noChangeArrowheads="1"/>
          </p:cNvSpPr>
          <p:nvPr>
            <p:ph type="sldNum" sz="quarter" idx="5"/>
          </p:nvPr>
        </p:nvSpPr>
        <p:spPr>
          <a:noFill/>
        </p:spPr>
        <p:txBody>
          <a:bodyPr/>
          <a:lstStyle/>
          <a:p>
            <a:fld id="{1D277246-B9BD-42D4-817E-264E839CF7F2}" type="slidenum">
              <a:rPr lang="he-IL" smtClean="0"/>
              <a:pPr/>
              <a:t>26</a:t>
            </a:fld>
            <a:endParaRPr lang="en-US"/>
          </a:p>
        </p:txBody>
      </p:sp>
      <p:sp>
        <p:nvSpPr>
          <p:cNvPr id="55301"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910605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4F42-2976-4597-A858-423C95A9B0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CDC923-130F-4B31-BC68-42CD5A0645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47F233-EF44-4A6D-91D3-73149C7A87B4}"/>
              </a:ext>
            </a:extLst>
          </p:cNvPr>
          <p:cNvSpPr>
            <a:spLocks noGrp="1"/>
          </p:cNvSpPr>
          <p:nvPr>
            <p:ph type="dt" sz="half" idx="10"/>
          </p:nvPr>
        </p:nvSpPr>
        <p:spPr/>
        <p:txBody>
          <a:bodyPr/>
          <a:lstStyle/>
          <a:p>
            <a:fld id="{B0ED2868-BD89-407A-8D0B-7F638E4979B7}" type="datetimeFigureOut">
              <a:rPr lang="en-US" smtClean="0"/>
              <a:t>12/1/2021</a:t>
            </a:fld>
            <a:endParaRPr lang="en-US"/>
          </a:p>
        </p:txBody>
      </p:sp>
      <p:sp>
        <p:nvSpPr>
          <p:cNvPr id="5" name="Footer Placeholder 4">
            <a:extLst>
              <a:ext uri="{FF2B5EF4-FFF2-40B4-BE49-F238E27FC236}">
                <a16:creationId xmlns:a16="http://schemas.microsoft.com/office/drawing/2014/main" id="{5DC880B0-7615-4ADF-9310-601CEDBF1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881CF-439C-4322-ADC9-0ED5344712CB}"/>
              </a:ext>
            </a:extLst>
          </p:cNvPr>
          <p:cNvSpPr>
            <a:spLocks noGrp="1"/>
          </p:cNvSpPr>
          <p:nvPr>
            <p:ph type="sldNum" sz="quarter" idx="12"/>
          </p:nvPr>
        </p:nvSpPr>
        <p:spPr/>
        <p:txBody>
          <a:bodyPr/>
          <a:lstStyle/>
          <a:p>
            <a:fld id="{74FD42B9-D85B-4159-BCD4-5617F87BDC42}" type="slidenum">
              <a:rPr lang="en-US" smtClean="0"/>
              <a:t>‹#›</a:t>
            </a:fld>
            <a:endParaRPr lang="en-US"/>
          </a:p>
        </p:txBody>
      </p:sp>
    </p:spTree>
    <p:extLst>
      <p:ext uri="{BB962C8B-B14F-4D97-AF65-F5344CB8AC3E}">
        <p14:creationId xmlns:p14="http://schemas.microsoft.com/office/powerpoint/2010/main" val="4043349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AB2C-B3B6-4B60-96F5-9DF330DF95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3C0993-6B18-4A1A-BFDA-026906BEBB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7533D-DA11-49A7-9917-C6CBB9D8C56A}"/>
              </a:ext>
            </a:extLst>
          </p:cNvPr>
          <p:cNvSpPr>
            <a:spLocks noGrp="1"/>
          </p:cNvSpPr>
          <p:nvPr>
            <p:ph type="dt" sz="half" idx="10"/>
          </p:nvPr>
        </p:nvSpPr>
        <p:spPr/>
        <p:txBody>
          <a:bodyPr/>
          <a:lstStyle/>
          <a:p>
            <a:fld id="{B0ED2868-BD89-407A-8D0B-7F638E4979B7}" type="datetimeFigureOut">
              <a:rPr lang="en-US" smtClean="0"/>
              <a:t>12/1/2021</a:t>
            </a:fld>
            <a:endParaRPr lang="en-US"/>
          </a:p>
        </p:txBody>
      </p:sp>
      <p:sp>
        <p:nvSpPr>
          <p:cNvPr id="5" name="Footer Placeholder 4">
            <a:extLst>
              <a:ext uri="{FF2B5EF4-FFF2-40B4-BE49-F238E27FC236}">
                <a16:creationId xmlns:a16="http://schemas.microsoft.com/office/drawing/2014/main" id="{03FEDB2D-D76E-4E07-A60F-265A580FF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F5FF09-6F80-4DE0-BFB3-C1609C7F1A8E}"/>
              </a:ext>
            </a:extLst>
          </p:cNvPr>
          <p:cNvSpPr>
            <a:spLocks noGrp="1"/>
          </p:cNvSpPr>
          <p:nvPr>
            <p:ph type="sldNum" sz="quarter" idx="12"/>
          </p:nvPr>
        </p:nvSpPr>
        <p:spPr/>
        <p:txBody>
          <a:bodyPr/>
          <a:lstStyle/>
          <a:p>
            <a:fld id="{74FD42B9-D85B-4159-BCD4-5617F87BDC42}" type="slidenum">
              <a:rPr lang="en-US" smtClean="0"/>
              <a:t>‹#›</a:t>
            </a:fld>
            <a:endParaRPr lang="en-US"/>
          </a:p>
        </p:txBody>
      </p:sp>
    </p:spTree>
    <p:extLst>
      <p:ext uri="{BB962C8B-B14F-4D97-AF65-F5344CB8AC3E}">
        <p14:creationId xmlns:p14="http://schemas.microsoft.com/office/powerpoint/2010/main" val="563729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9ABE8D-26B2-4056-AE81-2CEF858E4F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0A6699-CE1F-4FD6-BF37-793641FDB0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367D6-1B97-4CB9-B7E1-221ACB74FADF}"/>
              </a:ext>
            </a:extLst>
          </p:cNvPr>
          <p:cNvSpPr>
            <a:spLocks noGrp="1"/>
          </p:cNvSpPr>
          <p:nvPr>
            <p:ph type="dt" sz="half" idx="10"/>
          </p:nvPr>
        </p:nvSpPr>
        <p:spPr/>
        <p:txBody>
          <a:bodyPr/>
          <a:lstStyle/>
          <a:p>
            <a:fld id="{B0ED2868-BD89-407A-8D0B-7F638E4979B7}" type="datetimeFigureOut">
              <a:rPr lang="en-US" smtClean="0"/>
              <a:t>12/1/2021</a:t>
            </a:fld>
            <a:endParaRPr lang="en-US"/>
          </a:p>
        </p:txBody>
      </p:sp>
      <p:sp>
        <p:nvSpPr>
          <p:cNvPr id="5" name="Footer Placeholder 4">
            <a:extLst>
              <a:ext uri="{FF2B5EF4-FFF2-40B4-BE49-F238E27FC236}">
                <a16:creationId xmlns:a16="http://schemas.microsoft.com/office/drawing/2014/main" id="{A99C0DA0-D23D-43C1-A3C3-32C3AB65F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BBEA4-AF27-46C6-936C-E1630B10B630}"/>
              </a:ext>
            </a:extLst>
          </p:cNvPr>
          <p:cNvSpPr>
            <a:spLocks noGrp="1"/>
          </p:cNvSpPr>
          <p:nvPr>
            <p:ph type="sldNum" sz="quarter" idx="12"/>
          </p:nvPr>
        </p:nvSpPr>
        <p:spPr/>
        <p:txBody>
          <a:bodyPr/>
          <a:lstStyle/>
          <a:p>
            <a:fld id="{74FD42B9-D85B-4159-BCD4-5617F87BDC42}" type="slidenum">
              <a:rPr lang="en-US" smtClean="0"/>
              <a:t>‹#›</a:t>
            </a:fld>
            <a:endParaRPr lang="en-US"/>
          </a:p>
        </p:txBody>
      </p:sp>
    </p:spTree>
    <p:extLst>
      <p:ext uri="{BB962C8B-B14F-4D97-AF65-F5344CB8AC3E}">
        <p14:creationId xmlns:p14="http://schemas.microsoft.com/office/powerpoint/2010/main" val="1064144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83447E-EB05-40A0-9706-8DBF901B21A1}"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513D7-A780-4481-94A2-8BC6F3EEB7B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976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3447E-EB05-40A0-9706-8DBF901B21A1}"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513D7-A780-4481-94A2-8BC6F3EEB7BB}" type="slidenum">
              <a:rPr lang="en-US" smtClean="0"/>
              <a:t>‹#›</a:t>
            </a:fld>
            <a:endParaRPr lang="en-US"/>
          </a:p>
        </p:txBody>
      </p:sp>
    </p:spTree>
    <p:extLst>
      <p:ext uri="{BB962C8B-B14F-4D97-AF65-F5344CB8AC3E}">
        <p14:creationId xmlns:p14="http://schemas.microsoft.com/office/powerpoint/2010/main" val="328129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83447E-EB05-40A0-9706-8DBF901B21A1}"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513D7-A780-4481-94A2-8BC6F3EEB7B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378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83447E-EB05-40A0-9706-8DBF901B21A1}"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513D7-A780-4481-94A2-8BC6F3EEB7BB}" type="slidenum">
              <a:rPr lang="en-US" smtClean="0"/>
              <a:t>‹#›</a:t>
            </a:fld>
            <a:endParaRPr lang="en-US"/>
          </a:p>
        </p:txBody>
      </p:sp>
    </p:spTree>
    <p:extLst>
      <p:ext uri="{BB962C8B-B14F-4D97-AF65-F5344CB8AC3E}">
        <p14:creationId xmlns:p14="http://schemas.microsoft.com/office/powerpoint/2010/main" val="181202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83447E-EB05-40A0-9706-8DBF901B21A1}"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B513D7-A780-4481-94A2-8BC6F3EEB7BB}" type="slidenum">
              <a:rPr lang="en-US" smtClean="0"/>
              <a:t>‹#›</a:t>
            </a:fld>
            <a:endParaRPr lang="en-US"/>
          </a:p>
        </p:txBody>
      </p:sp>
    </p:spTree>
    <p:extLst>
      <p:ext uri="{BB962C8B-B14F-4D97-AF65-F5344CB8AC3E}">
        <p14:creationId xmlns:p14="http://schemas.microsoft.com/office/powerpoint/2010/main" val="1211789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83447E-EB05-40A0-9706-8DBF901B21A1}"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B513D7-A780-4481-94A2-8BC6F3EEB7BB}" type="slidenum">
              <a:rPr lang="en-US" smtClean="0"/>
              <a:t>‹#›</a:t>
            </a:fld>
            <a:endParaRPr lang="en-US"/>
          </a:p>
        </p:txBody>
      </p:sp>
    </p:spTree>
    <p:extLst>
      <p:ext uri="{BB962C8B-B14F-4D97-AF65-F5344CB8AC3E}">
        <p14:creationId xmlns:p14="http://schemas.microsoft.com/office/powerpoint/2010/main" val="3229912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83447E-EB05-40A0-9706-8DBF901B21A1}" type="datetimeFigureOut">
              <a:rPr lang="en-US" smtClean="0"/>
              <a:t>12/1/2021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BB513D7-A780-4481-94A2-8BC6F3EEB7BB}" type="slidenum">
              <a:rPr lang="en-US" smtClean="0"/>
              <a:t>‹#›</a:t>
            </a:fld>
            <a:endParaRPr lang="en-US"/>
          </a:p>
        </p:txBody>
      </p:sp>
    </p:spTree>
    <p:extLst>
      <p:ext uri="{BB962C8B-B14F-4D97-AF65-F5344CB8AC3E}">
        <p14:creationId xmlns:p14="http://schemas.microsoft.com/office/powerpoint/2010/main" val="2988233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83447E-EB05-40A0-9706-8DBF901B21A1}" type="datetimeFigureOut">
              <a:rPr lang="en-US" smtClean="0"/>
              <a:t>12/1/2021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B513D7-A780-4481-94A2-8BC6F3EEB7BB}" type="slidenum">
              <a:rPr lang="en-US" smtClean="0"/>
              <a:t>‹#›</a:t>
            </a:fld>
            <a:endParaRPr lang="en-US"/>
          </a:p>
        </p:txBody>
      </p:sp>
    </p:spTree>
    <p:extLst>
      <p:ext uri="{BB962C8B-B14F-4D97-AF65-F5344CB8AC3E}">
        <p14:creationId xmlns:p14="http://schemas.microsoft.com/office/powerpoint/2010/main" val="2002637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4907-DE11-49FB-990F-882CF0BF70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6FDBA0-5203-4557-A054-5C363E5D00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A9CA9-F0D1-45B1-8B3B-FD8D92C2F273}"/>
              </a:ext>
            </a:extLst>
          </p:cNvPr>
          <p:cNvSpPr>
            <a:spLocks noGrp="1"/>
          </p:cNvSpPr>
          <p:nvPr>
            <p:ph type="dt" sz="half" idx="10"/>
          </p:nvPr>
        </p:nvSpPr>
        <p:spPr/>
        <p:txBody>
          <a:bodyPr/>
          <a:lstStyle/>
          <a:p>
            <a:fld id="{B0ED2868-BD89-407A-8D0B-7F638E4979B7}" type="datetimeFigureOut">
              <a:rPr lang="en-US" smtClean="0"/>
              <a:t>12/1/2021</a:t>
            </a:fld>
            <a:endParaRPr lang="en-US"/>
          </a:p>
        </p:txBody>
      </p:sp>
      <p:sp>
        <p:nvSpPr>
          <p:cNvPr id="5" name="Footer Placeholder 4">
            <a:extLst>
              <a:ext uri="{FF2B5EF4-FFF2-40B4-BE49-F238E27FC236}">
                <a16:creationId xmlns:a16="http://schemas.microsoft.com/office/drawing/2014/main" id="{6860DB01-D339-456E-8114-902A19DEF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28F24-BCE4-45F2-9B3A-CA3158913F68}"/>
              </a:ext>
            </a:extLst>
          </p:cNvPr>
          <p:cNvSpPr>
            <a:spLocks noGrp="1"/>
          </p:cNvSpPr>
          <p:nvPr>
            <p:ph type="sldNum" sz="quarter" idx="12"/>
          </p:nvPr>
        </p:nvSpPr>
        <p:spPr/>
        <p:txBody>
          <a:bodyPr/>
          <a:lstStyle/>
          <a:p>
            <a:fld id="{74FD42B9-D85B-4159-BCD4-5617F87BDC42}" type="slidenum">
              <a:rPr lang="en-US" smtClean="0"/>
              <a:t>‹#›</a:t>
            </a:fld>
            <a:endParaRPr lang="en-US"/>
          </a:p>
        </p:txBody>
      </p:sp>
    </p:spTree>
    <p:extLst>
      <p:ext uri="{BB962C8B-B14F-4D97-AF65-F5344CB8AC3E}">
        <p14:creationId xmlns:p14="http://schemas.microsoft.com/office/powerpoint/2010/main" val="1817401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683447E-EB05-40A0-9706-8DBF901B21A1}"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513D7-A780-4481-94A2-8BC6F3EEB7BB}" type="slidenum">
              <a:rPr lang="en-US" smtClean="0"/>
              <a:t>‹#›</a:t>
            </a:fld>
            <a:endParaRPr lang="en-US"/>
          </a:p>
        </p:txBody>
      </p:sp>
    </p:spTree>
    <p:extLst>
      <p:ext uri="{BB962C8B-B14F-4D97-AF65-F5344CB8AC3E}">
        <p14:creationId xmlns:p14="http://schemas.microsoft.com/office/powerpoint/2010/main" val="12103460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3447E-EB05-40A0-9706-8DBF901B21A1}"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513D7-A780-4481-94A2-8BC6F3EEB7BB}" type="slidenum">
              <a:rPr lang="en-US" smtClean="0"/>
              <a:t>‹#›</a:t>
            </a:fld>
            <a:endParaRPr lang="en-US"/>
          </a:p>
        </p:txBody>
      </p:sp>
    </p:spTree>
    <p:extLst>
      <p:ext uri="{BB962C8B-B14F-4D97-AF65-F5344CB8AC3E}">
        <p14:creationId xmlns:p14="http://schemas.microsoft.com/office/powerpoint/2010/main" val="1976668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3447E-EB05-40A0-9706-8DBF901B21A1}"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513D7-A780-4481-94A2-8BC6F3EEB7BB}" type="slidenum">
              <a:rPr lang="en-US" smtClean="0"/>
              <a:t>‹#›</a:t>
            </a:fld>
            <a:endParaRPr lang="en-US"/>
          </a:p>
        </p:txBody>
      </p:sp>
    </p:spTree>
    <p:extLst>
      <p:ext uri="{BB962C8B-B14F-4D97-AF65-F5344CB8AC3E}">
        <p14:creationId xmlns:p14="http://schemas.microsoft.com/office/powerpoint/2010/main" val="1425698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57984" cy="1143000"/>
          </a:xfrm>
        </p:spPr>
        <p:txBody>
          <a:bodyPr/>
          <a:lstStyle/>
          <a:p>
            <a:r>
              <a:rPr lang="en-US"/>
              <a:t>Click to edit Master title style</a:t>
            </a:r>
          </a:p>
        </p:txBody>
      </p:sp>
      <p:sp>
        <p:nvSpPr>
          <p:cNvPr id="3" name="Table Placeholder 2"/>
          <p:cNvSpPr>
            <a:spLocks noGrp="1"/>
          </p:cNvSpPr>
          <p:nvPr>
            <p:ph type="tbl" idx="1"/>
          </p:nvPr>
        </p:nvSpPr>
        <p:spPr>
          <a:xfrm>
            <a:off x="609600" y="1700213"/>
            <a:ext cx="10972800" cy="4425950"/>
          </a:xfrm>
        </p:spPr>
        <p:txBody>
          <a:bodyPr/>
          <a:lstStyle/>
          <a:p>
            <a:pPr lvl="0"/>
            <a:endParaRPr lang="en-US" noProof="0"/>
          </a:p>
        </p:txBody>
      </p:sp>
    </p:spTree>
    <p:extLst>
      <p:ext uri="{BB962C8B-B14F-4D97-AF65-F5344CB8AC3E}">
        <p14:creationId xmlns:p14="http://schemas.microsoft.com/office/powerpoint/2010/main" val="34336362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FED21-566F-4328-80BB-F13D628992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5F4926-DAF6-4F32-9200-7BE837E506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D8B04D-6B62-4630-B323-F09A719E230C}"/>
              </a:ext>
            </a:extLst>
          </p:cNvPr>
          <p:cNvSpPr>
            <a:spLocks noGrp="1"/>
          </p:cNvSpPr>
          <p:nvPr>
            <p:ph type="dt" sz="half" idx="10"/>
          </p:nvPr>
        </p:nvSpPr>
        <p:spPr/>
        <p:txBody>
          <a:bodyPr/>
          <a:lstStyle/>
          <a:p>
            <a:fld id="{B0ED2868-BD89-407A-8D0B-7F638E4979B7}" type="datetimeFigureOut">
              <a:rPr lang="en-US" smtClean="0"/>
              <a:t>12/1/2021</a:t>
            </a:fld>
            <a:endParaRPr lang="en-US"/>
          </a:p>
        </p:txBody>
      </p:sp>
      <p:sp>
        <p:nvSpPr>
          <p:cNvPr id="5" name="Footer Placeholder 4">
            <a:extLst>
              <a:ext uri="{FF2B5EF4-FFF2-40B4-BE49-F238E27FC236}">
                <a16:creationId xmlns:a16="http://schemas.microsoft.com/office/drawing/2014/main" id="{08031256-2C36-47D6-94BA-E73E01DAE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923B73-2DB2-49B4-90EE-91154D9113E5}"/>
              </a:ext>
            </a:extLst>
          </p:cNvPr>
          <p:cNvSpPr>
            <a:spLocks noGrp="1"/>
          </p:cNvSpPr>
          <p:nvPr>
            <p:ph type="sldNum" sz="quarter" idx="12"/>
          </p:nvPr>
        </p:nvSpPr>
        <p:spPr/>
        <p:txBody>
          <a:bodyPr/>
          <a:lstStyle/>
          <a:p>
            <a:fld id="{74FD42B9-D85B-4159-BCD4-5617F87BDC42}" type="slidenum">
              <a:rPr lang="en-US" smtClean="0"/>
              <a:t>‹#›</a:t>
            </a:fld>
            <a:endParaRPr lang="en-US"/>
          </a:p>
        </p:txBody>
      </p:sp>
    </p:spTree>
    <p:extLst>
      <p:ext uri="{BB962C8B-B14F-4D97-AF65-F5344CB8AC3E}">
        <p14:creationId xmlns:p14="http://schemas.microsoft.com/office/powerpoint/2010/main" val="221154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F612-91B1-44AB-9AF1-E128293E02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8CF6-3EA5-4E0E-80C0-0D12093EC3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021C9F-F4E2-41C9-AB90-71D5D28CB9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ABB373-D633-451B-89A7-1F2DF2951126}"/>
              </a:ext>
            </a:extLst>
          </p:cNvPr>
          <p:cNvSpPr>
            <a:spLocks noGrp="1"/>
          </p:cNvSpPr>
          <p:nvPr>
            <p:ph type="dt" sz="half" idx="10"/>
          </p:nvPr>
        </p:nvSpPr>
        <p:spPr/>
        <p:txBody>
          <a:bodyPr/>
          <a:lstStyle/>
          <a:p>
            <a:fld id="{B0ED2868-BD89-407A-8D0B-7F638E4979B7}" type="datetimeFigureOut">
              <a:rPr lang="en-US" smtClean="0"/>
              <a:t>12/1/2021</a:t>
            </a:fld>
            <a:endParaRPr lang="en-US"/>
          </a:p>
        </p:txBody>
      </p:sp>
      <p:sp>
        <p:nvSpPr>
          <p:cNvPr id="6" name="Footer Placeholder 5">
            <a:extLst>
              <a:ext uri="{FF2B5EF4-FFF2-40B4-BE49-F238E27FC236}">
                <a16:creationId xmlns:a16="http://schemas.microsoft.com/office/drawing/2014/main" id="{4494E571-B734-4235-8A9C-E748FB538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1FF557-510E-4C57-BDF1-F02A38A929AB}"/>
              </a:ext>
            </a:extLst>
          </p:cNvPr>
          <p:cNvSpPr>
            <a:spLocks noGrp="1"/>
          </p:cNvSpPr>
          <p:nvPr>
            <p:ph type="sldNum" sz="quarter" idx="12"/>
          </p:nvPr>
        </p:nvSpPr>
        <p:spPr/>
        <p:txBody>
          <a:bodyPr/>
          <a:lstStyle/>
          <a:p>
            <a:fld id="{74FD42B9-D85B-4159-BCD4-5617F87BDC42}" type="slidenum">
              <a:rPr lang="en-US" smtClean="0"/>
              <a:t>‹#›</a:t>
            </a:fld>
            <a:endParaRPr lang="en-US"/>
          </a:p>
        </p:txBody>
      </p:sp>
    </p:spTree>
    <p:extLst>
      <p:ext uri="{BB962C8B-B14F-4D97-AF65-F5344CB8AC3E}">
        <p14:creationId xmlns:p14="http://schemas.microsoft.com/office/powerpoint/2010/main" val="181149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30FC9-6C0D-43DA-A508-FAE193DB6D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853E51-D726-48DE-8B02-0C2D1C8D44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CADE79-3A0A-4C13-B526-36C6888811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005387-CD77-4E28-AF71-EBAEA4E9C5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45924F-B5D1-49BC-ADB9-0A5313B3D7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06396E-562E-42B7-BABF-257BA17436F1}"/>
              </a:ext>
            </a:extLst>
          </p:cNvPr>
          <p:cNvSpPr>
            <a:spLocks noGrp="1"/>
          </p:cNvSpPr>
          <p:nvPr>
            <p:ph type="dt" sz="half" idx="10"/>
          </p:nvPr>
        </p:nvSpPr>
        <p:spPr/>
        <p:txBody>
          <a:bodyPr/>
          <a:lstStyle/>
          <a:p>
            <a:fld id="{B0ED2868-BD89-407A-8D0B-7F638E4979B7}" type="datetimeFigureOut">
              <a:rPr lang="en-US" smtClean="0"/>
              <a:t>12/1/2021</a:t>
            </a:fld>
            <a:endParaRPr lang="en-US"/>
          </a:p>
        </p:txBody>
      </p:sp>
      <p:sp>
        <p:nvSpPr>
          <p:cNvPr id="8" name="Footer Placeholder 7">
            <a:extLst>
              <a:ext uri="{FF2B5EF4-FFF2-40B4-BE49-F238E27FC236}">
                <a16:creationId xmlns:a16="http://schemas.microsoft.com/office/drawing/2014/main" id="{85EAE7FF-4F4A-4EC9-8EEF-B1CCC20765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C61637-7412-48C3-AA56-0705F1B2CE1B}"/>
              </a:ext>
            </a:extLst>
          </p:cNvPr>
          <p:cNvSpPr>
            <a:spLocks noGrp="1"/>
          </p:cNvSpPr>
          <p:nvPr>
            <p:ph type="sldNum" sz="quarter" idx="12"/>
          </p:nvPr>
        </p:nvSpPr>
        <p:spPr/>
        <p:txBody>
          <a:bodyPr/>
          <a:lstStyle/>
          <a:p>
            <a:fld id="{74FD42B9-D85B-4159-BCD4-5617F87BDC42}" type="slidenum">
              <a:rPr lang="en-US" smtClean="0"/>
              <a:t>‹#›</a:t>
            </a:fld>
            <a:endParaRPr lang="en-US"/>
          </a:p>
        </p:txBody>
      </p:sp>
    </p:spTree>
    <p:extLst>
      <p:ext uri="{BB962C8B-B14F-4D97-AF65-F5344CB8AC3E}">
        <p14:creationId xmlns:p14="http://schemas.microsoft.com/office/powerpoint/2010/main" val="1519951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F896-5835-4F30-A264-927D1A3D66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B29FDC-7C9C-438D-8533-EF964DE6CFE2}"/>
              </a:ext>
            </a:extLst>
          </p:cNvPr>
          <p:cNvSpPr>
            <a:spLocks noGrp="1"/>
          </p:cNvSpPr>
          <p:nvPr>
            <p:ph type="dt" sz="half" idx="10"/>
          </p:nvPr>
        </p:nvSpPr>
        <p:spPr/>
        <p:txBody>
          <a:bodyPr/>
          <a:lstStyle/>
          <a:p>
            <a:fld id="{B0ED2868-BD89-407A-8D0B-7F638E4979B7}" type="datetimeFigureOut">
              <a:rPr lang="en-US" smtClean="0"/>
              <a:t>12/1/2021</a:t>
            </a:fld>
            <a:endParaRPr lang="en-US"/>
          </a:p>
        </p:txBody>
      </p:sp>
      <p:sp>
        <p:nvSpPr>
          <p:cNvPr id="4" name="Footer Placeholder 3">
            <a:extLst>
              <a:ext uri="{FF2B5EF4-FFF2-40B4-BE49-F238E27FC236}">
                <a16:creationId xmlns:a16="http://schemas.microsoft.com/office/drawing/2014/main" id="{A5F339D4-138C-48D4-BEFE-8452921FC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8BE32D-99D3-40FE-AF65-81A80617E3AA}"/>
              </a:ext>
            </a:extLst>
          </p:cNvPr>
          <p:cNvSpPr>
            <a:spLocks noGrp="1"/>
          </p:cNvSpPr>
          <p:nvPr>
            <p:ph type="sldNum" sz="quarter" idx="12"/>
          </p:nvPr>
        </p:nvSpPr>
        <p:spPr/>
        <p:txBody>
          <a:bodyPr/>
          <a:lstStyle/>
          <a:p>
            <a:fld id="{74FD42B9-D85B-4159-BCD4-5617F87BDC42}" type="slidenum">
              <a:rPr lang="en-US" smtClean="0"/>
              <a:t>‹#›</a:t>
            </a:fld>
            <a:endParaRPr lang="en-US"/>
          </a:p>
        </p:txBody>
      </p:sp>
    </p:spTree>
    <p:extLst>
      <p:ext uri="{BB962C8B-B14F-4D97-AF65-F5344CB8AC3E}">
        <p14:creationId xmlns:p14="http://schemas.microsoft.com/office/powerpoint/2010/main" val="201000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3E829-9B73-4D32-90AD-B537183629B4}"/>
              </a:ext>
            </a:extLst>
          </p:cNvPr>
          <p:cNvSpPr>
            <a:spLocks noGrp="1"/>
          </p:cNvSpPr>
          <p:nvPr>
            <p:ph type="dt" sz="half" idx="10"/>
          </p:nvPr>
        </p:nvSpPr>
        <p:spPr/>
        <p:txBody>
          <a:bodyPr/>
          <a:lstStyle/>
          <a:p>
            <a:fld id="{B0ED2868-BD89-407A-8D0B-7F638E4979B7}" type="datetimeFigureOut">
              <a:rPr lang="en-US" smtClean="0"/>
              <a:t>12/1/2021</a:t>
            </a:fld>
            <a:endParaRPr lang="en-US"/>
          </a:p>
        </p:txBody>
      </p:sp>
      <p:sp>
        <p:nvSpPr>
          <p:cNvPr id="3" name="Footer Placeholder 2">
            <a:extLst>
              <a:ext uri="{FF2B5EF4-FFF2-40B4-BE49-F238E27FC236}">
                <a16:creationId xmlns:a16="http://schemas.microsoft.com/office/drawing/2014/main" id="{920CECC3-35C0-41B0-8FCC-23D03D3987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6A2D57-DE24-4AFC-9EF0-227C689D4C6B}"/>
              </a:ext>
            </a:extLst>
          </p:cNvPr>
          <p:cNvSpPr>
            <a:spLocks noGrp="1"/>
          </p:cNvSpPr>
          <p:nvPr>
            <p:ph type="sldNum" sz="quarter" idx="12"/>
          </p:nvPr>
        </p:nvSpPr>
        <p:spPr/>
        <p:txBody>
          <a:bodyPr/>
          <a:lstStyle/>
          <a:p>
            <a:fld id="{74FD42B9-D85B-4159-BCD4-5617F87BDC42}" type="slidenum">
              <a:rPr lang="en-US" smtClean="0"/>
              <a:t>‹#›</a:t>
            </a:fld>
            <a:endParaRPr lang="en-US"/>
          </a:p>
        </p:txBody>
      </p:sp>
    </p:spTree>
    <p:extLst>
      <p:ext uri="{BB962C8B-B14F-4D97-AF65-F5344CB8AC3E}">
        <p14:creationId xmlns:p14="http://schemas.microsoft.com/office/powerpoint/2010/main" val="1869412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0832-C2A2-4C7F-AB44-A7955F0F11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E517F6-4D32-4EC6-BBDE-11A36746B2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78F80D-F2E8-4DD9-87C0-653EDCCA5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B080F-A648-4A67-BB0D-A4C1C2DB31ED}"/>
              </a:ext>
            </a:extLst>
          </p:cNvPr>
          <p:cNvSpPr>
            <a:spLocks noGrp="1"/>
          </p:cNvSpPr>
          <p:nvPr>
            <p:ph type="dt" sz="half" idx="10"/>
          </p:nvPr>
        </p:nvSpPr>
        <p:spPr/>
        <p:txBody>
          <a:bodyPr/>
          <a:lstStyle/>
          <a:p>
            <a:fld id="{B0ED2868-BD89-407A-8D0B-7F638E4979B7}" type="datetimeFigureOut">
              <a:rPr lang="en-US" smtClean="0"/>
              <a:t>12/1/2021</a:t>
            </a:fld>
            <a:endParaRPr lang="en-US"/>
          </a:p>
        </p:txBody>
      </p:sp>
      <p:sp>
        <p:nvSpPr>
          <p:cNvPr id="6" name="Footer Placeholder 5">
            <a:extLst>
              <a:ext uri="{FF2B5EF4-FFF2-40B4-BE49-F238E27FC236}">
                <a16:creationId xmlns:a16="http://schemas.microsoft.com/office/drawing/2014/main" id="{8D0B15E2-C069-4FFD-902A-09226E272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6945A-ED4A-467F-8B84-0B2F2B052719}"/>
              </a:ext>
            </a:extLst>
          </p:cNvPr>
          <p:cNvSpPr>
            <a:spLocks noGrp="1"/>
          </p:cNvSpPr>
          <p:nvPr>
            <p:ph type="sldNum" sz="quarter" idx="12"/>
          </p:nvPr>
        </p:nvSpPr>
        <p:spPr/>
        <p:txBody>
          <a:bodyPr/>
          <a:lstStyle/>
          <a:p>
            <a:fld id="{74FD42B9-D85B-4159-BCD4-5617F87BDC42}" type="slidenum">
              <a:rPr lang="en-US" smtClean="0"/>
              <a:t>‹#›</a:t>
            </a:fld>
            <a:endParaRPr lang="en-US"/>
          </a:p>
        </p:txBody>
      </p:sp>
    </p:spTree>
    <p:extLst>
      <p:ext uri="{BB962C8B-B14F-4D97-AF65-F5344CB8AC3E}">
        <p14:creationId xmlns:p14="http://schemas.microsoft.com/office/powerpoint/2010/main" val="2349619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0744-9094-4F58-8101-AF31AC29F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BC666F-E2F3-4AF6-BDE4-A08223C9D6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4B3E5A-2AA5-4F31-9DDA-E282409A3F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C266C4-5DD7-417D-9928-C2E5CCCCD0CF}"/>
              </a:ext>
            </a:extLst>
          </p:cNvPr>
          <p:cNvSpPr>
            <a:spLocks noGrp="1"/>
          </p:cNvSpPr>
          <p:nvPr>
            <p:ph type="dt" sz="half" idx="10"/>
          </p:nvPr>
        </p:nvSpPr>
        <p:spPr/>
        <p:txBody>
          <a:bodyPr/>
          <a:lstStyle/>
          <a:p>
            <a:fld id="{B0ED2868-BD89-407A-8D0B-7F638E4979B7}" type="datetimeFigureOut">
              <a:rPr lang="en-US" smtClean="0"/>
              <a:t>12/1/2021</a:t>
            </a:fld>
            <a:endParaRPr lang="en-US"/>
          </a:p>
        </p:txBody>
      </p:sp>
      <p:sp>
        <p:nvSpPr>
          <p:cNvPr id="6" name="Footer Placeholder 5">
            <a:extLst>
              <a:ext uri="{FF2B5EF4-FFF2-40B4-BE49-F238E27FC236}">
                <a16:creationId xmlns:a16="http://schemas.microsoft.com/office/drawing/2014/main" id="{34E671B3-7D39-4774-A838-E466DB01FE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84CE1E-07F4-4212-856F-C53AFDE0A60C}"/>
              </a:ext>
            </a:extLst>
          </p:cNvPr>
          <p:cNvSpPr>
            <a:spLocks noGrp="1"/>
          </p:cNvSpPr>
          <p:nvPr>
            <p:ph type="sldNum" sz="quarter" idx="12"/>
          </p:nvPr>
        </p:nvSpPr>
        <p:spPr/>
        <p:txBody>
          <a:bodyPr/>
          <a:lstStyle/>
          <a:p>
            <a:fld id="{74FD42B9-D85B-4159-BCD4-5617F87BDC42}" type="slidenum">
              <a:rPr lang="en-US" smtClean="0"/>
              <a:t>‹#›</a:t>
            </a:fld>
            <a:endParaRPr lang="en-US"/>
          </a:p>
        </p:txBody>
      </p:sp>
    </p:spTree>
    <p:extLst>
      <p:ext uri="{BB962C8B-B14F-4D97-AF65-F5344CB8AC3E}">
        <p14:creationId xmlns:p14="http://schemas.microsoft.com/office/powerpoint/2010/main" val="1460993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4F5369-92B0-4356-9B86-570859C974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11FB8D-8D16-4249-B59D-1B398F002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4F599E-F686-4DF7-BB37-ADDF31A38B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D2868-BD89-407A-8D0B-7F638E4979B7}" type="datetimeFigureOut">
              <a:rPr lang="en-US" smtClean="0"/>
              <a:t>12/1/2021</a:t>
            </a:fld>
            <a:endParaRPr lang="en-US"/>
          </a:p>
        </p:txBody>
      </p:sp>
      <p:sp>
        <p:nvSpPr>
          <p:cNvPr id="5" name="Footer Placeholder 4">
            <a:extLst>
              <a:ext uri="{FF2B5EF4-FFF2-40B4-BE49-F238E27FC236}">
                <a16:creationId xmlns:a16="http://schemas.microsoft.com/office/drawing/2014/main" id="{AC2977E5-BF16-40CC-A9BB-502FAD7B19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B05EDB-910A-45FD-A771-85ECD60833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FD42B9-D85B-4159-BCD4-5617F87BDC42}" type="slidenum">
              <a:rPr lang="en-US" smtClean="0"/>
              <a:t>‹#›</a:t>
            </a:fld>
            <a:endParaRPr lang="en-US"/>
          </a:p>
        </p:txBody>
      </p:sp>
    </p:spTree>
    <p:extLst>
      <p:ext uri="{BB962C8B-B14F-4D97-AF65-F5344CB8AC3E}">
        <p14:creationId xmlns:p14="http://schemas.microsoft.com/office/powerpoint/2010/main" val="472691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83447E-EB05-40A0-9706-8DBF901B21A1}" type="datetimeFigureOut">
              <a:rPr lang="en-US" smtClean="0"/>
              <a:t>12/1/2021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B513D7-A780-4481-94A2-8BC6F3EEB7B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271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3.png"/><Relationship Id="rId3" Type="http://schemas.openxmlformats.org/officeDocument/2006/relationships/image" Target="../media/image12.png"/><Relationship Id="rId7" Type="http://schemas.openxmlformats.org/officeDocument/2006/relationships/image" Target="../media/image18.png"/><Relationship Id="rId12"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1.png"/><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20.png"/><Relationship Id="rId1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6.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6.png"/><Relationship Id="rId5" Type="http://schemas.openxmlformats.org/officeDocument/2006/relationships/image" Target="../media/image25.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0C92F-26B8-43DD-A62E-CE6F1A1F536B}"/>
              </a:ext>
            </a:extLst>
          </p:cNvPr>
          <p:cNvSpPr>
            <a:spLocks noGrp="1"/>
          </p:cNvSpPr>
          <p:nvPr>
            <p:ph type="ctrTitle"/>
          </p:nvPr>
        </p:nvSpPr>
        <p:spPr/>
        <p:txBody>
          <a:bodyPr/>
          <a:lstStyle/>
          <a:p>
            <a:r>
              <a:rPr lang="en-US" dirty="0"/>
              <a:t>WCF</a:t>
            </a:r>
          </a:p>
        </p:txBody>
      </p:sp>
      <p:sp>
        <p:nvSpPr>
          <p:cNvPr id="3" name="Subtitle 2">
            <a:extLst>
              <a:ext uri="{FF2B5EF4-FFF2-40B4-BE49-F238E27FC236}">
                <a16:creationId xmlns:a16="http://schemas.microsoft.com/office/drawing/2014/main" id="{9DB001E2-0D8E-47C8-9F25-305B01960501}"/>
              </a:ext>
            </a:extLst>
          </p:cNvPr>
          <p:cNvSpPr>
            <a:spLocks noGrp="1"/>
          </p:cNvSpPr>
          <p:nvPr>
            <p:ph type="subTitle" idx="1"/>
          </p:nvPr>
        </p:nvSpPr>
        <p:spPr/>
        <p:txBody>
          <a:bodyPr/>
          <a:lstStyle/>
          <a:p>
            <a:r>
              <a:rPr lang="en-US" dirty="0"/>
              <a:t>Week 13</a:t>
            </a:r>
          </a:p>
        </p:txBody>
      </p:sp>
    </p:spTree>
    <p:extLst>
      <p:ext uri="{BB962C8B-B14F-4D97-AF65-F5344CB8AC3E}">
        <p14:creationId xmlns:p14="http://schemas.microsoft.com/office/powerpoint/2010/main" val="1058287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A1372-F678-4656-A019-544A261A1984}"/>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WCF Solution</a:t>
            </a:r>
          </a:p>
        </p:txBody>
      </p:sp>
      <p:pic>
        <p:nvPicPr>
          <p:cNvPr id="5" name="Content Placeholder 4">
            <a:extLst>
              <a:ext uri="{FF2B5EF4-FFF2-40B4-BE49-F238E27FC236}">
                <a16:creationId xmlns:a16="http://schemas.microsoft.com/office/drawing/2014/main" id="{C9C205E0-89CF-4EF0-BC3E-962B7C7A0D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817005"/>
            <a:ext cx="6912217" cy="4700307"/>
          </a:xfrm>
          <a:prstGeom prst="rect">
            <a:avLst/>
          </a:prstGeom>
        </p:spPr>
      </p:pic>
    </p:spTree>
    <p:extLst>
      <p:ext uri="{BB962C8B-B14F-4D97-AF65-F5344CB8AC3E}">
        <p14:creationId xmlns:p14="http://schemas.microsoft.com/office/powerpoint/2010/main" val="1829955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6158"/>
            <a:ext cx="10515600" cy="2852737"/>
          </a:xfrm>
        </p:spPr>
        <p:txBody>
          <a:bodyPr/>
          <a:lstStyle/>
          <a:p>
            <a:pPr algn="ctr" eaLnBrk="1" hangingPunct="1">
              <a:defRPr/>
            </a:pPr>
            <a:r>
              <a:rPr lang="en-US" dirty="0"/>
              <a:t>Understanding WCF principles</a:t>
            </a:r>
          </a:p>
        </p:txBody>
      </p:sp>
    </p:spTree>
    <p:extLst>
      <p:ext uri="{BB962C8B-B14F-4D97-AF65-F5344CB8AC3E}">
        <p14:creationId xmlns:p14="http://schemas.microsoft.com/office/powerpoint/2010/main" val="2504976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silver edge - sapphire square"/>
          <p:cNvPicPr>
            <a:picLocks noChangeArrowheads="1"/>
          </p:cNvPicPr>
          <p:nvPr/>
        </p:nvPicPr>
        <p:blipFill>
          <a:blip r:embed="rId3"/>
          <a:srcRect/>
          <a:stretch>
            <a:fillRect/>
          </a:stretch>
        </p:blipFill>
        <p:spPr bwMode="auto">
          <a:xfrm>
            <a:off x="2109788" y="2030413"/>
            <a:ext cx="2057400" cy="2925762"/>
          </a:xfrm>
          <a:prstGeom prst="rect">
            <a:avLst/>
          </a:prstGeom>
          <a:noFill/>
          <a:ln w="9525">
            <a:noFill/>
            <a:miter lim="800000"/>
            <a:headEnd/>
            <a:tailEnd/>
          </a:ln>
        </p:spPr>
      </p:pic>
      <p:pic>
        <p:nvPicPr>
          <p:cNvPr id="14339" name="Picture 3" descr="silver edge - rose square"/>
          <p:cNvPicPr>
            <a:picLocks noChangeAspect="1" noChangeArrowheads="1"/>
          </p:cNvPicPr>
          <p:nvPr/>
        </p:nvPicPr>
        <p:blipFill>
          <a:blip r:embed="rId4"/>
          <a:srcRect/>
          <a:stretch>
            <a:fillRect/>
          </a:stretch>
        </p:blipFill>
        <p:spPr bwMode="auto">
          <a:xfrm>
            <a:off x="8066088" y="2028826"/>
            <a:ext cx="2057400" cy="2924175"/>
          </a:xfrm>
          <a:prstGeom prst="rect">
            <a:avLst/>
          </a:prstGeom>
          <a:noFill/>
          <a:ln w="9525">
            <a:noFill/>
            <a:miter lim="800000"/>
            <a:headEnd/>
            <a:tailEnd/>
          </a:ln>
        </p:spPr>
      </p:pic>
      <p:sp>
        <p:nvSpPr>
          <p:cNvPr id="14340" name="Rectangle 4"/>
          <p:cNvSpPr>
            <a:spLocks noGrp="1" noChangeArrowheads="1"/>
          </p:cNvSpPr>
          <p:nvPr>
            <p:ph type="title"/>
          </p:nvPr>
        </p:nvSpPr>
        <p:spPr/>
        <p:txBody>
          <a:bodyPr/>
          <a:lstStyle/>
          <a:p>
            <a:pPr eaLnBrk="1" hangingPunct="1"/>
            <a:r>
              <a:rPr lang="en-US"/>
              <a:t>Services and Clients</a:t>
            </a:r>
          </a:p>
        </p:txBody>
      </p:sp>
      <p:sp>
        <p:nvSpPr>
          <p:cNvPr id="718853" name="Text Box 5"/>
          <p:cNvSpPr txBox="1">
            <a:spLocks noChangeArrowheads="1"/>
          </p:cNvSpPr>
          <p:nvPr/>
        </p:nvSpPr>
        <p:spPr bwMode="auto">
          <a:xfrm>
            <a:off x="2562226" y="2632076"/>
            <a:ext cx="1120775" cy="519113"/>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Client</a:t>
            </a:r>
          </a:p>
        </p:txBody>
      </p:sp>
      <p:sp>
        <p:nvSpPr>
          <p:cNvPr id="718854" name="Text Box 6"/>
          <p:cNvSpPr txBox="1">
            <a:spLocks noChangeArrowheads="1"/>
          </p:cNvSpPr>
          <p:nvPr/>
        </p:nvSpPr>
        <p:spPr bwMode="auto">
          <a:xfrm>
            <a:off x="8407694" y="2632075"/>
            <a:ext cx="1383712" cy="523220"/>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Service</a:t>
            </a:r>
          </a:p>
        </p:txBody>
      </p:sp>
      <p:pic>
        <p:nvPicPr>
          <p:cNvPr id="14343" name="Picture 7" descr="Metallic edge Sapphire Rounded Bar faded color short"/>
          <p:cNvPicPr>
            <a:picLocks noChangeAspect="1" noChangeArrowheads="1"/>
          </p:cNvPicPr>
          <p:nvPr/>
        </p:nvPicPr>
        <p:blipFill>
          <a:blip r:embed="rId5"/>
          <a:srcRect/>
          <a:stretch>
            <a:fillRect/>
          </a:stretch>
        </p:blipFill>
        <p:spPr bwMode="auto">
          <a:xfrm>
            <a:off x="5121275" y="3759200"/>
            <a:ext cx="1944688" cy="927100"/>
          </a:xfrm>
          <a:prstGeom prst="rect">
            <a:avLst/>
          </a:prstGeom>
          <a:noFill/>
          <a:ln w="9525">
            <a:noFill/>
            <a:miter lim="800000"/>
            <a:headEnd/>
            <a:tailEnd/>
          </a:ln>
        </p:spPr>
      </p:pic>
      <p:sp>
        <p:nvSpPr>
          <p:cNvPr id="718856" name="Text Box 8"/>
          <p:cNvSpPr txBox="1">
            <a:spLocks noChangeArrowheads="1"/>
          </p:cNvSpPr>
          <p:nvPr/>
        </p:nvSpPr>
        <p:spPr bwMode="auto">
          <a:xfrm>
            <a:off x="5388815" y="3989389"/>
            <a:ext cx="1435008" cy="461665"/>
          </a:xfrm>
          <a:prstGeom prst="rect">
            <a:avLst/>
          </a:prstGeom>
          <a:noFill/>
          <a:ln w="12700" algn="ctr">
            <a:noFill/>
            <a:miter lim="800000"/>
            <a:headEnd/>
            <a:tailEnd/>
          </a:ln>
          <a:effectLst/>
        </p:spPr>
        <p:txBody>
          <a:bodyPr wrap="none">
            <a:spAutoFit/>
          </a:bodyPr>
          <a:lstStyle/>
          <a:p>
            <a:pPr algn="ctr" eaLnBrk="0" hangingPunct="0">
              <a:defRPr/>
            </a:pPr>
            <a:r>
              <a:rPr lang="en-US" sz="2400">
                <a:effectLst>
                  <a:outerShdw blurRad="38100" dist="38100" dir="2700000" algn="tl">
                    <a:srgbClr val="000000"/>
                  </a:outerShdw>
                </a:effectLst>
                <a:latin typeface="Segoe Semibold" pitchFamily="34" charset="0"/>
              </a:rPr>
              <a:t>Message</a:t>
            </a:r>
          </a:p>
        </p:txBody>
      </p:sp>
      <p:pic>
        <p:nvPicPr>
          <p:cNvPr id="14345" name="Picture 9" descr="GEL Dotted Line MS-green"/>
          <p:cNvPicPr>
            <a:picLocks noChangeAspect="1" noChangeArrowheads="1"/>
          </p:cNvPicPr>
          <p:nvPr/>
        </p:nvPicPr>
        <p:blipFill>
          <a:blip r:embed="rId6"/>
          <a:srcRect r="75771" b="-11320"/>
          <a:stretch>
            <a:fillRect/>
          </a:stretch>
        </p:blipFill>
        <p:spPr bwMode="auto">
          <a:xfrm>
            <a:off x="3987801" y="4143376"/>
            <a:ext cx="1235075" cy="187325"/>
          </a:xfrm>
          <a:prstGeom prst="rect">
            <a:avLst/>
          </a:prstGeom>
          <a:noFill/>
          <a:ln w="9525">
            <a:noFill/>
            <a:miter lim="800000"/>
            <a:headEnd/>
            <a:tailEnd/>
          </a:ln>
        </p:spPr>
      </p:pic>
      <p:pic>
        <p:nvPicPr>
          <p:cNvPr id="14346" name="Picture 10" descr="Metallic edge Green Triangles Arrows"/>
          <p:cNvPicPr>
            <a:picLocks noChangeAspect="1" noChangeArrowheads="1"/>
          </p:cNvPicPr>
          <p:nvPr/>
        </p:nvPicPr>
        <p:blipFill>
          <a:blip r:embed="rId7"/>
          <a:srcRect/>
          <a:stretch>
            <a:fillRect/>
          </a:stretch>
        </p:blipFill>
        <p:spPr bwMode="auto">
          <a:xfrm>
            <a:off x="4392614" y="3846514"/>
            <a:ext cx="407987" cy="771525"/>
          </a:xfrm>
          <a:prstGeom prst="rect">
            <a:avLst/>
          </a:prstGeom>
          <a:noFill/>
          <a:ln w="9525">
            <a:noFill/>
            <a:miter lim="800000"/>
            <a:headEnd/>
            <a:tailEnd/>
          </a:ln>
        </p:spPr>
      </p:pic>
      <p:pic>
        <p:nvPicPr>
          <p:cNvPr id="14347" name="Picture 11" descr="GEL Dotted Line MS-green"/>
          <p:cNvPicPr>
            <a:picLocks noChangeAspect="1" noChangeArrowheads="1"/>
          </p:cNvPicPr>
          <p:nvPr/>
        </p:nvPicPr>
        <p:blipFill>
          <a:blip r:embed="rId6"/>
          <a:srcRect r="75771" b="-11320"/>
          <a:stretch>
            <a:fillRect/>
          </a:stretch>
        </p:blipFill>
        <p:spPr bwMode="auto">
          <a:xfrm>
            <a:off x="6946901" y="4143376"/>
            <a:ext cx="1235075" cy="187325"/>
          </a:xfrm>
          <a:prstGeom prst="rect">
            <a:avLst/>
          </a:prstGeom>
          <a:noFill/>
          <a:ln w="9525">
            <a:noFill/>
            <a:miter lim="800000"/>
            <a:headEnd/>
            <a:tailEnd/>
          </a:ln>
        </p:spPr>
      </p:pic>
      <p:pic>
        <p:nvPicPr>
          <p:cNvPr id="14348" name="Picture 12" descr="Metallic edge Green Triangles Arrows"/>
          <p:cNvPicPr>
            <a:picLocks noChangeAspect="1" noChangeArrowheads="1"/>
          </p:cNvPicPr>
          <p:nvPr/>
        </p:nvPicPr>
        <p:blipFill>
          <a:blip r:embed="rId7"/>
          <a:srcRect/>
          <a:stretch>
            <a:fillRect/>
          </a:stretch>
        </p:blipFill>
        <p:spPr bwMode="auto">
          <a:xfrm>
            <a:off x="7321550" y="3846514"/>
            <a:ext cx="407988" cy="771525"/>
          </a:xfrm>
          <a:prstGeom prst="rect">
            <a:avLst/>
          </a:prstGeom>
          <a:noFill/>
          <a:ln w="9525">
            <a:noFill/>
            <a:miter lim="800000"/>
            <a:headEnd/>
            <a:tailEnd/>
          </a:ln>
        </p:spPr>
      </p:pic>
      <p:grpSp>
        <p:nvGrpSpPr>
          <p:cNvPr id="14349" name="Group 13"/>
          <p:cNvGrpSpPr>
            <a:grpSpLocks/>
          </p:cNvGrpSpPr>
          <p:nvPr/>
        </p:nvGrpSpPr>
        <p:grpSpPr bwMode="auto">
          <a:xfrm flipH="1">
            <a:off x="3987801" y="2586038"/>
            <a:ext cx="4194175" cy="927100"/>
            <a:chOff x="1552" y="1629"/>
            <a:chExt cx="2642" cy="584"/>
          </a:xfrm>
        </p:grpSpPr>
        <p:pic>
          <p:nvPicPr>
            <p:cNvPr id="14350" name="Picture 14" descr="Metallic edge Sapphire Rounded Bar faded color short"/>
            <p:cNvPicPr>
              <a:picLocks noChangeAspect="1" noChangeArrowheads="1"/>
            </p:cNvPicPr>
            <p:nvPr/>
          </p:nvPicPr>
          <p:blipFill>
            <a:blip r:embed="rId5"/>
            <a:srcRect/>
            <a:stretch>
              <a:fillRect/>
            </a:stretch>
          </p:blipFill>
          <p:spPr bwMode="auto">
            <a:xfrm>
              <a:off x="2266" y="1629"/>
              <a:ext cx="1225" cy="584"/>
            </a:xfrm>
            <a:prstGeom prst="rect">
              <a:avLst/>
            </a:prstGeom>
            <a:noFill/>
            <a:ln w="9525">
              <a:noFill/>
              <a:miter lim="800000"/>
              <a:headEnd/>
              <a:tailEnd/>
            </a:ln>
          </p:spPr>
        </p:pic>
        <p:sp>
          <p:nvSpPr>
            <p:cNvPr id="718863" name="Text Box 15"/>
            <p:cNvSpPr txBox="1">
              <a:spLocks noChangeArrowheads="1"/>
            </p:cNvSpPr>
            <p:nvPr/>
          </p:nvSpPr>
          <p:spPr bwMode="auto">
            <a:xfrm>
              <a:off x="2435" y="1774"/>
              <a:ext cx="904" cy="291"/>
            </a:xfrm>
            <a:prstGeom prst="rect">
              <a:avLst/>
            </a:prstGeom>
            <a:noFill/>
            <a:ln w="12700" algn="ctr">
              <a:noFill/>
              <a:miter lim="800000"/>
              <a:headEnd/>
              <a:tailEnd/>
            </a:ln>
            <a:effectLst/>
          </p:spPr>
          <p:txBody>
            <a:bodyPr wrap="none">
              <a:spAutoFit/>
            </a:bodyPr>
            <a:lstStyle/>
            <a:p>
              <a:pPr algn="ctr" eaLnBrk="0" hangingPunct="0">
                <a:defRPr/>
              </a:pPr>
              <a:r>
                <a:rPr lang="en-US" sz="2400">
                  <a:effectLst>
                    <a:outerShdw blurRad="38100" dist="38100" dir="2700000" algn="tl">
                      <a:srgbClr val="000000"/>
                    </a:outerShdw>
                  </a:effectLst>
                  <a:latin typeface="Segoe Semibold" pitchFamily="34" charset="0"/>
                </a:rPr>
                <a:t>Message</a:t>
              </a:r>
            </a:p>
          </p:txBody>
        </p:sp>
        <p:pic>
          <p:nvPicPr>
            <p:cNvPr id="14352" name="Picture 16" descr="GEL Dotted Line MS-green"/>
            <p:cNvPicPr>
              <a:picLocks noChangeAspect="1" noChangeArrowheads="1"/>
            </p:cNvPicPr>
            <p:nvPr/>
          </p:nvPicPr>
          <p:blipFill>
            <a:blip r:embed="rId6"/>
            <a:srcRect r="75771" b="-11320"/>
            <a:stretch>
              <a:fillRect/>
            </a:stretch>
          </p:blipFill>
          <p:spPr bwMode="auto">
            <a:xfrm>
              <a:off x="1552" y="1871"/>
              <a:ext cx="778" cy="118"/>
            </a:xfrm>
            <a:prstGeom prst="rect">
              <a:avLst/>
            </a:prstGeom>
            <a:noFill/>
            <a:ln w="9525">
              <a:noFill/>
              <a:miter lim="800000"/>
              <a:headEnd/>
              <a:tailEnd/>
            </a:ln>
          </p:spPr>
        </p:pic>
        <p:pic>
          <p:nvPicPr>
            <p:cNvPr id="14353" name="Picture 17" descr="Metallic edge Green Triangles Arrows"/>
            <p:cNvPicPr>
              <a:picLocks noChangeAspect="1" noChangeArrowheads="1"/>
            </p:cNvPicPr>
            <p:nvPr/>
          </p:nvPicPr>
          <p:blipFill>
            <a:blip r:embed="rId7"/>
            <a:srcRect/>
            <a:stretch>
              <a:fillRect/>
            </a:stretch>
          </p:blipFill>
          <p:spPr bwMode="auto">
            <a:xfrm>
              <a:off x="1807" y="1684"/>
              <a:ext cx="257" cy="486"/>
            </a:xfrm>
            <a:prstGeom prst="rect">
              <a:avLst/>
            </a:prstGeom>
            <a:noFill/>
            <a:ln w="9525">
              <a:noFill/>
              <a:miter lim="800000"/>
              <a:headEnd/>
              <a:tailEnd/>
            </a:ln>
          </p:spPr>
        </p:pic>
        <p:pic>
          <p:nvPicPr>
            <p:cNvPr id="14354" name="Picture 18" descr="GEL Dotted Line MS-green"/>
            <p:cNvPicPr>
              <a:picLocks noChangeAspect="1" noChangeArrowheads="1"/>
            </p:cNvPicPr>
            <p:nvPr/>
          </p:nvPicPr>
          <p:blipFill>
            <a:blip r:embed="rId6"/>
            <a:srcRect r="75771" b="-11320"/>
            <a:stretch>
              <a:fillRect/>
            </a:stretch>
          </p:blipFill>
          <p:spPr bwMode="auto">
            <a:xfrm>
              <a:off x="3416" y="1871"/>
              <a:ext cx="778" cy="118"/>
            </a:xfrm>
            <a:prstGeom prst="rect">
              <a:avLst/>
            </a:prstGeom>
            <a:noFill/>
            <a:ln w="9525">
              <a:noFill/>
              <a:miter lim="800000"/>
              <a:headEnd/>
              <a:tailEnd/>
            </a:ln>
          </p:spPr>
        </p:pic>
        <p:pic>
          <p:nvPicPr>
            <p:cNvPr id="14355" name="Picture 19" descr="Metallic edge Green Triangles Arrows"/>
            <p:cNvPicPr>
              <a:picLocks noChangeAspect="1" noChangeArrowheads="1"/>
            </p:cNvPicPr>
            <p:nvPr/>
          </p:nvPicPr>
          <p:blipFill>
            <a:blip r:embed="rId7"/>
            <a:srcRect/>
            <a:stretch>
              <a:fillRect/>
            </a:stretch>
          </p:blipFill>
          <p:spPr bwMode="auto">
            <a:xfrm>
              <a:off x="3652" y="1684"/>
              <a:ext cx="257" cy="486"/>
            </a:xfrm>
            <a:prstGeom prst="rect">
              <a:avLst/>
            </a:prstGeom>
            <a:noFill/>
            <a:ln w="9525">
              <a:noFill/>
              <a:miter lim="800000"/>
              <a:headEnd/>
              <a:tailEnd/>
            </a:ln>
          </p:spPr>
        </p:pic>
      </p:grpSp>
    </p:spTree>
    <p:extLst>
      <p:ext uri="{BB962C8B-B14F-4D97-AF65-F5344CB8AC3E}">
        <p14:creationId xmlns:p14="http://schemas.microsoft.com/office/powerpoint/2010/main" val="1708902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Endpoints</a:t>
            </a:r>
          </a:p>
        </p:txBody>
      </p:sp>
      <p:pic>
        <p:nvPicPr>
          <p:cNvPr id="15363" name="Picture 3" descr="silver edge - sapphire square"/>
          <p:cNvPicPr>
            <a:picLocks noChangeArrowheads="1"/>
          </p:cNvPicPr>
          <p:nvPr/>
        </p:nvPicPr>
        <p:blipFill>
          <a:blip r:embed="rId3"/>
          <a:srcRect/>
          <a:stretch>
            <a:fillRect/>
          </a:stretch>
        </p:blipFill>
        <p:spPr bwMode="auto">
          <a:xfrm>
            <a:off x="2109788" y="2030413"/>
            <a:ext cx="2057400" cy="2925762"/>
          </a:xfrm>
          <a:prstGeom prst="rect">
            <a:avLst/>
          </a:prstGeom>
          <a:noFill/>
          <a:ln w="9525">
            <a:noFill/>
            <a:miter lim="800000"/>
            <a:headEnd/>
            <a:tailEnd/>
          </a:ln>
        </p:spPr>
      </p:pic>
      <p:pic>
        <p:nvPicPr>
          <p:cNvPr id="15364" name="Picture 4" descr="silver edge - rose square"/>
          <p:cNvPicPr>
            <a:picLocks noChangeAspect="1" noChangeArrowheads="1"/>
          </p:cNvPicPr>
          <p:nvPr/>
        </p:nvPicPr>
        <p:blipFill>
          <a:blip r:embed="rId4"/>
          <a:srcRect/>
          <a:stretch>
            <a:fillRect/>
          </a:stretch>
        </p:blipFill>
        <p:spPr bwMode="auto">
          <a:xfrm>
            <a:off x="8066088" y="2028826"/>
            <a:ext cx="2057400" cy="2924175"/>
          </a:xfrm>
          <a:prstGeom prst="rect">
            <a:avLst/>
          </a:prstGeom>
          <a:noFill/>
          <a:ln w="9525">
            <a:noFill/>
            <a:miter lim="800000"/>
            <a:headEnd/>
            <a:tailEnd/>
          </a:ln>
        </p:spPr>
      </p:pic>
      <p:sp>
        <p:nvSpPr>
          <p:cNvPr id="720901" name="Text Box 5"/>
          <p:cNvSpPr txBox="1">
            <a:spLocks noChangeArrowheads="1"/>
          </p:cNvSpPr>
          <p:nvPr/>
        </p:nvSpPr>
        <p:spPr bwMode="auto">
          <a:xfrm>
            <a:off x="2562226" y="2632076"/>
            <a:ext cx="1120775" cy="519113"/>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Client</a:t>
            </a:r>
          </a:p>
        </p:txBody>
      </p:sp>
      <p:sp>
        <p:nvSpPr>
          <p:cNvPr id="720902" name="Text Box 6"/>
          <p:cNvSpPr txBox="1">
            <a:spLocks noChangeArrowheads="1"/>
          </p:cNvSpPr>
          <p:nvPr/>
        </p:nvSpPr>
        <p:spPr bwMode="auto">
          <a:xfrm>
            <a:off x="8407694" y="2632075"/>
            <a:ext cx="1383712" cy="523220"/>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Service</a:t>
            </a:r>
          </a:p>
        </p:txBody>
      </p:sp>
      <p:pic>
        <p:nvPicPr>
          <p:cNvPr id="15367" name="Picture 7" descr="Metallic edge Sapphire Rounded Bar faded color short"/>
          <p:cNvPicPr>
            <a:picLocks noChangeAspect="1" noChangeArrowheads="1"/>
          </p:cNvPicPr>
          <p:nvPr/>
        </p:nvPicPr>
        <p:blipFill>
          <a:blip r:embed="rId5"/>
          <a:srcRect/>
          <a:stretch>
            <a:fillRect/>
          </a:stretch>
        </p:blipFill>
        <p:spPr bwMode="auto">
          <a:xfrm>
            <a:off x="5121275" y="3759200"/>
            <a:ext cx="1944688" cy="927100"/>
          </a:xfrm>
          <a:prstGeom prst="rect">
            <a:avLst/>
          </a:prstGeom>
          <a:noFill/>
          <a:ln w="9525">
            <a:noFill/>
            <a:miter lim="800000"/>
            <a:headEnd/>
            <a:tailEnd/>
          </a:ln>
        </p:spPr>
      </p:pic>
      <p:sp>
        <p:nvSpPr>
          <p:cNvPr id="720904" name="Text Box 8"/>
          <p:cNvSpPr txBox="1">
            <a:spLocks noChangeArrowheads="1"/>
          </p:cNvSpPr>
          <p:nvPr/>
        </p:nvSpPr>
        <p:spPr bwMode="auto">
          <a:xfrm>
            <a:off x="5388815" y="3989389"/>
            <a:ext cx="1435008" cy="461665"/>
          </a:xfrm>
          <a:prstGeom prst="rect">
            <a:avLst/>
          </a:prstGeom>
          <a:noFill/>
          <a:ln w="12700" algn="ctr">
            <a:noFill/>
            <a:miter lim="800000"/>
            <a:headEnd/>
            <a:tailEnd/>
          </a:ln>
          <a:effectLst/>
        </p:spPr>
        <p:txBody>
          <a:bodyPr wrap="none">
            <a:spAutoFit/>
          </a:bodyPr>
          <a:lstStyle/>
          <a:p>
            <a:pPr algn="ctr" eaLnBrk="0" hangingPunct="0">
              <a:defRPr/>
            </a:pPr>
            <a:r>
              <a:rPr lang="en-US" sz="2400">
                <a:effectLst>
                  <a:outerShdw blurRad="38100" dist="38100" dir="2700000" algn="tl">
                    <a:srgbClr val="000000"/>
                  </a:outerShdw>
                </a:effectLst>
                <a:latin typeface="Segoe Semibold" pitchFamily="34" charset="0"/>
              </a:rPr>
              <a:t>Message</a:t>
            </a:r>
          </a:p>
        </p:txBody>
      </p:sp>
      <p:pic>
        <p:nvPicPr>
          <p:cNvPr id="15369" name="Picture 9" descr="GEL Dotted Line MS-green"/>
          <p:cNvPicPr>
            <a:picLocks noChangeAspect="1" noChangeArrowheads="1"/>
          </p:cNvPicPr>
          <p:nvPr/>
        </p:nvPicPr>
        <p:blipFill>
          <a:blip r:embed="rId6"/>
          <a:srcRect r="75771" b="-11320"/>
          <a:stretch>
            <a:fillRect/>
          </a:stretch>
        </p:blipFill>
        <p:spPr bwMode="auto">
          <a:xfrm>
            <a:off x="3987801" y="4143376"/>
            <a:ext cx="1235075" cy="187325"/>
          </a:xfrm>
          <a:prstGeom prst="rect">
            <a:avLst/>
          </a:prstGeom>
          <a:noFill/>
          <a:ln w="9525">
            <a:noFill/>
            <a:miter lim="800000"/>
            <a:headEnd/>
            <a:tailEnd/>
          </a:ln>
        </p:spPr>
      </p:pic>
      <p:pic>
        <p:nvPicPr>
          <p:cNvPr id="15370" name="Picture 10" descr="Metallic edge Green Triangles Arrows"/>
          <p:cNvPicPr>
            <a:picLocks noChangeAspect="1" noChangeArrowheads="1"/>
          </p:cNvPicPr>
          <p:nvPr/>
        </p:nvPicPr>
        <p:blipFill>
          <a:blip r:embed="rId7"/>
          <a:srcRect/>
          <a:stretch>
            <a:fillRect/>
          </a:stretch>
        </p:blipFill>
        <p:spPr bwMode="auto">
          <a:xfrm>
            <a:off x="4392614" y="3846514"/>
            <a:ext cx="407987" cy="771525"/>
          </a:xfrm>
          <a:prstGeom prst="rect">
            <a:avLst/>
          </a:prstGeom>
          <a:noFill/>
          <a:ln w="9525">
            <a:noFill/>
            <a:miter lim="800000"/>
            <a:headEnd/>
            <a:tailEnd/>
          </a:ln>
        </p:spPr>
      </p:pic>
      <p:pic>
        <p:nvPicPr>
          <p:cNvPr id="15371" name="Picture 11" descr="GEL Dotted Line MS-green"/>
          <p:cNvPicPr>
            <a:picLocks noChangeAspect="1" noChangeArrowheads="1"/>
          </p:cNvPicPr>
          <p:nvPr/>
        </p:nvPicPr>
        <p:blipFill>
          <a:blip r:embed="rId6"/>
          <a:srcRect r="75771" b="-11320"/>
          <a:stretch>
            <a:fillRect/>
          </a:stretch>
        </p:blipFill>
        <p:spPr bwMode="auto">
          <a:xfrm>
            <a:off x="6946901" y="4143376"/>
            <a:ext cx="1235075" cy="187325"/>
          </a:xfrm>
          <a:prstGeom prst="rect">
            <a:avLst/>
          </a:prstGeom>
          <a:noFill/>
          <a:ln w="9525">
            <a:noFill/>
            <a:miter lim="800000"/>
            <a:headEnd/>
            <a:tailEnd/>
          </a:ln>
        </p:spPr>
      </p:pic>
      <p:pic>
        <p:nvPicPr>
          <p:cNvPr id="15372" name="Picture 12" descr="Metallic edge Green Triangles Arrows"/>
          <p:cNvPicPr>
            <a:picLocks noChangeAspect="1" noChangeArrowheads="1"/>
          </p:cNvPicPr>
          <p:nvPr/>
        </p:nvPicPr>
        <p:blipFill>
          <a:blip r:embed="rId7"/>
          <a:srcRect/>
          <a:stretch>
            <a:fillRect/>
          </a:stretch>
        </p:blipFill>
        <p:spPr bwMode="auto">
          <a:xfrm>
            <a:off x="7321550" y="3846514"/>
            <a:ext cx="407988" cy="771525"/>
          </a:xfrm>
          <a:prstGeom prst="rect">
            <a:avLst/>
          </a:prstGeom>
          <a:noFill/>
          <a:ln w="9525">
            <a:noFill/>
            <a:miter lim="800000"/>
            <a:headEnd/>
            <a:tailEnd/>
          </a:ln>
        </p:spPr>
      </p:pic>
      <p:grpSp>
        <p:nvGrpSpPr>
          <p:cNvPr id="15373" name="Group 13"/>
          <p:cNvGrpSpPr>
            <a:grpSpLocks/>
          </p:cNvGrpSpPr>
          <p:nvPr/>
        </p:nvGrpSpPr>
        <p:grpSpPr bwMode="auto">
          <a:xfrm>
            <a:off x="3009901" y="3860800"/>
            <a:ext cx="1368425" cy="704850"/>
            <a:chOff x="1291" y="2526"/>
            <a:chExt cx="862" cy="444"/>
          </a:xfrm>
        </p:grpSpPr>
        <p:pic>
          <p:nvPicPr>
            <p:cNvPr id="15380" name="Picture 14" descr="ShinyGreen2"/>
            <p:cNvPicPr>
              <a:picLocks noChangeAspect="1" noChangeArrowheads="1"/>
            </p:cNvPicPr>
            <p:nvPr/>
          </p:nvPicPr>
          <p:blipFill>
            <a:blip r:embed="rId8"/>
            <a:srcRect/>
            <a:stretch>
              <a:fillRect/>
            </a:stretch>
          </p:blipFill>
          <p:spPr bwMode="auto">
            <a:xfrm rot="5400000">
              <a:off x="1500" y="2317"/>
              <a:ext cx="444" cy="862"/>
            </a:xfrm>
            <a:prstGeom prst="rect">
              <a:avLst/>
            </a:prstGeom>
            <a:noFill/>
            <a:ln w="9525">
              <a:noFill/>
              <a:miter lim="800000"/>
              <a:headEnd/>
              <a:tailEnd/>
            </a:ln>
          </p:spPr>
        </p:pic>
        <p:sp>
          <p:nvSpPr>
            <p:cNvPr id="720911" name="Text Box 15"/>
            <p:cNvSpPr txBox="1">
              <a:spLocks noChangeArrowheads="1"/>
            </p:cNvSpPr>
            <p:nvPr/>
          </p:nvSpPr>
          <p:spPr bwMode="auto">
            <a:xfrm>
              <a:off x="1315" y="2626"/>
              <a:ext cx="776" cy="250"/>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Endpoint</a:t>
              </a:r>
            </a:p>
          </p:txBody>
        </p:sp>
      </p:grpSp>
      <p:grpSp>
        <p:nvGrpSpPr>
          <p:cNvPr id="15374" name="Group 16"/>
          <p:cNvGrpSpPr>
            <a:grpSpLocks/>
          </p:cNvGrpSpPr>
          <p:nvPr/>
        </p:nvGrpSpPr>
        <p:grpSpPr bwMode="auto">
          <a:xfrm>
            <a:off x="7812089" y="3860800"/>
            <a:ext cx="1368425" cy="704850"/>
            <a:chOff x="1291" y="2526"/>
            <a:chExt cx="862" cy="444"/>
          </a:xfrm>
        </p:grpSpPr>
        <p:pic>
          <p:nvPicPr>
            <p:cNvPr id="15378" name="Picture 17" descr="ShinyGreen2"/>
            <p:cNvPicPr>
              <a:picLocks noChangeAspect="1" noChangeArrowheads="1"/>
            </p:cNvPicPr>
            <p:nvPr/>
          </p:nvPicPr>
          <p:blipFill>
            <a:blip r:embed="rId8"/>
            <a:srcRect/>
            <a:stretch>
              <a:fillRect/>
            </a:stretch>
          </p:blipFill>
          <p:spPr bwMode="auto">
            <a:xfrm rot="5400000">
              <a:off x="1500" y="2317"/>
              <a:ext cx="444" cy="862"/>
            </a:xfrm>
            <a:prstGeom prst="rect">
              <a:avLst/>
            </a:prstGeom>
            <a:noFill/>
            <a:ln w="9525">
              <a:noFill/>
              <a:miter lim="800000"/>
              <a:headEnd/>
              <a:tailEnd/>
            </a:ln>
          </p:spPr>
        </p:pic>
        <p:sp>
          <p:nvSpPr>
            <p:cNvPr id="720914" name="Text Box 18"/>
            <p:cNvSpPr txBox="1">
              <a:spLocks noChangeArrowheads="1"/>
            </p:cNvSpPr>
            <p:nvPr/>
          </p:nvSpPr>
          <p:spPr bwMode="auto">
            <a:xfrm>
              <a:off x="1315" y="2626"/>
              <a:ext cx="776"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Endpoint</a:t>
              </a:r>
            </a:p>
          </p:txBody>
        </p:sp>
      </p:grpSp>
      <p:grpSp>
        <p:nvGrpSpPr>
          <p:cNvPr id="15375" name="Group 19"/>
          <p:cNvGrpSpPr>
            <a:grpSpLocks/>
          </p:cNvGrpSpPr>
          <p:nvPr/>
        </p:nvGrpSpPr>
        <p:grpSpPr bwMode="auto">
          <a:xfrm>
            <a:off x="7812089" y="3282950"/>
            <a:ext cx="1368425" cy="704850"/>
            <a:chOff x="1291" y="2526"/>
            <a:chExt cx="862" cy="444"/>
          </a:xfrm>
        </p:grpSpPr>
        <p:pic>
          <p:nvPicPr>
            <p:cNvPr id="15376" name="Picture 20" descr="ShinyGreen2"/>
            <p:cNvPicPr>
              <a:picLocks noChangeAspect="1" noChangeArrowheads="1"/>
            </p:cNvPicPr>
            <p:nvPr/>
          </p:nvPicPr>
          <p:blipFill>
            <a:blip r:embed="rId8"/>
            <a:srcRect/>
            <a:stretch>
              <a:fillRect/>
            </a:stretch>
          </p:blipFill>
          <p:spPr bwMode="auto">
            <a:xfrm rot="5400000">
              <a:off x="1500" y="2317"/>
              <a:ext cx="444" cy="862"/>
            </a:xfrm>
            <a:prstGeom prst="rect">
              <a:avLst/>
            </a:prstGeom>
            <a:noFill/>
            <a:ln w="9525">
              <a:noFill/>
              <a:miter lim="800000"/>
              <a:headEnd/>
              <a:tailEnd/>
            </a:ln>
          </p:spPr>
        </p:pic>
        <p:sp>
          <p:nvSpPr>
            <p:cNvPr id="720917" name="Text Box 21"/>
            <p:cNvSpPr txBox="1">
              <a:spLocks noChangeArrowheads="1"/>
            </p:cNvSpPr>
            <p:nvPr/>
          </p:nvSpPr>
          <p:spPr bwMode="auto">
            <a:xfrm>
              <a:off x="1315" y="2626"/>
              <a:ext cx="776"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Endpoint</a:t>
              </a:r>
            </a:p>
          </p:txBody>
        </p:sp>
      </p:grpSp>
    </p:spTree>
    <p:extLst>
      <p:ext uri="{BB962C8B-B14F-4D97-AF65-F5344CB8AC3E}">
        <p14:creationId xmlns:p14="http://schemas.microsoft.com/office/powerpoint/2010/main" val="328835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Address, Binding, Contract</a:t>
            </a:r>
          </a:p>
        </p:txBody>
      </p:sp>
      <p:pic>
        <p:nvPicPr>
          <p:cNvPr id="16387" name="Picture 3" descr="silver edge - sapphire square"/>
          <p:cNvPicPr>
            <a:picLocks noChangeArrowheads="1"/>
          </p:cNvPicPr>
          <p:nvPr/>
        </p:nvPicPr>
        <p:blipFill>
          <a:blip r:embed="rId3"/>
          <a:srcRect/>
          <a:stretch>
            <a:fillRect/>
          </a:stretch>
        </p:blipFill>
        <p:spPr bwMode="auto">
          <a:xfrm>
            <a:off x="2109788" y="2030413"/>
            <a:ext cx="2057400" cy="2925762"/>
          </a:xfrm>
          <a:prstGeom prst="rect">
            <a:avLst/>
          </a:prstGeom>
          <a:noFill/>
          <a:ln w="9525">
            <a:noFill/>
            <a:miter lim="800000"/>
            <a:headEnd/>
            <a:tailEnd/>
          </a:ln>
        </p:spPr>
      </p:pic>
      <p:pic>
        <p:nvPicPr>
          <p:cNvPr id="16388" name="Picture 4" descr="silver edge - rose square"/>
          <p:cNvPicPr>
            <a:picLocks noChangeAspect="1" noChangeArrowheads="1"/>
          </p:cNvPicPr>
          <p:nvPr/>
        </p:nvPicPr>
        <p:blipFill>
          <a:blip r:embed="rId4"/>
          <a:srcRect/>
          <a:stretch>
            <a:fillRect/>
          </a:stretch>
        </p:blipFill>
        <p:spPr bwMode="auto">
          <a:xfrm>
            <a:off x="8066088" y="2028826"/>
            <a:ext cx="2057400" cy="2924175"/>
          </a:xfrm>
          <a:prstGeom prst="rect">
            <a:avLst/>
          </a:prstGeom>
          <a:noFill/>
          <a:ln w="9525">
            <a:noFill/>
            <a:miter lim="800000"/>
            <a:headEnd/>
            <a:tailEnd/>
          </a:ln>
        </p:spPr>
      </p:pic>
      <p:sp>
        <p:nvSpPr>
          <p:cNvPr id="722949" name="Text Box 5"/>
          <p:cNvSpPr txBox="1">
            <a:spLocks noChangeArrowheads="1"/>
          </p:cNvSpPr>
          <p:nvPr/>
        </p:nvSpPr>
        <p:spPr bwMode="auto">
          <a:xfrm>
            <a:off x="2562226" y="2632076"/>
            <a:ext cx="1120775" cy="519113"/>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Client</a:t>
            </a:r>
          </a:p>
        </p:txBody>
      </p:sp>
      <p:sp>
        <p:nvSpPr>
          <p:cNvPr id="722950" name="Text Box 6"/>
          <p:cNvSpPr txBox="1">
            <a:spLocks noChangeArrowheads="1"/>
          </p:cNvSpPr>
          <p:nvPr/>
        </p:nvSpPr>
        <p:spPr bwMode="auto">
          <a:xfrm>
            <a:off x="8407694" y="2632075"/>
            <a:ext cx="1383712" cy="523220"/>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Service</a:t>
            </a:r>
          </a:p>
        </p:txBody>
      </p:sp>
      <p:pic>
        <p:nvPicPr>
          <p:cNvPr id="16391" name="Picture 7" descr="Metallic edge Sapphire Rounded Bar faded color short"/>
          <p:cNvPicPr>
            <a:picLocks noChangeAspect="1" noChangeArrowheads="1"/>
          </p:cNvPicPr>
          <p:nvPr/>
        </p:nvPicPr>
        <p:blipFill>
          <a:blip r:embed="rId5"/>
          <a:srcRect/>
          <a:stretch>
            <a:fillRect/>
          </a:stretch>
        </p:blipFill>
        <p:spPr bwMode="auto">
          <a:xfrm>
            <a:off x="5121275" y="3759200"/>
            <a:ext cx="1944688" cy="927100"/>
          </a:xfrm>
          <a:prstGeom prst="rect">
            <a:avLst/>
          </a:prstGeom>
          <a:noFill/>
          <a:ln w="9525">
            <a:noFill/>
            <a:miter lim="800000"/>
            <a:headEnd/>
            <a:tailEnd/>
          </a:ln>
        </p:spPr>
      </p:pic>
      <p:sp>
        <p:nvSpPr>
          <p:cNvPr id="722952" name="Text Box 8"/>
          <p:cNvSpPr txBox="1">
            <a:spLocks noChangeArrowheads="1"/>
          </p:cNvSpPr>
          <p:nvPr/>
        </p:nvSpPr>
        <p:spPr bwMode="auto">
          <a:xfrm>
            <a:off x="5388815" y="3989389"/>
            <a:ext cx="1435008" cy="461665"/>
          </a:xfrm>
          <a:prstGeom prst="rect">
            <a:avLst/>
          </a:prstGeom>
          <a:noFill/>
          <a:ln w="12700" algn="ctr">
            <a:noFill/>
            <a:miter lim="800000"/>
            <a:headEnd/>
            <a:tailEnd/>
          </a:ln>
          <a:effectLst/>
        </p:spPr>
        <p:txBody>
          <a:bodyPr wrap="none">
            <a:spAutoFit/>
          </a:bodyPr>
          <a:lstStyle/>
          <a:p>
            <a:pPr algn="ctr" eaLnBrk="0" hangingPunct="0">
              <a:defRPr/>
            </a:pPr>
            <a:r>
              <a:rPr lang="en-US" sz="2400">
                <a:effectLst>
                  <a:outerShdw blurRad="38100" dist="38100" dir="2700000" algn="tl">
                    <a:srgbClr val="000000"/>
                  </a:outerShdw>
                </a:effectLst>
                <a:latin typeface="Segoe Semibold" pitchFamily="34" charset="0"/>
              </a:rPr>
              <a:t>Message</a:t>
            </a:r>
          </a:p>
        </p:txBody>
      </p:sp>
      <p:pic>
        <p:nvPicPr>
          <p:cNvPr id="16393" name="Picture 9" descr="GEL Dotted Line MS-green"/>
          <p:cNvPicPr>
            <a:picLocks noChangeAspect="1" noChangeArrowheads="1"/>
          </p:cNvPicPr>
          <p:nvPr/>
        </p:nvPicPr>
        <p:blipFill>
          <a:blip r:embed="rId6"/>
          <a:srcRect l="18031" t="-2831" r="75771" b="-11320"/>
          <a:stretch>
            <a:fillRect/>
          </a:stretch>
        </p:blipFill>
        <p:spPr bwMode="auto">
          <a:xfrm>
            <a:off x="4873626" y="4138614"/>
            <a:ext cx="315913" cy="192087"/>
          </a:xfrm>
          <a:prstGeom prst="rect">
            <a:avLst/>
          </a:prstGeom>
          <a:noFill/>
          <a:ln w="9525">
            <a:noFill/>
            <a:miter lim="800000"/>
            <a:headEnd/>
            <a:tailEnd/>
          </a:ln>
        </p:spPr>
      </p:pic>
      <p:pic>
        <p:nvPicPr>
          <p:cNvPr id="16394" name="Picture 10" descr="GEL Dotted Line MS-green"/>
          <p:cNvPicPr>
            <a:picLocks noChangeAspect="1" noChangeArrowheads="1"/>
          </p:cNvPicPr>
          <p:nvPr/>
        </p:nvPicPr>
        <p:blipFill>
          <a:blip r:embed="rId6"/>
          <a:srcRect t="-16982" r="93335" b="-11320"/>
          <a:stretch>
            <a:fillRect/>
          </a:stretch>
        </p:blipFill>
        <p:spPr bwMode="auto">
          <a:xfrm>
            <a:off x="6989764" y="4114800"/>
            <a:ext cx="339725" cy="215900"/>
          </a:xfrm>
          <a:prstGeom prst="rect">
            <a:avLst/>
          </a:prstGeom>
          <a:noFill/>
          <a:ln w="9525">
            <a:noFill/>
            <a:miter lim="800000"/>
            <a:headEnd/>
            <a:tailEnd/>
          </a:ln>
        </p:spPr>
      </p:pic>
      <p:grpSp>
        <p:nvGrpSpPr>
          <p:cNvPr id="16395" name="Group 41"/>
          <p:cNvGrpSpPr>
            <a:grpSpLocks/>
          </p:cNvGrpSpPr>
          <p:nvPr/>
        </p:nvGrpSpPr>
        <p:grpSpPr bwMode="auto">
          <a:xfrm>
            <a:off x="3998914" y="5045075"/>
            <a:ext cx="4194175" cy="1504950"/>
            <a:chOff x="1400" y="3178"/>
            <a:chExt cx="2642" cy="948"/>
          </a:xfrm>
        </p:grpSpPr>
        <p:pic>
          <p:nvPicPr>
            <p:cNvPr id="16437" name="Picture 42" descr="Metallic edge Cinnamon Square Small"/>
            <p:cNvPicPr>
              <a:picLocks noChangeAspect="1" noChangeArrowheads="1"/>
            </p:cNvPicPr>
            <p:nvPr/>
          </p:nvPicPr>
          <p:blipFill>
            <a:blip r:embed="rId7"/>
            <a:srcRect/>
            <a:stretch>
              <a:fillRect/>
            </a:stretch>
          </p:blipFill>
          <p:spPr bwMode="auto">
            <a:xfrm>
              <a:off x="1400" y="3178"/>
              <a:ext cx="961" cy="945"/>
            </a:xfrm>
            <a:prstGeom prst="rect">
              <a:avLst/>
            </a:prstGeom>
            <a:noFill/>
            <a:ln w="9525">
              <a:noFill/>
              <a:miter lim="800000"/>
              <a:headEnd/>
              <a:tailEnd/>
            </a:ln>
          </p:spPr>
        </p:pic>
        <p:pic>
          <p:nvPicPr>
            <p:cNvPr id="16438" name="Picture 43" descr="Metallic edge Gold Square Small"/>
            <p:cNvPicPr>
              <a:picLocks noChangeAspect="1" noChangeArrowheads="1"/>
            </p:cNvPicPr>
            <p:nvPr/>
          </p:nvPicPr>
          <p:blipFill>
            <a:blip r:embed="rId8"/>
            <a:srcRect/>
            <a:stretch>
              <a:fillRect/>
            </a:stretch>
          </p:blipFill>
          <p:spPr bwMode="auto">
            <a:xfrm>
              <a:off x="2241" y="3178"/>
              <a:ext cx="961" cy="945"/>
            </a:xfrm>
            <a:prstGeom prst="rect">
              <a:avLst/>
            </a:prstGeom>
            <a:noFill/>
            <a:ln w="9525">
              <a:noFill/>
              <a:miter lim="800000"/>
              <a:headEnd/>
              <a:tailEnd/>
            </a:ln>
          </p:spPr>
        </p:pic>
        <p:pic>
          <p:nvPicPr>
            <p:cNvPr id="16439" name="Picture 44" descr="Metallic edge Turquoise Square Small"/>
            <p:cNvPicPr>
              <a:picLocks noChangeAspect="1" noChangeArrowheads="1"/>
            </p:cNvPicPr>
            <p:nvPr/>
          </p:nvPicPr>
          <p:blipFill>
            <a:blip r:embed="rId9"/>
            <a:srcRect/>
            <a:stretch>
              <a:fillRect/>
            </a:stretch>
          </p:blipFill>
          <p:spPr bwMode="auto">
            <a:xfrm>
              <a:off x="3081" y="3181"/>
              <a:ext cx="961" cy="945"/>
            </a:xfrm>
            <a:prstGeom prst="rect">
              <a:avLst/>
            </a:prstGeom>
            <a:noFill/>
            <a:ln w="9525">
              <a:noFill/>
              <a:miter lim="800000"/>
              <a:headEnd/>
              <a:tailEnd/>
            </a:ln>
          </p:spPr>
        </p:pic>
      </p:grpSp>
      <p:sp>
        <p:nvSpPr>
          <p:cNvPr id="722989" name="Text Box 45"/>
          <p:cNvSpPr txBox="1">
            <a:spLocks noChangeArrowheads="1"/>
          </p:cNvSpPr>
          <p:nvPr/>
        </p:nvSpPr>
        <p:spPr bwMode="auto">
          <a:xfrm>
            <a:off x="4157161" y="5353051"/>
            <a:ext cx="1220207" cy="430887"/>
          </a:xfrm>
          <a:prstGeom prst="rect">
            <a:avLst/>
          </a:prstGeom>
          <a:noFill/>
          <a:ln w="12700" algn="ctr">
            <a:noFill/>
            <a:miter lim="800000"/>
            <a:headEnd/>
            <a:tailEnd/>
          </a:ln>
          <a:effectLst/>
        </p:spPr>
        <p:txBody>
          <a:bodyPr wrap="none">
            <a:spAutoFit/>
          </a:bodyPr>
          <a:lstStyle/>
          <a:p>
            <a:pPr algn="ctr" eaLnBrk="0" hangingPunct="0">
              <a:defRPr/>
            </a:pPr>
            <a:r>
              <a:rPr lang="en-US" sz="2200">
                <a:effectLst>
                  <a:outerShdw blurRad="38100" dist="38100" dir="2700000" algn="tl">
                    <a:srgbClr val="000000"/>
                  </a:outerShdw>
                </a:effectLst>
                <a:latin typeface="Segoe Semibold" pitchFamily="34" charset="0"/>
              </a:rPr>
              <a:t>Address</a:t>
            </a:r>
          </a:p>
        </p:txBody>
      </p:sp>
      <p:sp>
        <p:nvSpPr>
          <p:cNvPr id="722990" name="Text Box 46"/>
          <p:cNvSpPr txBox="1">
            <a:spLocks noChangeArrowheads="1"/>
          </p:cNvSpPr>
          <p:nvPr/>
        </p:nvSpPr>
        <p:spPr bwMode="auto">
          <a:xfrm>
            <a:off x="5526089" y="5353050"/>
            <a:ext cx="1165225" cy="427038"/>
          </a:xfrm>
          <a:prstGeom prst="rect">
            <a:avLst/>
          </a:prstGeom>
          <a:noFill/>
          <a:ln w="12700" algn="ctr">
            <a:noFill/>
            <a:miter lim="800000"/>
            <a:headEnd/>
            <a:tailEnd/>
          </a:ln>
          <a:effectLst/>
        </p:spPr>
        <p:txBody>
          <a:bodyPr wrap="none">
            <a:spAutoFit/>
          </a:bodyPr>
          <a:lstStyle/>
          <a:p>
            <a:pPr algn="ctr" eaLnBrk="0" hangingPunct="0">
              <a:defRPr/>
            </a:pPr>
            <a:r>
              <a:rPr lang="en-US" sz="2200">
                <a:effectLst>
                  <a:outerShdw blurRad="38100" dist="38100" dir="2700000" algn="tl">
                    <a:srgbClr val="000000"/>
                  </a:outerShdw>
                </a:effectLst>
                <a:latin typeface="Segoe Semibold" pitchFamily="34" charset="0"/>
              </a:rPr>
              <a:t>Binding</a:t>
            </a:r>
          </a:p>
        </p:txBody>
      </p:sp>
      <p:sp>
        <p:nvSpPr>
          <p:cNvPr id="722991" name="Text Box 47"/>
          <p:cNvSpPr txBox="1">
            <a:spLocks noChangeArrowheads="1"/>
          </p:cNvSpPr>
          <p:nvPr/>
        </p:nvSpPr>
        <p:spPr bwMode="auto">
          <a:xfrm>
            <a:off x="6818313" y="5353050"/>
            <a:ext cx="1270000" cy="427038"/>
          </a:xfrm>
          <a:prstGeom prst="rect">
            <a:avLst/>
          </a:prstGeom>
          <a:noFill/>
          <a:ln w="12700" algn="ctr">
            <a:noFill/>
            <a:miter lim="800000"/>
            <a:headEnd/>
            <a:tailEnd/>
          </a:ln>
          <a:effectLst/>
        </p:spPr>
        <p:txBody>
          <a:bodyPr wrap="none">
            <a:spAutoFit/>
          </a:bodyPr>
          <a:lstStyle/>
          <a:p>
            <a:pPr algn="ctr" eaLnBrk="0" hangingPunct="0">
              <a:defRPr/>
            </a:pPr>
            <a:r>
              <a:rPr lang="en-US" sz="2200">
                <a:effectLst>
                  <a:outerShdw blurRad="38100" dist="38100" dir="2700000" algn="tl">
                    <a:srgbClr val="000000"/>
                  </a:outerShdw>
                </a:effectLst>
                <a:latin typeface="Segoe Semibold" pitchFamily="34" charset="0"/>
              </a:rPr>
              <a:t>Contract</a:t>
            </a:r>
          </a:p>
        </p:txBody>
      </p:sp>
      <p:sp>
        <p:nvSpPr>
          <p:cNvPr id="722992" name="Text Box 48"/>
          <p:cNvSpPr txBox="1">
            <a:spLocks noChangeArrowheads="1"/>
          </p:cNvSpPr>
          <p:nvPr/>
        </p:nvSpPr>
        <p:spPr bwMode="auto">
          <a:xfrm>
            <a:off x="4243068" y="5932488"/>
            <a:ext cx="1018228" cy="369332"/>
          </a:xfrm>
          <a:prstGeom prst="rect">
            <a:avLst/>
          </a:prstGeom>
          <a:noFill/>
          <a:ln w="12700" algn="ctr">
            <a:noFill/>
            <a:miter lim="800000"/>
            <a:headEnd/>
            <a:tailEnd/>
          </a:ln>
          <a:effectLst/>
        </p:spPr>
        <p:txBody>
          <a:bodyPr wrap="none">
            <a:spAutoFit/>
          </a:bodyPr>
          <a:lstStyle/>
          <a:p>
            <a:pPr algn="ctr" eaLnBrk="0" hangingPunct="0">
              <a:defRPr/>
            </a:pPr>
            <a:r>
              <a:rPr lang="en-US" i="1">
                <a:effectLst>
                  <a:outerShdw blurRad="38100" dist="38100" dir="2700000" algn="tl">
                    <a:srgbClr val="000000"/>
                  </a:outerShdw>
                </a:effectLst>
                <a:latin typeface="Segoe Semibold" pitchFamily="34" charset="0"/>
              </a:rPr>
              <a:t>(Where)</a:t>
            </a:r>
          </a:p>
        </p:txBody>
      </p:sp>
      <p:sp>
        <p:nvSpPr>
          <p:cNvPr id="722993" name="Text Box 49"/>
          <p:cNvSpPr txBox="1">
            <a:spLocks noChangeArrowheads="1"/>
          </p:cNvSpPr>
          <p:nvPr/>
        </p:nvSpPr>
        <p:spPr bwMode="auto">
          <a:xfrm>
            <a:off x="5691189" y="5932488"/>
            <a:ext cx="803275" cy="366712"/>
          </a:xfrm>
          <a:prstGeom prst="rect">
            <a:avLst/>
          </a:prstGeom>
          <a:noFill/>
          <a:ln w="12700" algn="ctr">
            <a:noFill/>
            <a:miter lim="800000"/>
            <a:headEnd/>
            <a:tailEnd/>
          </a:ln>
          <a:effectLst/>
        </p:spPr>
        <p:txBody>
          <a:bodyPr wrap="none">
            <a:spAutoFit/>
          </a:bodyPr>
          <a:lstStyle/>
          <a:p>
            <a:pPr algn="ctr" eaLnBrk="0" hangingPunct="0">
              <a:defRPr/>
            </a:pPr>
            <a:r>
              <a:rPr lang="en-US" i="1">
                <a:effectLst>
                  <a:outerShdw blurRad="38100" dist="38100" dir="2700000" algn="tl">
                    <a:srgbClr val="000000"/>
                  </a:outerShdw>
                </a:effectLst>
                <a:latin typeface="Segoe Semibold" pitchFamily="34" charset="0"/>
              </a:rPr>
              <a:t>(How)</a:t>
            </a:r>
          </a:p>
        </p:txBody>
      </p:sp>
      <p:sp>
        <p:nvSpPr>
          <p:cNvPr id="722994" name="Text Box 50"/>
          <p:cNvSpPr txBox="1">
            <a:spLocks noChangeArrowheads="1"/>
          </p:cNvSpPr>
          <p:nvPr/>
        </p:nvSpPr>
        <p:spPr bwMode="auto">
          <a:xfrm>
            <a:off x="7004051" y="5932488"/>
            <a:ext cx="898525" cy="366712"/>
          </a:xfrm>
          <a:prstGeom prst="rect">
            <a:avLst/>
          </a:prstGeom>
          <a:noFill/>
          <a:ln w="12700" algn="ctr">
            <a:noFill/>
            <a:miter lim="800000"/>
            <a:headEnd/>
            <a:tailEnd/>
          </a:ln>
          <a:effectLst/>
        </p:spPr>
        <p:txBody>
          <a:bodyPr wrap="none">
            <a:spAutoFit/>
          </a:bodyPr>
          <a:lstStyle/>
          <a:p>
            <a:pPr algn="ctr" eaLnBrk="0" hangingPunct="0">
              <a:defRPr/>
            </a:pPr>
            <a:r>
              <a:rPr lang="en-US" i="1">
                <a:effectLst>
                  <a:outerShdw blurRad="38100" dist="38100" dir="2700000" algn="tl">
                    <a:srgbClr val="000000"/>
                  </a:outerShdw>
                </a:effectLst>
                <a:latin typeface="Segoe Semibold" pitchFamily="34" charset="0"/>
              </a:rPr>
              <a:t>(What)</a:t>
            </a:r>
          </a:p>
        </p:txBody>
      </p:sp>
      <p:grpSp>
        <p:nvGrpSpPr>
          <p:cNvPr id="16402" name="Group 13"/>
          <p:cNvGrpSpPr>
            <a:grpSpLocks/>
          </p:cNvGrpSpPr>
          <p:nvPr/>
        </p:nvGrpSpPr>
        <p:grpSpPr bwMode="auto">
          <a:xfrm>
            <a:off x="3074298" y="3178179"/>
            <a:ext cx="2124767" cy="1742577"/>
            <a:chOff x="1317" y="2405"/>
            <a:chExt cx="708" cy="309"/>
          </a:xfrm>
        </p:grpSpPr>
        <p:pic>
          <p:nvPicPr>
            <p:cNvPr id="16435" name="Picture 14" descr="ShinyGreen2"/>
            <p:cNvPicPr>
              <a:picLocks noChangeAspect="1" noChangeArrowheads="1"/>
            </p:cNvPicPr>
            <p:nvPr/>
          </p:nvPicPr>
          <p:blipFill>
            <a:blip r:embed="rId10"/>
            <a:srcRect/>
            <a:stretch>
              <a:fillRect/>
            </a:stretch>
          </p:blipFill>
          <p:spPr bwMode="auto">
            <a:xfrm rot="5400000">
              <a:off x="1516" y="2206"/>
              <a:ext cx="309" cy="708"/>
            </a:xfrm>
            <a:prstGeom prst="rect">
              <a:avLst/>
            </a:prstGeom>
            <a:noFill/>
            <a:ln w="9525">
              <a:noFill/>
              <a:miter lim="800000"/>
              <a:headEnd/>
              <a:tailEnd/>
            </a:ln>
          </p:spPr>
        </p:pic>
        <p:sp>
          <p:nvSpPr>
            <p:cNvPr id="55" name="Text Box 15"/>
            <p:cNvSpPr txBox="1">
              <a:spLocks noChangeArrowheads="1"/>
            </p:cNvSpPr>
            <p:nvPr/>
          </p:nvSpPr>
          <p:spPr bwMode="auto">
            <a:xfrm>
              <a:off x="1428" y="2470"/>
              <a:ext cx="399" cy="71"/>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Endpoint</a:t>
              </a:r>
            </a:p>
          </p:txBody>
        </p:sp>
      </p:grpSp>
      <p:grpSp>
        <p:nvGrpSpPr>
          <p:cNvPr id="16403" name="Group 11"/>
          <p:cNvGrpSpPr>
            <a:grpSpLocks/>
          </p:cNvGrpSpPr>
          <p:nvPr/>
        </p:nvGrpSpPr>
        <p:grpSpPr bwMode="auto">
          <a:xfrm>
            <a:off x="3487738" y="3976688"/>
            <a:ext cx="1416050" cy="508000"/>
            <a:chOff x="1237" y="2505"/>
            <a:chExt cx="892" cy="320"/>
          </a:xfrm>
        </p:grpSpPr>
        <p:grpSp>
          <p:nvGrpSpPr>
            <p:cNvPr id="16426" name="Group 12"/>
            <p:cNvGrpSpPr>
              <a:grpSpLocks/>
            </p:cNvGrpSpPr>
            <p:nvPr/>
          </p:nvGrpSpPr>
          <p:grpSpPr bwMode="auto">
            <a:xfrm>
              <a:off x="1804" y="2505"/>
              <a:ext cx="325" cy="320"/>
              <a:chOff x="1804" y="2505"/>
              <a:chExt cx="325" cy="320"/>
            </a:xfrm>
          </p:grpSpPr>
          <p:pic>
            <p:nvPicPr>
              <p:cNvPr id="16433" name="Picture 13" descr="Metallic edge Cinnamon Square Small"/>
              <p:cNvPicPr>
                <a:picLocks noChangeAspect="1" noChangeArrowheads="1"/>
              </p:cNvPicPr>
              <p:nvPr/>
            </p:nvPicPr>
            <p:blipFill>
              <a:blip r:embed="rId11"/>
              <a:srcRect/>
              <a:stretch>
                <a:fillRect/>
              </a:stretch>
            </p:blipFill>
            <p:spPr bwMode="auto">
              <a:xfrm>
                <a:off x="1804" y="2505"/>
                <a:ext cx="325" cy="320"/>
              </a:xfrm>
              <a:prstGeom prst="rect">
                <a:avLst/>
              </a:prstGeom>
              <a:noFill/>
              <a:ln w="9525">
                <a:noFill/>
                <a:miter lim="800000"/>
                <a:headEnd/>
                <a:tailEnd/>
              </a:ln>
            </p:spPr>
          </p:pic>
          <p:sp>
            <p:nvSpPr>
              <p:cNvPr id="722958" name="Rectangle 14"/>
              <p:cNvSpPr>
                <a:spLocks noChangeArrowheads="1"/>
              </p:cNvSpPr>
              <p:nvPr/>
            </p:nvSpPr>
            <p:spPr bwMode="auto">
              <a:xfrm>
                <a:off x="1856" y="2537"/>
                <a:ext cx="223" cy="250"/>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A</a:t>
                </a:r>
              </a:p>
            </p:txBody>
          </p:sp>
        </p:grpSp>
        <p:grpSp>
          <p:nvGrpSpPr>
            <p:cNvPr id="16427" name="Group 15"/>
            <p:cNvGrpSpPr>
              <a:grpSpLocks/>
            </p:cNvGrpSpPr>
            <p:nvPr/>
          </p:nvGrpSpPr>
          <p:grpSpPr bwMode="auto">
            <a:xfrm>
              <a:off x="1519" y="2505"/>
              <a:ext cx="325" cy="320"/>
              <a:chOff x="1519" y="2505"/>
              <a:chExt cx="325" cy="320"/>
            </a:xfrm>
          </p:grpSpPr>
          <p:pic>
            <p:nvPicPr>
              <p:cNvPr id="16431" name="Picture 16" descr="Metallic edge Gold Square Small"/>
              <p:cNvPicPr>
                <a:picLocks noChangeAspect="1" noChangeArrowheads="1"/>
              </p:cNvPicPr>
              <p:nvPr/>
            </p:nvPicPr>
            <p:blipFill>
              <a:blip r:embed="rId12"/>
              <a:srcRect/>
              <a:stretch>
                <a:fillRect/>
              </a:stretch>
            </p:blipFill>
            <p:spPr bwMode="auto">
              <a:xfrm>
                <a:off x="1519" y="2505"/>
                <a:ext cx="325" cy="320"/>
              </a:xfrm>
              <a:prstGeom prst="rect">
                <a:avLst/>
              </a:prstGeom>
              <a:noFill/>
              <a:ln w="9525">
                <a:noFill/>
                <a:miter lim="800000"/>
                <a:headEnd/>
                <a:tailEnd/>
              </a:ln>
            </p:spPr>
          </p:pic>
          <p:sp>
            <p:nvSpPr>
              <p:cNvPr id="722961" name="Rectangle 17"/>
              <p:cNvSpPr>
                <a:spLocks noChangeArrowheads="1"/>
              </p:cNvSpPr>
              <p:nvPr/>
            </p:nvSpPr>
            <p:spPr bwMode="auto">
              <a:xfrm>
                <a:off x="1564" y="2537"/>
                <a:ext cx="224" cy="252"/>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B</a:t>
                </a:r>
              </a:p>
            </p:txBody>
          </p:sp>
        </p:grpSp>
        <p:grpSp>
          <p:nvGrpSpPr>
            <p:cNvPr id="16428" name="Group 18"/>
            <p:cNvGrpSpPr>
              <a:grpSpLocks/>
            </p:cNvGrpSpPr>
            <p:nvPr/>
          </p:nvGrpSpPr>
          <p:grpSpPr bwMode="auto">
            <a:xfrm>
              <a:off x="1237" y="2505"/>
              <a:ext cx="325" cy="320"/>
              <a:chOff x="1237" y="2505"/>
              <a:chExt cx="325" cy="320"/>
            </a:xfrm>
          </p:grpSpPr>
          <p:pic>
            <p:nvPicPr>
              <p:cNvPr id="16429" name="Picture 19" descr="Metallic edge Turquoise Square Small"/>
              <p:cNvPicPr>
                <a:picLocks noChangeAspect="1" noChangeArrowheads="1"/>
              </p:cNvPicPr>
              <p:nvPr/>
            </p:nvPicPr>
            <p:blipFill>
              <a:blip r:embed="rId13"/>
              <a:srcRect/>
              <a:stretch>
                <a:fillRect/>
              </a:stretch>
            </p:blipFill>
            <p:spPr bwMode="auto">
              <a:xfrm>
                <a:off x="1237" y="2505"/>
                <a:ext cx="325" cy="320"/>
              </a:xfrm>
              <a:prstGeom prst="rect">
                <a:avLst/>
              </a:prstGeom>
              <a:noFill/>
              <a:ln w="9525">
                <a:noFill/>
                <a:miter lim="800000"/>
                <a:headEnd/>
                <a:tailEnd/>
              </a:ln>
            </p:spPr>
          </p:pic>
          <p:sp>
            <p:nvSpPr>
              <p:cNvPr id="722964" name="Rectangle 20"/>
              <p:cNvSpPr>
                <a:spLocks noChangeArrowheads="1"/>
              </p:cNvSpPr>
              <p:nvPr/>
            </p:nvSpPr>
            <p:spPr bwMode="auto">
              <a:xfrm>
                <a:off x="1287" y="2537"/>
                <a:ext cx="233" cy="252"/>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C</a:t>
                </a:r>
              </a:p>
            </p:txBody>
          </p:sp>
        </p:grpSp>
      </p:grpSp>
      <p:pic>
        <p:nvPicPr>
          <p:cNvPr id="16404" name="Picture 14" descr="ShinyGreen2"/>
          <p:cNvPicPr>
            <a:picLocks noChangeAspect="1" noChangeArrowheads="1"/>
          </p:cNvPicPr>
          <p:nvPr/>
        </p:nvPicPr>
        <p:blipFill>
          <a:blip r:embed="rId14"/>
          <a:srcRect/>
          <a:stretch>
            <a:fillRect/>
          </a:stretch>
        </p:blipFill>
        <p:spPr bwMode="auto">
          <a:xfrm>
            <a:off x="7010401" y="2619375"/>
            <a:ext cx="2092325" cy="2444750"/>
          </a:xfrm>
          <a:prstGeom prst="rect">
            <a:avLst/>
          </a:prstGeom>
          <a:noFill/>
          <a:ln w="9525">
            <a:noFill/>
            <a:miter lim="800000"/>
            <a:headEnd/>
            <a:tailEnd/>
          </a:ln>
        </p:spPr>
      </p:pic>
      <p:grpSp>
        <p:nvGrpSpPr>
          <p:cNvPr id="16405" name="Group 21"/>
          <p:cNvGrpSpPr>
            <a:grpSpLocks/>
          </p:cNvGrpSpPr>
          <p:nvPr/>
        </p:nvGrpSpPr>
        <p:grpSpPr bwMode="auto">
          <a:xfrm flipH="1">
            <a:off x="7297738" y="3976688"/>
            <a:ext cx="1416050" cy="508000"/>
            <a:chOff x="1237" y="2505"/>
            <a:chExt cx="892" cy="320"/>
          </a:xfrm>
        </p:grpSpPr>
        <p:grpSp>
          <p:nvGrpSpPr>
            <p:cNvPr id="16417" name="Group 22"/>
            <p:cNvGrpSpPr>
              <a:grpSpLocks/>
            </p:cNvGrpSpPr>
            <p:nvPr/>
          </p:nvGrpSpPr>
          <p:grpSpPr bwMode="auto">
            <a:xfrm>
              <a:off x="1804" y="2505"/>
              <a:ext cx="325" cy="320"/>
              <a:chOff x="1804" y="2505"/>
              <a:chExt cx="325" cy="320"/>
            </a:xfrm>
          </p:grpSpPr>
          <p:pic>
            <p:nvPicPr>
              <p:cNvPr id="16424" name="Picture 23" descr="Metallic edge Cinnamon Square Small"/>
              <p:cNvPicPr>
                <a:picLocks noChangeAspect="1" noChangeArrowheads="1"/>
              </p:cNvPicPr>
              <p:nvPr/>
            </p:nvPicPr>
            <p:blipFill>
              <a:blip r:embed="rId11"/>
              <a:srcRect/>
              <a:stretch>
                <a:fillRect/>
              </a:stretch>
            </p:blipFill>
            <p:spPr bwMode="auto">
              <a:xfrm>
                <a:off x="1804" y="2505"/>
                <a:ext cx="325" cy="320"/>
              </a:xfrm>
              <a:prstGeom prst="rect">
                <a:avLst/>
              </a:prstGeom>
              <a:noFill/>
              <a:ln w="9525">
                <a:noFill/>
                <a:miter lim="800000"/>
                <a:headEnd/>
                <a:tailEnd/>
              </a:ln>
            </p:spPr>
          </p:pic>
          <p:sp>
            <p:nvSpPr>
              <p:cNvPr id="722968" name="Rectangle 24"/>
              <p:cNvSpPr>
                <a:spLocks noChangeArrowheads="1"/>
              </p:cNvSpPr>
              <p:nvPr/>
            </p:nvSpPr>
            <p:spPr bwMode="auto">
              <a:xfrm>
                <a:off x="1856" y="2537"/>
                <a:ext cx="223" cy="250"/>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A</a:t>
                </a:r>
              </a:p>
            </p:txBody>
          </p:sp>
        </p:grpSp>
        <p:grpSp>
          <p:nvGrpSpPr>
            <p:cNvPr id="16418" name="Group 25"/>
            <p:cNvGrpSpPr>
              <a:grpSpLocks/>
            </p:cNvGrpSpPr>
            <p:nvPr/>
          </p:nvGrpSpPr>
          <p:grpSpPr bwMode="auto">
            <a:xfrm>
              <a:off x="1519" y="2505"/>
              <a:ext cx="325" cy="320"/>
              <a:chOff x="1519" y="2505"/>
              <a:chExt cx="325" cy="320"/>
            </a:xfrm>
          </p:grpSpPr>
          <p:pic>
            <p:nvPicPr>
              <p:cNvPr id="16422" name="Picture 26" descr="Metallic edge Gold Square Small"/>
              <p:cNvPicPr>
                <a:picLocks noChangeAspect="1" noChangeArrowheads="1"/>
              </p:cNvPicPr>
              <p:nvPr/>
            </p:nvPicPr>
            <p:blipFill>
              <a:blip r:embed="rId12"/>
              <a:srcRect/>
              <a:stretch>
                <a:fillRect/>
              </a:stretch>
            </p:blipFill>
            <p:spPr bwMode="auto">
              <a:xfrm>
                <a:off x="1519" y="2505"/>
                <a:ext cx="325" cy="320"/>
              </a:xfrm>
              <a:prstGeom prst="rect">
                <a:avLst/>
              </a:prstGeom>
              <a:noFill/>
              <a:ln w="9525">
                <a:noFill/>
                <a:miter lim="800000"/>
                <a:headEnd/>
                <a:tailEnd/>
              </a:ln>
            </p:spPr>
          </p:pic>
          <p:sp>
            <p:nvSpPr>
              <p:cNvPr id="722971" name="Rectangle 27"/>
              <p:cNvSpPr>
                <a:spLocks noChangeArrowheads="1"/>
              </p:cNvSpPr>
              <p:nvPr/>
            </p:nvSpPr>
            <p:spPr bwMode="auto">
              <a:xfrm>
                <a:off x="1564" y="2537"/>
                <a:ext cx="224" cy="252"/>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B</a:t>
                </a:r>
              </a:p>
            </p:txBody>
          </p:sp>
        </p:grpSp>
        <p:grpSp>
          <p:nvGrpSpPr>
            <p:cNvPr id="16419" name="Group 28"/>
            <p:cNvGrpSpPr>
              <a:grpSpLocks/>
            </p:cNvGrpSpPr>
            <p:nvPr/>
          </p:nvGrpSpPr>
          <p:grpSpPr bwMode="auto">
            <a:xfrm>
              <a:off x="1237" y="2505"/>
              <a:ext cx="325" cy="320"/>
              <a:chOff x="1237" y="2505"/>
              <a:chExt cx="325" cy="320"/>
            </a:xfrm>
          </p:grpSpPr>
          <p:pic>
            <p:nvPicPr>
              <p:cNvPr id="16420" name="Picture 29" descr="Metallic edge Turquoise Square Small"/>
              <p:cNvPicPr>
                <a:picLocks noChangeAspect="1" noChangeArrowheads="1"/>
              </p:cNvPicPr>
              <p:nvPr/>
            </p:nvPicPr>
            <p:blipFill>
              <a:blip r:embed="rId13"/>
              <a:srcRect/>
              <a:stretch>
                <a:fillRect/>
              </a:stretch>
            </p:blipFill>
            <p:spPr bwMode="auto">
              <a:xfrm>
                <a:off x="1237" y="2505"/>
                <a:ext cx="325" cy="320"/>
              </a:xfrm>
              <a:prstGeom prst="rect">
                <a:avLst/>
              </a:prstGeom>
              <a:noFill/>
              <a:ln w="9525">
                <a:noFill/>
                <a:miter lim="800000"/>
                <a:headEnd/>
                <a:tailEnd/>
              </a:ln>
            </p:spPr>
          </p:pic>
          <p:sp>
            <p:nvSpPr>
              <p:cNvPr id="722974" name="Rectangle 30"/>
              <p:cNvSpPr>
                <a:spLocks noChangeArrowheads="1"/>
              </p:cNvSpPr>
              <p:nvPr/>
            </p:nvSpPr>
            <p:spPr bwMode="auto">
              <a:xfrm>
                <a:off x="1287" y="2537"/>
                <a:ext cx="233" cy="252"/>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C</a:t>
                </a:r>
              </a:p>
            </p:txBody>
          </p:sp>
        </p:grpSp>
      </p:grpSp>
      <p:sp>
        <p:nvSpPr>
          <p:cNvPr id="57" name="Text Box 15"/>
          <p:cNvSpPr txBox="1">
            <a:spLocks noChangeArrowheads="1"/>
          </p:cNvSpPr>
          <p:nvPr/>
        </p:nvSpPr>
        <p:spPr bwMode="auto">
          <a:xfrm>
            <a:off x="6757988" y="3013075"/>
            <a:ext cx="2540000" cy="400050"/>
          </a:xfrm>
          <a:prstGeom prst="rect">
            <a:avLst/>
          </a:prstGeom>
          <a:noFill/>
          <a:ln w="12700" algn="ctr">
            <a:noFill/>
            <a:miter lim="800000"/>
            <a:headEnd/>
            <a:tailEnd/>
          </a:ln>
          <a:effectLst/>
        </p:spPr>
        <p:txBody>
          <a:bodyPr>
            <a:spAutoFit/>
          </a:bodyPr>
          <a:lstStyle/>
          <a:p>
            <a:pPr algn="ctr" eaLnBrk="0" hangingPunct="0">
              <a:defRPr/>
            </a:pPr>
            <a:r>
              <a:rPr lang="en-US" sz="2000" dirty="0">
                <a:effectLst>
                  <a:outerShdw blurRad="38100" dist="38100" dir="2700000" algn="tl">
                    <a:srgbClr val="000000"/>
                  </a:outerShdw>
                </a:effectLst>
                <a:latin typeface="Segoe Semibold" pitchFamily="34" charset="0"/>
              </a:rPr>
              <a:t>Endpoints</a:t>
            </a:r>
          </a:p>
        </p:txBody>
      </p:sp>
      <p:grpSp>
        <p:nvGrpSpPr>
          <p:cNvPr id="16407" name="Group 31"/>
          <p:cNvGrpSpPr>
            <a:grpSpLocks/>
          </p:cNvGrpSpPr>
          <p:nvPr/>
        </p:nvGrpSpPr>
        <p:grpSpPr bwMode="auto">
          <a:xfrm flipH="1">
            <a:off x="7297738" y="3376613"/>
            <a:ext cx="1416050" cy="508000"/>
            <a:chOff x="1237" y="2505"/>
            <a:chExt cx="892" cy="320"/>
          </a:xfrm>
        </p:grpSpPr>
        <p:grpSp>
          <p:nvGrpSpPr>
            <p:cNvPr id="16408" name="Group 32"/>
            <p:cNvGrpSpPr>
              <a:grpSpLocks/>
            </p:cNvGrpSpPr>
            <p:nvPr/>
          </p:nvGrpSpPr>
          <p:grpSpPr bwMode="auto">
            <a:xfrm>
              <a:off x="1804" y="2505"/>
              <a:ext cx="325" cy="320"/>
              <a:chOff x="1804" y="2505"/>
              <a:chExt cx="325" cy="320"/>
            </a:xfrm>
          </p:grpSpPr>
          <p:pic>
            <p:nvPicPr>
              <p:cNvPr id="16415" name="Picture 33" descr="Metallic edge Cinnamon Square Small"/>
              <p:cNvPicPr>
                <a:picLocks noChangeAspect="1" noChangeArrowheads="1"/>
              </p:cNvPicPr>
              <p:nvPr/>
            </p:nvPicPr>
            <p:blipFill>
              <a:blip r:embed="rId11"/>
              <a:srcRect/>
              <a:stretch>
                <a:fillRect/>
              </a:stretch>
            </p:blipFill>
            <p:spPr bwMode="auto">
              <a:xfrm>
                <a:off x="1804" y="2505"/>
                <a:ext cx="325" cy="320"/>
              </a:xfrm>
              <a:prstGeom prst="rect">
                <a:avLst/>
              </a:prstGeom>
              <a:noFill/>
              <a:ln w="9525">
                <a:noFill/>
                <a:miter lim="800000"/>
                <a:headEnd/>
                <a:tailEnd/>
              </a:ln>
            </p:spPr>
          </p:pic>
          <p:sp>
            <p:nvSpPr>
              <p:cNvPr id="722978" name="Rectangle 34"/>
              <p:cNvSpPr>
                <a:spLocks noChangeArrowheads="1"/>
              </p:cNvSpPr>
              <p:nvPr/>
            </p:nvSpPr>
            <p:spPr bwMode="auto">
              <a:xfrm>
                <a:off x="1856" y="2537"/>
                <a:ext cx="223"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A</a:t>
                </a:r>
              </a:p>
            </p:txBody>
          </p:sp>
        </p:grpSp>
        <p:grpSp>
          <p:nvGrpSpPr>
            <p:cNvPr id="16409" name="Group 35"/>
            <p:cNvGrpSpPr>
              <a:grpSpLocks/>
            </p:cNvGrpSpPr>
            <p:nvPr/>
          </p:nvGrpSpPr>
          <p:grpSpPr bwMode="auto">
            <a:xfrm>
              <a:off x="1519" y="2505"/>
              <a:ext cx="325" cy="320"/>
              <a:chOff x="1519" y="2505"/>
              <a:chExt cx="325" cy="320"/>
            </a:xfrm>
          </p:grpSpPr>
          <p:sp>
            <p:nvSpPr>
              <p:cNvPr id="722981" name="Rectangle 37"/>
              <p:cNvSpPr>
                <a:spLocks noChangeArrowheads="1"/>
              </p:cNvSpPr>
              <p:nvPr/>
            </p:nvSpPr>
            <p:spPr bwMode="auto">
              <a:xfrm>
                <a:off x="1564" y="2537"/>
                <a:ext cx="224" cy="252"/>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B</a:t>
                </a:r>
              </a:p>
            </p:txBody>
          </p:sp>
          <p:pic>
            <p:nvPicPr>
              <p:cNvPr id="16414" name="Picture 36" descr="Metallic edge Gold Square Small"/>
              <p:cNvPicPr>
                <a:picLocks noChangeAspect="1" noChangeArrowheads="1"/>
              </p:cNvPicPr>
              <p:nvPr/>
            </p:nvPicPr>
            <p:blipFill>
              <a:blip r:embed="rId12"/>
              <a:srcRect/>
              <a:stretch>
                <a:fillRect/>
              </a:stretch>
            </p:blipFill>
            <p:spPr bwMode="auto">
              <a:xfrm>
                <a:off x="1519" y="2505"/>
                <a:ext cx="325" cy="320"/>
              </a:xfrm>
              <a:prstGeom prst="rect">
                <a:avLst/>
              </a:prstGeom>
              <a:noFill/>
              <a:ln w="9525">
                <a:noFill/>
                <a:miter lim="800000"/>
                <a:headEnd/>
                <a:tailEnd/>
              </a:ln>
            </p:spPr>
          </p:pic>
        </p:grpSp>
        <p:grpSp>
          <p:nvGrpSpPr>
            <p:cNvPr id="16410" name="Group 38"/>
            <p:cNvGrpSpPr>
              <a:grpSpLocks/>
            </p:cNvGrpSpPr>
            <p:nvPr/>
          </p:nvGrpSpPr>
          <p:grpSpPr bwMode="auto">
            <a:xfrm>
              <a:off x="1237" y="2505"/>
              <a:ext cx="325" cy="320"/>
              <a:chOff x="1237" y="2505"/>
              <a:chExt cx="325" cy="320"/>
            </a:xfrm>
          </p:grpSpPr>
          <p:pic>
            <p:nvPicPr>
              <p:cNvPr id="16411" name="Picture 39" descr="Metallic edge Turquoise Square Small"/>
              <p:cNvPicPr>
                <a:picLocks noChangeAspect="1" noChangeArrowheads="1"/>
              </p:cNvPicPr>
              <p:nvPr/>
            </p:nvPicPr>
            <p:blipFill>
              <a:blip r:embed="rId13"/>
              <a:srcRect/>
              <a:stretch>
                <a:fillRect/>
              </a:stretch>
            </p:blipFill>
            <p:spPr bwMode="auto">
              <a:xfrm>
                <a:off x="1237" y="2505"/>
                <a:ext cx="325" cy="320"/>
              </a:xfrm>
              <a:prstGeom prst="rect">
                <a:avLst/>
              </a:prstGeom>
              <a:noFill/>
              <a:ln w="9525">
                <a:noFill/>
                <a:miter lim="800000"/>
                <a:headEnd/>
                <a:tailEnd/>
              </a:ln>
            </p:spPr>
          </p:pic>
          <p:sp>
            <p:nvSpPr>
              <p:cNvPr id="722984" name="Rectangle 40"/>
              <p:cNvSpPr>
                <a:spLocks noChangeArrowheads="1"/>
              </p:cNvSpPr>
              <p:nvPr/>
            </p:nvSpPr>
            <p:spPr bwMode="auto">
              <a:xfrm>
                <a:off x="1287" y="2537"/>
                <a:ext cx="233" cy="252"/>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C</a:t>
                </a:r>
              </a:p>
            </p:txBody>
          </p:sp>
        </p:grpSp>
      </p:grpSp>
    </p:spTree>
    <p:extLst>
      <p:ext uri="{BB962C8B-B14F-4D97-AF65-F5344CB8AC3E}">
        <p14:creationId xmlns:p14="http://schemas.microsoft.com/office/powerpoint/2010/main" val="2695831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905000" y="228600"/>
            <a:ext cx="8382000" cy="1244600"/>
          </a:xfrm>
        </p:spPr>
        <p:txBody>
          <a:bodyPr/>
          <a:lstStyle/>
          <a:p>
            <a:pPr eaLnBrk="1" hangingPunct="1"/>
            <a:r>
              <a:rPr lang="en-US" sz="3200"/>
              <a:t>WCF Architecture: Messaging Runtime</a:t>
            </a:r>
            <a:endParaRPr lang="en-US" sz="2000">
              <a:solidFill>
                <a:schemeClr val="accent1"/>
              </a:solidFill>
            </a:endParaRPr>
          </a:p>
        </p:txBody>
      </p:sp>
      <p:sp>
        <p:nvSpPr>
          <p:cNvPr id="1028" name="Rectangle 60"/>
          <p:cNvSpPr>
            <a:spLocks noChangeArrowheads="1"/>
          </p:cNvSpPr>
          <p:nvPr/>
        </p:nvSpPr>
        <p:spPr bwMode="auto">
          <a:xfrm>
            <a:off x="1524000" y="5815013"/>
            <a:ext cx="9144000" cy="552450"/>
          </a:xfrm>
          <a:prstGeom prst="rect">
            <a:avLst/>
          </a:prstGeom>
          <a:gradFill rotWithShape="0">
            <a:gsLst>
              <a:gs pos="0">
                <a:schemeClr val="tx1">
                  <a:alpha val="50000"/>
                </a:schemeClr>
              </a:gs>
              <a:gs pos="100000">
                <a:schemeClr val="hlink">
                  <a:alpha val="70000"/>
                </a:schemeClr>
              </a:gs>
            </a:gsLst>
            <a:lin ang="18900000" scaled="1"/>
          </a:gradFill>
          <a:ln w="12700" algn="ctr">
            <a:noFill/>
            <a:miter lim="800000"/>
            <a:headEnd/>
            <a:tailEnd/>
          </a:ln>
        </p:spPr>
        <p:txBody>
          <a:bodyPr wrap="none" anchor="ctr"/>
          <a:lstStyle/>
          <a:p>
            <a:endParaRPr lang="en-US"/>
          </a:p>
        </p:txBody>
      </p:sp>
      <p:sp>
        <p:nvSpPr>
          <p:cNvPr id="1029" name="Rectangle 61"/>
          <p:cNvSpPr>
            <a:spLocks noChangeArrowheads="1"/>
          </p:cNvSpPr>
          <p:nvPr/>
        </p:nvSpPr>
        <p:spPr bwMode="auto">
          <a:xfrm>
            <a:off x="1524000" y="3627438"/>
            <a:ext cx="9144000" cy="2190750"/>
          </a:xfrm>
          <a:prstGeom prst="rect">
            <a:avLst/>
          </a:prstGeom>
          <a:gradFill rotWithShape="0">
            <a:gsLst>
              <a:gs pos="0">
                <a:schemeClr val="tx1">
                  <a:alpha val="50000"/>
                </a:schemeClr>
              </a:gs>
              <a:gs pos="100000">
                <a:schemeClr val="accent1">
                  <a:alpha val="70000"/>
                </a:schemeClr>
              </a:gs>
            </a:gsLst>
            <a:lin ang="18900000" scaled="1"/>
          </a:gradFill>
          <a:ln w="12700" algn="ctr">
            <a:noFill/>
            <a:miter lim="800000"/>
            <a:headEnd/>
            <a:tailEnd/>
          </a:ln>
        </p:spPr>
        <p:txBody>
          <a:bodyPr wrap="none" anchor="ctr"/>
          <a:lstStyle/>
          <a:p>
            <a:endParaRPr lang="en-US"/>
          </a:p>
        </p:txBody>
      </p:sp>
      <p:sp>
        <p:nvSpPr>
          <p:cNvPr id="1030" name="Rectangle 62"/>
          <p:cNvSpPr>
            <a:spLocks noChangeArrowheads="1"/>
          </p:cNvSpPr>
          <p:nvPr/>
        </p:nvSpPr>
        <p:spPr bwMode="auto">
          <a:xfrm>
            <a:off x="1524000" y="1725614"/>
            <a:ext cx="9144000" cy="1908175"/>
          </a:xfrm>
          <a:prstGeom prst="rect">
            <a:avLst/>
          </a:prstGeom>
          <a:gradFill rotWithShape="0">
            <a:gsLst>
              <a:gs pos="0">
                <a:schemeClr val="tx1">
                  <a:alpha val="50000"/>
                </a:schemeClr>
              </a:gs>
              <a:gs pos="100000">
                <a:schemeClr val="accent2">
                  <a:alpha val="70000"/>
                </a:schemeClr>
              </a:gs>
            </a:gsLst>
            <a:lin ang="18900000" scaled="1"/>
          </a:gradFill>
          <a:ln w="12700" algn="ctr">
            <a:noFill/>
            <a:miter lim="800000"/>
            <a:headEnd/>
            <a:tailEnd/>
          </a:ln>
        </p:spPr>
        <p:txBody>
          <a:bodyPr wrap="none" anchor="ctr"/>
          <a:lstStyle/>
          <a:p>
            <a:endParaRPr lang="en-US"/>
          </a:p>
        </p:txBody>
      </p:sp>
      <p:cxnSp>
        <p:nvCxnSpPr>
          <p:cNvPr id="1031" name="AutoShape 63"/>
          <p:cNvCxnSpPr>
            <a:cxnSpLocks noChangeShapeType="1"/>
          </p:cNvCxnSpPr>
          <p:nvPr/>
        </p:nvCxnSpPr>
        <p:spPr bwMode="auto">
          <a:xfrm rot="5400000">
            <a:off x="3349625" y="3551238"/>
            <a:ext cx="317500" cy="0"/>
          </a:xfrm>
          <a:prstGeom prst="straightConnector1">
            <a:avLst/>
          </a:prstGeom>
          <a:noFill/>
          <a:ln w="50800">
            <a:solidFill>
              <a:srgbClr val="F7E993"/>
            </a:solidFill>
            <a:round/>
            <a:headEnd/>
            <a:tailEnd/>
          </a:ln>
        </p:spPr>
      </p:cxnSp>
      <p:cxnSp>
        <p:nvCxnSpPr>
          <p:cNvPr id="1032" name="AutoShape 64"/>
          <p:cNvCxnSpPr>
            <a:cxnSpLocks noChangeShapeType="1"/>
          </p:cNvCxnSpPr>
          <p:nvPr/>
        </p:nvCxnSpPr>
        <p:spPr bwMode="auto">
          <a:xfrm rot="5400000">
            <a:off x="3344863" y="4446588"/>
            <a:ext cx="327025" cy="0"/>
          </a:xfrm>
          <a:prstGeom prst="straightConnector1">
            <a:avLst/>
          </a:prstGeom>
          <a:noFill/>
          <a:ln w="50800">
            <a:solidFill>
              <a:srgbClr val="F7E993"/>
            </a:solidFill>
            <a:round/>
            <a:headEnd/>
            <a:tailEnd/>
          </a:ln>
        </p:spPr>
      </p:cxnSp>
      <p:cxnSp>
        <p:nvCxnSpPr>
          <p:cNvPr id="1033" name="AutoShape 65"/>
          <p:cNvCxnSpPr>
            <a:cxnSpLocks noChangeShapeType="1"/>
          </p:cNvCxnSpPr>
          <p:nvPr/>
        </p:nvCxnSpPr>
        <p:spPr bwMode="auto">
          <a:xfrm rot="5400000">
            <a:off x="3340100" y="5351463"/>
            <a:ext cx="336550" cy="0"/>
          </a:xfrm>
          <a:prstGeom prst="straightConnector1">
            <a:avLst/>
          </a:prstGeom>
          <a:noFill/>
          <a:ln w="50800">
            <a:solidFill>
              <a:srgbClr val="F7E993"/>
            </a:solidFill>
            <a:round/>
            <a:headEnd/>
            <a:tailEnd/>
          </a:ln>
        </p:spPr>
      </p:cxnSp>
      <p:cxnSp>
        <p:nvCxnSpPr>
          <p:cNvPr id="1034" name="AutoShape 66"/>
          <p:cNvCxnSpPr>
            <a:cxnSpLocks noChangeShapeType="1"/>
          </p:cNvCxnSpPr>
          <p:nvPr/>
        </p:nvCxnSpPr>
        <p:spPr bwMode="auto">
          <a:xfrm rot="5400000">
            <a:off x="7504113" y="3529013"/>
            <a:ext cx="317500" cy="0"/>
          </a:xfrm>
          <a:prstGeom prst="straightConnector1">
            <a:avLst/>
          </a:prstGeom>
          <a:noFill/>
          <a:ln w="50800">
            <a:solidFill>
              <a:srgbClr val="F7E993"/>
            </a:solidFill>
            <a:round/>
            <a:headEnd/>
            <a:tailEnd/>
          </a:ln>
        </p:spPr>
      </p:cxnSp>
      <p:cxnSp>
        <p:nvCxnSpPr>
          <p:cNvPr id="1035" name="AutoShape 67"/>
          <p:cNvCxnSpPr>
            <a:cxnSpLocks noChangeShapeType="1"/>
          </p:cNvCxnSpPr>
          <p:nvPr/>
        </p:nvCxnSpPr>
        <p:spPr bwMode="auto">
          <a:xfrm rot="5400000">
            <a:off x="7510463" y="4435476"/>
            <a:ext cx="327025" cy="0"/>
          </a:xfrm>
          <a:prstGeom prst="straightConnector1">
            <a:avLst/>
          </a:prstGeom>
          <a:noFill/>
          <a:ln w="50800">
            <a:solidFill>
              <a:srgbClr val="F7E993"/>
            </a:solidFill>
            <a:round/>
            <a:headEnd/>
            <a:tailEnd/>
          </a:ln>
        </p:spPr>
      </p:cxnSp>
      <p:cxnSp>
        <p:nvCxnSpPr>
          <p:cNvPr id="1036" name="AutoShape 68"/>
          <p:cNvCxnSpPr>
            <a:cxnSpLocks noChangeShapeType="1"/>
          </p:cNvCxnSpPr>
          <p:nvPr/>
        </p:nvCxnSpPr>
        <p:spPr bwMode="auto">
          <a:xfrm rot="5400000">
            <a:off x="7505700" y="5340350"/>
            <a:ext cx="336550" cy="0"/>
          </a:xfrm>
          <a:prstGeom prst="straightConnector1">
            <a:avLst/>
          </a:prstGeom>
          <a:noFill/>
          <a:ln w="50800">
            <a:solidFill>
              <a:srgbClr val="F7E993"/>
            </a:solidFill>
            <a:round/>
            <a:headEnd/>
            <a:tailEnd/>
          </a:ln>
        </p:spPr>
      </p:cxnSp>
      <p:graphicFrame>
        <p:nvGraphicFramePr>
          <p:cNvPr id="1026" name="Object 69"/>
          <p:cNvGraphicFramePr>
            <a:graphicFrameLocks noChangeAspect="1"/>
          </p:cNvGraphicFramePr>
          <p:nvPr/>
        </p:nvGraphicFramePr>
        <p:xfrm>
          <a:off x="5692775" y="5202239"/>
          <a:ext cx="901700" cy="593725"/>
        </p:xfrm>
        <a:graphic>
          <a:graphicData uri="http://schemas.openxmlformats.org/presentationml/2006/ole">
            <mc:AlternateContent xmlns:mc="http://schemas.openxmlformats.org/markup-compatibility/2006">
              <mc:Choice xmlns:v="urn:schemas-microsoft-com:vml" Requires="v">
                <p:oleObj spid="_x0000_s1096" name="Visio" r:id="rId4" imgW="1367790" imgH="1041559" progId="">
                  <p:embed/>
                </p:oleObj>
              </mc:Choice>
              <mc:Fallback>
                <p:oleObj name="Visio" r:id="rId4" imgW="1367790" imgH="1041559" progId="">
                  <p:embed/>
                  <p:pic>
                    <p:nvPicPr>
                      <p:cNvPr id="1026" name="Object 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2775" y="5202239"/>
                        <a:ext cx="901700" cy="593725"/>
                      </a:xfrm>
                      <a:prstGeom prst="rect">
                        <a:avLst/>
                      </a:prstGeom>
                      <a:noFill/>
                      <a:ln>
                        <a:noFill/>
                      </a:ln>
                      <a:effectLst/>
                      <a:extLst>
                        <a:ext uri="{909E8E84-426E-40DD-AFC4-6F175D3DCCD1}">
                          <a14:hiddenFill xmlns:a14="http://schemas.microsoft.com/office/drawing/2010/main">
                            <a:gradFill rotWithShape="0">
                              <a:gsLst>
                                <a:gs pos="0">
                                  <a:schemeClr val="bg1"/>
                                </a:gs>
                                <a:gs pos="50000">
                                  <a:schemeClr val="accent1"/>
                                </a:gs>
                                <a:gs pos="100000">
                                  <a:schemeClr val="bg1"/>
                                </a:gs>
                              </a:gsLst>
                              <a:lin ang="27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37" name="Group 71"/>
          <p:cNvGrpSpPr>
            <a:grpSpLocks/>
          </p:cNvGrpSpPr>
          <p:nvPr/>
        </p:nvGrpSpPr>
        <p:grpSpPr bwMode="auto">
          <a:xfrm>
            <a:off x="2620963" y="5451475"/>
            <a:ext cx="1752600" cy="717550"/>
            <a:chOff x="691" y="3434"/>
            <a:chExt cx="1104" cy="452"/>
          </a:xfrm>
        </p:grpSpPr>
        <p:pic>
          <p:nvPicPr>
            <p:cNvPr id="1067" name="Picture 72" descr="TransparentRoundedRectangle-Green"/>
            <p:cNvPicPr>
              <a:picLocks noChangeArrowheads="1"/>
            </p:cNvPicPr>
            <p:nvPr/>
          </p:nvPicPr>
          <p:blipFill>
            <a:blip r:embed="rId6"/>
            <a:srcRect/>
            <a:stretch>
              <a:fillRect/>
            </a:stretch>
          </p:blipFill>
          <p:spPr bwMode="auto">
            <a:xfrm>
              <a:off x="691" y="3434"/>
              <a:ext cx="1104" cy="452"/>
            </a:xfrm>
            <a:prstGeom prst="rect">
              <a:avLst/>
            </a:prstGeom>
            <a:noFill/>
            <a:ln w="9525">
              <a:noFill/>
              <a:miter lim="800000"/>
              <a:headEnd/>
              <a:tailEnd/>
            </a:ln>
          </p:spPr>
        </p:pic>
        <p:sp>
          <p:nvSpPr>
            <p:cNvPr id="1068" name="Rectangle 73"/>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Transport</a:t>
              </a:r>
            </a:p>
          </p:txBody>
        </p:sp>
      </p:grpSp>
      <p:grpSp>
        <p:nvGrpSpPr>
          <p:cNvPr id="1038" name="Group 74"/>
          <p:cNvGrpSpPr>
            <a:grpSpLocks/>
          </p:cNvGrpSpPr>
          <p:nvPr/>
        </p:nvGrpSpPr>
        <p:grpSpPr bwMode="auto">
          <a:xfrm>
            <a:off x="2636838" y="4543425"/>
            <a:ext cx="1752600" cy="717550"/>
            <a:chOff x="691" y="3434"/>
            <a:chExt cx="1104" cy="452"/>
          </a:xfrm>
        </p:grpSpPr>
        <p:pic>
          <p:nvPicPr>
            <p:cNvPr id="1065" name="Picture 75" descr="TransparentRoundedRectangle-Green"/>
            <p:cNvPicPr>
              <a:picLocks noChangeArrowheads="1"/>
            </p:cNvPicPr>
            <p:nvPr/>
          </p:nvPicPr>
          <p:blipFill>
            <a:blip r:embed="rId6"/>
            <a:srcRect/>
            <a:stretch>
              <a:fillRect/>
            </a:stretch>
          </p:blipFill>
          <p:spPr bwMode="auto">
            <a:xfrm>
              <a:off x="691" y="3434"/>
              <a:ext cx="1104" cy="452"/>
            </a:xfrm>
            <a:prstGeom prst="rect">
              <a:avLst/>
            </a:prstGeom>
            <a:noFill/>
            <a:ln w="9525">
              <a:noFill/>
              <a:miter lim="800000"/>
              <a:headEnd/>
              <a:tailEnd/>
            </a:ln>
          </p:spPr>
        </p:pic>
        <p:sp>
          <p:nvSpPr>
            <p:cNvPr id="1066" name="Rectangle 76"/>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Encoder</a:t>
              </a:r>
            </a:p>
          </p:txBody>
        </p:sp>
      </p:grpSp>
      <p:grpSp>
        <p:nvGrpSpPr>
          <p:cNvPr id="1039" name="Group 77"/>
          <p:cNvGrpSpPr>
            <a:grpSpLocks/>
          </p:cNvGrpSpPr>
          <p:nvPr/>
        </p:nvGrpSpPr>
        <p:grpSpPr bwMode="auto">
          <a:xfrm>
            <a:off x="2627313" y="3651250"/>
            <a:ext cx="1752600" cy="717550"/>
            <a:chOff x="691" y="3434"/>
            <a:chExt cx="1104" cy="452"/>
          </a:xfrm>
        </p:grpSpPr>
        <p:pic>
          <p:nvPicPr>
            <p:cNvPr id="1063" name="Picture 78" descr="TransparentRoundedRectangle-Green"/>
            <p:cNvPicPr>
              <a:picLocks noChangeArrowheads="1"/>
            </p:cNvPicPr>
            <p:nvPr/>
          </p:nvPicPr>
          <p:blipFill>
            <a:blip r:embed="rId6"/>
            <a:srcRect/>
            <a:stretch>
              <a:fillRect/>
            </a:stretch>
          </p:blipFill>
          <p:spPr bwMode="auto">
            <a:xfrm>
              <a:off x="691" y="3434"/>
              <a:ext cx="1104" cy="452"/>
            </a:xfrm>
            <a:prstGeom prst="rect">
              <a:avLst/>
            </a:prstGeom>
            <a:noFill/>
            <a:ln w="9525">
              <a:noFill/>
              <a:miter lim="800000"/>
              <a:headEnd/>
              <a:tailEnd/>
            </a:ln>
          </p:spPr>
        </p:pic>
        <p:sp>
          <p:nvSpPr>
            <p:cNvPr id="1064" name="Rectangle 79"/>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Protocol(s)</a:t>
              </a:r>
            </a:p>
          </p:txBody>
        </p:sp>
      </p:grpSp>
      <p:grpSp>
        <p:nvGrpSpPr>
          <p:cNvPr id="1040" name="Group 80"/>
          <p:cNvGrpSpPr>
            <a:grpSpLocks/>
          </p:cNvGrpSpPr>
          <p:nvPr/>
        </p:nvGrpSpPr>
        <p:grpSpPr bwMode="auto">
          <a:xfrm>
            <a:off x="6804025" y="5432425"/>
            <a:ext cx="1752600" cy="717550"/>
            <a:chOff x="691" y="3434"/>
            <a:chExt cx="1104" cy="452"/>
          </a:xfrm>
        </p:grpSpPr>
        <p:pic>
          <p:nvPicPr>
            <p:cNvPr id="1061" name="Picture 81" descr="TransparentRoundedRectangle-Green"/>
            <p:cNvPicPr>
              <a:picLocks noChangeArrowheads="1"/>
            </p:cNvPicPr>
            <p:nvPr/>
          </p:nvPicPr>
          <p:blipFill>
            <a:blip r:embed="rId6"/>
            <a:srcRect/>
            <a:stretch>
              <a:fillRect/>
            </a:stretch>
          </p:blipFill>
          <p:spPr bwMode="auto">
            <a:xfrm>
              <a:off x="691" y="3434"/>
              <a:ext cx="1104" cy="452"/>
            </a:xfrm>
            <a:prstGeom prst="rect">
              <a:avLst/>
            </a:prstGeom>
            <a:noFill/>
            <a:ln w="9525">
              <a:noFill/>
              <a:miter lim="800000"/>
              <a:headEnd/>
              <a:tailEnd/>
            </a:ln>
          </p:spPr>
        </p:pic>
        <p:sp>
          <p:nvSpPr>
            <p:cNvPr id="1062" name="Rectangle 82"/>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Transport</a:t>
              </a:r>
            </a:p>
          </p:txBody>
        </p:sp>
      </p:grpSp>
      <p:grpSp>
        <p:nvGrpSpPr>
          <p:cNvPr id="1041" name="Group 83"/>
          <p:cNvGrpSpPr>
            <a:grpSpLocks/>
          </p:cNvGrpSpPr>
          <p:nvPr/>
        </p:nvGrpSpPr>
        <p:grpSpPr bwMode="auto">
          <a:xfrm>
            <a:off x="6819900" y="4524375"/>
            <a:ext cx="1752600" cy="717550"/>
            <a:chOff x="691" y="3434"/>
            <a:chExt cx="1104" cy="452"/>
          </a:xfrm>
        </p:grpSpPr>
        <p:pic>
          <p:nvPicPr>
            <p:cNvPr id="1059" name="Picture 84" descr="TransparentRoundedRectangle-Green"/>
            <p:cNvPicPr>
              <a:picLocks noChangeArrowheads="1"/>
            </p:cNvPicPr>
            <p:nvPr/>
          </p:nvPicPr>
          <p:blipFill>
            <a:blip r:embed="rId6"/>
            <a:srcRect/>
            <a:stretch>
              <a:fillRect/>
            </a:stretch>
          </p:blipFill>
          <p:spPr bwMode="auto">
            <a:xfrm>
              <a:off x="691" y="3434"/>
              <a:ext cx="1104" cy="452"/>
            </a:xfrm>
            <a:prstGeom prst="rect">
              <a:avLst/>
            </a:prstGeom>
            <a:noFill/>
            <a:ln w="9525">
              <a:noFill/>
              <a:miter lim="800000"/>
              <a:headEnd/>
              <a:tailEnd/>
            </a:ln>
          </p:spPr>
        </p:pic>
        <p:sp>
          <p:nvSpPr>
            <p:cNvPr id="1060" name="Rectangle 85"/>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Encoder</a:t>
              </a:r>
            </a:p>
          </p:txBody>
        </p:sp>
      </p:grpSp>
      <p:grpSp>
        <p:nvGrpSpPr>
          <p:cNvPr id="1042" name="Group 86"/>
          <p:cNvGrpSpPr>
            <a:grpSpLocks/>
          </p:cNvGrpSpPr>
          <p:nvPr/>
        </p:nvGrpSpPr>
        <p:grpSpPr bwMode="auto">
          <a:xfrm>
            <a:off x="6810375" y="3632200"/>
            <a:ext cx="1752600" cy="717550"/>
            <a:chOff x="691" y="3434"/>
            <a:chExt cx="1104" cy="452"/>
          </a:xfrm>
        </p:grpSpPr>
        <p:pic>
          <p:nvPicPr>
            <p:cNvPr id="1057" name="Picture 87" descr="TransparentRoundedRectangle-Green"/>
            <p:cNvPicPr>
              <a:picLocks noChangeArrowheads="1"/>
            </p:cNvPicPr>
            <p:nvPr/>
          </p:nvPicPr>
          <p:blipFill>
            <a:blip r:embed="rId6"/>
            <a:srcRect/>
            <a:stretch>
              <a:fillRect/>
            </a:stretch>
          </p:blipFill>
          <p:spPr bwMode="auto">
            <a:xfrm>
              <a:off x="691" y="3434"/>
              <a:ext cx="1104" cy="452"/>
            </a:xfrm>
            <a:prstGeom prst="rect">
              <a:avLst/>
            </a:prstGeom>
            <a:noFill/>
            <a:ln w="9525">
              <a:noFill/>
              <a:miter lim="800000"/>
              <a:headEnd/>
              <a:tailEnd/>
            </a:ln>
          </p:spPr>
        </p:pic>
        <p:sp>
          <p:nvSpPr>
            <p:cNvPr id="1058" name="Rectangle 88"/>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Protocol(s)</a:t>
              </a:r>
            </a:p>
          </p:txBody>
        </p:sp>
      </p:grpSp>
      <p:pic>
        <p:nvPicPr>
          <p:cNvPr id="1043" name="Picture 89" descr="silver edge - sapphire square"/>
          <p:cNvPicPr>
            <a:picLocks noChangeArrowheads="1"/>
          </p:cNvPicPr>
          <p:nvPr/>
        </p:nvPicPr>
        <p:blipFill>
          <a:blip r:embed="rId7"/>
          <a:srcRect/>
          <a:stretch>
            <a:fillRect/>
          </a:stretch>
        </p:blipFill>
        <p:spPr bwMode="auto">
          <a:xfrm>
            <a:off x="2465388" y="1952625"/>
            <a:ext cx="2057400" cy="1525588"/>
          </a:xfrm>
          <a:prstGeom prst="rect">
            <a:avLst/>
          </a:prstGeom>
          <a:noFill/>
          <a:ln w="9525">
            <a:noFill/>
            <a:miter lim="800000"/>
            <a:headEnd/>
            <a:tailEnd/>
          </a:ln>
        </p:spPr>
      </p:pic>
      <p:sp>
        <p:nvSpPr>
          <p:cNvPr id="763994" name="Text Box 90"/>
          <p:cNvSpPr txBox="1">
            <a:spLocks noChangeArrowheads="1"/>
          </p:cNvSpPr>
          <p:nvPr/>
        </p:nvSpPr>
        <p:spPr bwMode="auto">
          <a:xfrm>
            <a:off x="2917826" y="2454276"/>
            <a:ext cx="1120775" cy="519113"/>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Client</a:t>
            </a:r>
          </a:p>
        </p:txBody>
      </p:sp>
      <p:cxnSp>
        <p:nvCxnSpPr>
          <p:cNvPr id="1045" name="AutoShape 91"/>
          <p:cNvCxnSpPr>
            <a:cxnSpLocks noChangeShapeType="1"/>
          </p:cNvCxnSpPr>
          <p:nvPr/>
        </p:nvCxnSpPr>
        <p:spPr bwMode="auto">
          <a:xfrm rot="5400000">
            <a:off x="7512050" y="2714625"/>
            <a:ext cx="317500" cy="0"/>
          </a:xfrm>
          <a:prstGeom prst="straightConnector1">
            <a:avLst/>
          </a:prstGeom>
          <a:noFill/>
          <a:ln w="50800">
            <a:solidFill>
              <a:srgbClr val="F7E993"/>
            </a:solidFill>
            <a:round/>
            <a:headEnd/>
            <a:tailEnd/>
          </a:ln>
        </p:spPr>
      </p:cxnSp>
      <p:pic>
        <p:nvPicPr>
          <p:cNvPr id="1046" name="Picture 92" descr="silver edge - rose square"/>
          <p:cNvPicPr>
            <a:picLocks noChangeAspect="1" noChangeArrowheads="1"/>
          </p:cNvPicPr>
          <p:nvPr/>
        </p:nvPicPr>
        <p:blipFill>
          <a:blip r:embed="rId8"/>
          <a:srcRect/>
          <a:stretch>
            <a:fillRect/>
          </a:stretch>
        </p:blipFill>
        <p:spPr bwMode="auto">
          <a:xfrm>
            <a:off x="6511926" y="2741613"/>
            <a:ext cx="2373313" cy="665162"/>
          </a:xfrm>
          <a:prstGeom prst="rect">
            <a:avLst/>
          </a:prstGeom>
          <a:noFill/>
          <a:ln w="9525">
            <a:noFill/>
            <a:miter lim="800000"/>
            <a:headEnd/>
            <a:tailEnd/>
          </a:ln>
        </p:spPr>
      </p:pic>
      <p:sp>
        <p:nvSpPr>
          <p:cNvPr id="763997" name="Text Box 93"/>
          <p:cNvSpPr txBox="1">
            <a:spLocks noChangeArrowheads="1"/>
          </p:cNvSpPr>
          <p:nvPr/>
        </p:nvSpPr>
        <p:spPr bwMode="auto">
          <a:xfrm>
            <a:off x="6835775" y="2859088"/>
            <a:ext cx="1652588" cy="457200"/>
          </a:xfrm>
          <a:prstGeom prst="rect">
            <a:avLst/>
          </a:prstGeom>
          <a:noFill/>
          <a:ln w="12700" algn="ctr">
            <a:noFill/>
            <a:miter lim="800000"/>
            <a:headEnd/>
            <a:tailEnd/>
          </a:ln>
          <a:effectLst/>
        </p:spPr>
        <p:txBody>
          <a:bodyPr wrap="none">
            <a:spAutoFit/>
          </a:bodyPr>
          <a:lstStyle/>
          <a:p>
            <a:pPr algn="ctr" eaLnBrk="0" hangingPunct="0">
              <a:defRPr/>
            </a:pPr>
            <a:r>
              <a:rPr lang="en-US" sz="2400">
                <a:effectLst>
                  <a:outerShdw blurRad="38100" dist="38100" dir="2700000" algn="tl">
                    <a:srgbClr val="000000"/>
                  </a:outerShdw>
                </a:effectLst>
                <a:latin typeface="Segoe Semibold" pitchFamily="34" charset="0"/>
              </a:rPr>
              <a:t>Dispatcher</a:t>
            </a:r>
          </a:p>
        </p:txBody>
      </p:sp>
      <p:pic>
        <p:nvPicPr>
          <p:cNvPr id="1048" name="Picture 94" descr="silver edge - rose square"/>
          <p:cNvPicPr>
            <a:picLocks noChangeAspect="1" noChangeArrowheads="1"/>
          </p:cNvPicPr>
          <p:nvPr/>
        </p:nvPicPr>
        <p:blipFill>
          <a:blip r:embed="rId8"/>
          <a:srcRect/>
          <a:stretch>
            <a:fillRect/>
          </a:stretch>
        </p:blipFill>
        <p:spPr bwMode="auto">
          <a:xfrm>
            <a:off x="6508751" y="2049463"/>
            <a:ext cx="2373313" cy="665162"/>
          </a:xfrm>
          <a:prstGeom prst="rect">
            <a:avLst/>
          </a:prstGeom>
          <a:noFill/>
          <a:ln w="9525">
            <a:noFill/>
            <a:miter lim="800000"/>
            <a:headEnd/>
            <a:tailEnd/>
          </a:ln>
        </p:spPr>
      </p:pic>
      <p:sp>
        <p:nvSpPr>
          <p:cNvPr id="763999" name="Text Box 95"/>
          <p:cNvSpPr txBox="1">
            <a:spLocks noChangeArrowheads="1"/>
          </p:cNvSpPr>
          <p:nvPr/>
        </p:nvSpPr>
        <p:spPr bwMode="auto">
          <a:xfrm>
            <a:off x="7055975" y="2166939"/>
            <a:ext cx="1212191" cy="461665"/>
          </a:xfrm>
          <a:prstGeom prst="rect">
            <a:avLst/>
          </a:prstGeom>
          <a:noFill/>
          <a:ln w="12700" algn="ctr">
            <a:noFill/>
            <a:miter lim="800000"/>
            <a:headEnd/>
            <a:tailEnd/>
          </a:ln>
          <a:effectLst/>
        </p:spPr>
        <p:txBody>
          <a:bodyPr wrap="none">
            <a:spAutoFit/>
          </a:bodyPr>
          <a:lstStyle/>
          <a:p>
            <a:pPr algn="ctr" eaLnBrk="0" hangingPunct="0">
              <a:defRPr/>
            </a:pPr>
            <a:r>
              <a:rPr lang="en-US" sz="2400">
                <a:effectLst>
                  <a:outerShdw blurRad="38100" dist="38100" dir="2700000" algn="tl">
                    <a:srgbClr val="000000"/>
                  </a:outerShdw>
                </a:effectLst>
                <a:latin typeface="Segoe Semibold" pitchFamily="34" charset="0"/>
              </a:rPr>
              <a:t>Service</a:t>
            </a:r>
          </a:p>
        </p:txBody>
      </p:sp>
      <p:sp>
        <p:nvSpPr>
          <p:cNvPr id="1050" name="Line 96"/>
          <p:cNvSpPr>
            <a:spLocks noChangeShapeType="1"/>
          </p:cNvSpPr>
          <p:nvPr/>
        </p:nvSpPr>
        <p:spPr bwMode="auto">
          <a:xfrm>
            <a:off x="4311651" y="5802313"/>
            <a:ext cx="2506663" cy="0"/>
          </a:xfrm>
          <a:prstGeom prst="line">
            <a:avLst/>
          </a:prstGeom>
          <a:noFill/>
          <a:ln w="38100">
            <a:solidFill>
              <a:srgbClr val="FFFF99"/>
            </a:solidFill>
            <a:round/>
            <a:headEnd/>
            <a:tailEnd/>
          </a:ln>
        </p:spPr>
        <p:txBody>
          <a:bodyPr wrap="none" anchor="ctr"/>
          <a:lstStyle/>
          <a:p>
            <a:endParaRPr lang="en-US"/>
          </a:p>
        </p:txBody>
      </p:sp>
      <p:sp>
        <p:nvSpPr>
          <p:cNvPr id="1051" name="AutoShape 97"/>
          <p:cNvSpPr>
            <a:spLocks/>
          </p:cNvSpPr>
          <p:nvPr/>
        </p:nvSpPr>
        <p:spPr bwMode="auto">
          <a:xfrm>
            <a:off x="8926514" y="3613151"/>
            <a:ext cx="282575" cy="2189163"/>
          </a:xfrm>
          <a:prstGeom prst="rightBrace">
            <a:avLst>
              <a:gd name="adj1" fmla="val 64560"/>
              <a:gd name="adj2" fmla="val 50000"/>
            </a:avLst>
          </a:prstGeom>
          <a:noFill/>
          <a:ln w="38100">
            <a:solidFill>
              <a:schemeClr val="tx1"/>
            </a:solidFill>
            <a:round/>
            <a:headEnd/>
            <a:tailEnd/>
          </a:ln>
        </p:spPr>
        <p:txBody>
          <a:bodyPr wrap="none" anchor="ctr"/>
          <a:lstStyle/>
          <a:p>
            <a:endParaRPr lang="en-US"/>
          </a:p>
        </p:txBody>
      </p:sp>
      <p:sp>
        <p:nvSpPr>
          <p:cNvPr id="1052" name="AutoShape 98"/>
          <p:cNvSpPr>
            <a:spLocks/>
          </p:cNvSpPr>
          <p:nvPr/>
        </p:nvSpPr>
        <p:spPr bwMode="auto">
          <a:xfrm>
            <a:off x="8921751" y="2071688"/>
            <a:ext cx="282575" cy="1522412"/>
          </a:xfrm>
          <a:prstGeom prst="rightBrace">
            <a:avLst>
              <a:gd name="adj1" fmla="val 44897"/>
              <a:gd name="adj2" fmla="val 50000"/>
            </a:avLst>
          </a:prstGeom>
          <a:noFill/>
          <a:ln w="38100">
            <a:solidFill>
              <a:schemeClr val="tx1"/>
            </a:solidFill>
            <a:round/>
            <a:headEnd/>
            <a:tailEnd/>
          </a:ln>
        </p:spPr>
        <p:txBody>
          <a:bodyPr wrap="none" anchor="ctr"/>
          <a:lstStyle/>
          <a:p>
            <a:endParaRPr lang="en-US"/>
          </a:p>
        </p:txBody>
      </p:sp>
      <p:sp>
        <p:nvSpPr>
          <p:cNvPr id="1053" name="AutoShape 99"/>
          <p:cNvSpPr>
            <a:spLocks/>
          </p:cNvSpPr>
          <p:nvPr/>
        </p:nvSpPr>
        <p:spPr bwMode="auto">
          <a:xfrm>
            <a:off x="8937626" y="5826126"/>
            <a:ext cx="282575" cy="506413"/>
          </a:xfrm>
          <a:prstGeom prst="rightBrace">
            <a:avLst>
              <a:gd name="adj1" fmla="val 14934"/>
              <a:gd name="adj2" fmla="val 50000"/>
            </a:avLst>
          </a:prstGeom>
          <a:noFill/>
          <a:ln w="38100">
            <a:solidFill>
              <a:schemeClr val="tx1"/>
            </a:solidFill>
            <a:round/>
            <a:headEnd/>
            <a:tailEnd/>
          </a:ln>
        </p:spPr>
        <p:txBody>
          <a:bodyPr wrap="none" anchor="ctr"/>
          <a:lstStyle/>
          <a:p>
            <a:endParaRPr lang="en-US"/>
          </a:p>
        </p:txBody>
      </p:sp>
      <p:sp>
        <p:nvSpPr>
          <p:cNvPr id="1054" name="Text Box 102"/>
          <p:cNvSpPr txBox="1">
            <a:spLocks noChangeArrowheads="1"/>
          </p:cNvSpPr>
          <p:nvPr/>
        </p:nvSpPr>
        <p:spPr bwMode="auto">
          <a:xfrm>
            <a:off x="9155191" y="2230439"/>
            <a:ext cx="1441292" cy="1200329"/>
          </a:xfrm>
          <a:prstGeom prst="rect">
            <a:avLst/>
          </a:prstGeom>
          <a:noFill/>
          <a:ln w="12700" algn="ctr">
            <a:noFill/>
            <a:miter lim="800000"/>
            <a:headEnd/>
            <a:tailEnd/>
          </a:ln>
        </p:spPr>
        <p:txBody>
          <a:bodyPr wrap="none">
            <a:spAutoFit/>
          </a:bodyPr>
          <a:lstStyle/>
          <a:p>
            <a:pPr algn="ctr"/>
            <a:r>
              <a:rPr lang="en-US" sz="2400" b="1"/>
              <a:t>Contract</a:t>
            </a:r>
          </a:p>
          <a:p>
            <a:pPr algn="ctr"/>
            <a:r>
              <a:rPr lang="en-US" sz="2400" b="1"/>
              <a:t>and</a:t>
            </a:r>
            <a:br>
              <a:rPr lang="en-US" sz="2400" b="1"/>
            </a:br>
            <a:r>
              <a:rPr lang="en-US" sz="2400" b="1"/>
              <a:t>Behaviors</a:t>
            </a:r>
          </a:p>
        </p:txBody>
      </p:sp>
      <p:sp>
        <p:nvSpPr>
          <p:cNvPr id="1055" name="Text Box 103"/>
          <p:cNvSpPr txBox="1">
            <a:spLocks noChangeArrowheads="1"/>
          </p:cNvSpPr>
          <p:nvPr/>
        </p:nvSpPr>
        <p:spPr bwMode="auto">
          <a:xfrm>
            <a:off x="9387519" y="4462464"/>
            <a:ext cx="1149674" cy="461665"/>
          </a:xfrm>
          <a:prstGeom prst="rect">
            <a:avLst/>
          </a:prstGeom>
          <a:noFill/>
          <a:ln w="12700" algn="ctr">
            <a:noFill/>
            <a:miter lim="800000"/>
            <a:headEnd/>
            <a:tailEnd/>
          </a:ln>
        </p:spPr>
        <p:txBody>
          <a:bodyPr wrap="none">
            <a:spAutoFit/>
          </a:bodyPr>
          <a:lstStyle/>
          <a:p>
            <a:pPr algn="ctr"/>
            <a:r>
              <a:rPr lang="en-US" sz="2400" b="1"/>
              <a:t>Binding</a:t>
            </a:r>
          </a:p>
        </p:txBody>
      </p:sp>
      <p:sp>
        <p:nvSpPr>
          <p:cNvPr id="1056" name="Text Box 104"/>
          <p:cNvSpPr txBox="1">
            <a:spLocks noChangeArrowheads="1"/>
          </p:cNvSpPr>
          <p:nvPr/>
        </p:nvSpPr>
        <p:spPr bwMode="auto">
          <a:xfrm>
            <a:off x="9343705" y="5857876"/>
            <a:ext cx="1208728" cy="461665"/>
          </a:xfrm>
          <a:prstGeom prst="rect">
            <a:avLst/>
          </a:prstGeom>
          <a:noFill/>
          <a:ln w="12700" algn="ctr">
            <a:noFill/>
            <a:miter lim="800000"/>
            <a:headEnd/>
            <a:tailEnd/>
          </a:ln>
        </p:spPr>
        <p:txBody>
          <a:bodyPr wrap="none">
            <a:spAutoFit/>
          </a:bodyPr>
          <a:lstStyle/>
          <a:p>
            <a:pPr algn="ctr"/>
            <a:r>
              <a:rPr lang="en-US" sz="2400" b="1"/>
              <a:t>Address</a:t>
            </a:r>
          </a:p>
        </p:txBody>
      </p:sp>
    </p:spTree>
    <p:extLst>
      <p:ext uri="{BB962C8B-B14F-4D97-AF65-F5344CB8AC3E}">
        <p14:creationId xmlns:p14="http://schemas.microsoft.com/office/powerpoint/2010/main" val="2655450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Address</a:t>
            </a:r>
          </a:p>
        </p:txBody>
      </p:sp>
      <p:sp>
        <p:nvSpPr>
          <p:cNvPr id="17411" name="Text Placeholder 2"/>
          <p:cNvSpPr>
            <a:spLocks noGrp="1"/>
          </p:cNvSpPr>
          <p:nvPr>
            <p:ph type="body" idx="1"/>
          </p:nvPr>
        </p:nvSpPr>
        <p:spPr/>
        <p:txBody>
          <a:bodyPr/>
          <a:lstStyle/>
          <a:p>
            <a:pPr eaLnBrk="1" hangingPunct="1"/>
            <a:r>
              <a:rPr lang="en-US" dirty="0"/>
              <a:t>The </a:t>
            </a:r>
            <a:r>
              <a:rPr lang="en-US" b="1" i="1" dirty="0"/>
              <a:t>Where</a:t>
            </a:r>
          </a:p>
        </p:txBody>
      </p:sp>
    </p:spTree>
    <p:extLst>
      <p:ext uri="{BB962C8B-B14F-4D97-AF65-F5344CB8AC3E}">
        <p14:creationId xmlns:p14="http://schemas.microsoft.com/office/powerpoint/2010/main" val="1534124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Address</a:t>
            </a:r>
            <a:endParaRPr lang="en-US" dirty="0"/>
          </a:p>
        </p:txBody>
      </p:sp>
      <p:sp>
        <p:nvSpPr>
          <p:cNvPr id="3" name="Content Placeholder 2"/>
          <p:cNvSpPr>
            <a:spLocks noGrp="1"/>
          </p:cNvSpPr>
          <p:nvPr>
            <p:ph idx="1"/>
          </p:nvPr>
        </p:nvSpPr>
        <p:spPr/>
        <p:txBody>
          <a:bodyPr/>
          <a:lstStyle/>
          <a:p>
            <a:endParaRPr lang="en-US" dirty="0"/>
          </a:p>
          <a:p>
            <a:r>
              <a:rPr lang="en-US" dirty="0"/>
              <a:t>Basically URL, specifies where this WCF service is hosted. Client will use this URL to connect to the service</a:t>
            </a:r>
          </a:p>
          <a:p>
            <a:endParaRPr lang="en-US" dirty="0"/>
          </a:p>
          <a:p>
            <a:r>
              <a:rPr lang="en-US" dirty="0"/>
              <a:t>Example: http://localhost:8090/MyService/SimpleCalculator.svc</a:t>
            </a:r>
          </a:p>
        </p:txBody>
      </p:sp>
    </p:spTree>
    <p:extLst>
      <p:ext uri="{BB962C8B-B14F-4D97-AF65-F5344CB8AC3E}">
        <p14:creationId xmlns:p14="http://schemas.microsoft.com/office/powerpoint/2010/main" val="3005522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Contracts</a:t>
            </a:r>
          </a:p>
        </p:txBody>
      </p:sp>
      <p:sp>
        <p:nvSpPr>
          <p:cNvPr id="17411" name="Text Placeholder 2"/>
          <p:cNvSpPr>
            <a:spLocks noGrp="1"/>
          </p:cNvSpPr>
          <p:nvPr>
            <p:ph type="body" idx="1"/>
          </p:nvPr>
        </p:nvSpPr>
        <p:spPr/>
        <p:txBody>
          <a:bodyPr/>
          <a:lstStyle/>
          <a:p>
            <a:pPr eaLnBrk="1" hangingPunct="1"/>
            <a:r>
              <a:rPr lang="en-US" dirty="0"/>
              <a:t>The </a:t>
            </a:r>
            <a:r>
              <a:rPr lang="en-US" b="1" i="1" dirty="0"/>
              <a:t>What</a:t>
            </a:r>
          </a:p>
        </p:txBody>
      </p:sp>
    </p:spTree>
    <p:extLst>
      <p:ext uri="{BB962C8B-B14F-4D97-AF65-F5344CB8AC3E}">
        <p14:creationId xmlns:p14="http://schemas.microsoft.com/office/powerpoint/2010/main" val="2399781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640080" y="365125"/>
            <a:ext cx="10713720" cy="1325563"/>
          </a:xfrm>
        </p:spPr>
        <p:txBody>
          <a:bodyPr/>
          <a:lstStyle/>
          <a:p>
            <a:pPr eaLnBrk="1" hangingPunct="1"/>
            <a:r>
              <a:rPr lang="en-US" dirty="0"/>
              <a:t>Contracts</a:t>
            </a:r>
          </a:p>
        </p:txBody>
      </p:sp>
      <p:sp>
        <p:nvSpPr>
          <p:cNvPr id="2" name="Rectangle 1"/>
          <p:cNvSpPr/>
          <p:nvPr/>
        </p:nvSpPr>
        <p:spPr>
          <a:xfrm>
            <a:off x="640080" y="2413338"/>
            <a:ext cx="10515600" cy="4832092"/>
          </a:xfrm>
          <a:prstGeom prst="rect">
            <a:avLst/>
          </a:prstGeom>
        </p:spPr>
        <p:txBody>
          <a:bodyPr wrap="square">
            <a:spAutoFit/>
          </a:bodyPr>
          <a:lstStyle/>
          <a:p>
            <a:pPr marL="457200" indent="-457200">
              <a:buFont typeface="Arial" panose="020B0604020202020204" pitchFamily="34" charset="0"/>
              <a:buChar char="•"/>
            </a:pPr>
            <a:r>
              <a:rPr lang="en-US" sz="2800" dirty="0"/>
              <a:t>In WCF, all services are exposed as contracts. A contract is a neutral way of describing what the service does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There are four types of Contracts:</a:t>
            </a:r>
          </a:p>
          <a:p>
            <a:pPr marL="1428750" lvl="2" indent="-514350">
              <a:buFont typeface="+mj-lt"/>
              <a:buAutoNum type="arabicParenR"/>
            </a:pPr>
            <a:r>
              <a:rPr lang="en-US" sz="2800" dirty="0"/>
              <a:t>Service Contract</a:t>
            </a:r>
          </a:p>
          <a:p>
            <a:pPr marL="1428750" lvl="2" indent="-514350">
              <a:buFont typeface="+mj-lt"/>
              <a:buAutoNum type="arabicParenR"/>
            </a:pPr>
            <a:r>
              <a:rPr lang="en-US" sz="2800" dirty="0"/>
              <a:t>Data Contract</a:t>
            </a:r>
          </a:p>
          <a:p>
            <a:pPr marL="1428750" lvl="2" indent="-514350">
              <a:buFont typeface="+mj-lt"/>
              <a:buAutoNum type="arabicParenR"/>
            </a:pPr>
            <a:r>
              <a:rPr lang="en-US" sz="2800" dirty="0"/>
              <a:t>Message Contract</a:t>
            </a:r>
          </a:p>
          <a:p>
            <a:pPr marL="1428750" lvl="2" indent="-514350">
              <a:buFont typeface="+mj-lt"/>
              <a:buAutoNum type="arabicParenR"/>
            </a:pPr>
            <a:r>
              <a:rPr lang="en-US" sz="2800" dirty="0">
                <a:solidFill>
                  <a:schemeClr val="bg2">
                    <a:lumMod val="75000"/>
                  </a:schemeClr>
                </a:solidFill>
              </a:rPr>
              <a:t>Fault Contract</a:t>
            </a: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210114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From Objects to Services</a:t>
            </a:r>
          </a:p>
        </p:txBody>
      </p:sp>
      <p:pic>
        <p:nvPicPr>
          <p:cNvPr id="598019" name="Picture 3" descr="Timeline"/>
          <p:cNvPicPr>
            <a:picLocks noChangeAspect="1" noChangeArrowheads="1"/>
          </p:cNvPicPr>
          <p:nvPr/>
        </p:nvPicPr>
        <p:blipFill>
          <a:blip r:embed="rId3"/>
          <a:srcRect/>
          <a:stretch>
            <a:fillRect/>
          </a:stretch>
        </p:blipFill>
        <p:spPr bwMode="auto">
          <a:xfrm>
            <a:off x="1905000" y="1157289"/>
            <a:ext cx="1098550" cy="5805487"/>
          </a:xfrm>
          <a:prstGeom prst="rect">
            <a:avLst/>
          </a:prstGeom>
          <a:noFill/>
          <a:ln w="9525">
            <a:noFill/>
            <a:miter lim="800000"/>
            <a:headEnd/>
            <a:tailEnd/>
          </a:ln>
        </p:spPr>
      </p:pic>
      <p:sp>
        <p:nvSpPr>
          <p:cNvPr id="598020" name="Rectangle 4"/>
          <p:cNvSpPr>
            <a:spLocks noChangeArrowheads="1"/>
          </p:cNvSpPr>
          <p:nvPr/>
        </p:nvSpPr>
        <p:spPr bwMode="auto">
          <a:xfrm>
            <a:off x="4202113" y="2074863"/>
            <a:ext cx="3738562" cy="946150"/>
          </a:xfrm>
          <a:prstGeom prst="rect">
            <a:avLst/>
          </a:prstGeom>
          <a:noFill/>
          <a:ln w="9525" algn="ctr">
            <a:noFill/>
            <a:miter lim="800000"/>
            <a:headEnd/>
            <a:tailEnd/>
          </a:ln>
          <a:effectLst/>
        </p:spPr>
        <p:txBody>
          <a:bodyPr lIns="45705" tIns="45705" rIns="45705" bIns="45705">
            <a:spAutoFit/>
          </a:bodyPr>
          <a:lstStyle/>
          <a:p>
            <a:pPr marL="288925" indent="-288925">
              <a:lnSpc>
                <a:spcPct val="80000"/>
              </a:lnSpc>
              <a:spcBef>
                <a:spcPct val="20000"/>
              </a:spcBef>
              <a:buClr>
                <a:schemeClr val="tx2"/>
              </a:buClr>
              <a:buSzPct val="115000"/>
              <a:buBlip>
                <a:blip r:embed="rId4"/>
              </a:buBlip>
              <a:defRPr/>
            </a:pPr>
            <a:r>
              <a:rPr lang="en-US" sz="2000">
                <a:effectLst>
                  <a:outerShdw blurRad="38100" dist="38100" dir="2700000" algn="tl">
                    <a:srgbClr val="000000"/>
                  </a:outerShdw>
                </a:effectLst>
              </a:rPr>
              <a:t>Polymorphism</a:t>
            </a:r>
          </a:p>
          <a:p>
            <a:pPr marL="288925" indent="-288925">
              <a:lnSpc>
                <a:spcPct val="80000"/>
              </a:lnSpc>
              <a:spcBef>
                <a:spcPct val="20000"/>
              </a:spcBef>
              <a:buClr>
                <a:schemeClr val="tx2"/>
              </a:buClr>
              <a:buSzPct val="115000"/>
              <a:buBlip>
                <a:blip r:embed="rId4"/>
              </a:buBlip>
              <a:defRPr/>
            </a:pPr>
            <a:r>
              <a:rPr lang="en-US" sz="2000">
                <a:effectLst>
                  <a:outerShdw blurRad="38100" dist="38100" dir="2700000" algn="tl">
                    <a:srgbClr val="000000"/>
                  </a:outerShdw>
                </a:effectLst>
              </a:rPr>
              <a:t>Encapsulation</a:t>
            </a:r>
          </a:p>
          <a:p>
            <a:pPr marL="288925" indent="-288925">
              <a:lnSpc>
                <a:spcPct val="80000"/>
              </a:lnSpc>
              <a:spcBef>
                <a:spcPct val="20000"/>
              </a:spcBef>
              <a:buClr>
                <a:schemeClr val="tx2"/>
              </a:buClr>
              <a:buSzPct val="115000"/>
              <a:buBlip>
                <a:blip r:embed="rId4"/>
              </a:buBlip>
              <a:defRPr/>
            </a:pPr>
            <a:r>
              <a:rPr lang="en-US" sz="2000">
                <a:effectLst>
                  <a:outerShdw blurRad="38100" dist="38100" dir="2700000" algn="tl">
                    <a:srgbClr val="000000"/>
                  </a:outerShdw>
                </a:effectLst>
              </a:rPr>
              <a:t>Subclassing</a:t>
            </a:r>
          </a:p>
        </p:txBody>
      </p:sp>
      <p:sp>
        <p:nvSpPr>
          <p:cNvPr id="598021" name="Rectangle 5"/>
          <p:cNvSpPr>
            <a:spLocks noChangeArrowheads="1"/>
          </p:cNvSpPr>
          <p:nvPr/>
        </p:nvSpPr>
        <p:spPr bwMode="auto">
          <a:xfrm>
            <a:off x="5033963" y="5511800"/>
            <a:ext cx="3200400" cy="946150"/>
          </a:xfrm>
          <a:prstGeom prst="rect">
            <a:avLst/>
          </a:prstGeom>
          <a:noFill/>
          <a:ln w="9525" algn="ctr">
            <a:noFill/>
            <a:miter lim="800000"/>
            <a:headEnd/>
            <a:tailEnd/>
          </a:ln>
          <a:effectLst/>
        </p:spPr>
        <p:txBody>
          <a:bodyPr lIns="45705" tIns="45705" rIns="45705" bIns="45705">
            <a:spAutoFit/>
          </a:bodyPr>
          <a:lstStyle/>
          <a:p>
            <a:pPr marL="288925" indent="-288925">
              <a:lnSpc>
                <a:spcPct val="80000"/>
              </a:lnSpc>
              <a:spcBef>
                <a:spcPct val="20000"/>
              </a:spcBef>
              <a:buClr>
                <a:schemeClr val="tx2"/>
              </a:buClr>
              <a:buSzPct val="115000"/>
              <a:buBlip>
                <a:blip r:embed="rId4"/>
              </a:buBlip>
              <a:defRPr/>
            </a:pPr>
            <a:r>
              <a:rPr lang="en-US" sz="2000">
                <a:effectLst>
                  <a:outerShdw blurRad="38100" dist="38100" dir="2700000" algn="tl">
                    <a:srgbClr val="000000"/>
                  </a:outerShdw>
                </a:effectLst>
              </a:rPr>
              <a:t>Message-based</a:t>
            </a:r>
          </a:p>
          <a:p>
            <a:pPr marL="288925" indent="-288925">
              <a:lnSpc>
                <a:spcPct val="80000"/>
              </a:lnSpc>
              <a:spcBef>
                <a:spcPct val="20000"/>
              </a:spcBef>
              <a:buClr>
                <a:schemeClr val="tx2"/>
              </a:buClr>
              <a:buSzPct val="115000"/>
              <a:buBlip>
                <a:blip r:embed="rId4"/>
              </a:buBlip>
              <a:defRPr/>
            </a:pPr>
            <a:r>
              <a:rPr lang="en-US" sz="2000">
                <a:effectLst>
                  <a:outerShdw blurRad="38100" dist="38100" dir="2700000" algn="tl">
                    <a:srgbClr val="000000"/>
                  </a:outerShdw>
                </a:effectLst>
              </a:rPr>
              <a:t>Schema+Contract</a:t>
            </a:r>
          </a:p>
          <a:p>
            <a:pPr marL="288925" indent="-288925">
              <a:lnSpc>
                <a:spcPct val="80000"/>
              </a:lnSpc>
              <a:spcBef>
                <a:spcPct val="20000"/>
              </a:spcBef>
              <a:buClr>
                <a:schemeClr val="tx2"/>
              </a:buClr>
              <a:buSzPct val="115000"/>
              <a:buBlip>
                <a:blip r:embed="rId4"/>
              </a:buBlip>
              <a:defRPr/>
            </a:pPr>
            <a:r>
              <a:rPr lang="en-US" sz="2000">
                <a:effectLst>
                  <a:outerShdw blurRad="38100" dist="38100" dir="2700000" algn="tl">
                    <a:srgbClr val="000000"/>
                  </a:outerShdw>
                </a:effectLst>
              </a:rPr>
              <a:t>Binding via Policy</a:t>
            </a:r>
          </a:p>
        </p:txBody>
      </p:sp>
      <p:sp>
        <p:nvSpPr>
          <p:cNvPr id="598022" name="Text Box 6"/>
          <p:cNvSpPr txBox="1">
            <a:spLocks noChangeArrowheads="1"/>
          </p:cNvSpPr>
          <p:nvPr/>
        </p:nvSpPr>
        <p:spPr bwMode="auto">
          <a:xfrm>
            <a:off x="2538413" y="2433639"/>
            <a:ext cx="906462" cy="433387"/>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2800">
                <a:effectLst>
                  <a:outerShdw blurRad="38100" dist="38100" dir="2700000" algn="tl">
                    <a:srgbClr val="000000"/>
                  </a:outerShdw>
                </a:effectLst>
              </a:rPr>
              <a:t>1980s</a:t>
            </a:r>
          </a:p>
        </p:txBody>
      </p:sp>
      <p:sp>
        <p:nvSpPr>
          <p:cNvPr id="598023" name="Text Box 7"/>
          <p:cNvSpPr txBox="1">
            <a:spLocks noChangeArrowheads="1"/>
          </p:cNvSpPr>
          <p:nvPr/>
        </p:nvSpPr>
        <p:spPr bwMode="auto">
          <a:xfrm>
            <a:off x="2708276" y="5889625"/>
            <a:ext cx="906463" cy="433388"/>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2800">
                <a:effectLst>
                  <a:outerShdw blurRad="38100" dist="38100" dir="2700000" algn="tl">
                    <a:srgbClr val="000000"/>
                  </a:outerShdw>
                </a:effectLst>
              </a:rPr>
              <a:t>2000s</a:t>
            </a:r>
          </a:p>
        </p:txBody>
      </p:sp>
      <p:sp>
        <p:nvSpPr>
          <p:cNvPr id="598024" name="Line 8"/>
          <p:cNvSpPr>
            <a:spLocks noChangeShapeType="1"/>
          </p:cNvSpPr>
          <p:nvPr/>
        </p:nvSpPr>
        <p:spPr bwMode="auto">
          <a:xfrm>
            <a:off x="2670175" y="5867400"/>
            <a:ext cx="2205038" cy="0"/>
          </a:xfrm>
          <a:prstGeom prst="line">
            <a:avLst/>
          </a:prstGeom>
          <a:noFill/>
          <a:ln w="38100" cap="rnd">
            <a:solidFill>
              <a:srgbClr val="FFFFFF"/>
            </a:solidFill>
            <a:prstDash val="sysDot"/>
            <a:round/>
            <a:headEnd/>
            <a:tailEnd/>
          </a:ln>
        </p:spPr>
        <p:txBody>
          <a:bodyPr anchor="ctr"/>
          <a:lstStyle/>
          <a:p>
            <a:endParaRPr lang="en-US"/>
          </a:p>
        </p:txBody>
      </p:sp>
      <p:sp>
        <p:nvSpPr>
          <p:cNvPr id="598025" name="Line 9"/>
          <p:cNvSpPr>
            <a:spLocks noChangeShapeType="1"/>
          </p:cNvSpPr>
          <p:nvPr/>
        </p:nvSpPr>
        <p:spPr bwMode="auto">
          <a:xfrm>
            <a:off x="2632075" y="2312988"/>
            <a:ext cx="1136650" cy="0"/>
          </a:xfrm>
          <a:prstGeom prst="line">
            <a:avLst/>
          </a:prstGeom>
          <a:noFill/>
          <a:ln w="38100" cap="rnd">
            <a:solidFill>
              <a:srgbClr val="FFFFFF"/>
            </a:solidFill>
            <a:prstDash val="sysDot"/>
            <a:round/>
            <a:headEnd/>
            <a:tailEnd/>
          </a:ln>
        </p:spPr>
        <p:txBody>
          <a:bodyPr anchor="ctr"/>
          <a:lstStyle/>
          <a:p>
            <a:endParaRPr lang="en-US"/>
          </a:p>
        </p:txBody>
      </p:sp>
      <p:pic>
        <p:nvPicPr>
          <p:cNvPr id="598026" name="Picture 10" descr="Ball 4"/>
          <p:cNvPicPr>
            <a:picLocks noChangeAspect="1" noChangeArrowheads="1"/>
          </p:cNvPicPr>
          <p:nvPr/>
        </p:nvPicPr>
        <p:blipFill>
          <a:blip r:embed="rId5"/>
          <a:srcRect/>
          <a:stretch>
            <a:fillRect/>
          </a:stretch>
        </p:blipFill>
        <p:spPr bwMode="auto">
          <a:xfrm>
            <a:off x="2011363" y="5484813"/>
            <a:ext cx="762000" cy="762000"/>
          </a:xfrm>
          <a:prstGeom prst="rect">
            <a:avLst/>
          </a:prstGeom>
          <a:noFill/>
          <a:ln w="9525">
            <a:noFill/>
            <a:miter lim="800000"/>
            <a:headEnd/>
            <a:tailEnd/>
          </a:ln>
        </p:spPr>
      </p:pic>
      <p:pic>
        <p:nvPicPr>
          <p:cNvPr id="598027" name="Picture 11" descr="Ball 2"/>
          <p:cNvPicPr>
            <a:picLocks noChangeAspect="1" noChangeArrowheads="1"/>
          </p:cNvPicPr>
          <p:nvPr/>
        </p:nvPicPr>
        <p:blipFill>
          <a:blip r:embed="rId6"/>
          <a:srcRect/>
          <a:stretch>
            <a:fillRect/>
          </a:stretch>
        </p:blipFill>
        <p:spPr bwMode="auto">
          <a:xfrm>
            <a:off x="1974850" y="1887538"/>
            <a:ext cx="762000" cy="762000"/>
          </a:xfrm>
          <a:prstGeom prst="rect">
            <a:avLst/>
          </a:prstGeom>
          <a:noFill/>
          <a:ln w="9525">
            <a:noFill/>
            <a:miter lim="800000"/>
            <a:headEnd/>
            <a:tailEnd/>
          </a:ln>
        </p:spPr>
      </p:pic>
      <p:sp>
        <p:nvSpPr>
          <p:cNvPr id="598028" name="Line 12"/>
          <p:cNvSpPr>
            <a:spLocks noChangeShapeType="1"/>
          </p:cNvSpPr>
          <p:nvPr/>
        </p:nvSpPr>
        <p:spPr bwMode="auto">
          <a:xfrm>
            <a:off x="2339975" y="4027489"/>
            <a:ext cx="1765300" cy="15875"/>
          </a:xfrm>
          <a:prstGeom prst="line">
            <a:avLst/>
          </a:prstGeom>
          <a:noFill/>
          <a:ln w="38100" cap="rnd">
            <a:solidFill>
              <a:srgbClr val="FFFFFF"/>
            </a:solidFill>
            <a:prstDash val="sysDot"/>
            <a:round/>
            <a:headEnd/>
            <a:tailEnd/>
          </a:ln>
        </p:spPr>
        <p:txBody>
          <a:bodyPr anchor="ctr"/>
          <a:lstStyle/>
          <a:p>
            <a:endParaRPr lang="en-US"/>
          </a:p>
        </p:txBody>
      </p:sp>
      <p:pic>
        <p:nvPicPr>
          <p:cNvPr id="598029" name="Picture 13"/>
          <p:cNvPicPr>
            <a:picLocks noChangeAspect="1" noChangeArrowheads="1"/>
          </p:cNvPicPr>
          <p:nvPr/>
        </p:nvPicPr>
        <p:blipFill>
          <a:blip r:embed="rId7"/>
          <a:srcRect/>
          <a:stretch>
            <a:fillRect/>
          </a:stretch>
        </p:blipFill>
        <p:spPr bwMode="auto">
          <a:xfrm>
            <a:off x="1681163" y="3671888"/>
            <a:ext cx="755650" cy="755650"/>
          </a:xfrm>
          <a:prstGeom prst="rect">
            <a:avLst/>
          </a:prstGeom>
          <a:noFill/>
          <a:ln w="9525">
            <a:noFill/>
            <a:miter lim="800000"/>
            <a:headEnd/>
            <a:tailEnd/>
          </a:ln>
        </p:spPr>
      </p:pic>
      <p:sp>
        <p:nvSpPr>
          <p:cNvPr id="598030" name="Rectangle 14"/>
          <p:cNvSpPr>
            <a:spLocks noChangeArrowheads="1"/>
          </p:cNvSpPr>
          <p:nvPr/>
        </p:nvSpPr>
        <p:spPr bwMode="auto">
          <a:xfrm>
            <a:off x="4405314" y="3867151"/>
            <a:ext cx="3513137" cy="907911"/>
          </a:xfrm>
          <a:prstGeom prst="rect">
            <a:avLst/>
          </a:prstGeom>
          <a:noFill/>
          <a:ln w="9525" algn="ctr">
            <a:noFill/>
            <a:miter lim="800000"/>
            <a:headEnd/>
            <a:tailEnd/>
          </a:ln>
          <a:effectLst/>
        </p:spPr>
        <p:txBody>
          <a:bodyPr lIns="45705" tIns="45705" rIns="45705" bIns="45705">
            <a:spAutoFit/>
          </a:bodyPr>
          <a:lstStyle/>
          <a:p>
            <a:pPr marL="288925" indent="-288925">
              <a:lnSpc>
                <a:spcPct val="75000"/>
              </a:lnSpc>
              <a:spcBef>
                <a:spcPct val="20000"/>
              </a:spcBef>
              <a:buClr>
                <a:schemeClr val="tx2"/>
              </a:buClr>
              <a:buSzPct val="115000"/>
              <a:buBlip>
                <a:blip r:embed="rId4"/>
              </a:buBlip>
              <a:defRPr/>
            </a:pPr>
            <a:r>
              <a:rPr lang="en-US" sz="2000">
                <a:effectLst>
                  <a:outerShdw blurRad="38100" dist="38100" dir="2700000" algn="tl">
                    <a:srgbClr val="000000"/>
                  </a:outerShdw>
                </a:effectLst>
              </a:rPr>
              <a:t>Interface-based</a:t>
            </a:r>
          </a:p>
          <a:p>
            <a:pPr marL="288925" indent="-288925">
              <a:lnSpc>
                <a:spcPct val="75000"/>
              </a:lnSpc>
              <a:spcBef>
                <a:spcPct val="20000"/>
              </a:spcBef>
              <a:buClr>
                <a:schemeClr val="tx2"/>
              </a:buClr>
              <a:buSzPct val="115000"/>
              <a:buBlip>
                <a:blip r:embed="rId4"/>
              </a:buBlip>
              <a:defRPr/>
            </a:pPr>
            <a:r>
              <a:rPr lang="en-US" sz="2000">
                <a:effectLst>
                  <a:outerShdw blurRad="38100" dist="38100" dir="2700000" algn="tl">
                    <a:srgbClr val="000000"/>
                  </a:outerShdw>
                </a:effectLst>
              </a:rPr>
              <a:t>Dynamic Loading</a:t>
            </a:r>
          </a:p>
          <a:p>
            <a:pPr marL="288925" indent="-288925">
              <a:lnSpc>
                <a:spcPct val="75000"/>
              </a:lnSpc>
              <a:spcBef>
                <a:spcPct val="20000"/>
              </a:spcBef>
              <a:buClr>
                <a:schemeClr val="tx2"/>
              </a:buClr>
              <a:buSzPct val="115000"/>
              <a:buBlip>
                <a:blip r:embed="rId4"/>
              </a:buBlip>
              <a:defRPr/>
            </a:pPr>
            <a:r>
              <a:rPr lang="en-US" sz="2000">
                <a:effectLst>
                  <a:outerShdw blurRad="38100" dist="38100" dir="2700000" algn="tl">
                    <a:srgbClr val="000000"/>
                  </a:outerShdw>
                </a:effectLst>
              </a:rPr>
              <a:t>Runtime Metadata</a:t>
            </a:r>
          </a:p>
        </p:txBody>
      </p:sp>
      <p:sp>
        <p:nvSpPr>
          <p:cNvPr id="598031" name="Text Box 15"/>
          <p:cNvSpPr txBox="1">
            <a:spLocks noChangeArrowheads="1"/>
          </p:cNvSpPr>
          <p:nvPr/>
        </p:nvSpPr>
        <p:spPr bwMode="auto">
          <a:xfrm>
            <a:off x="2403476" y="4127500"/>
            <a:ext cx="906463" cy="433388"/>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2800">
                <a:effectLst>
                  <a:outerShdw blurRad="38100" dist="38100" dir="2700000" algn="tl">
                    <a:srgbClr val="000000"/>
                  </a:outerShdw>
                </a:effectLst>
              </a:rPr>
              <a:t>1990s</a:t>
            </a:r>
          </a:p>
        </p:txBody>
      </p:sp>
      <p:sp>
        <p:nvSpPr>
          <p:cNvPr id="598032" name="Text Box 16"/>
          <p:cNvSpPr txBox="1">
            <a:spLocks noChangeArrowheads="1"/>
          </p:cNvSpPr>
          <p:nvPr/>
        </p:nvSpPr>
        <p:spPr bwMode="auto">
          <a:xfrm>
            <a:off x="4046538" y="1584326"/>
            <a:ext cx="3038076" cy="535501"/>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3600">
                <a:effectLst>
                  <a:outerShdw blurRad="38100" dist="38100" dir="2700000" algn="tl">
                    <a:srgbClr val="000000"/>
                  </a:outerShdw>
                </a:effectLst>
              </a:rPr>
              <a:t>Object-Oriented</a:t>
            </a:r>
          </a:p>
        </p:txBody>
      </p:sp>
      <p:sp>
        <p:nvSpPr>
          <p:cNvPr id="598033" name="Text Box 17"/>
          <p:cNvSpPr txBox="1">
            <a:spLocks noChangeArrowheads="1"/>
          </p:cNvSpPr>
          <p:nvPr/>
        </p:nvSpPr>
        <p:spPr bwMode="auto">
          <a:xfrm>
            <a:off x="4962525" y="5008564"/>
            <a:ext cx="3144964" cy="535501"/>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3600">
                <a:effectLst>
                  <a:outerShdw blurRad="38100" dist="38100" dir="2700000" algn="tl">
                    <a:srgbClr val="000000"/>
                  </a:outerShdw>
                </a:effectLst>
              </a:rPr>
              <a:t>Service-Oriented</a:t>
            </a:r>
          </a:p>
        </p:txBody>
      </p:sp>
      <p:sp>
        <p:nvSpPr>
          <p:cNvPr id="598034" name="Text Box 18"/>
          <p:cNvSpPr txBox="1">
            <a:spLocks noChangeArrowheads="1"/>
          </p:cNvSpPr>
          <p:nvPr/>
        </p:nvSpPr>
        <p:spPr bwMode="auto">
          <a:xfrm>
            <a:off x="4322764" y="3348039"/>
            <a:ext cx="3474221" cy="535501"/>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3600">
                <a:effectLst>
                  <a:outerShdw blurRad="38100" dist="38100" dir="2700000" algn="tl">
                    <a:srgbClr val="000000"/>
                  </a:outerShdw>
                </a:effectLst>
              </a:rPr>
              <a:t>Component-Based</a:t>
            </a:r>
          </a:p>
        </p:txBody>
      </p:sp>
    </p:spTree>
    <p:extLst>
      <p:ext uri="{BB962C8B-B14F-4D97-AF65-F5344CB8AC3E}">
        <p14:creationId xmlns:p14="http://schemas.microsoft.com/office/powerpoint/2010/main" val="339370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98019"/>
                                        </p:tgtEl>
                                        <p:attrNameLst>
                                          <p:attrName>style.visibility</p:attrName>
                                        </p:attrNameLst>
                                      </p:cBhvr>
                                      <p:to>
                                        <p:strVal val="visible"/>
                                      </p:to>
                                    </p:set>
                                    <p:animEffect transition="in" filter="wipe(up)">
                                      <p:cBhvr>
                                        <p:cTn id="7" dur="1000"/>
                                        <p:tgtEl>
                                          <p:spTgt spid="59801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98027"/>
                                        </p:tgtEl>
                                        <p:attrNameLst>
                                          <p:attrName>style.visibility</p:attrName>
                                        </p:attrNameLst>
                                      </p:cBhvr>
                                      <p:to>
                                        <p:strVal val="visible"/>
                                      </p:to>
                                    </p:set>
                                    <p:animEffect transition="in" filter="fade">
                                      <p:cBhvr>
                                        <p:cTn id="11" dur="1000"/>
                                        <p:tgtEl>
                                          <p:spTgt spid="59802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98022"/>
                                        </p:tgtEl>
                                        <p:attrNameLst>
                                          <p:attrName>style.visibility</p:attrName>
                                        </p:attrNameLst>
                                      </p:cBhvr>
                                      <p:to>
                                        <p:strVal val="visible"/>
                                      </p:to>
                                    </p:set>
                                    <p:animEffect transition="in" filter="fade">
                                      <p:cBhvr>
                                        <p:cTn id="14" dur="1000"/>
                                        <p:tgtEl>
                                          <p:spTgt spid="598022"/>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598025"/>
                                        </p:tgtEl>
                                        <p:attrNameLst>
                                          <p:attrName>style.visibility</p:attrName>
                                        </p:attrNameLst>
                                      </p:cBhvr>
                                      <p:to>
                                        <p:strVal val="visible"/>
                                      </p:to>
                                    </p:set>
                                    <p:animEffect transition="in" filter="wipe(left)">
                                      <p:cBhvr>
                                        <p:cTn id="18" dur="1000"/>
                                        <p:tgtEl>
                                          <p:spTgt spid="5980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98032"/>
                                        </p:tgtEl>
                                        <p:attrNameLst>
                                          <p:attrName>style.visibility</p:attrName>
                                        </p:attrNameLst>
                                      </p:cBhvr>
                                      <p:to>
                                        <p:strVal val="visible"/>
                                      </p:to>
                                    </p:set>
                                    <p:animEffect transition="in" filter="fade">
                                      <p:cBhvr>
                                        <p:cTn id="21" dur="1000"/>
                                        <p:tgtEl>
                                          <p:spTgt spid="598032"/>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598020"/>
                                        </p:tgtEl>
                                        <p:attrNameLst>
                                          <p:attrName>style.visibility</p:attrName>
                                        </p:attrNameLst>
                                      </p:cBhvr>
                                      <p:to>
                                        <p:strVal val="visible"/>
                                      </p:to>
                                    </p:set>
                                    <p:animEffect transition="in" filter="wipe(left)">
                                      <p:cBhvr>
                                        <p:cTn id="25" dur="1000"/>
                                        <p:tgtEl>
                                          <p:spTgt spid="598020"/>
                                        </p:tgtEl>
                                      </p:cBhvr>
                                    </p:animEffect>
                                  </p:childTnLst>
                                </p:cTn>
                              </p:par>
                            </p:childTnLst>
                          </p:cTn>
                        </p:par>
                        <p:par>
                          <p:cTn id="26" fill="hold">
                            <p:stCondLst>
                              <p:cond delay="4000"/>
                            </p:stCondLst>
                            <p:childTnLst>
                              <p:par>
                                <p:cTn id="27" presetID="10" presetClass="entr" presetSubtype="0" fill="hold" nodeType="afterEffect">
                                  <p:stCondLst>
                                    <p:cond delay="0"/>
                                  </p:stCondLst>
                                  <p:childTnLst>
                                    <p:set>
                                      <p:cBhvr>
                                        <p:cTn id="28" dur="1" fill="hold">
                                          <p:stCondLst>
                                            <p:cond delay="0"/>
                                          </p:stCondLst>
                                        </p:cTn>
                                        <p:tgtEl>
                                          <p:spTgt spid="598029"/>
                                        </p:tgtEl>
                                        <p:attrNameLst>
                                          <p:attrName>style.visibility</p:attrName>
                                        </p:attrNameLst>
                                      </p:cBhvr>
                                      <p:to>
                                        <p:strVal val="visible"/>
                                      </p:to>
                                    </p:set>
                                    <p:animEffect transition="in" filter="fade">
                                      <p:cBhvr>
                                        <p:cTn id="29" dur="1000"/>
                                        <p:tgtEl>
                                          <p:spTgt spid="5980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98031"/>
                                        </p:tgtEl>
                                        <p:attrNameLst>
                                          <p:attrName>style.visibility</p:attrName>
                                        </p:attrNameLst>
                                      </p:cBhvr>
                                      <p:to>
                                        <p:strVal val="visible"/>
                                      </p:to>
                                    </p:set>
                                    <p:animEffect transition="in" filter="fade">
                                      <p:cBhvr>
                                        <p:cTn id="32" dur="1000"/>
                                        <p:tgtEl>
                                          <p:spTgt spid="598031"/>
                                        </p:tgtEl>
                                      </p:cBhvr>
                                    </p:animEffect>
                                  </p:childTnLst>
                                </p:cTn>
                              </p:par>
                            </p:childTnLst>
                          </p:cTn>
                        </p:par>
                        <p:par>
                          <p:cTn id="33" fill="hold">
                            <p:stCondLst>
                              <p:cond delay="5000"/>
                            </p:stCondLst>
                            <p:childTnLst>
                              <p:par>
                                <p:cTn id="34" presetID="22" presetClass="entr" presetSubtype="8" fill="hold" grpId="0" nodeType="afterEffect">
                                  <p:stCondLst>
                                    <p:cond delay="0"/>
                                  </p:stCondLst>
                                  <p:childTnLst>
                                    <p:set>
                                      <p:cBhvr>
                                        <p:cTn id="35" dur="1" fill="hold">
                                          <p:stCondLst>
                                            <p:cond delay="0"/>
                                          </p:stCondLst>
                                        </p:cTn>
                                        <p:tgtEl>
                                          <p:spTgt spid="598028"/>
                                        </p:tgtEl>
                                        <p:attrNameLst>
                                          <p:attrName>style.visibility</p:attrName>
                                        </p:attrNameLst>
                                      </p:cBhvr>
                                      <p:to>
                                        <p:strVal val="visible"/>
                                      </p:to>
                                    </p:set>
                                    <p:animEffect transition="in" filter="wipe(left)">
                                      <p:cBhvr>
                                        <p:cTn id="36" dur="1000"/>
                                        <p:tgtEl>
                                          <p:spTgt spid="5980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98034"/>
                                        </p:tgtEl>
                                        <p:attrNameLst>
                                          <p:attrName>style.visibility</p:attrName>
                                        </p:attrNameLst>
                                      </p:cBhvr>
                                      <p:to>
                                        <p:strVal val="visible"/>
                                      </p:to>
                                    </p:set>
                                    <p:animEffect transition="in" filter="fade">
                                      <p:cBhvr>
                                        <p:cTn id="39" dur="1000"/>
                                        <p:tgtEl>
                                          <p:spTgt spid="598034"/>
                                        </p:tgtEl>
                                      </p:cBhvr>
                                    </p:animEffect>
                                  </p:childTnLst>
                                </p:cTn>
                              </p:par>
                            </p:childTnLst>
                          </p:cTn>
                        </p:par>
                        <p:par>
                          <p:cTn id="40" fill="hold">
                            <p:stCondLst>
                              <p:cond delay="6000"/>
                            </p:stCondLst>
                            <p:childTnLst>
                              <p:par>
                                <p:cTn id="41" presetID="22" presetClass="entr" presetSubtype="8" fill="hold" grpId="0" nodeType="afterEffect">
                                  <p:stCondLst>
                                    <p:cond delay="0"/>
                                  </p:stCondLst>
                                  <p:childTnLst>
                                    <p:set>
                                      <p:cBhvr>
                                        <p:cTn id="42" dur="1" fill="hold">
                                          <p:stCondLst>
                                            <p:cond delay="0"/>
                                          </p:stCondLst>
                                        </p:cTn>
                                        <p:tgtEl>
                                          <p:spTgt spid="598030"/>
                                        </p:tgtEl>
                                        <p:attrNameLst>
                                          <p:attrName>style.visibility</p:attrName>
                                        </p:attrNameLst>
                                      </p:cBhvr>
                                      <p:to>
                                        <p:strVal val="visible"/>
                                      </p:to>
                                    </p:set>
                                    <p:animEffect transition="in" filter="wipe(left)">
                                      <p:cBhvr>
                                        <p:cTn id="43" dur="1000"/>
                                        <p:tgtEl>
                                          <p:spTgt spid="598030"/>
                                        </p:tgtEl>
                                      </p:cBhvr>
                                    </p:animEffect>
                                  </p:childTnLst>
                                </p:cTn>
                              </p:par>
                            </p:childTnLst>
                          </p:cTn>
                        </p:par>
                        <p:par>
                          <p:cTn id="44" fill="hold">
                            <p:stCondLst>
                              <p:cond delay="7000"/>
                            </p:stCondLst>
                            <p:childTnLst>
                              <p:par>
                                <p:cTn id="45" presetID="10" presetClass="entr" presetSubtype="0" fill="hold" nodeType="afterEffect">
                                  <p:stCondLst>
                                    <p:cond delay="0"/>
                                  </p:stCondLst>
                                  <p:childTnLst>
                                    <p:set>
                                      <p:cBhvr>
                                        <p:cTn id="46" dur="1" fill="hold">
                                          <p:stCondLst>
                                            <p:cond delay="0"/>
                                          </p:stCondLst>
                                        </p:cTn>
                                        <p:tgtEl>
                                          <p:spTgt spid="598026"/>
                                        </p:tgtEl>
                                        <p:attrNameLst>
                                          <p:attrName>style.visibility</p:attrName>
                                        </p:attrNameLst>
                                      </p:cBhvr>
                                      <p:to>
                                        <p:strVal val="visible"/>
                                      </p:to>
                                    </p:set>
                                    <p:animEffect transition="in" filter="fade">
                                      <p:cBhvr>
                                        <p:cTn id="47" dur="1000"/>
                                        <p:tgtEl>
                                          <p:spTgt spid="5980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98023"/>
                                        </p:tgtEl>
                                        <p:attrNameLst>
                                          <p:attrName>style.visibility</p:attrName>
                                        </p:attrNameLst>
                                      </p:cBhvr>
                                      <p:to>
                                        <p:strVal val="visible"/>
                                      </p:to>
                                    </p:set>
                                    <p:animEffect transition="in" filter="fade">
                                      <p:cBhvr>
                                        <p:cTn id="50" dur="1000"/>
                                        <p:tgtEl>
                                          <p:spTgt spid="598023"/>
                                        </p:tgtEl>
                                      </p:cBhvr>
                                    </p:animEffect>
                                  </p:childTnLst>
                                </p:cTn>
                              </p:par>
                            </p:childTnLst>
                          </p:cTn>
                        </p:par>
                        <p:par>
                          <p:cTn id="51" fill="hold">
                            <p:stCondLst>
                              <p:cond delay="8000"/>
                            </p:stCondLst>
                            <p:childTnLst>
                              <p:par>
                                <p:cTn id="52" presetID="22" presetClass="entr" presetSubtype="8" fill="hold" grpId="0" nodeType="afterEffect">
                                  <p:stCondLst>
                                    <p:cond delay="0"/>
                                  </p:stCondLst>
                                  <p:childTnLst>
                                    <p:set>
                                      <p:cBhvr>
                                        <p:cTn id="53" dur="1" fill="hold">
                                          <p:stCondLst>
                                            <p:cond delay="0"/>
                                          </p:stCondLst>
                                        </p:cTn>
                                        <p:tgtEl>
                                          <p:spTgt spid="598024"/>
                                        </p:tgtEl>
                                        <p:attrNameLst>
                                          <p:attrName>style.visibility</p:attrName>
                                        </p:attrNameLst>
                                      </p:cBhvr>
                                      <p:to>
                                        <p:strVal val="visible"/>
                                      </p:to>
                                    </p:set>
                                    <p:animEffect transition="in" filter="wipe(left)">
                                      <p:cBhvr>
                                        <p:cTn id="54" dur="1000"/>
                                        <p:tgtEl>
                                          <p:spTgt spid="59802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98033"/>
                                        </p:tgtEl>
                                        <p:attrNameLst>
                                          <p:attrName>style.visibility</p:attrName>
                                        </p:attrNameLst>
                                      </p:cBhvr>
                                      <p:to>
                                        <p:strVal val="visible"/>
                                      </p:to>
                                    </p:set>
                                    <p:animEffect transition="in" filter="fade">
                                      <p:cBhvr>
                                        <p:cTn id="57" dur="1000"/>
                                        <p:tgtEl>
                                          <p:spTgt spid="598033"/>
                                        </p:tgtEl>
                                      </p:cBhvr>
                                    </p:animEffect>
                                  </p:childTnLst>
                                </p:cTn>
                              </p:par>
                            </p:childTnLst>
                          </p:cTn>
                        </p:par>
                        <p:par>
                          <p:cTn id="58" fill="hold">
                            <p:stCondLst>
                              <p:cond delay="9000"/>
                            </p:stCondLst>
                            <p:childTnLst>
                              <p:par>
                                <p:cTn id="59" presetID="22" presetClass="entr" presetSubtype="8" fill="hold" grpId="0" nodeType="afterEffect">
                                  <p:stCondLst>
                                    <p:cond delay="0"/>
                                  </p:stCondLst>
                                  <p:childTnLst>
                                    <p:set>
                                      <p:cBhvr>
                                        <p:cTn id="60" dur="1" fill="hold">
                                          <p:stCondLst>
                                            <p:cond delay="0"/>
                                          </p:stCondLst>
                                        </p:cTn>
                                        <p:tgtEl>
                                          <p:spTgt spid="598021"/>
                                        </p:tgtEl>
                                        <p:attrNameLst>
                                          <p:attrName>style.visibility</p:attrName>
                                        </p:attrNameLst>
                                      </p:cBhvr>
                                      <p:to>
                                        <p:strVal val="visible"/>
                                      </p:to>
                                    </p:set>
                                    <p:animEffect transition="in" filter="wipe(left)">
                                      <p:cBhvr>
                                        <p:cTn id="61" dur="1000"/>
                                        <p:tgtEl>
                                          <p:spTgt spid="598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0" grpId="0"/>
      <p:bldP spid="598021" grpId="0"/>
      <p:bldP spid="598022" grpId="0"/>
      <p:bldP spid="598023" grpId="0"/>
      <p:bldP spid="598024" grpId="0" animBg="1"/>
      <p:bldP spid="598025" grpId="0" animBg="1"/>
      <p:bldP spid="598028" grpId="0" animBg="1"/>
      <p:bldP spid="598030" grpId="0"/>
      <p:bldP spid="598031" grpId="0"/>
      <p:bldP spid="598032" grpId="0"/>
      <p:bldP spid="598033" grpId="0"/>
      <p:bldP spid="5980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0CBF-3863-4381-9306-D329BE105E19}"/>
              </a:ext>
            </a:extLst>
          </p:cNvPr>
          <p:cNvSpPr>
            <a:spLocks noGrp="1"/>
          </p:cNvSpPr>
          <p:nvPr>
            <p:ph type="title"/>
          </p:nvPr>
        </p:nvSpPr>
        <p:spPr/>
        <p:txBody>
          <a:bodyPr/>
          <a:lstStyle/>
          <a:p>
            <a:r>
              <a:rPr lang="en-US" dirty="0"/>
              <a:t>Service Contract</a:t>
            </a:r>
          </a:p>
        </p:txBody>
      </p:sp>
      <p:sp>
        <p:nvSpPr>
          <p:cNvPr id="3" name="Content Placeholder 2">
            <a:extLst>
              <a:ext uri="{FF2B5EF4-FFF2-40B4-BE49-F238E27FC236}">
                <a16:creationId xmlns:a16="http://schemas.microsoft.com/office/drawing/2014/main" id="{729E8F50-32CB-4AF7-8AF8-986E2F6D15BA}"/>
              </a:ext>
            </a:extLst>
          </p:cNvPr>
          <p:cNvSpPr>
            <a:spLocks noGrp="1"/>
          </p:cNvSpPr>
          <p:nvPr>
            <p:ph idx="1"/>
          </p:nvPr>
        </p:nvSpPr>
        <p:spPr/>
        <p:txBody>
          <a:bodyPr>
            <a:normAutofit fontScale="92500" lnSpcReduction="20000"/>
          </a:bodyPr>
          <a:lstStyle/>
          <a:p>
            <a:r>
              <a:rPr lang="en-US" b="0" i="0" dirty="0">
                <a:solidFill>
                  <a:srgbClr val="212121"/>
                </a:solidFill>
                <a:effectLst/>
              </a:rPr>
              <a:t>This contract describes all the available operations that a client can perform on the service.</a:t>
            </a:r>
            <a:br>
              <a:rPr lang="en-US" dirty="0"/>
            </a:br>
            <a:endParaRPr lang="en-US" dirty="0"/>
          </a:p>
          <a:p>
            <a:pPr marL="0" indent="0">
              <a:buNone/>
            </a:pPr>
            <a:r>
              <a:rPr lang="en-US" dirty="0"/>
              <a:t>	</a:t>
            </a:r>
            <a:br>
              <a:rPr lang="en-US" dirty="0"/>
            </a:br>
            <a:r>
              <a:rPr lang="en-US" b="1" i="1" dirty="0">
                <a:solidFill>
                  <a:srgbClr val="0070C0"/>
                </a:solidFill>
              </a:rPr>
              <a:t>[</a:t>
            </a:r>
            <a:r>
              <a:rPr lang="en-US" b="1" i="1" dirty="0" err="1">
                <a:solidFill>
                  <a:srgbClr val="0070C0"/>
                </a:solidFill>
                <a:effectLst/>
              </a:rPr>
              <a:t>ServiceContract</a:t>
            </a:r>
            <a:r>
              <a:rPr lang="en-US" b="1" i="1" dirty="0">
                <a:solidFill>
                  <a:srgbClr val="0070C0"/>
                </a:solidFill>
                <a:effectLst/>
              </a:rPr>
              <a:t>]</a:t>
            </a:r>
            <a:r>
              <a:rPr lang="en-US" b="0" i="0" dirty="0">
                <a:solidFill>
                  <a:srgbClr val="0070C0"/>
                </a:solidFill>
                <a:effectLst/>
              </a:rPr>
              <a:t> </a:t>
            </a:r>
            <a:r>
              <a:rPr lang="en-US" b="0" i="0" dirty="0">
                <a:solidFill>
                  <a:srgbClr val="212121"/>
                </a:solidFill>
                <a:effectLst/>
              </a:rPr>
              <a:t>attribute is used to define the service contract. We can apply this attribute on class or interface. </a:t>
            </a:r>
            <a:r>
              <a:rPr lang="en-US" b="0" i="0" dirty="0" err="1">
                <a:solidFill>
                  <a:srgbClr val="212121"/>
                </a:solidFill>
                <a:effectLst/>
              </a:rPr>
              <a:t>ServiceContract</a:t>
            </a:r>
            <a:r>
              <a:rPr lang="en-US" b="0" i="0" dirty="0">
                <a:solidFill>
                  <a:srgbClr val="212121"/>
                </a:solidFill>
                <a:effectLst/>
              </a:rPr>
              <a:t> attribute exposes a CLR interface (or a class) as a WCF contract.</a:t>
            </a:r>
            <a:br>
              <a:rPr lang="en-US" dirty="0"/>
            </a:br>
            <a:br>
              <a:rPr lang="en-US" dirty="0"/>
            </a:br>
            <a:r>
              <a:rPr lang="en-US" b="1" i="1" dirty="0">
                <a:solidFill>
                  <a:srgbClr val="FFC000"/>
                </a:solidFill>
              </a:rPr>
              <a:t>[</a:t>
            </a:r>
            <a:r>
              <a:rPr lang="en-US" b="1" i="1" dirty="0" err="1">
                <a:solidFill>
                  <a:srgbClr val="FFC000"/>
                </a:solidFill>
                <a:effectLst/>
              </a:rPr>
              <a:t>OperationContract</a:t>
            </a:r>
            <a:r>
              <a:rPr lang="en-US" b="1" i="1" dirty="0">
                <a:solidFill>
                  <a:srgbClr val="FFC000"/>
                </a:solidFill>
                <a:effectLst/>
              </a:rPr>
              <a:t>]</a:t>
            </a:r>
            <a:r>
              <a:rPr lang="en-US" b="0" i="0" dirty="0">
                <a:solidFill>
                  <a:srgbClr val="FFC000"/>
                </a:solidFill>
                <a:effectLst/>
              </a:rPr>
              <a:t> </a:t>
            </a:r>
            <a:r>
              <a:rPr lang="en-US" b="0" i="0" dirty="0">
                <a:solidFill>
                  <a:srgbClr val="212121"/>
                </a:solidFill>
                <a:effectLst/>
              </a:rPr>
              <a:t>attribute is used to indicate explicitly which method is used to expose as part of WCF contract. We can apply </a:t>
            </a:r>
            <a:r>
              <a:rPr lang="en-US" b="0" i="0" dirty="0" err="1">
                <a:solidFill>
                  <a:srgbClr val="212121"/>
                </a:solidFill>
                <a:effectLst/>
              </a:rPr>
              <a:t>OperationContract</a:t>
            </a:r>
            <a:r>
              <a:rPr lang="en-US" b="0" i="0" dirty="0">
                <a:solidFill>
                  <a:srgbClr val="212121"/>
                </a:solidFill>
                <a:effectLst/>
              </a:rPr>
              <a:t> attribute only on methods, not on properties or indexers.  </a:t>
            </a:r>
            <a:br>
              <a:rPr lang="en-US" dirty="0"/>
            </a:br>
            <a:br>
              <a:rPr lang="en-US" dirty="0"/>
            </a:br>
            <a:r>
              <a:rPr lang="en-US" b="0" i="0" dirty="0">
                <a:solidFill>
                  <a:srgbClr val="0070C0"/>
                </a:solidFill>
                <a:effectLst/>
              </a:rPr>
              <a:t>[</a:t>
            </a:r>
            <a:r>
              <a:rPr lang="en-US" b="0" i="1" dirty="0" err="1">
                <a:solidFill>
                  <a:srgbClr val="0070C0"/>
                </a:solidFill>
                <a:effectLst/>
              </a:rPr>
              <a:t>ServiceContract</a:t>
            </a:r>
            <a:r>
              <a:rPr lang="en-US" b="0" i="0" dirty="0">
                <a:solidFill>
                  <a:srgbClr val="0070C0"/>
                </a:solidFill>
                <a:effectLst/>
              </a:rPr>
              <a:t>] </a:t>
            </a:r>
            <a:r>
              <a:rPr lang="en-US" b="0" i="0" dirty="0">
                <a:solidFill>
                  <a:srgbClr val="212121"/>
                </a:solidFill>
                <a:effectLst/>
              </a:rPr>
              <a:t>applies at the class or interface level</a:t>
            </a:r>
            <a:br>
              <a:rPr lang="en-US" dirty="0"/>
            </a:br>
            <a:r>
              <a:rPr lang="en-US" b="0" i="0" dirty="0">
                <a:solidFill>
                  <a:srgbClr val="FFC000"/>
                </a:solidFill>
                <a:effectLst/>
              </a:rPr>
              <a:t>[</a:t>
            </a:r>
            <a:r>
              <a:rPr lang="en-US" b="0" i="1" dirty="0" err="1">
                <a:solidFill>
                  <a:srgbClr val="FFC000"/>
                </a:solidFill>
                <a:effectLst/>
              </a:rPr>
              <a:t>OperationContract</a:t>
            </a:r>
            <a:r>
              <a:rPr lang="en-US" b="0" i="0" dirty="0">
                <a:solidFill>
                  <a:srgbClr val="FFC000"/>
                </a:solidFill>
                <a:effectLst/>
              </a:rPr>
              <a:t>] </a:t>
            </a:r>
            <a:r>
              <a:rPr lang="en-US" b="0" i="0" dirty="0">
                <a:solidFill>
                  <a:srgbClr val="212121"/>
                </a:solidFill>
                <a:effectLst/>
              </a:rPr>
              <a:t>applies at the method level</a:t>
            </a:r>
            <a:endParaRPr lang="en-US" dirty="0"/>
          </a:p>
        </p:txBody>
      </p:sp>
    </p:spTree>
    <p:extLst>
      <p:ext uri="{BB962C8B-B14F-4D97-AF65-F5344CB8AC3E}">
        <p14:creationId xmlns:p14="http://schemas.microsoft.com/office/powerpoint/2010/main" val="4241836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Contract</a:t>
            </a:r>
          </a:p>
        </p:txBody>
      </p:sp>
      <p:sp>
        <p:nvSpPr>
          <p:cNvPr id="3" name="Content Placeholder 2"/>
          <p:cNvSpPr>
            <a:spLocks noGrp="1"/>
          </p:cNvSpPr>
          <p:nvPr>
            <p:ph idx="1"/>
          </p:nvPr>
        </p:nvSpPr>
        <p:spPr>
          <a:xfrm>
            <a:off x="1097280" y="1845733"/>
            <a:ext cx="10058400" cy="4388811"/>
          </a:xfrm>
        </p:spPr>
        <p:txBody>
          <a:bodyPr>
            <a:normAutofit fontScale="92500" lnSpcReduction="20000"/>
          </a:bodyPr>
          <a:lstStyle/>
          <a:p>
            <a:r>
              <a:rPr lang="en-US" dirty="0"/>
              <a:t>[</a:t>
            </a:r>
            <a:r>
              <a:rPr lang="en-US" dirty="0" err="1"/>
              <a:t>ServiceContract</a:t>
            </a:r>
            <a:r>
              <a:rPr lang="en-US" dirty="0"/>
              <a:t>]</a:t>
            </a:r>
          </a:p>
          <a:p>
            <a:r>
              <a:rPr lang="en-US" dirty="0"/>
              <a:t>public interface IService1</a:t>
            </a:r>
          </a:p>
          <a:p>
            <a:r>
              <a:rPr lang="en-US" dirty="0"/>
              <a:t>    {</a:t>
            </a:r>
          </a:p>
          <a:p>
            <a:pPr marL="0" indent="0">
              <a:buNone/>
            </a:pPr>
            <a:r>
              <a:rPr lang="en-US" dirty="0"/>
              <a:t>        [</a:t>
            </a:r>
            <a:r>
              <a:rPr lang="en-US" dirty="0" err="1"/>
              <a:t>OperationContract</a:t>
            </a:r>
            <a:r>
              <a:rPr lang="en-US" dirty="0"/>
              <a:t>]</a:t>
            </a:r>
          </a:p>
          <a:p>
            <a:r>
              <a:rPr lang="en-US" dirty="0"/>
              <a:t>        string </a:t>
            </a:r>
            <a:r>
              <a:rPr lang="en-US" dirty="0" err="1"/>
              <a:t>GetData</a:t>
            </a:r>
            <a:r>
              <a:rPr lang="en-US" dirty="0"/>
              <a:t>(int value);</a:t>
            </a:r>
          </a:p>
          <a:p>
            <a:r>
              <a:rPr lang="en-US" dirty="0"/>
              <a:t>        </a:t>
            </a:r>
          </a:p>
          <a:p>
            <a:r>
              <a:rPr lang="en-US" dirty="0"/>
              <a:t>        double Hello(string s);</a:t>
            </a:r>
          </a:p>
          <a:p>
            <a:endParaRPr lang="en-US" dirty="0"/>
          </a:p>
          <a:p>
            <a:r>
              <a:rPr lang="en-US" dirty="0"/>
              <a:t>        [</a:t>
            </a:r>
            <a:r>
              <a:rPr lang="en-US" dirty="0" err="1"/>
              <a:t>OperationContract</a:t>
            </a:r>
            <a:r>
              <a:rPr lang="en-US" dirty="0"/>
              <a:t>]</a:t>
            </a:r>
          </a:p>
          <a:p>
            <a:r>
              <a:rPr lang="en-US" dirty="0"/>
              <a:t>        </a:t>
            </a:r>
            <a:r>
              <a:rPr lang="en-US" dirty="0" err="1"/>
              <a:t>int</a:t>
            </a:r>
            <a:r>
              <a:rPr lang="en-US" dirty="0"/>
              <a:t> Sum(</a:t>
            </a:r>
            <a:r>
              <a:rPr lang="en-US" dirty="0" err="1"/>
              <a:t>int</a:t>
            </a:r>
            <a:r>
              <a:rPr lang="en-US" dirty="0"/>
              <a:t> a, </a:t>
            </a:r>
            <a:r>
              <a:rPr lang="en-US" dirty="0" err="1"/>
              <a:t>int</a:t>
            </a:r>
            <a:r>
              <a:rPr lang="en-US" dirty="0"/>
              <a:t> b);</a:t>
            </a:r>
          </a:p>
          <a:p>
            <a:r>
              <a:rPr lang="en-US" dirty="0"/>
              <a:t>    }</a:t>
            </a:r>
          </a:p>
        </p:txBody>
      </p:sp>
    </p:spTree>
    <p:extLst>
      <p:ext uri="{BB962C8B-B14F-4D97-AF65-F5344CB8AC3E}">
        <p14:creationId xmlns:p14="http://schemas.microsoft.com/office/powerpoint/2010/main" val="2851257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FABF-2474-4EFB-96CD-977826670D33}"/>
              </a:ext>
            </a:extLst>
          </p:cNvPr>
          <p:cNvSpPr>
            <a:spLocks noGrp="1"/>
          </p:cNvSpPr>
          <p:nvPr>
            <p:ph type="title"/>
          </p:nvPr>
        </p:nvSpPr>
        <p:spPr/>
        <p:txBody>
          <a:bodyPr/>
          <a:lstStyle/>
          <a:p>
            <a:r>
              <a:rPr lang="en-US" dirty="0"/>
              <a:t>Data Contract</a:t>
            </a:r>
          </a:p>
        </p:txBody>
      </p:sp>
      <p:sp>
        <p:nvSpPr>
          <p:cNvPr id="3" name="Content Placeholder 2">
            <a:extLst>
              <a:ext uri="{FF2B5EF4-FFF2-40B4-BE49-F238E27FC236}">
                <a16:creationId xmlns:a16="http://schemas.microsoft.com/office/drawing/2014/main" id="{75436CB0-6DE8-4FFA-B3C7-E19656370E21}"/>
              </a:ext>
            </a:extLst>
          </p:cNvPr>
          <p:cNvSpPr>
            <a:spLocks noGrp="1"/>
          </p:cNvSpPr>
          <p:nvPr>
            <p:ph idx="1"/>
          </p:nvPr>
        </p:nvSpPr>
        <p:spPr/>
        <p:txBody>
          <a:bodyPr/>
          <a:lstStyle/>
          <a:p>
            <a:r>
              <a:rPr lang="en-US" b="0" i="0" dirty="0">
                <a:solidFill>
                  <a:srgbClr val="212121"/>
                </a:solidFill>
                <a:effectLst/>
                <a:latin typeface="open sans" panose="020B0606030504020204" pitchFamily="34" charset="0"/>
              </a:rPr>
              <a:t>This contract defines the data types that are passed into and out of the service.</a:t>
            </a:r>
            <a:br>
              <a:rPr lang="en-US" dirty="0"/>
            </a:br>
            <a:endParaRPr lang="en-US" dirty="0"/>
          </a:p>
          <a:p>
            <a:pPr marL="0" indent="0">
              <a:buNone/>
            </a:pPr>
            <a:r>
              <a:rPr lang="en-US" b="1" i="0" dirty="0">
                <a:solidFill>
                  <a:srgbClr val="C00000"/>
                </a:solidFill>
                <a:effectLst/>
                <a:latin typeface="open sans" panose="020B0606030504020204" pitchFamily="34" charset="0"/>
              </a:rPr>
              <a:t>[</a:t>
            </a:r>
            <a:r>
              <a:rPr lang="en-US" b="1" i="1" dirty="0" err="1">
                <a:solidFill>
                  <a:srgbClr val="C00000"/>
                </a:solidFill>
                <a:effectLst/>
                <a:latin typeface="open sans" panose="020B0606030504020204" pitchFamily="34" charset="0"/>
              </a:rPr>
              <a:t>DataContract</a:t>
            </a:r>
            <a:r>
              <a:rPr lang="en-US" b="1" i="0" dirty="0">
                <a:solidFill>
                  <a:srgbClr val="C00000"/>
                </a:solidFill>
                <a:effectLst/>
                <a:latin typeface="open sans" panose="020B0606030504020204" pitchFamily="34" charset="0"/>
              </a:rPr>
              <a:t>] </a:t>
            </a:r>
            <a:r>
              <a:rPr lang="en-US" b="0" i="0" dirty="0">
                <a:solidFill>
                  <a:srgbClr val="212121"/>
                </a:solidFill>
                <a:effectLst/>
                <a:latin typeface="open sans" panose="020B0606030504020204" pitchFamily="34" charset="0"/>
              </a:rPr>
              <a:t>attribute is used at the custom data type definition level, i.e. at class or structure level</a:t>
            </a:r>
          </a:p>
          <a:p>
            <a:pPr marL="0" indent="0">
              <a:buNone/>
            </a:pPr>
            <a:r>
              <a:rPr lang="en-US" dirty="0"/>
              <a:t>	</a:t>
            </a:r>
            <a:br>
              <a:rPr lang="en-US" dirty="0"/>
            </a:br>
            <a:r>
              <a:rPr lang="en-US" b="1" i="0" dirty="0">
                <a:solidFill>
                  <a:srgbClr val="0070C0"/>
                </a:solidFill>
                <a:effectLst/>
                <a:latin typeface="open sans" panose="020B0606030504020204" pitchFamily="34" charset="0"/>
              </a:rPr>
              <a:t>[</a:t>
            </a:r>
            <a:r>
              <a:rPr lang="en-US" b="1" i="1" dirty="0" err="1">
                <a:solidFill>
                  <a:srgbClr val="0070C0"/>
                </a:solidFill>
                <a:effectLst/>
                <a:latin typeface="open sans" panose="020B0606030504020204" pitchFamily="34" charset="0"/>
              </a:rPr>
              <a:t>DataMember</a:t>
            </a:r>
            <a:r>
              <a:rPr lang="en-US" b="1" i="0" dirty="0">
                <a:solidFill>
                  <a:srgbClr val="0070C0"/>
                </a:solidFill>
                <a:effectLst/>
                <a:latin typeface="open sans" panose="020B0606030504020204" pitchFamily="34" charset="0"/>
              </a:rPr>
              <a:t>] </a:t>
            </a:r>
            <a:r>
              <a:rPr lang="en-US" b="0" i="0" dirty="0">
                <a:solidFill>
                  <a:srgbClr val="212121"/>
                </a:solidFill>
                <a:effectLst/>
                <a:latin typeface="open sans" panose="020B0606030504020204" pitchFamily="34" charset="0"/>
              </a:rPr>
              <a:t>attribute is used for fields, properties, and events</a:t>
            </a:r>
            <a:endParaRPr lang="en-US" dirty="0"/>
          </a:p>
        </p:txBody>
      </p:sp>
    </p:spTree>
    <p:extLst>
      <p:ext uri="{BB962C8B-B14F-4D97-AF65-F5344CB8AC3E}">
        <p14:creationId xmlns:p14="http://schemas.microsoft.com/office/powerpoint/2010/main" val="3521760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Contract</a:t>
            </a:r>
          </a:p>
        </p:txBody>
      </p:sp>
      <p:sp>
        <p:nvSpPr>
          <p:cNvPr id="3" name="Content Placeholder 2"/>
          <p:cNvSpPr>
            <a:spLocks noGrp="1"/>
          </p:cNvSpPr>
          <p:nvPr>
            <p:ph idx="1"/>
          </p:nvPr>
        </p:nvSpPr>
        <p:spPr>
          <a:xfrm>
            <a:off x="1097280" y="1845734"/>
            <a:ext cx="10058400" cy="4444230"/>
          </a:xfrm>
        </p:spPr>
        <p:txBody>
          <a:bodyPr>
            <a:normAutofit/>
          </a:bodyPr>
          <a:lstStyle/>
          <a:p>
            <a:r>
              <a:rPr lang="en-US" dirty="0"/>
              <a:t> [</a:t>
            </a:r>
            <a:r>
              <a:rPr lang="en-US" dirty="0" err="1"/>
              <a:t>DataContract</a:t>
            </a:r>
            <a:r>
              <a:rPr lang="en-US" dirty="0"/>
              <a:t>]</a:t>
            </a:r>
          </a:p>
          <a:p>
            <a:r>
              <a:rPr lang="en-US" dirty="0"/>
              <a:t>public class </a:t>
            </a:r>
            <a:r>
              <a:rPr lang="en-US" dirty="0" err="1"/>
              <a:t>CompositeType</a:t>
            </a:r>
            <a:br>
              <a:rPr lang="en-US" dirty="0"/>
            </a:br>
            <a:r>
              <a:rPr lang="en-US" dirty="0"/>
              <a:t>{</a:t>
            </a:r>
          </a:p>
          <a:p>
            <a:r>
              <a:rPr lang="en-US" dirty="0"/>
              <a:t> bool </a:t>
            </a:r>
            <a:r>
              <a:rPr lang="en-US" dirty="0" err="1"/>
              <a:t>boolValue</a:t>
            </a:r>
            <a:r>
              <a:rPr lang="en-US" dirty="0"/>
              <a:t> = true;</a:t>
            </a:r>
            <a:br>
              <a:rPr lang="en-US" dirty="0"/>
            </a:br>
            <a:endParaRPr lang="en-US" dirty="0"/>
          </a:p>
          <a:p>
            <a:r>
              <a:rPr lang="en-US" dirty="0"/>
              <a:t>[</a:t>
            </a:r>
            <a:r>
              <a:rPr lang="en-US" dirty="0" err="1"/>
              <a:t>DataMember</a:t>
            </a:r>
            <a:r>
              <a:rPr lang="en-US" dirty="0"/>
              <a:t>]</a:t>
            </a:r>
            <a:br>
              <a:rPr lang="en-US" dirty="0"/>
            </a:br>
            <a:r>
              <a:rPr lang="en-US" dirty="0"/>
              <a:t>public bool </a:t>
            </a:r>
            <a:r>
              <a:rPr lang="en-US" dirty="0" err="1"/>
              <a:t>BoolValue</a:t>
            </a:r>
            <a:br>
              <a:rPr lang="en-US" dirty="0"/>
            </a:br>
            <a:r>
              <a:rPr lang="en-US" dirty="0"/>
              <a:t>{</a:t>
            </a:r>
          </a:p>
          <a:p>
            <a:r>
              <a:rPr lang="en-US" dirty="0"/>
              <a:t> get { return </a:t>
            </a:r>
            <a:r>
              <a:rPr lang="en-US" dirty="0" err="1"/>
              <a:t>boolValue</a:t>
            </a:r>
            <a:r>
              <a:rPr lang="en-US" dirty="0"/>
              <a:t>; }</a:t>
            </a:r>
            <a:br>
              <a:rPr lang="en-US" dirty="0"/>
            </a:br>
            <a:r>
              <a:rPr lang="en-US" dirty="0"/>
              <a:t> set { </a:t>
            </a:r>
            <a:r>
              <a:rPr lang="en-US" dirty="0" err="1"/>
              <a:t>boolValue</a:t>
            </a:r>
            <a:r>
              <a:rPr lang="en-US" dirty="0"/>
              <a:t> = value; }</a:t>
            </a:r>
            <a:br>
              <a:rPr lang="en-US" dirty="0"/>
            </a:br>
            <a:r>
              <a:rPr lang="en-US" dirty="0"/>
              <a:t>}</a:t>
            </a:r>
          </a:p>
          <a:p>
            <a:pPr marL="0" indent="0">
              <a:buNone/>
            </a:pPr>
            <a:r>
              <a:rPr lang="en-US" dirty="0"/>
              <a:t>}</a:t>
            </a:r>
          </a:p>
        </p:txBody>
      </p:sp>
    </p:spTree>
    <p:extLst>
      <p:ext uri="{BB962C8B-B14F-4D97-AF65-F5344CB8AC3E}">
        <p14:creationId xmlns:p14="http://schemas.microsoft.com/office/powerpoint/2010/main" val="206636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3AF9C-DA59-4141-B8F8-CB880ED9A46F}"/>
              </a:ext>
            </a:extLst>
          </p:cNvPr>
          <p:cNvSpPr>
            <a:spLocks noGrp="1"/>
          </p:cNvSpPr>
          <p:nvPr>
            <p:ph type="title"/>
          </p:nvPr>
        </p:nvSpPr>
        <p:spPr/>
        <p:txBody>
          <a:bodyPr/>
          <a:lstStyle/>
          <a:p>
            <a:r>
              <a:rPr lang="en-US" dirty="0"/>
              <a:t>Message Contract</a:t>
            </a:r>
          </a:p>
        </p:txBody>
      </p:sp>
      <p:sp>
        <p:nvSpPr>
          <p:cNvPr id="3" name="Content Placeholder 2">
            <a:extLst>
              <a:ext uri="{FF2B5EF4-FFF2-40B4-BE49-F238E27FC236}">
                <a16:creationId xmlns:a16="http://schemas.microsoft.com/office/drawing/2014/main" id="{B4F53E98-CFA8-467F-A2F5-CE505721D160}"/>
              </a:ext>
            </a:extLst>
          </p:cNvPr>
          <p:cNvSpPr>
            <a:spLocks noGrp="1"/>
          </p:cNvSpPr>
          <p:nvPr>
            <p:ph idx="1"/>
          </p:nvPr>
        </p:nvSpPr>
        <p:spPr/>
        <p:txBody>
          <a:bodyPr/>
          <a:lstStyle/>
          <a:p>
            <a:r>
              <a:rPr lang="en-US" b="0" i="0" dirty="0">
                <a:solidFill>
                  <a:srgbClr val="212121"/>
                </a:solidFill>
                <a:effectLst/>
                <a:latin typeface="open sans" panose="020B0606030504020204" pitchFamily="34" charset="0"/>
              </a:rPr>
              <a:t>This contract provides direct control over the SOAP message structure. This is useful in interoperability cases and when there is an existing message format you have to comply with.</a:t>
            </a:r>
            <a:br>
              <a:rPr lang="en-US" dirty="0"/>
            </a:br>
            <a:br>
              <a:rPr lang="en-US" dirty="0"/>
            </a:br>
            <a:r>
              <a:rPr lang="en-US" b="1" i="0" dirty="0">
                <a:solidFill>
                  <a:schemeClr val="accent6">
                    <a:lumMod val="75000"/>
                  </a:schemeClr>
                </a:solidFill>
                <a:effectLst/>
                <a:latin typeface="open sans" panose="020B0606030504020204" pitchFamily="34" charset="0"/>
              </a:rPr>
              <a:t>[</a:t>
            </a:r>
            <a:r>
              <a:rPr lang="en-US" b="1" i="1" dirty="0" err="1">
                <a:solidFill>
                  <a:schemeClr val="accent6">
                    <a:lumMod val="75000"/>
                  </a:schemeClr>
                </a:solidFill>
                <a:effectLst/>
                <a:latin typeface="open sans" panose="020B0606030504020204" pitchFamily="34" charset="0"/>
              </a:rPr>
              <a:t>MessageContract</a:t>
            </a:r>
            <a:r>
              <a:rPr lang="en-US" b="1" i="0" dirty="0">
                <a:solidFill>
                  <a:schemeClr val="accent6">
                    <a:lumMod val="75000"/>
                  </a:schemeClr>
                </a:solidFill>
                <a:effectLst/>
                <a:latin typeface="open sans" panose="020B0606030504020204" pitchFamily="34" charset="0"/>
              </a:rPr>
              <a:t>] </a:t>
            </a:r>
            <a:r>
              <a:rPr lang="en-US" b="0" i="0" dirty="0">
                <a:solidFill>
                  <a:srgbClr val="212121"/>
                </a:solidFill>
                <a:effectLst/>
                <a:latin typeface="open sans" panose="020B0606030504020204" pitchFamily="34" charset="0"/>
              </a:rPr>
              <a:t>attribute is used to define a type as a Message type</a:t>
            </a:r>
            <a:br>
              <a:rPr lang="en-US" dirty="0"/>
            </a:br>
            <a:r>
              <a:rPr lang="en-US" b="1" i="0" dirty="0">
                <a:solidFill>
                  <a:srgbClr val="00B0F0"/>
                </a:solidFill>
                <a:effectLst/>
                <a:latin typeface="open sans" panose="020B0606030504020204" pitchFamily="34" charset="0"/>
              </a:rPr>
              <a:t>[</a:t>
            </a:r>
            <a:r>
              <a:rPr lang="en-US" b="1" i="1" dirty="0" err="1">
                <a:solidFill>
                  <a:srgbClr val="00B0F0"/>
                </a:solidFill>
                <a:effectLst/>
                <a:latin typeface="open sans" panose="020B0606030504020204" pitchFamily="34" charset="0"/>
              </a:rPr>
              <a:t>MessageHeader</a:t>
            </a:r>
            <a:r>
              <a:rPr lang="en-US" b="1" i="0" dirty="0">
                <a:solidFill>
                  <a:srgbClr val="00B0F0"/>
                </a:solidFill>
                <a:effectLst/>
                <a:latin typeface="open sans" panose="020B0606030504020204" pitchFamily="34" charset="0"/>
              </a:rPr>
              <a:t>] </a:t>
            </a:r>
            <a:r>
              <a:rPr lang="en-US" b="0" i="0" dirty="0">
                <a:solidFill>
                  <a:srgbClr val="212121"/>
                </a:solidFill>
                <a:effectLst/>
                <a:latin typeface="open sans" panose="020B0606030504020204" pitchFamily="34" charset="0"/>
              </a:rPr>
              <a:t>attribute is used for those members of the type we want to make into SOAP headers</a:t>
            </a:r>
            <a:br>
              <a:rPr lang="en-US" dirty="0"/>
            </a:br>
            <a:r>
              <a:rPr lang="en-US" b="1" i="0" dirty="0">
                <a:solidFill>
                  <a:schemeClr val="accent2">
                    <a:lumMod val="75000"/>
                  </a:schemeClr>
                </a:solidFill>
                <a:effectLst/>
                <a:latin typeface="open sans" panose="020B0606030504020204" pitchFamily="34" charset="0"/>
              </a:rPr>
              <a:t>[</a:t>
            </a:r>
            <a:r>
              <a:rPr lang="en-US" b="1" i="1" dirty="0" err="1">
                <a:solidFill>
                  <a:schemeClr val="accent2">
                    <a:lumMod val="75000"/>
                  </a:schemeClr>
                </a:solidFill>
                <a:effectLst/>
                <a:latin typeface="open sans" panose="020B0606030504020204" pitchFamily="34" charset="0"/>
              </a:rPr>
              <a:t>MessageBodyMember</a:t>
            </a:r>
            <a:r>
              <a:rPr lang="en-US" b="1" i="0" dirty="0">
                <a:solidFill>
                  <a:schemeClr val="accent2">
                    <a:lumMod val="75000"/>
                  </a:schemeClr>
                </a:solidFill>
                <a:effectLst/>
                <a:latin typeface="open sans" panose="020B0606030504020204" pitchFamily="34" charset="0"/>
              </a:rPr>
              <a:t>] </a:t>
            </a:r>
            <a:r>
              <a:rPr lang="en-US" b="0" i="0" dirty="0">
                <a:solidFill>
                  <a:srgbClr val="212121"/>
                </a:solidFill>
                <a:effectLst/>
                <a:latin typeface="open sans" panose="020B0606030504020204" pitchFamily="34" charset="0"/>
              </a:rPr>
              <a:t>attribute is used for those members we want to make into parts of the SOAP body of the message</a:t>
            </a:r>
            <a:endParaRPr lang="en-US" dirty="0"/>
          </a:p>
        </p:txBody>
      </p:sp>
    </p:spTree>
    <p:extLst>
      <p:ext uri="{BB962C8B-B14F-4D97-AF65-F5344CB8AC3E}">
        <p14:creationId xmlns:p14="http://schemas.microsoft.com/office/powerpoint/2010/main" val="3599476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t>Message Contract</a:t>
            </a:r>
          </a:p>
        </p:txBody>
      </p:sp>
      <p:sp>
        <p:nvSpPr>
          <p:cNvPr id="2" name="Rectangle 1"/>
          <p:cNvSpPr/>
          <p:nvPr/>
        </p:nvSpPr>
        <p:spPr>
          <a:xfrm>
            <a:off x="1097280" y="2081127"/>
            <a:ext cx="6096000" cy="3831818"/>
          </a:xfrm>
          <a:prstGeom prst="rect">
            <a:avLst/>
          </a:prstGeom>
        </p:spPr>
        <p:txBody>
          <a:bodyPr>
            <a:spAutoFit/>
          </a:bodyPr>
          <a:lstStyle/>
          <a:p>
            <a:pPr eaLnBrk="0" hangingPunct="0">
              <a:lnSpc>
                <a:spcPct val="85000"/>
              </a:lnSpc>
              <a:spcBef>
                <a:spcPct val="20000"/>
              </a:spcBef>
            </a:pPr>
            <a:r>
              <a:rPr lang="en-US" b="1" dirty="0">
                <a:solidFill>
                  <a:srgbClr val="FF0000"/>
                </a:solidFill>
                <a:latin typeface="Consolas" pitchFamily="49" charset="0"/>
              </a:rPr>
              <a:t>[</a:t>
            </a:r>
            <a:r>
              <a:rPr lang="en-US" b="1" dirty="0" err="1">
                <a:solidFill>
                  <a:srgbClr val="FF0000"/>
                </a:solidFill>
                <a:latin typeface="Consolas" pitchFamily="49" charset="0"/>
              </a:rPr>
              <a:t>MessageContract</a:t>
            </a:r>
            <a:r>
              <a:rPr lang="en-US" b="1" dirty="0">
                <a:solidFill>
                  <a:srgbClr val="FF0000"/>
                </a:solidFill>
                <a:latin typeface="Consolas" pitchFamily="49" charset="0"/>
              </a:rPr>
              <a:t>]</a:t>
            </a:r>
          </a:p>
          <a:p>
            <a:pPr eaLnBrk="0" hangingPunct="0">
              <a:lnSpc>
                <a:spcPct val="85000"/>
              </a:lnSpc>
              <a:spcBef>
                <a:spcPct val="20000"/>
              </a:spcBef>
            </a:pPr>
            <a:r>
              <a:rPr lang="en-US" dirty="0">
                <a:latin typeface="Consolas" pitchFamily="49" charset="0"/>
              </a:rPr>
              <a:t>public class </a:t>
            </a:r>
            <a:r>
              <a:rPr lang="en-US" dirty="0" err="1">
                <a:latin typeface="Consolas" pitchFamily="49" charset="0"/>
              </a:rPr>
              <a:t>ComplexProblem</a:t>
            </a:r>
            <a:endParaRPr lang="en-US" dirty="0">
              <a:latin typeface="Consolas" pitchFamily="49" charset="0"/>
            </a:endParaRPr>
          </a:p>
          <a:p>
            <a:pPr eaLnBrk="0" hangingPunct="0">
              <a:lnSpc>
                <a:spcPct val="85000"/>
              </a:lnSpc>
              <a:spcBef>
                <a:spcPct val="20000"/>
              </a:spcBef>
            </a:pPr>
            <a:r>
              <a:rPr lang="en-US" dirty="0">
                <a:latin typeface="Consolas" pitchFamily="49" charset="0"/>
              </a:rPr>
              <a:t>{</a:t>
            </a:r>
          </a:p>
          <a:p>
            <a:pPr eaLnBrk="0" hangingPunct="0">
              <a:lnSpc>
                <a:spcPct val="85000"/>
              </a:lnSpc>
              <a:spcBef>
                <a:spcPct val="20000"/>
              </a:spcBef>
            </a:pPr>
            <a:r>
              <a:rPr lang="en-US" dirty="0">
                <a:latin typeface="Consolas" pitchFamily="49" charset="0"/>
              </a:rPr>
              <a:t>    </a:t>
            </a:r>
            <a:r>
              <a:rPr lang="en-US" b="1" dirty="0">
                <a:solidFill>
                  <a:srgbClr val="FF0000"/>
                </a:solidFill>
                <a:latin typeface="Consolas" pitchFamily="49" charset="0"/>
              </a:rPr>
              <a:t>[</a:t>
            </a:r>
            <a:r>
              <a:rPr lang="en-US" b="1" dirty="0" err="1">
                <a:solidFill>
                  <a:srgbClr val="FF0000"/>
                </a:solidFill>
                <a:latin typeface="Consolas" pitchFamily="49" charset="0"/>
              </a:rPr>
              <a:t>MessageHeader</a:t>
            </a:r>
            <a:r>
              <a:rPr lang="en-US" b="1" dirty="0">
                <a:solidFill>
                  <a:srgbClr val="FF0000"/>
                </a:solidFill>
                <a:latin typeface="Consolas" pitchFamily="49" charset="0"/>
              </a:rPr>
              <a:t>]</a:t>
            </a:r>
            <a:r>
              <a:rPr lang="en-US" b="1" dirty="0">
                <a:solidFill>
                  <a:srgbClr val="FFFF00"/>
                </a:solidFill>
                <a:latin typeface="Consolas" pitchFamily="49" charset="0"/>
              </a:rPr>
              <a:t> </a:t>
            </a:r>
            <a:br>
              <a:rPr lang="en-US" b="1" dirty="0">
                <a:solidFill>
                  <a:srgbClr val="FFFF00"/>
                </a:solidFill>
                <a:latin typeface="Consolas" pitchFamily="49" charset="0"/>
              </a:rPr>
            </a:br>
            <a:r>
              <a:rPr lang="en-US" b="1" dirty="0">
                <a:solidFill>
                  <a:srgbClr val="FFFF00"/>
                </a:solidFill>
                <a:latin typeface="Consolas" pitchFamily="49" charset="0"/>
              </a:rPr>
              <a:t>    </a:t>
            </a:r>
            <a:r>
              <a:rPr lang="en-US" dirty="0">
                <a:latin typeface="Consolas" pitchFamily="49" charset="0"/>
              </a:rPr>
              <a:t>public string operation;</a:t>
            </a:r>
          </a:p>
          <a:p>
            <a:pPr eaLnBrk="0" hangingPunct="0">
              <a:lnSpc>
                <a:spcPct val="85000"/>
              </a:lnSpc>
              <a:spcBef>
                <a:spcPct val="20000"/>
              </a:spcBef>
            </a:pPr>
            <a:r>
              <a:rPr lang="en-US" dirty="0">
                <a:latin typeface="Consolas" pitchFamily="49" charset="0"/>
              </a:rPr>
              <a:t>    </a:t>
            </a:r>
            <a:r>
              <a:rPr lang="en-US" b="1" dirty="0">
                <a:solidFill>
                  <a:srgbClr val="FF0000"/>
                </a:solidFill>
                <a:latin typeface="Consolas" pitchFamily="49" charset="0"/>
              </a:rPr>
              <a:t>[</a:t>
            </a:r>
            <a:r>
              <a:rPr lang="en-US" b="1" dirty="0" err="1">
                <a:solidFill>
                  <a:srgbClr val="FF0000"/>
                </a:solidFill>
                <a:latin typeface="Consolas" pitchFamily="49" charset="0"/>
              </a:rPr>
              <a:t>MessageBody</a:t>
            </a:r>
            <a:r>
              <a:rPr lang="en-US" b="1" dirty="0">
                <a:solidFill>
                  <a:srgbClr val="FF0000"/>
                </a:solidFill>
                <a:latin typeface="Consolas" pitchFamily="49" charset="0"/>
              </a:rPr>
              <a:t>]</a:t>
            </a:r>
            <a:br>
              <a:rPr lang="en-US" b="1" dirty="0">
                <a:solidFill>
                  <a:srgbClr val="FFFF00"/>
                </a:solidFill>
                <a:latin typeface="Consolas" pitchFamily="49" charset="0"/>
              </a:rPr>
            </a:br>
            <a:r>
              <a:rPr lang="en-US" b="1" dirty="0">
                <a:solidFill>
                  <a:srgbClr val="FFFF00"/>
                </a:solidFill>
                <a:latin typeface="Consolas" pitchFamily="49" charset="0"/>
              </a:rPr>
              <a:t>    </a:t>
            </a:r>
            <a:r>
              <a:rPr lang="en-US" dirty="0">
                <a:latin typeface="Consolas" pitchFamily="49" charset="0"/>
              </a:rPr>
              <a:t>public </a:t>
            </a:r>
            <a:r>
              <a:rPr lang="en-US" dirty="0" err="1">
                <a:latin typeface="Consolas" pitchFamily="49" charset="0"/>
              </a:rPr>
              <a:t>ComplexNumber</a:t>
            </a:r>
            <a:r>
              <a:rPr lang="en-US" dirty="0">
                <a:latin typeface="Consolas" pitchFamily="49" charset="0"/>
              </a:rPr>
              <a:t> n1;</a:t>
            </a:r>
          </a:p>
          <a:p>
            <a:pPr eaLnBrk="0" hangingPunct="0">
              <a:lnSpc>
                <a:spcPct val="85000"/>
              </a:lnSpc>
              <a:spcBef>
                <a:spcPct val="20000"/>
              </a:spcBef>
            </a:pPr>
            <a:r>
              <a:rPr lang="en-US" dirty="0">
                <a:latin typeface="Consolas" pitchFamily="49" charset="0"/>
              </a:rPr>
              <a:t>    </a:t>
            </a:r>
            <a:r>
              <a:rPr lang="en-US" b="1" dirty="0">
                <a:solidFill>
                  <a:srgbClr val="FF0000"/>
                </a:solidFill>
                <a:latin typeface="Consolas" pitchFamily="49" charset="0"/>
              </a:rPr>
              <a:t>[</a:t>
            </a:r>
            <a:r>
              <a:rPr lang="en-US" b="1" dirty="0" err="1">
                <a:solidFill>
                  <a:srgbClr val="FF0000"/>
                </a:solidFill>
                <a:latin typeface="Consolas" pitchFamily="49" charset="0"/>
              </a:rPr>
              <a:t>MessageBody</a:t>
            </a:r>
            <a:r>
              <a:rPr lang="en-US" b="1" dirty="0">
                <a:solidFill>
                  <a:srgbClr val="FF0000"/>
                </a:solidFill>
                <a:latin typeface="Consolas" pitchFamily="49" charset="0"/>
              </a:rPr>
              <a:t>]</a:t>
            </a:r>
            <a:br>
              <a:rPr lang="en-US" b="1" dirty="0">
                <a:solidFill>
                  <a:srgbClr val="FFFF00"/>
                </a:solidFill>
                <a:latin typeface="Consolas" pitchFamily="49" charset="0"/>
              </a:rPr>
            </a:br>
            <a:r>
              <a:rPr lang="en-US" b="1" dirty="0">
                <a:solidFill>
                  <a:srgbClr val="FFFF00"/>
                </a:solidFill>
                <a:latin typeface="Consolas" pitchFamily="49" charset="0"/>
              </a:rPr>
              <a:t>    </a:t>
            </a:r>
            <a:r>
              <a:rPr lang="en-US" dirty="0">
                <a:latin typeface="Consolas" pitchFamily="49" charset="0"/>
              </a:rPr>
              <a:t>public </a:t>
            </a:r>
            <a:r>
              <a:rPr lang="en-US" dirty="0" err="1">
                <a:latin typeface="Consolas" pitchFamily="49" charset="0"/>
              </a:rPr>
              <a:t>ComplexNumber</a:t>
            </a:r>
            <a:r>
              <a:rPr lang="en-US" dirty="0">
                <a:latin typeface="Consolas" pitchFamily="49" charset="0"/>
              </a:rPr>
              <a:t> n2;</a:t>
            </a:r>
          </a:p>
          <a:p>
            <a:pPr eaLnBrk="0" hangingPunct="0">
              <a:lnSpc>
                <a:spcPct val="85000"/>
              </a:lnSpc>
              <a:spcBef>
                <a:spcPct val="20000"/>
              </a:spcBef>
            </a:pPr>
            <a:r>
              <a:rPr lang="en-US" dirty="0">
                <a:latin typeface="Consolas" pitchFamily="49" charset="0"/>
              </a:rPr>
              <a:t>    </a:t>
            </a:r>
            <a:r>
              <a:rPr lang="en-US" b="1" dirty="0">
                <a:solidFill>
                  <a:srgbClr val="FF0000"/>
                </a:solidFill>
                <a:latin typeface="Consolas" pitchFamily="49" charset="0"/>
              </a:rPr>
              <a:t>[</a:t>
            </a:r>
            <a:r>
              <a:rPr lang="en-US" b="1" dirty="0" err="1">
                <a:solidFill>
                  <a:srgbClr val="FF0000"/>
                </a:solidFill>
                <a:latin typeface="Consolas" pitchFamily="49" charset="0"/>
              </a:rPr>
              <a:t>MessageBody</a:t>
            </a:r>
            <a:r>
              <a:rPr lang="en-US" b="1" dirty="0">
                <a:solidFill>
                  <a:srgbClr val="FF0000"/>
                </a:solidFill>
                <a:latin typeface="Consolas" pitchFamily="49" charset="0"/>
              </a:rPr>
              <a:t>]</a:t>
            </a:r>
            <a:br>
              <a:rPr lang="en-US" b="1" dirty="0">
                <a:solidFill>
                  <a:srgbClr val="FFFF00"/>
                </a:solidFill>
                <a:latin typeface="Consolas" pitchFamily="49" charset="0"/>
              </a:rPr>
            </a:br>
            <a:r>
              <a:rPr lang="en-US" b="1" dirty="0">
                <a:solidFill>
                  <a:srgbClr val="FFFF00"/>
                </a:solidFill>
                <a:latin typeface="Consolas" pitchFamily="49" charset="0"/>
              </a:rPr>
              <a:t>    </a:t>
            </a:r>
            <a:r>
              <a:rPr lang="en-US" dirty="0">
                <a:latin typeface="Consolas" pitchFamily="49" charset="0"/>
              </a:rPr>
              <a:t>public </a:t>
            </a:r>
            <a:r>
              <a:rPr lang="en-US" dirty="0" err="1">
                <a:latin typeface="Consolas" pitchFamily="49" charset="0"/>
              </a:rPr>
              <a:t>ComplexNumber</a:t>
            </a:r>
            <a:r>
              <a:rPr lang="en-US" dirty="0">
                <a:latin typeface="Consolas" pitchFamily="49" charset="0"/>
              </a:rPr>
              <a:t> solution;</a:t>
            </a:r>
          </a:p>
          <a:p>
            <a:pPr eaLnBrk="0" hangingPunct="0">
              <a:lnSpc>
                <a:spcPct val="85000"/>
              </a:lnSpc>
              <a:spcBef>
                <a:spcPct val="20000"/>
              </a:spcBef>
            </a:pPr>
            <a:r>
              <a:rPr lang="en-US" dirty="0">
                <a:latin typeface="Consolas" pitchFamily="49" charset="0"/>
              </a:rPr>
              <a:t>    </a:t>
            </a:r>
            <a:br>
              <a:rPr lang="en-US" dirty="0">
                <a:latin typeface="Consolas" pitchFamily="49" charset="0"/>
              </a:rPr>
            </a:br>
            <a:r>
              <a:rPr lang="en-US" dirty="0">
                <a:latin typeface="Consolas" pitchFamily="49" charset="0"/>
              </a:rPr>
              <a:t>    // Constructors…</a:t>
            </a:r>
          </a:p>
          <a:p>
            <a:pPr eaLnBrk="0" hangingPunct="0">
              <a:lnSpc>
                <a:spcPct val="85000"/>
              </a:lnSpc>
              <a:spcBef>
                <a:spcPct val="20000"/>
              </a:spcBef>
            </a:pPr>
            <a:r>
              <a:rPr lang="en-US" dirty="0">
                <a:latin typeface="Consolas" pitchFamily="49" charset="0"/>
              </a:rPr>
              <a:t>}</a:t>
            </a:r>
          </a:p>
        </p:txBody>
      </p:sp>
    </p:spTree>
    <p:extLst>
      <p:ext uri="{BB962C8B-B14F-4D97-AF65-F5344CB8AC3E}">
        <p14:creationId xmlns:p14="http://schemas.microsoft.com/office/powerpoint/2010/main" val="3276283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en-US"/>
              <a:t>Three Types of Contracts</a:t>
            </a:r>
          </a:p>
        </p:txBody>
      </p:sp>
      <p:graphicFrame>
        <p:nvGraphicFramePr>
          <p:cNvPr id="4" name="Diagram 3"/>
          <p:cNvGraphicFramePr/>
          <p:nvPr/>
        </p:nvGraphicFramePr>
        <p:xfrm>
          <a:off x="1981200" y="2050473"/>
          <a:ext cx="8229600" cy="4075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595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graphicEl>
                                              <a:dgm id="{5EED2564-2E67-4EC3-AEB9-8E13240ABB23}"/>
                                            </p:graphicEl>
                                          </p:spTgt>
                                        </p:tgtEl>
                                        <p:attrNameLst>
                                          <p:attrName>style.visibility</p:attrName>
                                        </p:attrNameLst>
                                      </p:cBhvr>
                                      <p:to>
                                        <p:strVal val="visible"/>
                                      </p:to>
                                    </p:set>
                                    <p:anim calcmode="lin" valueType="num">
                                      <p:cBhvr additive="base">
                                        <p:cTn id="7" dur="500" fill="hold"/>
                                        <p:tgtEl>
                                          <p:spTgt spid="4">
                                            <p:graphicEl>
                                              <a:dgm id="{5EED2564-2E67-4EC3-AEB9-8E13240ABB2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5EED2564-2E67-4EC3-AEB9-8E13240ABB23}"/>
                                            </p:graphic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graphicEl>
                                              <a:dgm id="{991128D8-C5E0-41E5-A610-862DF5754F41}"/>
                                            </p:graphicEl>
                                          </p:spTgt>
                                        </p:tgtEl>
                                        <p:attrNameLst>
                                          <p:attrName>style.visibility</p:attrName>
                                        </p:attrNameLst>
                                      </p:cBhvr>
                                      <p:to>
                                        <p:strVal val="visible"/>
                                      </p:to>
                                    </p:set>
                                    <p:anim calcmode="lin" valueType="num">
                                      <p:cBhvr additive="base">
                                        <p:cTn id="12" dur="500" fill="hold"/>
                                        <p:tgtEl>
                                          <p:spTgt spid="4">
                                            <p:graphicEl>
                                              <a:dgm id="{991128D8-C5E0-41E5-A610-862DF5754F41}"/>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graphicEl>
                                              <a:dgm id="{991128D8-C5E0-41E5-A610-862DF5754F41}"/>
                                            </p:graphic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graphicEl>
                                              <a:dgm id="{1B5C4719-F7D5-4772-88C3-01B2E32A26CD}"/>
                                            </p:graphicEl>
                                          </p:spTgt>
                                        </p:tgtEl>
                                        <p:attrNameLst>
                                          <p:attrName>style.visibility</p:attrName>
                                        </p:attrNameLst>
                                      </p:cBhvr>
                                      <p:to>
                                        <p:strVal val="visible"/>
                                      </p:to>
                                    </p:set>
                                    <p:anim calcmode="lin" valueType="num">
                                      <p:cBhvr additive="base">
                                        <p:cTn id="17" dur="500" fill="hold"/>
                                        <p:tgtEl>
                                          <p:spTgt spid="4">
                                            <p:graphicEl>
                                              <a:dgm id="{1B5C4719-F7D5-4772-88C3-01B2E32A26CD}"/>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1B5C4719-F7D5-4772-88C3-01B2E32A26CD}"/>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D6AA4E4A-AB67-4EBC-9C44-D9EC98547C08}"/>
                                            </p:graphicEl>
                                          </p:spTgt>
                                        </p:tgtEl>
                                        <p:attrNameLst>
                                          <p:attrName>style.visibility</p:attrName>
                                        </p:attrNameLst>
                                      </p:cBhvr>
                                      <p:to>
                                        <p:strVal val="visible"/>
                                      </p:to>
                                    </p:set>
                                    <p:anim calcmode="lin" valueType="num">
                                      <p:cBhvr additive="base">
                                        <p:cTn id="23" dur="500" fill="hold"/>
                                        <p:tgtEl>
                                          <p:spTgt spid="4">
                                            <p:graphicEl>
                                              <a:dgm id="{D6AA4E4A-AB67-4EBC-9C44-D9EC98547C08}"/>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D6AA4E4A-AB67-4EBC-9C44-D9EC98547C08}"/>
                                            </p:graphic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graphicEl>
                                              <a:dgm id="{C9F00B02-EA20-4A4A-BF84-FB1C519AF36E}"/>
                                            </p:graphicEl>
                                          </p:spTgt>
                                        </p:tgtEl>
                                        <p:attrNameLst>
                                          <p:attrName>style.visibility</p:attrName>
                                        </p:attrNameLst>
                                      </p:cBhvr>
                                      <p:to>
                                        <p:strVal val="visible"/>
                                      </p:to>
                                    </p:set>
                                    <p:anim calcmode="lin" valueType="num">
                                      <p:cBhvr additive="base">
                                        <p:cTn id="29" dur="500" fill="hold"/>
                                        <p:tgtEl>
                                          <p:spTgt spid="4">
                                            <p:graphicEl>
                                              <a:dgm id="{C9F00B02-EA20-4A4A-BF84-FB1C519AF36E}"/>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graphicEl>
                                              <a:dgm id="{C9F00B02-EA20-4A4A-BF84-FB1C519AF36E}"/>
                                            </p:graphic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graphicEl>
                                              <a:dgm id="{22D86E0F-CCCD-47B3-9306-5CBBE9B388CD}"/>
                                            </p:graphicEl>
                                          </p:spTgt>
                                        </p:tgtEl>
                                        <p:attrNameLst>
                                          <p:attrName>style.visibility</p:attrName>
                                        </p:attrNameLst>
                                      </p:cBhvr>
                                      <p:to>
                                        <p:strVal val="visible"/>
                                      </p:to>
                                    </p:set>
                                    <p:anim calcmode="lin" valueType="num">
                                      <p:cBhvr additive="base">
                                        <p:cTn id="35" dur="500" fill="hold"/>
                                        <p:tgtEl>
                                          <p:spTgt spid="4">
                                            <p:graphicEl>
                                              <a:dgm id="{22D86E0F-CCCD-47B3-9306-5CBBE9B388CD}"/>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graphicEl>
                                              <a:dgm id="{22D86E0F-CCCD-47B3-9306-5CBBE9B388CD}"/>
                                            </p:graphic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graphicEl>
                                              <a:dgm id="{87E03912-6255-4C8D-8034-0896770BB0BD}"/>
                                            </p:graphicEl>
                                          </p:spTgt>
                                        </p:tgtEl>
                                        <p:attrNameLst>
                                          <p:attrName>style.visibility</p:attrName>
                                        </p:attrNameLst>
                                      </p:cBhvr>
                                      <p:to>
                                        <p:strVal val="visible"/>
                                      </p:to>
                                    </p:set>
                                    <p:anim calcmode="lin" valueType="num">
                                      <p:cBhvr additive="base">
                                        <p:cTn id="41" dur="500" fill="hold"/>
                                        <p:tgtEl>
                                          <p:spTgt spid="4">
                                            <p:graphicEl>
                                              <a:dgm id="{87E03912-6255-4C8D-8034-0896770BB0BD}"/>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graphicEl>
                                              <a:dgm id="{87E03912-6255-4C8D-8034-0896770BB0BD}"/>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graphicEl>
                                              <a:dgm id="{AB3170E8-3548-4E4A-8EED-26803D03CB7E}"/>
                                            </p:graphicEl>
                                          </p:spTgt>
                                        </p:tgtEl>
                                        <p:attrNameLst>
                                          <p:attrName>style.visibility</p:attrName>
                                        </p:attrNameLst>
                                      </p:cBhvr>
                                      <p:to>
                                        <p:strVal val="visible"/>
                                      </p:to>
                                    </p:set>
                                    <p:anim calcmode="lin" valueType="num">
                                      <p:cBhvr additive="base">
                                        <p:cTn id="47" dur="500" fill="hold"/>
                                        <p:tgtEl>
                                          <p:spTgt spid="4">
                                            <p:graphicEl>
                                              <a:dgm id="{AB3170E8-3548-4E4A-8EED-26803D03CB7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AB3170E8-3548-4E4A-8EED-26803D03CB7E}"/>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graphicEl>
                                              <a:dgm id="{377CB23D-E5C0-4EDC-A465-CEE36A232DB6}"/>
                                            </p:graphicEl>
                                          </p:spTgt>
                                        </p:tgtEl>
                                        <p:attrNameLst>
                                          <p:attrName>style.visibility</p:attrName>
                                        </p:attrNameLst>
                                      </p:cBhvr>
                                      <p:to>
                                        <p:strVal val="visible"/>
                                      </p:to>
                                    </p:set>
                                    <p:anim calcmode="lin" valueType="num">
                                      <p:cBhvr additive="base">
                                        <p:cTn id="53" dur="500" fill="hold"/>
                                        <p:tgtEl>
                                          <p:spTgt spid="4">
                                            <p:graphicEl>
                                              <a:dgm id="{377CB23D-E5C0-4EDC-A465-CEE36A232DB6}"/>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377CB23D-E5C0-4EDC-A465-CEE36A232DB6}"/>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Bindings</a:t>
            </a:r>
          </a:p>
        </p:txBody>
      </p:sp>
      <p:sp>
        <p:nvSpPr>
          <p:cNvPr id="17411" name="Text Placeholder 2"/>
          <p:cNvSpPr>
            <a:spLocks noGrp="1"/>
          </p:cNvSpPr>
          <p:nvPr>
            <p:ph type="body" idx="1"/>
          </p:nvPr>
        </p:nvSpPr>
        <p:spPr/>
        <p:txBody>
          <a:bodyPr/>
          <a:lstStyle/>
          <a:p>
            <a:pPr eaLnBrk="1" hangingPunct="1"/>
            <a:r>
              <a:rPr lang="en-US" dirty="0"/>
              <a:t>The </a:t>
            </a:r>
            <a:r>
              <a:rPr lang="en-US" b="1" i="1" dirty="0"/>
              <a:t>How</a:t>
            </a:r>
          </a:p>
        </p:txBody>
      </p:sp>
    </p:spTree>
    <p:extLst>
      <p:ext uri="{BB962C8B-B14F-4D97-AF65-F5344CB8AC3E}">
        <p14:creationId xmlns:p14="http://schemas.microsoft.com/office/powerpoint/2010/main" val="1319610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31EA-1A43-4670-A1AB-D63F367D6DC7}"/>
              </a:ext>
            </a:extLst>
          </p:cNvPr>
          <p:cNvSpPr>
            <a:spLocks noGrp="1"/>
          </p:cNvSpPr>
          <p:nvPr>
            <p:ph type="title"/>
          </p:nvPr>
        </p:nvSpPr>
        <p:spPr/>
        <p:txBody>
          <a:bodyPr/>
          <a:lstStyle/>
          <a:p>
            <a:r>
              <a:rPr lang="en-US" dirty="0"/>
              <a:t>Bindings</a:t>
            </a:r>
          </a:p>
        </p:txBody>
      </p:sp>
      <p:sp>
        <p:nvSpPr>
          <p:cNvPr id="3" name="Content Placeholder 2">
            <a:extLst>
              <a:ext uri="{FF2B5EF4-FFF2-40B4-BE49-F238E27FC236}">
                <a16:creationId xmlns:a16="http://schemas.microsoft.com/office/drawing/2014/main" id="{91D40B9B-CC2B-4C93-ADD1-0537429E2E62}"/>
              </a:ext>
            </a:extLst>
          </p:cNvPr>
          <p:cNvSpPr>
            <a:spLocks noGrp="1"/>
          </p:cNvSpPr>
          <p:nvPr>
            <p:ph idx="1"/>
          </p:nvPr>
        </p:nvSpPr>
        <p:spPr/>
        <p:txBody>
          <a:bodyPr/>
          <a:lstStyle/>
          <a:p>
            <a:r>
              <a:rPr lang="en-US" b="0" i="0" dirty="0">
                <a:solidFill>
                  <a:srgbClr val="212121"/>
                </a:solidFill>
                <a:effectLst/>
                <a:latin typeface="open sans" panose="020B0606030504020204" pitchFamily="34" charset="0"/>
              </a:rPr>
              <a:t>It describes the way or mechanism by which the user will communicate with Web Service</a:t>
            </a:r>
          </a:p>
          <a:p>
            <a:endParaRPr lang="en-US" dirty="0">
              <a:solidFill>
                <a:srgbClr val="212121"/>
              </a:solidFill>
              <a:latin typeface="open sans" panose="020B0606030504020204" pitchFamily="34" charset="0"/>
            </a:endParaRPr>
          </a:p>
          <a:p>
            <a:r>
              <a:rPr lang="en-US" dirty="0">
                <a:solidFill>
                  <a:srgbClr val="212121"/>
                </a:solidFill>
                <a:latin typeface="open sans" panose="020B0606030504020204" pitchFamily="34" charset="0"/>
              </a:rPr>
              <a:t>It </a:t>
            </a:r>
            <a:r>
              <a:rPr lang="en-US" b="0" i="0" dirty="0">
                <a:solidFill>
                  <a:srgbClr val="212121"/>
                </a:solidFill>
                <a:effectLst/>
                <a:latin typeface="open sans" panose="020B0606030504020204" pitchFamily="34" charset="0"/>
              </a:rPr>
              <a:t>is nothing but a set of choices regarding the  transport protocol, message encoding, communication pattern (whether communication is asynchronous, synchronous,  message queued etc.), security protocols </a:t>
            </a:r>
          </a:p>
          <a:p>
            <a:endParaRPr lang="en-US" dirty="0">
              <a:solidFill>
                <a:srgbClr val="212121"/>
              </a:solidFill>
              <a:latin typeface="open sans" panose="020B0606030504020204" pitchFamily="34" charset="0"/>
            </a:endParaRPr>
          </a:p>
          <a:p>
            <a:r>
              <a:rPr lang="en-US" dirty="0">
                <a:solidFill>
                  <a:srgbClr val="212121"/>
                </a:solidFill>
                <a:latin typeface="open sans" panose="020B0606030504020204" pitchFamily="34" charset="0"/>
              </a:rPr>
              <a:t>WCF supports 9 bindings</a:t>
            </a:r>
            <a:endParaRPr lang="en-US" dirty="0"/>
          </a:p>
        </p:txBody>
      </p:sp>
    </p:spTree>
    <p:extLst>
      <p:ext uri="{BB962C8B-B14F-4D97-AF65-F5344CB8AC3E}">
        <p14:creationId xmlns:p14="http://schemas.microsoft.com/office/powerpoint/2010/main" val="3305270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752600" y="304800"/>
            <a:ext cx="8915400" cy="750888"/>
          </a:xfrm>
        </p:spPr>
        <p:txBody>
          <a:bodyPr/>
          <a:lstStyle/>
          <a:p>
            <a:pPr eaLnBrk="1" hangingPunct="1"/>
            <a:r>
              <a:rPr lang="en-US"/>
              <a:t>Bindings &amp; Binding Elements</a:t>
            </a:r>
          </a:p>
        </p:txBody>
      </p:sp>
      <p:sp>
        <p:nvSpPr>
          <p:cNvPr id="31747" name="Rectangle 3"/>
          <p:cNvSpPr>
            <a:spLocks noChangeArrowheads="1"/>
          </p:cNvSpPr>
          <p:nvPr/>
        </p:nvSpPr>
        <p:spPr bwMode="auto">
          <a:xfrm>
            <a:off x="2122488" y="3319463"/>
            <a:ext cx="2641600" cy="2868612"/>
          </a:xfrm>
          <a:prstGeom prst="rect">
            <a:avLst/>
          </a:prstGeom>
          <a:solidFill>
            <a:schemeClr val="bg2"/>
          </a:solidFill>
          <a:ln w="12700" algn="ctr">
            <a:solidFill>
              <a:srgbClr val="68AF45"/>
            </a:solidFill>
            <a:miter lim="800000"/>
            <a:headEnd/>
            <a:tailEnd/>
          </a:ln>
        </p:spPr>
        <p:txBody>
          <a:bodyPr wrap="none" anchor="ctr"/>
          <a:lstStyle/>
          <a:p>
            <a:pPr algn="ctr" eaLnBrk="0" hangingPunct="0">
              <a:lnSpc>
                <a:spcPct val="85000"/>
              </a:lnSpc>
              <a:spcBef>
                <a:spcPct val="20000"/>
              </a:spcBef>
            </a:pPr>
            <a:r>
              <a:rPr lang="en-US" sz="2400"/>
              <a:t>Transport</a:t>
            </a:r>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p:txBody>
      </p:sp>
      <p:sp>
        <p:nvSpPr>
          <p:cNvPr id="31748" name="AutoShape 4"/>
          <p:cNvSpPr>
            <a:spLocks noChangeArrowheads="1"/>
          </p:cNvSpPr>
          <p:nvPr/>
        </p:nvSpPr>
        <p:spPr bwMode="auto">
          <a:xfrm>
            <a:off x="3659188" y="4706939"/>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IPC</a:t>
            </a:r>
          </a:p>
        </p:txBody>
      </p:sp>
      <p:sp>
        <p:nvSpPr>
          <p:cNvPr id="31749" name="AutoShape 5"/>
          <p:cNvSpPr>
            <a:spLocks noChangeArrowheads="1"/>
          </p:cNvSpPr>
          <p:nvPr/>
        </p:nvSpPr>
        <p:spPr bwMode="auto">
          <a:xfrm>
            <a:off x="2312988" y="4706939"/>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MSMQ</a:t>
            </a:r>
          </a:p>
        </p:txBody>
      </p:sp>
      <p:sp>
        <p:nvSpPr>
          <p:cNvPr id="31750" name="AutoShape 6"/>
          <p:cNvSpPr>
            <a:spLocks noChangeArrowheads="1"/>
          </p:cNvSpPr>
          <p:nvPr/>
        </p:nvSpPr>
        <p:spPr bwMode="auto">
          <a:xfrm>
            <a:off x="2986088" y="5491164"/>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Custom</a:t>
            </a:r>
          </a:p>
        </p:txBody>
      </p:sp>
      <p:sp>
        <p:nvSpPr>
          <p:cNvPr id="31751" name="AutoShape 7"/>
          <p:cNvSpPr>
            <a:spLocks noChangeArrowheads="1"/>
          </p:cNvSpPr>
          <p:nvPr/>
        </p:nvSpPr>
        <p:spPr bwMode="auto">
          <a:xfrm>
            <a:off x="2312988" y="3922714"/>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TCP</a:t>
            </a:r>
          </a:p>
        </p:txBody>
      </p:sp>
      <p:sp>
        <p:nvSpPr>
          <p:cNvPr id="31752" name="AutoShape 8"/>
          <p:cNvSpPr>
            <a:spLocks noChangeArrowheads="1"/>
          </p:cNvSpPr>
          <p:nvPr/>
        </p:nvSpPr>
        <p:spPr bwMode="auto">
          <a:xfrm>
            <a:off x="3659188" y="3922714"/>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HTTP</a:t>
            </a:r>
          </a:p>
        </p:txBody>
      </p:sp>
      <p:sp>
        <p:nvSpPr>
          <p:cNvPr id="31753" name="Rectangle 9"/>
          <p:cNvSpPr>
            <a:spLocks noChangeArrowheads="1"/>
          </p:cNvSpPr>
          <p:nvPr/>
        </p:nvSpPr>
        <p:spPr bwMode="auto">
          <a:xfrm>
            <a:off x="7240588" y="3357563"/>
            <a:ext cx="2641600" cy="2868612"/>
          </a:xfrm>
          <a:prstGeom prst="rect">
            <a:avLst/>
          </a:prstGeom>
          <a:solidFill>
            <a:schemeClr val="bg2"/>
          </a:solidFill>
          <a:ln w="12700" algn="ctr">
            <a:solidFill>
              <a:srgbClr val="68AF45"/>
            </a:solidFill>
            <a:miter lim="800000"/>
            <a:headEnd/>
            <a:tailEnd/>
          </a:ln>
        </p:spPr>
        <p:txBody>
          <a:bodyPr wrap="none" anchor="ctr"/>
          <a:lstStyle/>
          <a:p>
            <a:pPr algn="ctr" eaLnBrk="0" hangingPunct="0">
              <a:lnSpc>
                <a:spcPct val="85000"/>
              </a:lnSpc>
              <a:spcBef>
                <a:spcPct val="20000"/>
              </a:spcBef>
            </a:pPr>
            <a:r>
              <a:rPr lang="en-US" sz="2400"/>
              <a:t>Protocol</a:t>
            </a:r>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p:txBody>
      </p:sp>
      <p:sp>
        <p:nvSpPr>
          <p:cNvPr id="31754" name="Rectangle 10"/>
          <p:cNvSpPr>
            <a:spLocks noChangeArrowheads="1"/>
          </p:cNvSpPr>
          <p:nvPr/>
        </p:nvSpPr>
        <p:spPr bwMode="auto">
          <a:xfrm>
            <a:off x="5233988" y="3370263"/>
            <a:ext cx="1485900" cy="2868612"/>
          </a:xfrm>
          <a:prstGeom prst="rect">
            <a:avLst/>
          </a:prstGeom>
          <a:solidFill>
            <a:schemeClr val="bg2"/>
          </a:solidFill>
          <a:ln w="12700" algn="ctr">
            <a:solidFill>
              <a:srgbClr val="68AF45"/>
            </a:solidFill>
            <a:miter lim="800000"/>
            <a:headEnd/>
            <a:tailEnd/>
          </a:ln>
        </p:spPr>
        <p:txBody>
          <a:bodyPr wrap="none" anchor="ctr"/>
          <a:lstStyle/>
          <a:p>
            <a:pPr algn="ctr" eaLnBrk="0" hangingPunct="0">
              <a:lnSpc>
                <a:spcPct val="85000"/>
              </a:lnSpc>
              <a:spcBef>
                <a:spcPct val="20000"/>
              </a:spcBef>
            </a:pPr>
            <a:r>
              <a:rPr lang="en-US" sz="2400"/>
              <a:t>Encoders</a:t>
            </a:r>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p:txBody>
      </p:sp>
      <p:sp>
        <p:nvSpPr>
          <p:cNvPr id="31755" name="AutoShape 11"/>
          <p:cNvSpPr>
            <a:spLocks noChangeArrowheads="1"/>
          </p:cNvSpPr>
          <p:nvPr/>
        </p:nvSpPr>
        <p:spPr bwMode="auto">
          <a:xfrm>
            <a:off x="8686800" y="4706939"/>
            <a:ext cx="1143000" cy="600075"/>
          </a:xfrm>
          <a:prstGeom prst="rightArrow">
            <a:avLst>
              <a:gd name="adj1" fmla="val 71426"/>
              <a:gd name="adj2" fmla="val 47619"/>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.NET</a:t>
            </a:r>
          </a:p>
        </p:txBody>
      </p:sp>
      <p:sp>
        <p:nvSpPr>
          <p:cNvPr id="31756" name="AutoShape 12"/>
          <p:cNvSpPr>
            <a:spLocks noChangeArrowheads="1"/>
          </p:cNvSpPr>
          <p:nvPr/>
        </p:nvSpPr>
        <p:spPr bwMode="auto">
          <a:xfrm>
            <a:off x="7340600" y="4706939"/>
            <a:ext cx="1143000" cy="600075"/>
          </a:xfrm>
          <a:prstGeom prst="rightArrow">
            <a:avLst>
              <a:gd name="adj1" fmla="val 71426"/>
              <a:gd name="adj2" fmla="val 47619"/>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TX</a:t>
            </a:r>
          </a:p>
        </p:txBody>
      </p:sp>
      <p:sp>
        <p:nvSpPr>
          <p:cNvPr id="31757" name="AutoShape 13"/>
          <p:cNvSpPr>
            <a:spLocks noChangeArrowheads="1"/>
          </p:cNvSpPr>
          <p:nvPr/>
        </p:nvSpPr>
        <p:spPr bwMode="auto">
          <a:xfrm>
            <a:off x="8001001" y="5491164"/>
            <a:ext cx="1116013" cy="600075"/>
          </a:xfrm>
          <a:prstGeom prst="rightArrow">
            <a:avLst>
              <a:gd name="adj1" fmla="val 71426"/>
              <a:gd name="adj2" fmla="val 46495"/>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Custom</a:t>
            </a:r>
          </a:p>
        </p:txBody>
      </p:sp>
      <p:sp>
        <p:nvSpPr>
          <p:cNvPr id="31758" name="AutoShape 14"/>
          <p:cNvSpPr>
            <a:spLocks noChangeArrowheads="1"/>
          </p:cNvSpPr>
          <p:nvPr/>
        </p:nvSpPr>
        <p:spPr bwMode="auto">
          <a:xfrm>
            <a:off x="7340600" y="3922714"/>
            <a:ext cx="1143000" cy="600075"/>
          </a:xfrm>
          <a:prstGeom prst="rightArrow">
            <a:avLst>
              <a:gd name="adj1" fmla="val 71426"/>
              <a:gd name="adj2" fmla="val 47619"/>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Security</a:t>
            </a:r>
          </a:p>
        </p:txBody>
      </p:sp>
      <p:sp>
        <p:nvSpPr>
          <p:cNvPr id="31759" name="AutoShape 15"/>
          <p:cNvSpPr>
            <a:spLocks noChangeArrowheads="1"/>
          </p:cNvSpPr>
          <p:nvPr/>
        </p:nvSpPr>
        <p:spPr bwMode="auto">
          <a:xfrm>
            <a:off x="8686800" y="3922714"/>
            <a:ext cx="1143000" cy="600075"/>
          </a:xfrm>
          <a:prstGeom prst="rightArrow">
            <a:avLst>
              <a:gd name="adj1" fmla="val 71426"/>
              <a:gd name="adj2" fmla="val 47619"/>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Reliability</a:t>
            </a:r>
          </a:p>
        </p:txBody>
      </p:sp>
      <p:sp>
        <p:nvSpPr>
          <p:cNvPr id="31760" name="Rectangle 16"/>
          <p:cNvSpPr>
            <a:spLocks noChangeArrowheads="1"/>
          </p:cNvSpPr>
          <p:nvPr/>
        </p:nvSpPr>
        <p:spPr bwMode="auto">
          <a:xfrm>
            <a:off x="3594100" y="1600200"/>
            <a:ext cx="5245100" cy="1365250"/>
          </a:xfrm>
          <a:prstGeom prst="rect">
            <a:avLst/>
          </a:prstGeom>
          <a:solidFill>
            <a:srgbClr val="7900F2"/>
          </a:solidFill>
          <a:ln w="12700" algn="ctr">
            <a:solidFill>
              <a:srgbClr val="68AF45"/>
            </a:solidFill>
            <a:miter lim="800000"/>
            <a:headEnd/>
            <a:tailEnd/>
          </a:ln>
        </p:spPr>
        <p:txBody>
          <a:bodyPr wrap="none" anchor="ctr"/>
          <a:lstStyle/>
          <a:p>
            <a:pPr algn="ctr" eaLnBrk="0" hangingPunct="0">
              <a:lnSpc>
                <a:spcPct val="85000"/>
              </a:lnSpc>
              <a:spcBef>
                <a:spcPct val="20000"/>
              </a:spcBef>
            </a:pPr>
            <a:r>
              <a:rPr lang="en-US" sz="2400"/>
              <a:t>Binding</a:t>
            </a:r>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p:txBody>
      </p:sp>
      <p:sp>
        <p:nvSpPr>
          <p:cNvPr id="31761" name="AutoShape 17"/>
          <p:cNvSpPr>
            <a:spLocks noChangeArrowheads="1"/>
          </p:cNvSpPr>
          <p:nvPr/>
        </p:nvSpPr>
        <p:spPr bwMode="auto">
          <a:xfrm>
            <a:off x="3810000" y="2093914"/>
            <a:ext cx="914400" cy="573087"/>
          </a:xfrm>
          <a:prstGeom prst="rightArrow">
            <a:avLst>
              <a:gd name="adj1" fmla="val 71426"/>
              <a:gd name="adj2" fmla="val 39889"/>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HTTP</a:t>
            </a:r>
          </a:p>
        </p:txBody>
      </p:sp>
      <p:sp>
        <p:nvSpPr>
          <p:cNvPr id="31762" name="AutoShape 18"/>
          <p:cNvSpPr>
            <a:spLocks noChangeArrowheads="1"/>
          </p:cNvSpPr>
          <p:nvPr/>
        </p:nvSpPr>
        <p:spPr bwMode="auto">
          <a:xfrm>
            <a:off x="7773988" y="2093914"/>
            <a:ext cx="1035050" cy="573087"/>
          </a:xfrm>
          <a:prstGeom prst="rightArrow">
            <a:avLst>
              <a:gd name="adj1" fmla="val 71426"/>
              <a:gd name="adj2" fmla="val 45152"/>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TX</a:t>
            </a:r>
          </a:p>
        </p:txBody>
      </p:sp>
      <p:sp>
        <p:nvSpPr>
          <p:cNvPr id="31763" name="AutoShape 19"/>
          <p:cNvSpPr>
            <a:spLocks noChangeArrowheads="1"/>
          </p:cNvSpPr>
          <p:nvPr/>
        </p:nvSpPr>
        <p:spPr bwMode="auto">
          <a:xfrm>
            <a:off x="5549900" y="2093914"/>
            <a:ext cx="1035050" cy="573087"/>
          </a:xfrm>
          <a:prstGeom prst="rightArrow">
            <a:avLst>
              <a:gd name="adj1" fmla="val 71426"/>
              <a:gd name="adj2" fmla="val 45152"/>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Security</a:t>
            </a:r>
          </a:p>
        </p:txBody>
      </p:sp>
      <p:sp>
        <p:nvSpPr>
          <p:cNvPr id="31764" name="AutoShape 20"/>
          <p:cNvSpPr>
            <a:spLocks noChangeArrowheads="1"/>
          </p:cNvSpPr>
          <p:nvPr/>
        </p:nvSpPr>
        <p:spPr bwMode="auto">
          <a:xfrm>
            <a:off x="6613525" y="2093914"/>
            <a:ext cx="1136650" cy="573087"/>
          </a:xfrm>
          <a:prstGeom prst="rightArrow">
            <a:avLst>
              <a:gd name="adj1" fmla="val 71426"/>
              <a:gd name="adj2" fmla="val 49585"/>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Reliability</a:t>
            </a:r>
          </a:p>
        </p:txBody>
      </p:sp>
      <p:sp>
        <p:nvSpPr>
          <p:cNvPr id="31765" name="AutoShape 21"/>
          <p:cNvSpPr>
            <a:spLocks/>
          </p:cNvSpPr>
          <p:nvPr/>
        </p:nvSpPr>
        <p:spPr bwMode="auto">
          <a:xfrm rot="-5400000">
            <a:off x="6743700" y="1409700"/>
            <a:ext cx="215900" cy="2616200"/>
          </a:xfrm>
          <a:prstGeom prst="leftBrace">
            <a:avLst>
              <a:gd name="adj1" fmla="val 100980"/>
              <a:gd name="adj2" fmla="val 50000"/>
            </a:avLst>
          </a:prstGeom>
          <a:noFill/>
          <a:ln w="38100">
            <a:solidFill>
              <a:srgbClr val="00A7E1"/>
            </a:solidFill>
            <a:round/>
            <a:headEnd/>
            <a:tailEnd/>
          </a:ln>
        </p:spPr>
        <p:txBody>
          <a:bodyPr wrap="none" anchor="ctr"/>
          <a:lstStyle/>
          <a:p>
            <a:endParaRPr lang="en-US"/>
          </a:p>
        </p:txBody>
      </p:sp>
      <p:sp>
        <p:nvSpPr>
          <p:cNvPr id="31766" name="AutoShape 22"/>
          <p:cNvSpPr>
            <a:spLocks/>
          </p:cNvSpPr>
          <p:nvPr/>
        </p:nvSpPr>
        <p:spPr bwMode="auto">
          <a:xfrm rot="-5400000">
            <a:off x="4943475" y="2359025"/>
            <a:ext cx="317500" cy="755650"/>
          </a:xfrm>
          <a:prstGeom prst="leftBrace">
            <a:avLst>
              <a:gd name="adj1" fmla="val 19833"/>
              <a:gd name="adj2" fmla="val 50000"/>
            </a:avLst>
          </a:prstGeom>
          <a:noFill/>
          <a:ln w="38100">
            <a:solidFill>
              <a:srgbClr val="00A7E1"/>
            </a:solidFill>
            <a:round/>
            <a:headEnd/>
            <a:tailEnd/>
          </a:ln>
        </p:spPr>
        <p:txBody>
          <a:bodyPr wrap="none" anchor="ctr"/>
          <a:lstStyle/>
          <a:p>
            <a:endParaRPr lang="en-US"/>
          </a:p>
        </p:txBody>
      </p:sp>
      <p:sp>
        <p:nvSpPr>
          <p:cNvPr id="31767" name="AutoShape 23"/>
          <p:cNvSpPr>
            <a:spLocks/>
          </p:cNvSpPr>
          <p:nvPr/>
        </p:nvSpPr>
        <p:spPr bwMode="auto">
          <a:xfrm rot="-5400000">
            <a:off x="4010025" y="2314575"/>
            <a:ext cx="279400" cy="831850"/>
          </a:xfrm>
          <a:prstGeom prst="leftBrace">
            <a:avLst>
              <a:gd name="adj1" fmla="val 24811"/>
              <a:gd name="adj2" fmla="val 50000"/>
            </a:avLst>
          </a:prstGeom>
          <a:noFill/>
          <a:ln w="38100">
            <a:solidFill>
              <a:srgbClr val="00A7E1"/>
            </a:solidFill>
            <a:round/>
            <a:headEnd/>
            <a:tailEnd/>
          </a:ln>
        </p:spPr>
        <p:txBody>
          <a:bodyPr wrap="none" anchor="ctr"/>
          <a:lstStyle/>
          <a:p>
            <a:endParaRPr lang="en-US"/>
          </a:p>
        </p:txBody>
      </p:sp>
      <p:cxnSp>
        <p:nvCxnSpPr>
          <p:cNvPr id="31768" name="AutoShape 24"/>
          <p:cNvCxnSpPr>
            <a:cxnSpLocks noChangeShapeType="1"/>
            <a:stCxn id="31747" idx="0"/>
            <a:endCxn id="31767" idx="1"/>
          </p:cNvCxnSpPr>
          <p:nvPr/>
        </p:nvCxnSpPr>
        <p:spPr bwMode="auto">
          <a:xfrm rot="-5400000">
            <a:off x="3581401" y="2751139"/>
            <a:ext cx="430213" cy="706437"/>
          </a:xfrm>
          <a:prstGeom prst="curvedConnector3">
            <a:avLst>
              <a:gd name="adj1" fmla="val 52028"/>
            </a:avLst>
          </a:prstGeom>
          <a:noFill/>
          <a:ln w="38100">
            <a:solidFill>
              <a:srgbClr val="00A7E1"/>
            </a:solidFill>
            <a:round/>
            <a:headEnd/>
            <a:tailEnd/>
          </a:ln>
        </p:spPr>
      </p:cxnSp>
      <p:cxnSp>
        <p:nvCxnSpPr>
          <p:cNvPr id="31769" name="AutoShape 25"/>
          <p:cNvCxnSpPr>
            <a:cxnSpLocks noChangeShapeType="1"/>
            <a:stCxn id="31754" idx="0"/>
            <a:endCxn id="31766" idx="1"/>
          </p:cNvCxnSpPr>
          <p:nvPr/>
        </p:nvCxnSpPr>
        <p:spPr bwMode="auto">
          <a:xfrm rot="5400000" flipH="1">
            <a:off x="5311776" y="2705101"/>
            <a:ext cx="455613" cy="874713"/>
          </a:xfrm>
          <a:prstGeom prst="curvedConnector3">
            <a:avLst>
              <a:gd name="adj1" fmla="val 51917"/>
            </a:avLst>
          </a:prstGeom>
          <a:noFill/>
          <a:ln w="38100">
            <a:solidFill>
              <a:srgbClr val="00A7E1"/>
            </a:solidFill>
            <a:round/>
            <a:headEnd/>
            <a:tailEnd/>
          </a:ln>
        </p:spPr>
      </p:cxnSp>
      <p:cxnSp>
        <p:nvCxnSpPr>
          <p:cNvPr id="31770" name="AutoShape 26"/>
          <p:cNvCxnSpPr>
            <a:cxnSpLocks noChangeShapeType="1"/>
            <a:stCxn id="31753" idx="0"/>
            <a:endCxn id="31765" idx="1"/>
          </p:cNvCxnSpPr>
          <p:nvPr/>
        </p:nvCxnSpPr>
        <p:spPr bwMode="auto">
          <a:xfrm rot="5400000" flipH="1">
            <a:off x="7450138" y="2246313"/>
            <a:ext cx="512763" cy="1709738"/>
          </a:xfrm>
          <a:prstGeom prst="curvedConnector3">
            <a:avLst>
              <a:gd name="adj1" fmla="val 51704"/>
            </a:avLst>
          </a:prstGeom>
          <a:noFill/>
          <a:ln w="38100">
            <a:solidFill>
              <a:srgbClr val="00A7E1"/>
            </a:solidFill>
            <a:round/>
            <a:headEnd/>
            <a:tailEnd/>
          </a:ln>
        </p:spPr>
      </p:cxnSp>
      <p:sp>
        <p:nvSpPr>
          <p:cNvPr id="31771" name="AutoShape 27"/>
          <p:cNvSpPr>
            <a:spLocks noChangeArrowheads="1"/>
          </p:cNvSpPr>
          <p:nvPr/>
        </p:nvSpPr>
        <p:spPr bwMode="auto">
          <a:xfrm>
            <a:off x="4724400" y="2093914"/>
            <a:ext cx="838200" cy="573087"/>
          </a:xfrm>
          <a:prstGeom prst="rightArrow">
            <a:avLst>
              <a:gd name="adj1" fmla="val 71426"/>
              <a:gd name="adj2" fmla="val 36565"/>
            </a:avLst>
          </a:prstGeom>
          <a:gradFill rotWithShape="1">
            <a:gsLst>
              <a:gs pos="0">
                <a:schemeClr val="tx1"/>
              </a:gs>
              <a:gs pos="100000">
                <a:schemeClr val="bg1"/>
              </a:gs>
            </a:gsLst>
            <a:lin ang="18900000" scaled="1"/>
          </a:gradFill>
          <a:ln w="12700" algn="ctr">
            <a:solidFill>
              <a:srgbClr val="800000"/>
            </a:solidFill>
            <a:miter lim="800000"/>
            <a:headEnd/>
            <a:tailEnd/>
          </a:ln>
        </p:spPr>
        <p:txBody>
          <a:bodyPr wrap="none" anchor="ctr"/>
          <a:lstStyle/>
          <a:p>
            <a:pPr algn="ctr"/>
            <a:r>
              <a:rPr lang="en-US">
                <a:solidFill>
                  <a:srgbClr val="000000"/>
                </a:solidFill>
              </a:rPr>
              <a:t>Text</a:t>
            </a:r>
          </a:p>
        </p:txBody>
      </p:sp>
      <p:sp>
        <p:nvSpPr>
          <p:cNvPr id="31772" name="AutoShape 28"/>
          <p:cNvSpPr>
            <a:spLocks noChangeArrowheads="1"/>
          </p:cNvSpPr>
          <p:nvPr/>
        </p:nvSpPr>
        <p:spPr bwMode="auto">
          <a:xfrm>
            <a:off x="5486400" y="3962400"/>
            <a:ext cx="990600" cy="573088"/>
          </a:xfrm>
          <a:prstGeom prst="rightArrow">
            <a:avLst>
              <a:gd name="adj1" fmla="val 71426"/>
              <a:gd name="adj2" fmla="val 43213"/>
            </a:avLst>
          </a:prstGeom>
          <a:gradFill rotWithShape="1">
            <a:gsLst>
              <a:gs pos="0">
                <a:schemeClr val="tx1"/>
              </a:gs>
              <a:gs pos="100000">
                <a:schemeClr val="bg1"/>
              </a:gs>
            </a:gsLst>
            <a:lin ang="18900000" scaled="1"/>
          </a:gradFill>
          <a:ln w="12700" algn="ctr">
            <a:solidFill>
              <a:srgbClr val="800000"/>
            </a:solidFill>
            <a:miter lim="800000"/>
            <a:headEnd/>
            <a:tailEnd/>
          </a:ln>
        </p:spPr>
        <p:txBody>
          <a:bodyPr wrap="none" anchor="ctr"/>
          <a:lstStyle/>
          <a:p>
            <a:pPr algn="ctr"/>
            <a:r>
              <a:rPr lang="en-US">
                <a:solidFill>
                  <a:srgbClr val="000000"/>
                </a:solidFill>
              </a:rPr>
              <a:t>Text</a:t>
            </a:r>
          </a:p>
        </p:txBody>
      </p:sp>
      <p:sp>
        <p:nvSpPr>
          <p:cNvPr id="31773" name="AutoShape 29"/>
          <p:cNvSpPr>
            <a:spLocks noChangeArrowheads="1"/>
          </p:cNvSpPr>
          <p:nvPr/>
        </p:nvSpPr>
        <p:spPr bwMode="auto">
          <a:xfrm>
            <a:off x="5486400" y="4648200"/>
            <a:ext cx="990600" cy="573088"/>
          </a:xfrm>
          <a:prstGeom prst="rightArrow">
            <a:avLst>
              <a:gd name="adj1" fmla="val 71426"/>
              <a:gd name="adj2" fmla="val 43213"/>
            </a:avLst>
          </a:prstGeom>
          <a:gradFill rotWithShape="1">
            <a:gsLst>
              <a:gs pos="0">
                <a:schemeClr val="tx1"/>
              </a:gs>
              <a:gs pos="100000">
                <a:schemeClr val="bg1"/>
              </a:gs>
            </a:gsLst>
            <a:lin ang="18900000" scaled="1"/>
          </a:gradFill>
          <a:ln w="12700" algn="ctr">
            <a:solidFill>
              <a:srgbClr val="800000"/>
            </a:solidFill>
            <a:miter lim="800000"/>
            <a:headEnd/>
            <a:tailEnd/>
          </a:ln>
        </p:spPr>
        <p:txBody>
          <a:bodyPr wrap="none" anchor="ctr"/>
          <a:lstStyle/>
          <a:p>
            <a:pPr algn="ctr"/>
            <a:r>
              <a:rPr lang="en-US">
                <a:solidFill>
                  <a:srgbClr val="000000"/>
                </a:solidFill>
              </a:rPr>
              <a:t>Binary</a:t>
            </a:r>
          </a:p>
        </p:txBody>
      </p:sp>
      <p:sp>
        <p:nvSpPr>
          <p:cNvPr id="31774" name="AutoShape 30"/>
          <p:cNvSpPr>
            <a:spLocks noChangeArrowheads="1"/>
          </p:cNvSpPr>
          <p:nvPr/>
        </p:nvSpPr>
        <p:spPr bwMode="auto">
          <a:xfrm>
            <a:off x="5486400" y="5370514"/>
            <a:ext cx="990600" cy="573087"/>
          </a:xfrm>
          <a:prstGeom prst="rightArrow">
            <a:avLst>
              <a:gd name="adj1" fmla="val 71426"/>
              <a:gd name="adj2" fmla="val 43213"/>
            </a:avLst>
          </a:prstGeom>
          <a:gradFill rotWithShape="1">
            <a:gsLst>
              <a:gs pos="0">
                <a:schemeClr val="tx1"/>
              </a:gs>
              <a:gs pos="100000">
                <a:schemeClr val="bg1"/>
              </a:gs>
            </a:gsLst>
            <a:lin ang="18900000" scaled="1"/>
          </a:gradFill>
          <a:ln w="12700" algn="ctr">
            <a:solidFill>
              <a:srgbClr val="800000"/>
            </a:solidFill>
            <a:miter lim="800000"/>
            <a:headEnd/>
            <a:tailEnd/>
          </a:ln>
        </p:spPr>
        <p:txBody>
          <a:bodyPr wrap="none" anchor="ctr"/>
          <a:lstStyle/>
          <a:p>
            <a:pPr algn="ctr"/>
            <a:r>
              <a:rPr lang="en-US">
                <a:solidFill>
                  <a:srgbClr val="000000"/>
                </a:solidFill>
              </a:rPr>
              <a:t>Custom</a:t>
            </a:r>
          </a:p>
        </p:txBody>
      </p:sp>
    </p:spTree>
    <p:extLst>
      <p:ext uri="{BB962C8B-B14F-4D97-AF65-F5344CB8AC3E}">
        <p14:creationId xmlns:p14="http://schemas.microsoft.com/office/powerpoint/2010/main" val="71170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ransparent Callout6"/>
          <p:cNvPicPr>
            <a:picLocks noChangeAspect="1" noChangeArrowheads="1"/>
          </p:cNvPicPr>
          <p:nvPr/>
        </p:nvPicPr>
        <p:blipFill>
          <a:blip r:embed="rId3"/>
          <a:srcRect/>
          <a:stretch>
            <a:fillRect/>
          </a:stretch>
        </p:blipFill>
        <p:spPr bwMode="auto">
          <a:xfrm>
            <a:off x="737033" y="1614490"/>
            <a:ext cx="4862512" cy="3595687"/>
          </a:xfrm>
          <a:prstGeom prst="rect">
            <a:avLst/>
          </a:prstGeom>
          <a:noFill/>
          <a:ln w="9525">
            <a:noFill/>
            <a:miter lim="800000"/>
            <a:headEnd/>
            <a:tailEnd/>
          </a:ln>
        </p:spPr>
      </p:pic>
      <p:pic>
        <p:nvPicPr>
          <p:cNvPr id="6147" name="Picture 3" descr="Distributed applications"/>
          <p:cNvPicPr>
            <a:picLocks noChangeAspect="1" noChangeArrowheads="1"/>
          </p:cNvPicPr>
          <p:nvPr/>
        </p:nvPicPr>
        <p:blipFill>
          <a:blip r:embed="rId4"/>
          <a:srcRect/>
          <a:stretch>
            <a:fillRect/>
          </a:stretch>
        </p:blipFill>
        <p:spPr bwMode="auto">
          <a:xfrm>
            <a:off x="1009289" y="2189162"/>
            <a:ext cx="4318000" cy="2700338"/>
          </a:xfrm>
          <a:prstGeom prst="rect">
            <a:avLst/>
          </a:prstGeom>
          <a:noFill/>
          <a:ln w="9525">
            <a:noFill/>
            <a:miter lim="800000"/>
            <a:headEnd/>
            <a:tailEnd/>
          </a:ln>
        </p:spPr>
      </p:pic>
      <p:sp>
        <p:nvSpPr>
          <p:cNvPr id="6148" name="Rectangle 4"/>
          <p:cNvSpPr>
            <a:spLocks noGrp="1" noChangeArrowheads="1"/>
          </p:cNvSpPr>
          <p:nvPr>
            <p:ph type="title"/>
          </p:nvPr>
        </p:nvSpPr>
        <p:spPr>
          <a:xfrm>
            <a:off x="1749426" y="142876"/>
            <a:ext cx="8918575" cy="1108075"/>
          </a:xfrm>
        </p:spPr>
        <p:txBody>
          <a:bodyPr/>
          <a:lstStyle/>
          <a:p>
            <a:pPr eaLnBrk="1" hangingPunct="1"/>
            <a:r>
              <a:rPr lang="en-US"/>
              <a:t>The Challenge </a:t>
            </a:r>
            <a:br>
              <a:rPr lang="en-US"/>
            </a:br>
            <a:r>
              <a:rPr lang="en-US" sz="1700" i="1"/>
              <a:t>Radically Simplifying Distributed Application Development</a:t>
            </a:r>
          </a:p>
        </p:txBody>
      </p:sp>
      <p:sp>
        <p:nvSpPr>
          <p:cNvPr id="604165" name="Rectangle 5"/>
          <p:cNvSpPr>
            <a:spLocks noChangeArrowheads="1"/>
          </p:cNvSpPr>
          <p:nvPr/>
        </p:nvSpPr>
        <p:spPr bwMode="auto">
          <a:xfrm>
            <a:off x="-1403711" y="4816467"/>
            <a:ext cx="9144000" cy="641350"/>
          </a:xfrm>
          <a:prstGeom prst="rect">
            <a:avLst/>
          </a:prstGeom>
          <a:noFill/>
          <a:ln w="9525" algn="ctr">
            <a:noFill/>
            <a:miter lim="800000"/>
            <a:headEnd/>
            <a:tailEnd/>
          </a:ln>
        </p:spPr>
        <p:txBody>
          <a:bodyPr>
            <a:spAutoFit/>
          </a:bodyPr>
          <a:lstStyle/>
          <a:p>
            <a:pPr algn="ctr"/>
            <a:r>
              <a:rPr lang="en-US" b="1" dirty="0"/>
              <a:t>Development of connected systems</a:t>
            </a:r>
            <a:br>
              <a:rPr lang="en-US" b="1" dirty="0"/>
            </a:br>
            <a:r>
              <a:rPr lang="en-US" b="1" dirty="0"/>
              <a:t>remains costly and frustrating </a:t>
            </a:r>
          </a:p>
        </p:txBody>
      </p:sp>
      <p:sp>
        <p:nvSpPr>
          <p:cNvPr id="604166" name="Rectangle 6"/>
          <p:cNvSpPr>
            <a:spLocks noChangeArrowheads="1"/>
          </p:cNvSpPr>
          <p:nvPr/>
        </p:nvSpPr>
        <p:spPr bwMode="auto">
          <a:xfrm>
            <a:off x="5327289" y="2474910"/>
            <a:ext cx="6504493" cy="1768176"/>
          </a:xfrm>
          <a:prstGeom prst="rect">
            <a:avLst/>
          </a:prstGeom>
          <a:noFill/>
          <a:ln w="9525" algn="ctr">
            <a:noFill/>
            <a:miter lim="800000"/>
            <a:headEnd/>
            <a:tailEnd/>
          </a:ln>
        </p:spPr>
        <p:txBody>
          <a:bodyPr wrap="square">
            <a:spAutoFit/>
          </a:bodyPr>
          <a:lstStyle/>
          <a:p>
            <a:pPr marL="292100" indent="-292100">
              <a:spcBef>
                <a:spcPct val="15000"/>
              </a:spcBef>
              <a:spcAft>
                <a:spcPct val="20000"/>
              </a:spcAft>
              <a:buSzPct val="65000"/>
              <a:buBlip>
                <a:blip r:embed="rId5"/>
              </a:buBlip>
            </a:pPr>
            <a:r>
              <a:rPr lang="en-US" b="1" dirty="0">
                <a:latin typeface="Segoe Semibold" pitchFamily="34" charset="0"/>
              </a:rPr>
              <a:t>Different programming models for different tasks</a:t>
            </a:r>
          </a:p>
          <a:p>
            <a:pPr marL="292100" indent="-292100">
              <a:spcBef>
                <a:spcPct val="15000"/>
              </a:spcBef>
              <a:spcAft>
                <a:spcPct val="20000"/>
              </a:spcAft>
              <a:buSzPct val="65000"/>
              <a:buBlip>
                <a:blip r:embed="rId5"/>
              </a:buBlip>
            </a:pPr>
            <a:r>
              <a:rPr lang="en-US" b="1" dirty="0">
                <a:latin typeface="Segoe Semibold" pitchFamily="34" charset="0"/>
              </a:rPr>
              <a:t>Need for security and reliable messaging</a:t>
            </a:r>
          </a:p>
          <a:p>
            <a:pPr marL="292100" indent="-292100">
              <a:spcBef>
                <a:spcPct val="15000"/>
              </a:spcBef>
              <a:spcAft>
                <a:spcPct val="20000"/>
              </a:spcAft>
              <a:buSzPct val="65000"/>
              <a:buBlip>
                <a:blip r:embed="rId5"/>
              </a:buBlip>
            </a:pPr>
            <a:r>
              <a:rPr lang="en-US" b="1" dirty="0">
                <a:latin typeface="Segoe Semibold" pitchFamily="34" charset="0"/>
              </a:rPr>
              <a:t>Interoperability with applications on other platforms</a:t>
            </a:r>
          </a:p>
          <a:p>
            <a:pPr marL="292100" indent="-292100">
              <a:spcBef>
                <a:spcPct val="15000"/>
              </a:spcBef>
              <a:spcAft>
                <a:spcPct val="20000"/>
              </a:spcAft>
              <a:buSzPct val="65000"/>
              <a:buBlip>
                <a:blip r:embed="rId5"/>
              </a:buBlip>
            </a:pPr>
            <a:r>
              <a:rPr lang="en-US" b="1" dirty="0">
                <a:latin typeface="Segoe Semibold" pitchFamily="34" charset="0"/>
              </a:rPr>
              <a:t>Productive service-oriented programming model needed</a:t>
            </a:r>
          </a:p>
        </p:txBody>
      </p:sp>
    </p:spTree>
    <p:extLst>
      <p:ext uri="{BB962C8B-B14F-4D97-AF65-F5344CB8AC3E}">
        <p14:creationId xmlns:p14="http://schemas.microsoft.com/office/powerpoint/2010/main" val="285487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165"/>
                                        </p:tgtEl>
                                        <p:attrNameLst>
                                          <p:attrName>style.visibility</p:attrName>
                                        </p:attrNameLst>
                                      </p:cBhvr>
                                      <p:to>
                                        <p:strVal val="visible"/>
                                      </p:to>
                                    </p:set>
                                    <p:animEffect transition="in" filter="fade">
                                      <p:cBhvr>
                                        <p:cTn id="7" dur="1000"/>
                                        <p:tgtEl>
                                          <p:spTgt spid="6041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4166"/>
                                        </p:tgtEl>
                                        <p:attrNameLst>
                                          <p:attrName>style.visibility</p:attrName>
                                        </p:attrNameLst>
                                      </p:cBhvr>
                                      <p:to>
                                        <p:strVal val="visible"/>
                                      </p:to>
                                    </p:set>
                                    <p:animEffect transition="in" filter="fade">
                                      <p:cBhvr>
                                        <p:cTn id="10" dur="1000"/>
                                        <p:tgtEl>
                                          <p:spTgt spid="604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5" grpId="0"/>
      <p:bldP spid="60416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3272-0E68-4A64-92DB-92CD55599117}"/>
              </a:ext>
            </a:extLst>
          </p:cNvPr>
          <p:cNvSpPr>
            <a:spLocks noGrp="1"/>
          </p:cNvSpPr>
          <p:nvPr>
            <p:ph type="title"/>
          </p:nvPr>
        </p:nvSpPr>
        <p:spPr>
          <a:xfrm>
            <a:off x="838200" y="365126"/>
            <a:ext cx="10515600" cy="1108567"/>
          </a:xfrm>
        </p:spPr>
        <p:txBody>
          <a:bodyPr/>
          <a:lstStyle/>
          <a:p>
            <a:r>
              <a:rPr lang="en-US" dirty="0"/>
              <a:t>Bindings</a:t>
            </a:r>
          </a:p>
        </p:txBody>
      </p:sp>
      <p:pic>
        <p:nvPicPr>
          <p:cNvPr id="5" name="Content Placeholder 4">
            <a:extLst>
              <a:ext uri="{FF2B5EF4-FFF2-40B4-BE49-F238E27FC236}">
                <a16:creationId xmlns:a16="http://schemas.microsoft.com/office/drawing/2014/main" id="{3F71DC1F-8F49-4DE7-A8DA-FE96F70652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9202" y="1273838"/>
            <a:ext cx="6728391" cy="5584162"/>
          </a:xfrm>
        </p:spPr>
      </p:pic>
    </p:spTree>
    <p:extLst>
      <p:ext uri="{BB962C8B-B14F-4D97-AF65-F5344CB8AC3E}">
        <p14:creationId xmlns:p14="http://schemas.microsoft.com/office/powerpoint/2010/main" val="2074999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8"/>
          <p:cNvSpPr>
            <a:spLocks noGrp="1" noChangeArrowheads="1"/>
          </p:cNvSpPr>
          <p:nvPr>
            <p:ph type="title"/>
          </p:nvPr>
        </p:nvSpPr>
        <p:spPr/>
        <p:txBody>
          <a:bodyPr/>
          <a:lstStyle/>
          <a:p>
            <a:pPr eaLnBrk="1" hangingPunct="1"/>
            <a:r>
              <a:rPr lang="en-US"/>
              <a:t>Ways to Talk</a:t>
            </a:r>
          </a:p>
        </p:txBody>
      </p:sp>
      <p:sp>
        <p:nvSpPr>
          <p:cNvPr id="19459" name="Rectangle 89"/>
          <p:cNvSpPr>
            <a:spLocks noGrp="1" noChangeArrowheads="1"/>
          </p:cNvSpPr>
          <p:nvPr>
            <p:ph type="body" idx="1"/>
          </p:nvPr>
        </p:nvSpPr>
        <p:spPr>
          <a:xfrm>
            <a:off x="544154" y="3728024"/>
            <a:ext cx="7485062" cy="2416175"/>
          </a:xfrm>
        </p:spPr>
        <p:txBody>
          <a:bodyPr/>
          <a:lstStyle/>
          <a:p>
            <a:pPr eaLnBrk="1" hangingPunct="1">
              <a:lnSpc>
                <a:spcPct val="80000"/>
              </a:lnSpc>
            </a:pPr>
            <a:r>
              <a:rPr lang="en-US" sz="2400" dirty="0"/>
              <a:t>One Way: </a:t>
            </a:r>
          </a:p>
          <a:p>
            <a:pPr lvl="1" eaLnBrk="1" hangingPunct="1">
              <a:lnSpc>
                <a:spcPct val="80000"/>
              </a:lnSpc>
            </a:pPr>
            <a:r>
              <a:rPr lang="en-US" sz="2000" dirty="0"/>
              <a:t>Datagram-style delivery</a:t>
            </a:r>
          </a:p>
          <a:p>
            <a:pPr eaLnBrk="1" hangingPunct="1">
              <a:lnSpc>
                <a:spcPct val="80000"/>
              </a:lnSpc>
            </a:pPr>
            <a:r>
              <a:rPr lang="en-US" sz="2400" dirty="0"/>
              <a:t>Request-Reply</a:t>
            </a:r>
          </a:p>
          <a:p>
            <a:pPr lvl="1" eaLnBrk="1" hangingPunct="1">
              <a:lnSpc>
                <a:spcPct val="80000"/>
              </a:lnSpc>
            </a:pPr>
            <a:r>
              <a:rPr lang="en-US" sz="2000" dirty="0"/>
              <a:t>Immediate Reply on same logical thread</a:t>
            </a:r>
          </a:p>
          <a:p>
            <a:pPr eaLnBrk="1" hangingPunct="1">
              <a:lnSpc>
                <a:spcPct val="80000"/>
              </a:lnSpc>
            </a:pPr>
            <a:r>
              <a:rPr lang="en-US" sz="2400" dirty="0"/>
              <a:t>Duplex</a:t>
            </a:r>
          </a:p>
          <a:p>
            <a:pPr lvl="1" eaLnBrk="1" hangingPunct="1">
              <a:lnSpc>
                <a:spcPct val="80000"/>
              </a:lnSpc>
            </a:pPr>
            <a:r>
              <a:rPr lang="en-US" sz="2000" dirty="0"/>
              <a:t>Reply “later” and on backchannel (callback-style)</a:t>
            </a:r>
          </a:p>
        </p:txBody>
      </p:sp>
      <p:grpSp>
        <p:nvGrpSpPr>
          <p:cNvPr id="4" name="Group 3"/>
          <p:cNvGrpSpPr/>
          <p:nvPr/>
        </p:nvGrpSpPr>
        <p:grpSpPr>
          <a:xfrm>
            <a:off x="3834246" y="1737360"/>
            <a:ext cx="8002588" cy="2927290"/>
            <a:chOff x="2019300" y="1136710"/>
            <a:chExt cx="8002588" cy="2927290"/>
          </a:xfrm>
        </p:grpSpPr>
        <p:pic>
          <p:nvPicPr>
            <p:cNvPr id="19461" name="Picture 41" descr="silver edge - rose square"/>
            <p:cNvPicPr>
              <a:picLocks noChangeAspect="1" noChangeArrowheads="1"/>
            </p:cNvPicPr>
            <p:nvPr/>
          </p:nvPicPr>
          <p:blipFill>
            <a:blip r:embed="rId3"/>
            <a:srcRect/>
            <a:stretch>
              <a:fillRect/>
            </a:stretch>
          </p:blipFill>
          <p:spPr bwMode="auto">
            <a:xfrm>
              <a:off x="7964488" y="1136710"/>
              <a:ext cx="2057400" cy="2924175"/>
            </a:xfrm>
            <a:prstGeom prst="rect">
              <a:avLst/>
            </a:prstGeom>
            <a:noFill/>
            <a:ln w="9525">
              <a:noFill/>
              <a:miter lim="800000"/>
              <a:headEnd/>
              <a:tailEnd/>
            </a:ln>
          </p:spPr>
        </p:pic>
        <p:grpSp>
          <p:nvGrpSpPr>
            <p:cNvPr id="3" name="Group 2"/>
            <p:cNvGrpSpPr/>
            <p:nvPr/>
          </p:nvGrpSpPr>
          <p:grpSpPr>
            <a:xfrm>
              <a:off x="2019300" y="1138238"/>
              <a:ext cx="7681619" cy="2925762"/>
              <a:chOff x="2019300" y="1138238"/>
              <a:chExt cx="7681619" cy="2925762"/>
            </a:xfrm>
          </p:grpSpPr>
          <p:pic>
            <p:nvPicPr>
              <p:cNvPr id="19460" name="Picture 40" descr="silver edge - sapphire square"/>
              <p:cNvPicPr>
                <a:picLocks noChangeArrowheads="1"/>
              </p:cNvPicPr>
              <p:nvPr/>
            </p:nvPicPr>
            <p:blipFill>
              <a:blip r:embed="rId4"/>
              <a:srcRect/>
              <a:stretch>
                <a:fillRect/>
              </a:stretch>
            </p:blipFill>
            <p:spPr bwMode="auto">
              <a:xfrm>
                <a:off x="2019300" y="1138238"/>
                <a:ext cx="2057400" cy="2925762"/>
              </a:xfrm>
              <a:prstGeom prst="rect">
                <a:avLst/>
              </a:prstGeom>
              <a:noFill/>
              <a:ln w="9525">
                <a:noFill/>
                <a:miter lim="800000"/>
                <a:headEnd/>
                <a:tailEnd/>
              </a:ln>
            </p:spPr>
          </p:pic>
          <p:sp>
            <p:nvSpPr>
              <p:cNvPr id="770090" name="Text Box 42"/>
              <p:cNvSpPr txBox="1">
                <a:spLocks noChangeArrowheads="1"/>
              </p:cNvSpPr>
              <p:nvPr/>
            </p:nvSpPr>
            <p:spPr bwMode="auto">
              <a:xfrm>
                <a:off x="2471739" y="1739901"/>
                <a:ext cx="1120775" cy="519113"/>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Client</a:t>
                </a:r>
              </a:p>
            </p:txBody>
          </p:sp>
          <p:sp>
            <p:nvSpPr>
              <p:cNvPr id="770091" name="Text Box 43"/>
              <p:cNvSpPr txBox="1">
                <a:spLocks noChangeArrowheads="1"/>
              </p:cNvSpPr>
              <p:nvPr/>
            </p:nvSpPr>
            <p:spPr bwMode="auto">
              <a:xfrm>
                <a:off x="8317207" y="1739900"/>
                <a:ext cx="1383712" cy="523220"/>
              </a:xfrm>
              <a:prstGeom prst="rect">
                <a:avLst/>
              </a:prstGeom>
              <a:noFill/>
              <a:ln w="12700" algn="ctr">
                <a:noFill/>
                <a:miter lim="800000"/>
                <a:headEnd/>
                <a:tailEnd/>
              </a:ln>
              <a:effectLst/>
            </p:spPr>
            <p:txBody>
              <a:bodyPr wrap="none">
                <a:spAutoFit/>
              </a:bodyPr>
              <a:lstStyle/>
              <a:p>
                <a:pPr algn="ctr" eaLnBrk="0" hangingPunct="0">
                  <a:defRPr/>
                </a:pPr>
                <a:r>
                  <a:rPr lang="en-US" sz="2800" dirty="0">
                    <a:effectLst>
                      <a:outerShdw blurRad="38100" dist="38100" dir="2700000" algn="tl">
                        <a:srgbClr val="000000"/>
                      </a:outerShdw>
                    </a:effectLst>
                    <a:latin typeface="Segoe Semibold" pitchFamily="34" charset="0"/>
                  </a:rPr>
                  <a:t>Service</a:t>
                </a:r>
              </a:p>
            </p:txBody>
          </p:sp>
          <p:sp>
            <p:nvSpPr>
              <p:cNvPr id="19464" name="Line 81"/>
              <p:cNvSpPr>
                <a:spLocks noChangeShapeType="1"/>
              </p:cNvSpPr>
              <p:nvPr/>
            </p:nvSpPr>
            <p:spPr bwMode="auto">
              <a:xfrm>
                <a:off x="4029075" y="1727200"/>
                <a:ext cx="3951288" cy="0"/>
              </a:xfrm>
              <a:prstGeom prst="line">
                <a:avLst/>
              </a:prstGeom>
              <a:noFill/>
              <a:ln w="76200">
                <a:solidFill>
                  <a:srgbClr val="FFFF99"/>
                </a:solidFill>
                <a:round/>
                <a:headEnd/>
                <a:tailEnd type="triangle" w="med" len="med"/>
              </a:ln>
            </p:spPr>
            <p:txBody>
              <a:bodyPr wrap="none" anchor="ctr"/>
              <a:lstStyle/>
              <a:p>
                <a:endParaRPr lang="en-US"/>
              </a:p>
            </p:txBody>
          </p:sp>
          <p:sp>
            <p:nvSpPr>
              <p:cNvPr id="19465" name="Line 82"/>
              <p:cNvSpPr>
                <a:spLocks noChangeShapeType="1"/>
              </p:cNvSpPr>
              <p:nvPr/>
            </p:nvSpPr>
            <p:spPr bwMode="auto">
              <a:xfrm>
                <a:off x="4037014" y="2701925"/>
                <a:ext cx="3951287" cy="0"/>
              </a:xfrm>
              <a:prstGeom prst="line">
                <a:avLst/>
              </a:prstGeom>
              <a:noFill/>
              <a:ln w="76200">
                <a:solidFill>
                  <a:srgbClr val="FFFF99"/>
                </a:solidFill>
                <a:round/>
                <a:headEnd/>
                <a:tailEnd type="triangle" w="med" len="med"/>
              </a:ln>
            </p:spPr>
            <p:txBody>
              <a:bodyPr wrap="none" anchor="ctr"/>
              <a:lstStyle/>
              <a:p>
                <a:endParaRPr lang="en-US"/>
              </a:p>
            </p:txBody>
          </p:sp>
          <p:sp>
            <p:nvSpPr>
              <p:cNvPr id="19466" name="Line 83"/>
              <p:cNvSpPr>
                <a:spLocks noChangeShapeType="1"/>
              </p:cNvSpPr>
              <p:nvPr/>
            </p:nvSpPr>
            <p:spPr bwMode="auto">
              <a:xfrm>
                <a:off x="4044950" y="3676650"/>
                <a:ext cx="3951288" cy="0"/>
              </a:xfrm>
              <a:prstGeom prst="line">
                <a:avLst/>
              </a:prstGeom>
              <a:noFill/>
              <a:ln w="76200">
                <a:solidFill>
                  <a:srgbClr val="FFFF99"/>
                </a:solidFill>
                <a:round/>
                <a:headEnd/>
                <a:tailEnd type="triangle" w="med" len="med"/>
              </a:ln>
            </p:spPr>
            <p:txBody>
              <a:bodyPr wrap="none" anchor="ctr"/>
              <a:lstStyle/>
              <a:p>
                <a:endParaRPr lang="en-US"/>
              </a:p>
            </p:txBody>
          </p:sp>
          <p:sp>
            <p:nvSpPr>
              <p:cNvPr id="19467" name="Line 84"/>
              <p:cNvSpPr>
                <a:spLocks noChangeShapeType="1"/>
              </p:cNvSpPr>
              <p:nvPr/>
            </p:nvSpPr>
            <p:spPr bwMode="auto">
              <a:xfrm>
                <a:off x="4052889" y="3495675"/>
                <a:ext cx="3951287" cy="0"/>
              </a:xfrm>
              <a:prstGeom prst="line">
                <a:avLst/>
              </a:prstGeom>
              <a:noFill/>
              <a:ln w="76200">
                <a:solidFill>
                  <a:srgbClr val="FFFF99"/>
                </a:solidFill>
                <a:round/>
                <a:headEnd type="triangle" w="med" len="med"/>
                <a:tailEnd/>
              </a:ln>
            </p:spPr>
            <p:txBody>
              <a:bodyPr wrap="none" anchor="ctr"/>
              <a:lstStyle/>
              <a:p>
                <a:endParaRPr lang="en-US"/>
              </a:p>
            </p:txBody>
          </p:sp>
          <p:sp>
            <p:nvSpPr>
              <p:cNvPr id="19468" name="Text Box 85"/>
              <p:cNvSpPr txBox="1">
                <a:spLocks noChangeArrowheads="1"/>
              </p:cNvSpPr>
              <p:nvPr/>
            </p:nvSpPr>
            <p:spPr bwMode="auto">
              <a:xfrm>
                <a:off x="5254626" y="1190625"/>
                <a:ext cx="1150187" cy="400110"/>
              </a:xfrm>
              <a:prstGeom prst="rect">
                <a:avLst/>
              </a:prstGeom>
              <a:noFill/>
              <a:ln w="12700" algn="ctr">
                <a:noFill/>
                <a:miter lim="800000"/>
                <a:headEnd/>
                <a:tailEnd/>
              </a:ln>
            </p:spPr>
            <p:txBody>
              <a:bodyPr wrap="none">
                <a:spAutoFit/>
              </a:bodyPr>
              <a:lstStyle/>
              <a:p>
                <a:r>
                  <a:rPr lang="en-US" sz="2000" b="1"/>
                  <a:t>One Way</a:t>
                </a:r>
              </a:p>
            </p:txBody>
          </p:sp>
          <p:sp>
            <p:nvSpPr>
              <p:cNvPr id="19469" name="Text Box 86"/>
              <p:cNvSpPr txBox="1">
                <a:spLocks noChangeArrowheads="1"/>
              </p:cNvSpPr>
              <p:nvPr/>
            </p:nvSpPr>
            <p:spPr bwMode="auto">
              <a:xfrm>
                <a:off x="5029200" y="2198688"/>
                <a:ext cx="1719510" cy="400110"/>
              </a:xfrm>
              <a:prstGeom prst="rect">
                <a:avLst/>
              </a:prstGeom>
              <a:noFill/>
              <a:ln w="12700" algn="ctr">
                <a:noFill/>
                <a:miter lim="800000"/>
                <a:headEnd/>
                <a:tailEnd/>
              </a:ln>
            </p:spPr>
            <p:txBody>
              <a:bodyPr wrap="none">
                <a:spAutoFit/>
              </a:bodyPr>
              <a:lstStyle/>
              <a:p>
                <a:r>
                  <a:rPr lang="en-US" sz="2000" b="1"/>
                  <a:t>Request-Reply</a:t>
                </a:r>
              </a:p>
            </p:txBody>
          </p:sp>
          <p:sp>
            <p:nvSpPr>
              <p:cNvPr id="19470" name="Text Box 87"/>
              <p:cNvSpPr txBox="1">
                <a:spLocks noChangeArrowheads="1"/>
              </p:cNvSpPr>
              <p:nvPr/>
            </p:nvSpPr>
            <p:spPr bwMode="auto">
              <a:xfrm>
                <a:off x="5081588" y="2973388"/>
                <a:ext cx="1636154" cy="400110"/>
              </a:xfrm>
              <a:prstGeom prst="rect">
                <a:avLst/>
              </a:prstGeom>
              <a:noFill/>
              <a:ln w="12700" algn="ctr">
                <a:noFill/>
                <a:miter lim="800000"/>
                <a:headEnd/>
                <a:tailEnd/>
              </a:ln>
            </p:spPr>
            <p:txBody>
              <a:bodyPr wrap="none">
                <a:spAutoFit/>
              </a:bodyPr>
              <a:lstStyle/>
              <a:p>
                <a:r>
                  <a:rPr lang="en-US" sz="2000" b="1"/>
                  <a:t>Duplex (Dual)</a:t>
                </a:r>
              </a:p>
            </p:txBody>
          </p:sp>
        </p:grpSp>
      </p:grpSp>
    </p:spTree>
    <p:extLst>
      <p:ext uri="{BB962C8B-B14F-4D97-AF65-F5344CB8AC3E}">
        <p14:creationId xmlns:p14="http://schemas.microsoft.com/office/powerpoint/2010/main" val="1871005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31EA-1A43-4670-A1AB-D63F367D6DC7}"/>
              </a:ext>
            </a:extLst>
          </p:cNvPr>
          <p:cNvSpPr>
            <a:spLocks noGrp="1"/>
          </p:cNvSpPr>
          <p:nvPr>
            <p:ph type="title"/>
          </p:nvPr>
        </p:nvSpPr>
        <p:spPr/>
        <p:txBody>
          <a:bodyPr/>
          <a:lstStyle/>
          <a:p>
            <a:r>
              <a:rPr lang="en-US" dirty="0"/>
              <a:t>Hosting</a:t>
            </a:r>
          </a:p>
        </p:txBody>
      </p:sp>
      <p:sp>
        <p:nvSpPr>
          <p:cNvPr id="3" name="Content Placeholder 2">
            <a:extLst>
              <a:ext uri="{FF2B5EF4-FFF2-40B4-BE49-F238E27FC236}">
                <a16:creationId xmlns:a16="http://schemas.microsoft.com/office/drawing/2014/main" id="{91D40B9B-CC2B-4C93-ADD1-0537429E2E62}"/>
              </a:ext>
            </a:extLst>
          </p:cNvPr>
          <p:cNvSpPr>
            <a:spLocks noGrp="1"/>
          </p:cNvSpPr>
          <p:nvPr>
            <p:ph idx="1"/>
          </p:nvPr>
        </p:nvSpPr>
        <p:spPr/>
        <p:txBody>
          <a:bodyPr/>
          <a:lstStyle/>
          <a:p>
            <a:pPr algn="l">
              <a:buFont typeface="Arial" panose="020B0604020202020204" pitchFamily="34" charset="0"/>
              <a:buChar char="•"/>
            </a:pPr>
            <a:r>
              <a:rPr lang="en-US" b="0" i="0" dirty="0">
                <a:solidFill>
                  <a:srgbClr val="212121"/>
                </a:solidFill>
                <a:effectLst/>
                <a:latin typeface="open sans" panose="020B0606030504020204" pitchFamily="34" charset="0"/>
              </a:rPr>
              <a:t>Hosting is the important thing in WCF Application and it makes WCF Application different from other distributed Applications. WCF supports following types of hosting-</a:t>
            </a:r>
            <a:br>
              <a:rPr lang="en-US" dirty="0"/>
            </a:br>
            <a:endParaRPr lang="en-US" dirty="0"/>
          </a:p>
          <a:p>
            <a:pPr lvl="1"/>
            <a:r>
              <a:rPr lang="en-US" b="0" i="0" dirty="0">
                <a:solidFill>
                  <a:srgbClr val="212121"/>
                </a:solidFill>
                <a:effectLst/>
                <a:latin typeface="open sans" panose="020B0606030504020204" pitchFamily="34" charset="0"/>
              </a:rPr>
              <a:t>IIS Hosting</a:t>
            </a:r>
          </a:p>
          <a:p>
            <a:pPr lvl="1"/>
            <a:r>
              <a:rPr lang="en-US" b="0" i="0" dirty="0">
                <a:solidFill>
                  <a:srgbClr val="212121"/>
                </a:solidFill>
                <a:effectLst/>
                <a:latin typeface="open sans" panose="020B0606030504020204" pitchFamily="34" charset="0"/>
              </a:rPr>
              <a:t>Self hosting </a:t>
            </a:r>
          </a:p>
          <a:p>
            <a:pPr lvl="1"/>
            <a:r>
              <a:rPr lang="en-US" b="0" i="0" dirty="0">
                <a:solidFill>
                  <a:srgbClr val="212121"/>
                </a:solidFill>
                <a:effectLst/>
                <a:latin typeface="open sans" panose="020B0606030504020204" pitchFamily="34" charset="0"/>
              </a:rPr>
              <a:t>WAS hosting</a:t>
            </a:r>
          </a:p>
          <a:p>
            <a:endParaRPr lang="en-US" dirty="0"/>
          </a:p>
        </p:txBody>
      </p:sp>
    </p:spTree>
    <p:extLst>
      <p:ext uri="{BB962C8B-B14F-4D97-AF65-F5344CB8AC3E}">
        <p14:creationId xmlns:p14="http://schemas.microsoft.com/office/powerpoint/2010/main" val="3504178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6E0C-0CBA-4365-9AE1-402D8099DEB6}"/>
              </a:ext>
            </a:extLst>
          </p:cNvPr>
          <p:cNvSpPr>
            <a:spLocks noGrp="1"/>
          </p:cNvSpPr>
          <p:nvPr>
            <p:ph type="title"/>
          </p:nvPr>
        </p:nvSpPr>
        <p:spPr/>
        <p:txBody>
          <a:bodyPr/>
          <a:lstStyle/>
          <a:p>
            <a:r>
              <a:rPr lang="en-US" dirty="0"/>
              <a:t>Windows Communication Foundation (WCF)</a:t>
            </a:r>
          </a:p>
        </p:txBody>
      </p:sp>
      <p:sp>
        <p:nvSpPr>
          <p:cNvPr id="3" name="Content Placeholder 2">
            <a:extLst>
              <a:ext uri="{FF2B5EF4-FFF2-40B4-BE49-F238E27FC236}">
                <a16:creationId xmlns:a16="http://schemas.microsoft.com/office/drawing/2014/main" id="{C986850A-B3F8-429E-BDE9-30BD29244A69}"/>
              </a:ext>
            </a:extLst>
          </p:cNvPr>
          <p:cNvSpPr>
            <a:spLocks noGrp="1"/>
          </p:cNvSpPr>
          <p:nvPr>
            <p:ph idx="1"/>
          </p:nvPr>
        </p:nvSpPr>
        <p:spPr>
          <a:xfrm>
            <a:off x="838200" y="1798992"/>
            <a:ext cx="10515600" cy="4351338"/>
          </a:xfrm>
        </p:spPr>
        <p:txBody>
          <a:bodyPr>
            <a:normAutofit fontScale="92500" lnSpcReduction="20000"/>
          </a:bodyPr>
          <a:lstStyle/>
          <a:p>
            <a:endParaRPr lang="en-US" b="0" i="0" dirty="0">
              <a:solidFill>
                <a:srgbClr val="212121"/>
              </a:solidFill>
              <a:effectLst/>
              <a:latin typeface="Arial" panose="020B0604020202020204" pitchFamily="34" charset="0"/>
            </a:endParaRPr>
          </a:p>
          <a:p>
            <a:r>
              <a:rPr lang="en-US" b="0" i="0" dirty="0">
                <a:solidFill>
                  <a:srgbClr val="212121"/>
                </a:solidFill>
                <a:effectLst/>
                <a:latin typeface="Arial" panose="020B0604020202020204" pitchFamily="34" charset="0"/>
              </a:rPr>
              <a:t>Windows Communication Foundation (WCF) is used to create a distributed and interoperable Application</a:t>
            </a:r>
          </a:p>
          <a:p>
            <a:endParaRPr lang="en-US" dirty="0">
              <a:solidFill>
                <a:srgbClr val="212121"/>
              </a:solidFill>
              <a:latin typeface="Arial" panose="020B0604020202020204" pitchFamily="34" charset="0"/>
            </a:endParaRPr>
          </a:p>
          <a:p>
            <a:r>
              <a:rPr lang="en-US" b="0" i="0" dirty="0">
                <a:solidFill>
                  <a:srgbClr val="212121"/>
                </a:solidFill>
                <a:effectLst/>
                <a:latin typeface="open sans" panose="020B0606030504020204" pitchFamily="34" charset="0"/>
              </a:rPr>
              <a:t>WCF is used to exchange messages using any format via any transport protocol like HTTP, TCP/IP, MSMQ, Named Pipes and </a:t>
            </a:r>
            <a:r>
              <a:rPr lang="en-US" b="0" i="0" dirty="0" err="1">
                <a:solidFill>
                  <a:srgbClr val="212121"/>
                </a:solidFill>
                <a:effectLst/>
                <a:latin typeface="open sans" panose="020B0606030504020204" pitchFamily="34" charset="0"/>
              </a:rPr>
              <a:t>and</a:t>
            </a:r>
            <a:r>
              <a:rPr lang="en-US" b="0" i="0" dirty="0">
                <a:solidFill>
                  <a:srgbClr val="212121"/>
                </a:solidFill>
                <a:effectLst/>
                <a:latin typeface="open sans" panose="020B0606030504020204" pitchFamily="34" charset="0"/>
              </a:rPr>
              <a:t> so on</a:t>
            </a:r>
          </a:p>
          <a:p>
            <a:endParaRPr lang="en-US" dirty="0">
              <a:solidFill>
                <a:srgbClr val="212121"/>
              </a:solidFill>
              <a:latin typeface="open sans" panose="020B0606030504020204" pitchFamily="34" charset="0"/>
            </a:endParaRPr>
          </a:p>
          <a:p>
            <a:r>
              <a:rPr lang="en-US" b="0" i="0" dirty="0">
                <a:solidFill>
                  <a:srgbClr val="212121"/>
                </a:solidFill>
                <a:effectLst/>
                <a:latin typeface="open sans" panose="020B0606030504020204" pitchFamily="34" charset="0"/>
              </a:rPr>
              <a:t>Its default format is SOAP</a:t>
            </a:r>
          </a:p>
          <a:p>
            <a:endParaRPr lang="en-US" dirty="0">
              <a:solidFill>
                <a:srgbClr val="212121"/>
              </a:solidFill>
              <a:latin typeface="open sans" panose="020B0606030504020204" pitchFamily="34" charset="0"/>
            </a:endParaRPr>
          </a:p>
          <a:p>
            <a:r>
              <a:rPr lang="en-US" dirty="0">
                <a:solidFill>
                  <a:srgbClr val="212121"/>
                </a:solidFill>
                <a:latin typeface="open sans" panose="020B0606030504020204" pitchFamily="34" charset="0"/>
              </a:rPr>
              <a:t>A Web Service that can be consumed by different clients</a:t>
            </a:r>
            <a:endParaRPr lang="en-US" dirty="0"/>
          </a:p>
        </p:txBody>
      </p:sp>
    </p:spTree>
    <p:extLst>
      <p:ext uri="{BB962C8B-B14F-4D97-AF65-F5344CB8AC3E}">
        <p14:creationId xmlns:p14="http://schemas.microsoft.com/office/powerpoint/2010/main" val="1726564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50F8-A224-4884-8B56-AEF77D908E55}"/>
              </a:ext>
            </a:extLst>
          </p:cNvPr>
          <p:cNvSpPr>
            <a:spLocks noGrp="1"/>
          </p:cNvSpPr>
          <p:nvPr>
            <p:ph type="title"/>
          </p:nvPr>
        </p:nvSpPr>
        <p:spPr/>
        <p:txBody>
          <a:bodyPr/>
          <a:lstStyle/>
          <a:p>
            <a:r>
              <a:rPr lang="en-US" dirty="0"/>
              <a:t>Why do we need WCF?</a:t>
            </a:r>
          </a:p>
        </p:txBody>
      </p:sp>
      <p:sp>
        <p:nvSpPr>
          <p:cNvPr id="3" name="Content Placeholder 2">
            <a:extLst>
              <a:ext uri="{FF2B5EF4-FFF2-40B4-BE49-F238E27FC236}">
                <a16:creationId xmlns:a16="http://schemas.microsoft.com/office/drawing/2014/main" id="{49900156-4B33-4D71-B02E-2E0A41F0CB54}"/>
              </a:ext>
            </a:extLst>
          </p:cNvPr>
          <p:cNvSpPr>
            <a:spLocks noGrp="1"/>
          </p:cNvSpPr>
          <p:nvPr>
            <p:ph idx="1"/>
          </p:nvPr>
        </p:nvSpPr>
        <p:spPr/>
        <p:txBody>
          <a:bodyPr/>
          <a:lstStyle/>
          <a:p>
            <a:endParaRPr lang="en-US" dirty="0"/>
          </a:p>
          <a:p>
            <a:r>
              <a:rPr lang="en-US" dirty="0"/>
              <a:t>Why do we need WCF when we already have ASMX Web Services?</a:t>
            </a:r>
          </a:p>
          <a:p>
            <a:endParaRPr lang="en-US" dirty="0"/>
          </a:p>
          <a:p>
            <a:endParaRPr lang="en-US" dirty="0"/>
          </a:p>
        </p:txBody>
      </p:sp>
    </p:spTree>
    <p:extLst>
      <p:ext uri="{BB962C8B-B14F-4D97-AF65-F5344CB8AC3E}">
        <p14:creationId xmlns:p14="http://schemas.microsoft.com/office/powerpoint/2010/main" val="2590259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50F8-A224-4884-8B56-AEF77D908E55}"/>
              </a:ext>
            </a:extLst>
          </p:cNvPr>
          <p:cNvSpPr>
            <a:spLocks noGrp="1"/>
          </p:cNvSpPr>
          <p:nvPr>
            <p:ph type="title"/>
          </p:nvPr>
        </p:nvSpPr>
        <p:spPr/>
        <p:txBody>
          <a:bodyPr/>
          <a:lstStyle/>
          <a:p>
            <a:r>
              <a:rPr lang="en-US" dirty="0"/>
              <a:t>Why do we need WCF?</a:t>
            </a:r>
          </a:p>
        </p:txBody>
      </p:sp>
      <p:sp>
        <p:nvSpPr>
          <p:cNvPr id="3" name="Content Placeholder 2">
            <a:extLst>
              <a:ext uri="{FF2B5EF4-FFF2-40B4-BE49-F238E27FC236}">
                <a16:creationId xmlns:a16="http://schemas.microsoft.com/office/drawing/2014/main" id="{49900156-4B33-4D71-B02E-2E0A41F0CB54}"/>
              </a:ext>
            </a:extLst>
          </p:cNvPr>
          <p:cNvSpPr>
            <a:spLocks noGrp="1"/>
          </p:cNvSpPr>
          <p:nvPr>
            <p:ph idx="1"/>
          </p:nvPr>
        </p:nvSpPr>
        <p:spPr/>
        <p:txBody>
          <a:bodyPr>
            <a:normAutofit fontScale="92500"/>
          </a:bodyPr>
          <a:lstStyle/>
          <a:p>
            <a:endParaRPr lang="en-US" dirty="0"/>
          </a:p>
          <a:p>
            <a:r>
              <a:rPr lang="en-US" dirty="0"/>
              <a:t>Why do we need WCF when we already have ASMX Web Services?</a:t>
            </a:r>
          </a:p>
          <a:p>
            <a:endParaRPr lang="en-US" dirty="0"/>
          </a:p>
          <a:p>
            <a:r>
              <a:rPr lang="en-US" b="1" dirty="0">
                <a:solidFill>
                  <a:srgbClr val="FF0000"/>
                </a:solidFill>
              </a:rPr>
              <a:t>Problem: </a:t>
            </a:r>
            <a:r>
              <a:rPr lang="en-US" b="0" i="0" dirty="0">
                <a:solidFill>
                  <a:srgbClr val="212121"/>
                </a:solidFill>
                <a:effectLst/>
                <a:latin typeface="open sans" panose="020B0606030504020204" pitchFamily="34" charset="0"/>
              </a:rPr>
              <a:t>Suppose we have two clients. One wants to use a Web Service, which sends data over the network, using Http protocol and want reply in XML format and the other wants to send the data using TCP protocol and replying in binary format</a:t>
            </a:r>
          </a:p>
          <a:p>
            <a:endParaRPr lang="en-US" dirty="0">
              <a:solidFill>
                <a:srgbClr val="212121"/>
              </a:solidFill>
              <a:latin typeface="open sans" panose="020B0606030504020204" pitchFamily="34" charset="0"/>
            </a:endParaRPr>
          </a:p>
          <a:p>
            <a:r>
              <a:rPr lang="en-US" b="0" i="0" dirty="0">
                <a:solidFill>
                  <a:srgbClr val="212121"/>
                </a:solidFill>
                <a:effectLst/>
                <a:latin typeface="open sans" panose="020B0606030504020204" pitchFamily="34" charset="0"/>
              </a:rPr>
              <a:t>We’ll need to create two different services for two different clients</a:t>
            </a:r>
            <a:endParaRPr lang="en-US" dirty="0"/>
          </a:p>
          <a:p>
            <a:endParaRPr lang="en-US" dirty="0"/>
          </a:p>
        </p:txBody>
      </p:sp>
    </p:spTree>
    <p:extLst>
      <p:ext uri="{BB962C8B-B14F-4D97-AF65-F5344CB8AC3E}">
        <p14:creationId xmlns:p14="http://schemas.microsoft.com/office/powerpoint/2010/main" val="607085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B6FA-28C9-47F5-B1CE-1AA7C60C59D7}"/>
              </a:ext>
            </a:extLst>
          </p:cNvPr>
          <p:cNvSpPr>
            <a:spLocks noGrp="1"/>
          </p:cNvSpPr>
          <p:nvPr>
            <p:ph type="title"/>
          </p:nvPr>
        </p:nvSpPr>
        <p:spPr/>
        <p:txBody>
          <a:bodyPr/>
          <a:lstStyle/>
          <a:p>
            <a:r>
              <a:rPr lang="en-US" dirty="0"/>
              <a:t>Why do we need WCF?</a:t>
            </a:r>
          </a:p>
        </p:txBody>
      </p:sp>
      <p:sp>
        <p:nvSpPr>
          <p:cNvPr id="3" name="Content Placeholder 2">
            <a:extLst>
              <a:ext uri="{FF2B5EF4-FFF2-40B4-BE49-F238E27FC236}">
                <a16:creationId xmlns:a16="http://schemas.microsoft.com/office/drawing/2014/main" id="{1329F310-F75E-448D-96FC-392765A52561}"/>
              </a:ext>
            </a:extLst>
          </p:cNvPr>
          <p:cNvSpPr>
            <a:spLocks noGrp="1"/>
          </p:cNvSpPr>
          <p:nvPr>
            <p:ph idx="1"/>
          </p:nvPr>
        </p:nvSpPr>
        <p:spPr/>
        <p:txBody>
          <a:bodyPr/>
          <a:lstStyle/>
          <a:p>
            <a:r>
              <a:rPr lang="en-US" b="1" dirty="0">
                <a:solidFill>
                  <a:srgbClr val="00B050"/>
                </a:solidFill>
              </a:rPr>
              <a:t>Solution: </a:t>
            </a:r>
            <a:r>
              <a:rPr lang="en-US" dirty="0"/>
              <a:t>WCF!</a:t>
            </a:r>
          </a:p>
          <a:p>
            <a:endParaRPr lang="en-US" dirty="0"/>
          </a:p>
          <a:p>
            <a:r>
              <a:rPr lang="en-US" b="0" i="0" dirty="0">
                <a:solidFill>
                  <a:srgbClr val="273239"/>
                </a:solidFill>
                <a:effectLst/>
                <a:latin typeface="urw-din"/>
              </a:rPr>
              <a:t>It allows you to develop applications that can communicate using different communication mechanisms</a:t>
            </a:r>
          </a:p>
          <a:p>
            <a:endParaRPr lang="en-US" dirty="0">
              <a:solidFill>
                <a:srgbClr val="273239"/>
              </a:solidFill>
              <a:latin typeface="urw-din"/>
            </a:endParaRPr>
          </a:p>
          <a:p>
            <a:r>
              <a:rPr lang="en-US" b="0" i="0" dirty="0">
                <a:solidFill>
                  <a:srgbClr val="212121"/>
                </a:solidFill>
                <a:effectLst/>
                <a:latin typeface="open sans" panose="020B0606030504020204" pitchFamily="34" charset="0"/>
              </a:rPr>
              <a:t>It can use any transport protocol like HTTP, TCP/IP, MSMQ, Named Pipes</a:t>
            </a:r>
          </a:p>
          <a:p>
            <a:endParaRPr lang="en-US" dirty="0">
              <a:solidFill>
                <a:srgbClr val="212121"/>
              </a:solidFill>
              <a:latin typeface="open sans" panose="020B0606030504020204" pitchFamily="34" charset="0"/>
            </a:endParaRPr>
          </a:p>
          <a:p>
            <a:r>
              <a:rPr lang="en-US" dirty="0">
                <a:solidFill>
                  <a:srgbClr val="212121"/>
                </a:solidFill>
                <a:latin typeface="open sans" panose="020B0606030504020204" pitchFamily="34" charset="0"/>
              </a:rPr>
              <a:t>It supports different hosting </a:t>
            </a:r>
            <a:endParaRPr lang="en-US" dirty="0"/>
          </a:p>
        </p:txBody>
      </p:sp>
    </p:spTree>
    <p:extLst>
      <p:ext uri="{BB962C8B-B14F-4D97-AF65-F5344CB8AC3E}">
        <p14:creationId xmlns:p14="http://schemas.microsoft.com/office/powerpoint/2010/main" val="67633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3E7BA-CAC9-46E0-9CB9-150FDA490BE6}"/>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000" dirty="0">
                <a:solidFill>
                  <a:schemeClr val="tx1">
                    <a:lumMod val="85000"/>
                    <a:lumOff val="15000"/>
                  </a:schemeClr>
                </a:solidFill>
              </a:rPr>
              <a:t>Example 1</a:t>
            </a:r>
            <a:endParaRPr lang="en-US" sz="6600" dirty="0">
              <a:solidFill>
                <a:schemeClr val="tx1">
                  <a:lumMod val="85000"/>
                  <a:lumOff val="15000"/>
                </a:schemeClr>
              </a:solidFill>
            </a:endParaRPr>
          </a:p>
        </p:txBody>
      </p:sp>
      <p:pic>
        <p:nvPicPr>
          <p:cNvPr id="5" name="Content Placeholder 4">
            <a:extLst>
              <a:ext uri="{FF2B5EF4-FFF2-40B4-BE49-F238E27FC236}">
                <a16:creationId xmlns:a16="http://schemas.microsoft.com/office/drawing/2014/main" id="{AC769AC5-51F0-4455-960F-DC7EC30174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1935485"/>
            <a:ext cx="6912217" cy="3552398"/>
          </a:xfrm>
          <a:prstGeom prst="rect">
            <a:avLst/>
          </a:prstGeom>
        </p:spPr>
      </p:pic>
    </p:spTree>
    <p:extLst>
      <p:ext uri="{BB962C8B-B14F-4D97-AF65-F5344CB8AC3E}">
        <p14:creationId xmlns:p14="http://schemas.microsoft.com/office/powerpoint/2010/main" val="974652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2BD1-523B-4CA3-A00F-EA10DD400B54}"/>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000" dirty="0">
                <a:solidFill>
                  <a:schemeClr val="tx1">
                    <a:lumMod val="85000"/>
                    <a:lumOff val="15000"/>
                  </a:schemeClr>
                </a:solidFill>
              </a:rPr>
              <a:t>Example 2</a:t>
            </a:r>
            <a:endParaRPr lang="en-US" sz="6600" dirty="0">
              <a:solidFill>
                <a:schemeClr val="tx1">
                  <a:lumMod val="85000"/>
                  <a:lumOff val="15000"/>
                </a:schemeClr>
              </a:solidFill>
            </a:endParaRPr>
          </a:p>
        </p:txBody>
      </p:sp>
      <p:pic>
        <p:nvPicPr>
          <p:cNvPr id="5" name="Content Placeholder 4">
            <a:extLst>
              <a:ext uri="{FF2B5EF4-FFF2-40B4-BE49-F238E27FC236}">
                <a16:creationId xmlns:a16="http://schemas.microsoft.com/office/drawing/2014/main" id="{B61F4B5A-29C3-4BFC-8AFB-B7559C7BF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2005513"/>
            <a:ext cx="6912217" cy="3619529"/>
          </a:xfrm>
          <a:prstGeom prst="rect">
            <a:avLst/>
          </a:prstGeom>
        </p:spPr>
      </p:pic>
    </p:spTree>
    <p:extLst>
      <p:ext uri="{BB962C8B-B14F-4D97-AF65-F5344CB8AC3E}">
        <p14:creationId xmlns:p14="http://schemas.microsoft.com/office/powerpoint/2010/main" val="1124291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2310</Words>
  <Application>Microsoft Office PowerPoint</Application>
  <PresentationFormat>Widescreen</PresentationFormat>
  <Paragraphs>298</Paragraphs>
  <Slides>32</Slides>
  <Notes>11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42" baseType="lpstr">
      <vt:lpstr>Arial</vt:lpstr>
      <vt:lpstr>Calibri</vt:lpstr>
      <vt:lpstr>Calibri Light</vt:lpstr>
      <vt:lpstr>Consolas</vt:lpstr>
      <vt:lpstr>open sans</vt:lpstr>
      <vt:lpstr>Segoe Semibold</vt:lpstr>
      <vt:lpstr>urw-din</vt:lpstr>
      <vt:lpstr>Office Theme</vt:lpstr>
      <vt:lpstr>Retrospect</vt:lpstr>
      <vt:lpstr>Visio</vt:lpstr>
      <vt:lpstr>WCF</vt:lpstr>
      <vt:lpstr>From Objects to Services</vt:lpstr>
      <vt:lpstr>The Challenge  Radically Simplifying Distributed Application Development</vt:lpstr>
      <vt:lpstr>Windows Communication Foundation (WCF)</vt:lpstr>
      <vt:lpstr>Why do we need WCF?</vt:lpstr>
      <vt:lpstr>Why do we need WCF?</vt:lpstr>
      <vt:lpstr>Why do we need WCF?</vt:lpstr>
      <vt:lpstr>Example 1</vt:lpstr>
      <vt:lpstr>Example 2</vt:lpstr>
      <vt:lpstr>WCF Solution</vt:lpstr>
      <vt:lpstr>Understanding WCF principles</vt:lpstr>
      <vt:lpstr>Services and Clients</vt:lpstr>
      <vt:lpstr>Endpoints</vt:lpstr>
      <vt:lpstr>Address, Binding, Contract</vt:lpstr>
      <vt:lpstr>WCF Architecture: Messaging Runtime</vt:lpstr>
      <vt:lpstr>Address</vt:lpstr>
      <vt:lpstr>Address</vt:lpstr>
      <vt:lpstr>Contracts</vt:lpstr>
      <vt:lpstr>Contracts</vt:lpstr>
      <vt:lpstr>Service Contract</vt:lpstr>
      <vt:lpstr>Service Contract</vt:lpstr>
      <vt:lpstr>Data Contract</vt:lpstr>
      <vt:lpstr>Data Contract</vt:lpstr>
      <vt:lpstr>Message Contract</vt:lpstr>
      <vt:lpstr>Message Contract</vt:lpstr>
      <vt:lpstr>Three Types of Contracts</vt:lpstr>
      <vt:lpstr>Bindings</vt:lpstr>
      <vt:lpstr>Bindings</vt:lpstr>
      <vt:lpstr>Bindings &amp; Binding Elements</vt:lpstr>
      <vt:lpstr>Bindings</vt:lpstr>
      <vt:lpstr>Ways to Talk</vt:lpstr>
      <vt:lpstr>Hosting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dc:title>
  <dc:creator>Syed Zain</dc:creator>
  <cp:lastModifiedBy>Syed Zain</cp:lastModifiedBy>
  <cp:revision>38</cp:revision>
  <dcterms:created xsi:type="dcterms:W3CDTF">2021-12-01T17:47:44Z</dcterms:created>
  <dcterms:modified xsi:type="dcterms:W3CDTF">2021-12-01T19:15:41Z</dcterms:modified>
</cp:coreProperties>
</file>