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0" r:id="rId3"/>
    <p:sldId id="261" r:id="rId4"/>
    <p:sldId id="263" r:id="rId5"/>
    <p:sldId id="264" r:id="rId6"/>
    <p:sldId id="265" r:id="rId7"/>
    <p:sldId id="286" r:id="rId8"/>
    <p:sldId id="288" r:id="rId9"/>
    <p:sldId id="290" r:id="rId10"/>
    <p:sldId id="29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9E90F-31D3-4C5F-8B3D-315B5486853F}" v="1" dt="2020-04-04T08:56:55.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7269" autoAdjust="0"/>
  </p:normalViewPr>
  <p:slideViewPr>
    <p:cSldViewPr snapToGrid="0">
      <p:cViewPr varScale="1">
        <p:scale>
          <a:sx n="96" d="100"/>
          <a:sy n="96" d="100"/>
        </p:scale>
        <p:origin x="10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aza Fazal" userId="7b137bd539ee2022" providerId="LiveId" clId="{9EE9E90F-31D3-4C5F-8B3D-315B5486853F}"/>
    <pc:docChg chg="modSld">
      <pc:chgData name="Murtaza Fazal" userId="7b137bd539ee2022" providerId="LiveId" clId="{9EE9E90F-31D3-4C5F-8B3D-315B5486853F}" dt="2020-03-31T10:35:00.696" v="1" actId="20577"/>
      <pc:docMkLst>
        <pc:docMk/>
      </pc:docMkLst>
      <pc:sldChg chg="modSp">
        <pc:chgData name="Murtaza Fazal" userId="7b137bd539ee2022" providerId="LiveId" clId="{9EE9E90F-31D3-4C5F-8B3D-315B5486853F}" dt="2020-03-31T10:35:00.696" v="1" actId="20577"/>
        <pc:sldMkLst>
          <pc:docMk/>
          <pc:sldMk cId="3665728810" sldId="256"/>
        </pc:sldMkLst>
        <pc:spChg chg="mod">
          <ac:chgData name="Murtaza Fazal" userId="7b137bd539ee2022" providerId="LiveId" clId="{9EE9E90F-31D3-4C5F-8B3D-315B5486853F}" dt="2020-03-31T10:35:00.696" v="1" actId="20577"/>
          <ac:spMkLst>
            <pc:docMk/>
            <pc:sldMk cId="3665728810" sldId="256"/>
            <ac:spMk id="3" creationId="{00000000-0000-0000-0000-000000000000}"/>
          </ac:spMkLst>
        </pc:spChg>
      </pc:sldChg>
    </pc:docChg>
  </pc:docChgLst>
  <pc:docChgLst>
    <pc:chgData name="Murtaza Fazal" userId="7b137bd539ee2022" providerId="LiveId" clId="{95E44950-414C-45EA-83C6-CE9C60EB6258}"/>
    <pc:docChg chg="modSld">
      <pc:chgData name="Murtaza Fazal" userId="7b137bd539ee2022" providerId="LiveId" clId="{95E44950-414C-45EA-83C6-CE9C60EB6258}" dt="2019-03-18T19:13:31.080" v="5" actId="20577"/>
      <pc:docMkLst>
        <pc:docMk/>
      </pc:docMkLst>
      <pc:sldChg chg="modSp">
        <pc:chgData name="Murtaza Fazal" userId="7b137bd539ee2022" providerId="LiveId" clId="{95E44950-414C-45EA-83C6-CE9C60EB6258}" dt="2019-03-18T12:36:04.600" v="4" actId="20577"/>
        <pc:sldMkLst>
          <pc:docMk/>
          <pc:sldMk cId="3665728810" sldId="256"/>
        </pc:sldMkLst>
        <pc:spChg chg="mod">
          <ac:chgData name="Murtaza Fazal" userId="7b137bd539ee2022" providerId="LiveId" clId="{95E44950-414C-45EA-83C6-CE9C60EB6258}" dt="2019-03-18T12:36:04.600" v="4" actId="20577"/>
          <ac:spMkLst>
            <pc:docMk/>
            <pc:sldMk cId="3665728810" sldId="256"/>
            <ac:spMk id="3" creationId="{00000000-0000-0000-0000-000000000000}"/>
          </ac:spMkLst>
        </pc:spChg>
      </pc:sldChg>
      <pc:sldChg chg="modSp">
        <pc:chgData name="Murtaza Fazal" userId="7b137bd539ee2022" providerId="LiveId" clId="{95E44950-414C-45EA-83C6-CE9C60EB6258}" dt="2019-03-18T19:13:31.080" v="5" actId="20577"/>
        <pc:sldMkLst>
          <pc:docMk/>
          <pc:sldMk cId="2404757351" sldId="261"/>
        </pc:sldMkLst>
        <pc:spChg chg="mod">
          <ac:chgData name="Murtaza Fazal" userId="7b137bd539ee2022" providerId="LiveId" clId="{95E44950-414C-45EA-83C6-CE9C60EB6258}" dt="2019-03-18T19:13:31.080" v="5" actId="20577"/>
          <ac:spMkLst>
            <pc:docMk/>
            <pc:sldMk cId="2404757351" sldId="261"/>
            <ac:spMk id="143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7E8AD-367C-4667-BA0B-C47C16FFF2A7}"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D0B43-7764-4D2A-8CFE-080D6F78BEF5}" type="slidenum">
              <a:rPr lang="en-US" smtClean="0"/>
              <a:t>‹#›</a:t>
            </a:fld>
            <a:endParaRPr lang="en-US"/>
          </a:p>
        </p:txBody>
      </p:sp>
    </p:spTree>
    <p:extLst>
      <p:ext uri="{BB962C8B-B14F-4D97-AF65-F5344CB8AC3E}">
        <p14:creationId xmlns:p14="http://schemas.microsoft.com/office/powerpoint/2010/main" val="181417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77817-9E0D-418C-9771-A456A191AF73}" type="slidenum">
              <a:rPr lang="en-US" altLang="en-US"/>
              <a:pPr/>
              <a:t>2</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ltLang="en-US"/>
              <a:t>In the context of .Net Framework, reflection is a way to acquire important information at run time about the assemblies it loads</a:t>
            </a:r>
          </a:p>
        </p:txBody>
      </p:sp>
    </p:spTree>
    <p:extLst>
      <p:ext uri="{BB962C8B-B14F-4D97-AF65-F5344CB8AC3E}">
        <p14:creationId xmlns:p14="http://schemas.microsoft.com/office/powerpoint/2010/main" val="60998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71642-D9B0-4C93-997F-2D35B8C8568B}" type="slidenum">
              <a:rPr lang="en-US" altLang="en-US"/>
              <a:pPr/>
              <a:t>3</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en-US" dirty="0"/>
              <a:t>You can use reflection to view metadata (attributes), perform type discovery, do late binding to methods and properties and dynamically load and create types at runtime.</a:t>
            </a:r>
          </a:p>
          <a:p>
            <a:r>
              <a:rPr lang="en-US" altLang="en-US" dirty="0"/>
              <a:t>To understand how these can be done, you need to understand </a:t>
            </a:r>
            <a:r>
              <a:rPr lang="en-US" altLang="en-US" dirty="0" err="1"/>
              <a:t>.Net</a:t>
            </a:r>
            <a:r>
              <a:rPr lang="en-US" altLang="en-US" dirty="0"/>
              <a:t> execution Model.</a:t>
            </a:r>
          </a:p>
          <a:p>
            <a:endParaRPr lang="en-US" altLang="en-US" dirty="0"/>
          </a:p>
        </p:txBody>
      </p:sp>
    </p:spTree>
    <p:extLst>
      <p:ext uri="{BB962C8B-B14F-4D97-AF65-F5344CB8AC3E}">
        <p14:creationId xmlns:p14="http://schemas.microsoft.com/office/powerpoint/2010/main" val="182653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C4A7A-18F5-494B-88E6-167A568008D6}" type="slidenum">
              <a:rPr lang="en-US" altLang="en-US"/>
              <a:pPr/>
              <a:t>4</a:t>
            </a:fld>
            <a:endParaRPr lang="en-US"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ltLang="en-US"/>
              <a:t>Metadata is the place you look for information and code for assemblies. This is where reflection comes into play. That’ why every .NET object can be queried for its type. </a:t>
            </a:r>
          </a:p>
        </p:txBody>
      </p:sp>
    </p:spTree>
    <p:extLst>
      <p:ext uri="{BB962C8B-B14F-4D97-AF65-F5344CB8AC3E}">
        <p14:creationId xmlns:p14="http://schemas.microsoft.com/office/powerpoint/2010/main" val="421964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C5D53B-F2AB-469E-84F0-6E31D4AD977E}" type="slidenum">
              <a:rPr lang="en-US" altLang="en-US"/>
              <a:pPr/>
              <a:t>5</a:t>
            </a:fld>
            <a:endParaRPr lang="en-US"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ltLang="en-US"/>
              <a:t>You use metadata to create dynamic type system. It allows you to create assemblies on runtime.</a:t>
            </a:r>
          </a:p>
        </p:txBody>
      </p:sp>
    </p:spTree>
    <p:extLst>
      <p:ext uri="{BB962C8B-B14F-4D97-AF65-F5344CB8AC3E}">
        <p14:creationId xmlns:p14="http://schemas.microsoft.com/office/powerpoint/2010/main" val="135927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286406-7015-4B36-97E3-0968E4FEBE0A}" type="slidenum">
              <a:rPr lang="en-US" altLang="en-US"/>
              <a:pPr/>
              <a:t>6</a:t>
            </a:fld>
            <a:endParaRPr lang="en-US"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ltLang="en-US"/>
              <a:t>These are the type info at runtime. Type == Object == Class in .Net</a:t>
            </a:r>
          </a:p>
        </p:txBody>
      </p:sp>
    </p:spTree>
    <p:extLst>
      <p:ext uri="{BB962C8B-B14F-4D97-AF65-F5344CB8AC3E}">
        <p14:creationId xmlns:p14="http://schemas.microsoft.com/office/powerpoint/2010/main" val="353066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fld id="{A63CA584-EB06-4F0B-B7DD-9BB05D8504B4}" type="slidenum">
              <a:rPr lang="zh-CN" altLang="en-US" sz="1200"/>
              <a:pPr/>
              <a:t>8</a:t>
            </a:fld>
            <a:endParaRPr lang="en-US" altLang="zh-CN" sz="1200"/>
          </a:p>
        </p:txBody>
      </p:sp>
      <p:sp>
        <p:nvSpPr>
          <p:cNvPr id="2253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2532" name="Rectangle 3"/>
          <p:cNvSpPr>
            <a:spLocks noGrp="1" noChangeArrowheads="1"/>
          </p:cNvSpPr>
          <p:nvPr>
            <p:ph type="body" idx="1"/>
          </p:nvPr>
        </p:nvSpPr>
        <p:spPr bwMode="auto">
          <a:xfrm>
            <a:off x="223838" y="4343400"/>
            <a:ext cx="6434137"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altLang="zh-CN" sz="1000" b="1" i="1" dirty="0">
                <a:cs typeface="Cordia New" pitchFamily="34" charset="-34"/>
              </a:rPr>
              <a:t>Access to meta-data for any .NET type</a:t>
            </a:r>
          </a:p>
          <a:p>
            <a:pPr>
              <a:spcBef>
                <a:spcPct val="0"/>
              </a:spcBef>
            </a:pPr>
            <a:r>
              <a:rPr lang="en-US" altLang="zh-CN" sz="1000" dirty="0">
                <a:cs typeface="Cordia New" pitchFamily="34" charset="-34"/>
              </a:rPr>
              <a:t>Every instance of </a:t>
            </a:r>
            <a:r>
              <a:rPr lang="en-US" altLang="zh-CN" sz="1000" dirty="0" err="1">
                <a:cs typeface="Cordia New" pitchFamily="34" charset="-34"/>
              </a:rPr>
              <a:t>System.Type</a:t>
            </a:r>
            <a:r>
              <a:rPr lang="en-US" altLang="zh-CN" sz="1000" dirty="0">
                <a:cs typeface="Cordia New" pitchFamily="34" charset="-34"/>
              </a:rPr>
              <a:t> is a dynamically created wrapper around the metadata of certain class. When you invoke “</a:t>
            </a:r>
            <a:r>
              <a:rPr lang="en-US" altLang="zh-CN" sz="1000" dirty="0" err="1">
                <a:cs typeface="Cordia New" pitchFamily="34" charset="-34"/>
              </a:rPr>
              <a:t>GetType</a:t>
            </a:r>
            <a:r>
              <a:rPr lang="en-US" altLang="zh-CN" sz="1000" dirty="0">
                <a:cs typeface="Cordia New" pitchFamily="34" charset="-34"/>
              </a:rPr>
              <a:t>()” on an object, the runtime will gather the requested metadata, stuff it into a fresh </a:t>
            </a:r>
            <a:r>
              <a:rPr lang="en-US" altLang="zh-CN" sz="1000" dirty="0" err="1">
                <a:cs typeface="Cordia New" pitchFamily="34" charset="-34"/>
              </a:rPr>
              <a:t>System.Type</a:t>
            </a:r>
            <a:r>
              <a:rPr lang="en-US" altLang="zh-CN" sz="1000" dirty="0">
                <a:cs typeface="Cordia New" pitchFamily="34" charset="-34"/>
              </a:rPr>
              <a:t> instance and hand it to you.</a:t>
            </a:r>
            <a:endParaRPr lang="en-US" altLang="zh-CN" sz="1000" b="1" i="1" dirty="0">
              <a:cs typeface="Cordia New" pitchFamily="34" charset="-34"/>
            </a:endParaRPr>
          </a:p>
          <a:p>
            <a:pPr>
              <a:spcBef>
                <a:spcPct val="0"/>
              </a:spcBef>
            </a:pPr>
            <a:r>
              <a:rPr lang="en-US" altLang="zh-CN" sz="1000" b="1" i="1" dirty="0">
                <a:cs typeface="Cordia New" pitchFamily="34" charset="-34"/>
              </a:rPr>
              <a:t>Returned by </a:t>
            </a:r>
            <a:r>
              <a:rPr lang="en-US" altLang="zh-CN" sz="1000" b="1" i="1" dirty="0" err="1">
                <a:cs typeface="Cordia New" pitchFamily="34" charset="-34"/>
              </a:rPr>
              <a:t>System.Object.GetType</a:t>
            </a:r>
            <a:r>
              <a:rPr lang="en-US" altLang="zh-CN" sz="1000" b="1" i="1" dirty="0">
                <a:cs typeface="Cordia New" pitchFamily="34" charset="-34"/>
              </a:rPr>
              <a:t>()</a:t>
            </a:r>
          </a:p>
          <a:p>
            <a:pPr>
              <a:spcBef>
                <a:spcPct val="0"/>
              </a:spcBef>
            </a:pPr>
            <a:r>
              <a:rPr lang="en-US" altLang="zh-CN" sz="1000" dirty="0">
                <a:cs typeface="Cordia New" pitchFamily="34" charset="-34"/>
              </a:rPr>
              <a:t>Instances of the </a:t>
            </a:r>
            <a:r>
              <a:rPr lang="en-US" altLang="zh-CN" sz="1000" dirty="0" err="1">
                <a:cs typeface="Cordia New" pitchFamily="34" charset="-34"/>
              </a:rPr>
              <a:t>System.Type</a:t>
            </a:r>
            <a:r>
              <a:rPr lang="en-US" altLang="zh-CN" sz="1000" dirty="0">
                <a:cs typeface="Cordia New" pitchFamily="34" charset="-34"/>
              </a:rPr>
              <a:t> class are most prominently returned by the </a:t>
            </a:r>
            <a:r>
              <a:rPr lang="en-US" altLang="zh-CN" sz="1000" dirty="0" err="1">
                <a:cs typeface="Cordia New" pitchFamily="34" charset="-34"/>
              </a:rPr>
              <a:t>System.Object.GetType</a:t>
            </a:r>
            <a:r>
              <a:rPr lang="en-US" altLang="zh-CN" sz="1000" dirty="0">
                <a:cs typeface="Cordia New" pitchFamily="34" charset="-34"/>
              </a:rPr>
              <a:t>() method as this has been shown previously, but as you descend into the depths of the .NET framework you will find that Type objects are used quite often throughout the lower-levels of the Framework hierarchy.</a:t>
            </a:r>
            <a:endParaRPr lang="en-US" altLang="zh-CN" sz="1000" b="1" i="1" dirty="0">
              <a:cs typeface="Cordia New" pitchFamily="34" charset="-34"/>
            </a:endParaRPr>
          </a:p>
          <a:p>
            <a:pPr>
              <a:spcBef>
                <a:spcPct val="0"/>
              </a:spcBef>
            </a:pPr>
            <a:r>
              <a:rPr lang="en-US" altLang="zh-CN" sz="1000" b="1" i="1" dirty="0">
                <a:cs typeface="Cordia New" pitchFamily="34" charset="-34"/>
              </a:rPr>
              <a:t>Allows drilling down into all facets of a type</a:t>
            </a:r>
          </a:p>
          <a:p>
            <a:pPr>
              <a:spcBef>
                <a:spcPct val="0"/>
              </a:spcBef>
            </a:pPr>
            <a:r>
              <a:rPr lang="en-US" altLang="zh-CN" sz="1000" dirty="0">
                <a:cs typeface="Cordia New" pitchFamily="34" charset="-34"/>
              </a:rPr>
              <a:t>The </a:t>
            </a:r>
            <a:r>
              <a:rPr lang="en-US" altLang="zh-CN" sz="1000" dirty="0" err="1">
                <a:cs typeface="Cordia New" pitchFamily="34" charset="-34"/>
              </a:rPr>
              <a:t>System.Type</a:t>
            </a:r>
            <a:r>
              <a:rPr lang="en-US" altLang="zh-CN" sz="1000" dirty="0">
                <a:cs typeface="Cordia New" pitchFamily="34" charset="-34"/>
              </a:rPr>
              <a:t> class will allow you to explore all facets of a type like the type “category”, a class’ or structure’s methods, constructors and their parameters and return values. Furthermore, of course, all other aspects of such types like properties, fields, events and delegates and, of course, the namespace the class is located in can be explored.</a:t>
            </a:r>
          </a:p>
          <a:p>
            <a:pPr>
              <a:spcBef>
                <a:spcPct val="0"/>
              </a:spcBef>
            </a:pPr>
            <a:endParaRPr lang="en-US" altLang="zh-CN" sz="1000" dirty="0">
              <a:cs typeface="Cordia New" pitchFamily="34" charset="-34"/>
            </a:endParaRPr>
          </a:p>
          <a:p>
            <a:pPr>
              <a:spcBef>
                <a:spcPct val="0"/>
              </a:spcBef>
            </a:pPr>
            <a:r>
              <a:rPr lang="en-US" altLang="en-US" sz="1000" b="1" dirty="0">
                <a:cs typeface="Cordia New" pitchFamily="34" charset="-34"/>
              </a:rPr>
              <a:t>Summary:</a:t>
            </a:r>
            <a:r>
              <a:rPr lang="en-US" altLang="en-US" sz="1000" dirty="0">
                <a:cs typeface="Cordia New" pitchFamily="34" charset="-34"/>
              </a:rPr>
              <a:t> Everything you may ever want to know</a:t>
            </a:r>
          </a:p>
        </p:txBody>
      </p:sp>
    </p:spTree>
    <p:extLst>
      <p:ext uri="{BB962C8B-B14F-4D97-AF65-F5344CB8AC3E}">
        <p14:creationId xmlns:p14="http://schemas.microsoft.com/office/powerpoint/2010/main" val="383953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fld id="{4F33E755-C74D-4CCA-BD06-75FE22E0AD4E}" type="slidenum">
              <a:rPr lang="zh-CN" altLang="en-US" sz="1200"/>
              <a:pPr/>
              <a:t>9</a:t>
            </a:fld>
            <a:endParaRPr lang="en-US" altLang="zh-CN" sz="1200"/>
          </a:p>
        </p:txBody>
      </p:sp>
      <p:sp>
        <p:nvSpPr>
          <p:cNvPr id="2355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3556" name="Rectangle 3"/>
          <p:cNvSpPr>
            <a:spLocks noGrp="1" noChangeArrowheads="1"/>
          </p:cNvSpPr>
          <p:nvPr>
            <p:ph type="body" idx="1"/>
          </p:nvPr>
        </p:nvSpPr>
        <p:spPr bwMode="auto">
          <a:xfrm>
            <a:off x="223838" y="4343400"/>
            <a:ext cx="6434137"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altLang="zh-CN" b="1" i="1" dirty="0">
                <a:cs typeface="Cordia New" pitchFamily="34" charset="-34"/>
              </a:rPr>
              <a:t>Base class for all "member" element descriptions</a:t>
            </a:r>
          </a:p>
          <a:p>
            <a:pPr>
              <a:spcBef>
                <a:spcPct val="0"/>
              </a:spcBef>
            </a:pPr>
            <a:r>
              <a:rPr lang="en-US" altLang="zh-CN" dirty="0">
                <a:cs typeface="Cordia New" pitchFamily="34" charset="-34"/>
              </a:rPr>
              <a:t>The </a:t>
            </a:r>
            <a:r>
              <a:rPr lang="en-US" altLang="zh-CN" dirty="0" err="1">
                <a:cs typeface="Cordia New" pitchFamily="34" charset="-34"/>
              </a:rPr>
              <a:t>MemberInfo</a:t>
            </a:r>
            <a:r>
              <a:rPr lang="en-US" altLang="zh-CN" dirty="0">
                <a:cs typeface="Cordia New" pitchFamily="34" charset="-34"/>
              </a:rPr>
              <a:t> class is the base class of all Reflection information classes for subordinate elements of </a:t>
            </a:r>
            <a:r>
              <a:rPr lang="en-US" altLang="zh-CN" dirty="0" err="1">
                <a:cs typeface="Cordia New" pitchFamily="34" charset="-34"/>
              </a:rPr>
              <a:t>System.Type</a:t>
            </a:r>
            <a:r>
              <a:rPr lang="en-US" altLang="zh-CN" dirty="0">
                <a:cs typeface="Cordia New" pitchFamily="34" charset="-34"/>
              </a:rPr>
              <a:t>. </a:t>
            </a:r>
          </a:p>
          <a:p>
            <a:pPr>
              <a:spcBef>
                <a:spcPct val="0"/>
              </a:spcBef>
            </a:pPr>
            <a:r>
              <a:rPr lang="en-US" altLang="zh-CN" dirty="0">
                <a:cs typeface="Cordia New" pitchFamily="34" charset="-34"/>
              </a:rPr>
              <a:t>If you enumerate all members of a type using the </a:t>
            </a:r>
            <a:r>
              <a:rPr lang="en-US" altLang="zh-CN" dirty="0" err="1">
                <a:cs typeface="Cordia New" pitchFamily="34" charset="-34"/>
              </a:rPr>
              <a:t>System.Type.GetMembers</a:t>
            </a:r>
            <a:r>
              <a:rPr lang="en-US" altLang="zh-CN" dirty="0">
                <a:cs typeface="Cordia New" pitchFamily="34" charset="-34"/>
              </a:rPr>
              <a:t>() method, an array of </a:t>
            </a:r>
            <a:r>
              <a:rPr lang="en-US" altLang="zh-CN" dirty="0" err="1">
                <a:cs typeface="Cordia New" pitchFamily="34" charset="-34"/>
              </a:rPr>
              <a:t>MemberInfo</a:t>
            </a:r>
            <a:r>
              <a:rPr lang="en-US" altLang="zh-CN" dirty="0">
                <a:cs typeface="Cordia New" pitchFamily="34" charset="-34"/>
              </a:rPr>
              <a:t> objects will be returned that will provide you with basic information about every subordinate element and you can indeed use Reflection itself to test whether a given </a:t>
            </a:r>
            <a:r>
              <a:rPr lang="en-US" altLang="zh-CN" dirty="0" err="1">
                <a:cs typeface="Cordia New" pitchFamily="34" charset="-34"/>
              </a:rPr>
              <a:t>MemberInfo</a:t>
            </a:r>
            <a:r>
              <a:rPr lang="en-US" altLang="zh-CN" dirty="0">
                <a:cs typeface="Cordia New" pitchFamily="34" charset="-34"/>
              </a:rPr>
              <a:t> is of type </a:t>
            </a:r>
            <a:r>
              <a:rPr lang="en-US" altLang="zh-CN" dirty="0" err="1">
                <a:cs typeface="Cordia New" pitchFamily="34" charset="-34"/>
              </a:rPr>
              <a:t>MethodInfo</a:t>
            </a:r>
            <a:r>
              <a:rPr lang="en-US" altLang="zh-CN" dirty="0">
                <a:cs typeface="Cordia New" pitchFamily="34" charset="-34"/>
              </a:rPr>
              <a:t> and do a safe type-cast to explore the specific capabilities.</a:t>
            </a:r>
            <a:endParaRPr lang="en-US" altLang="zh-CN" b="1" i="1" dirty="0">
              <a:cs typeface="Cordia New" pitchFamily="34" charset="-34"/>
            </a:endParaRPr>
          </a:p>
          <a:p>
            <a:pPr>
              <a:spcBef>
                <a:spcPct val="0"/>
              </a:spcBef>
            </a:pPr>
            <a:r>
              <a:rPr lang="en-US" altLang="zh-CN" b="1" i="1" dirty="0">
                <a:cs typeface="Cordia New" pitchFamily="34" charset="-34"/>
              </a:rPr>
              <a:t>Provides member kind, name and declaring class</a:t>
            </a:r>
          </a:p>
          <a:p>
            <a:pPr>
              <a:spcBef>
                <a:spcPct val="0"/>
              </a:spcBef>
            </a:pPr>
            <a:r>
              <a:rPr lang="en-US" altLang="zh-CN" dirty="0">
                <a:cs typeface="Cordia New" pitchFamily="34" charset="-34"/>
              </a:rPr>
              <a:t>The </a:t>
            </a:r>
            <a:r>
              <a:rPr lang="en-US" altLang="zh-CN" dirty="0" err="1">
                <a:cs typeface="Cordia New" pitchFamily="34" charset="-34"/>
              </a:rPr>
              <a:t>MemberInfo</a:t>
            </a:r>
            <a:r>
              <a:rPr lang="en-US" altLang="zh-CN" dirty="0">
                <a:cs typeface="Cordia New" pitchFamily="34" charset="-34"/>
              </a:rPr>
              <a:t> base class provides information about the element’s name, its “kind” (that is whether it is indeed a method, field or on of the other kinds) and which its declaring class is.</a:t>
            </a:r>
          </a:p>
        </p:txBody>
      </p:sp>
    </p:spTree>
    <p:extLst>
      <p:ext uri="{BB962C8B-B14F-4D97-AF65-F5344CB8AC3E}">
        <p14:creationId xmlns:p14="http://schemas.microsoft.com/office/powerpoint/2010/main" val="271016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fld id="{D4DAABC7-0CCD-49D3-883A-085D7565730D}" type="slidenum">
              <a:rPr lang="zh-CN" altLang="en-US" sz="1200"/>
              <a:pPr/>
              <a:t>10</a:t>
            </a:fld>
            <a:endParaRPr lang="en-US" altLang="zh-CN" sz="1200"/>
          </a:p>
        </p:txBody>
      </p:sp>
      <p:sp>
        <p:nvSpPr>
          <p:cNvPr id="2560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5604" name="Rectangle 3"/>
          <p:cNvSpPr>
            <a:spLocks noGrp="1" noChangeArrowheads="1"/>
          </p:cNvSpPr>
          <p:nvPr>
            <p:ph type="body" idx="1"/>
          </p:nvPr>
        </p:nvSpPr>
        <p:spPr bwMode="auto">
          <a:xfrm>
            <a:off x="223838" y="4343400"/>
            <a:ext cx="6434137"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altLang="zh-CN" b="1" i="1" dirty="0">
                <a:cs typeface="Cordia New" pitchFamily="34" charset="-34"/>
              </a:rPr>
              <a:t>Types know their Module, Modules know their types</a:t>
            </a:r>
          </a:p>
          <a:p>
            <a:pPr>
              <a:spcBef>
                <a:spcPct val="0"/>
              </a:spcBef>
            </a:pPr>
            <a:r>
              <a:rPr lang="en-US" altLang="zh-CN" dirty="0">
                <a:cs typeface="Cordia New" pitchFamily="34" charset="-34"/>
              </a:rPr>
              <a:t>Another strong point of the metadata is that it allows navigating the entire context of a type. A module, reflected by the </a:t>
            </a:r>
            <a:r>
              <a:rPr lang="en-US" altLang="zh-CN" dirty="0" err="1">
                <a:cs typeface="Cordia New" pitchFamily="34" charset="-34"/>
              </a:rPr>
              <a:t>System.Reflection.Module</a:t>
            </a:r>
            <a:r>
              <a:rPr lang="en-US" altLang="zh-CN" dirty="0">
                <a:cs typeface="Cordia New" pitchFamily="34" charset="-34"/>
              </a:rPr>
              <a:t> class, knows all of the types it defines and implements and each types knows its implementing module.</a:t>
            </a:r>
            <a:endParaRPr lang="en-US" altLang="zh-CN" b="1" i="1" dirty="0">
              <a:cs typeface="Cordia New" pitchFamily="34" charset="-34"/>
            </a:endParaRPr>
          </a:p>
          <a:p>
            <a:pPr>
              <a:spcBef>
                <a:spcPct val="0"/>
              </a:spcBef>
            </a:pPr>
            <a:r>
              <a:rPr lang="en-US" altLang="zh-CN" b="1" i="1" dirty="0">
                <a:cs typeface="Cordia New" pitchFamily="34" charset="-34"/>
              </a:rPr>
              <a:t>Modules know their Assembly and vice versa</a:t>
            </a:r>
          </a:p>
          <a:p>
            <a:pPr>
              <a:spcBef>
                <a:spcPct val="0"/>
              </a:spcBef>
            </a:pPr>
            <a:r>
              <a:rPr lang="en-US" altLang="zh-CN" dirty="0">
                <a:cs typeface="Cordia New" pitchFamily="34" charset="-34"/>
              </a:rPr>
              <a:t>Likewise, all modules know and make their container assembly accessible and the assembly can list all modules it contains. </a:t>
            </a:r>
            <a:endParaRPr lang="en-US" altLang="zh-CN" b="1" i="1" dirty="0">
              <a:cs typeface="Cordia New" pitchFamily="34" charset="-34"/>
            </a:endParaRPr>
          </a:p>
          <a:p>
            <a:pPr>
              <a:spcBef>
                <a:spcPct val="0"/>
              </a:spcBef>
            </a:pPr>
            <a:r>
              <a:rPr lang="en-US" altLang="zh-CN" b="1" i="1" dirty="0">
                <a:cs typeface="Cordia New" pitchFamily="34" charset="-34"/>
              </a:rPr>
              <a:t>Code can browse and search its entire context</a:t>
            </a:r>
          </a:p>
          <a:p>
            <a:pPr>
              <a:spcBef>
                <a:spcPct val="0"/>
              </a:spcBef>
            </a:pPr>
            <a:r>
              <a:rPr lang="en-US" altLang="zh-CN" dirty="0">
                <a:cs typeface="Cordia New" pitchFamily="34" charset="-34"/>
              </a:rPr>
              <a:t>Finally, the Application Domain (</a:t>
            </a:r>
            <a:r>
              <a:rPr lang="en-US" altLang="zh-CN" dirty="0" err="1">
                <a:cs typeface="Cordia New" pitchFamily="34" charset="-34"/>
              </a:rPr>
              <a:t>AppDomain</a:t>
            </a:r>
            <a:r>
              <a:rPr lang="en-US" altLang="zh-CN" dirty="0">
                <a:cs typeface="Cordia New" pitchFamily="34" charset="-34"/>
              </a:rPr>
              <a:t>) class of the “current” application knows all loaded assemblies, so that you have a full information model about an application’s metadata at any time and from wherever you need it.</a:t>
            </a:r>
          </a:p>
        </p:txBody>
      </p:sp>
    </p:spTree>
    <p:extLst>
      <p:ext uri="{BB962C8B-B14F-4D97-AF65-F5344CB8AC3E}">
        <p14:creationId xmlns:p14="http://schemas.microsoft.com/office/powerpoint/2010/main" val="10844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8DD702-3295-486C-9885-C9263356A3C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9F9CA-022D-453E-89B2-6499419E12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32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DD702-3295-486C-9885-C9263356A3C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9F9CA-022D-453E-89B2-6499419E12FF}" type="slidenum">
              <a:rPr lang="en-US" smtClean="0"/>
              <a:t>‹#›</a:t>
            </a:fld>
            <a:endParaRPr lang="en-US"/>
          </a:p>
        </p:txBody>
      </p:sp>
    </p:spTree>
    <p:extLst>
      <p:ext uri="{BB962C8B-B14F-4D97-AF65-F5344CB8AC3E}">
        <p14:creationId xmlns:p14="http://schemas.microsoft.com/office/powerpoint/2010/main" val="293043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DD702-3295-486C-9885-C9263356A3C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9F9CA-022D-453E-89B2-6499419E12FF}" type="slidenum">
              <a:rPr lang="en-US" smtClean="0"/>
              <a:t>‹#›</a:t>
            </a:fld>
            <a:endParaRPr lang="en-US"/>
          </a:p>
        </p:txBody>
      </p:sp>
    </p:spTree>
    <p:extLst>
      <p:ext uri="{BB962C8B-B14F-4D97-AF65-F5344CB8AC3E}">
        <p14:creationId xmlns:p14="http://schemas.microsoft.com/office/powerpoint/2010/main" val="254249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DD702-3295-486C-9885-C9263356A3C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9F9CA-022D-453E-89B2-6499419E12FF}" type="slidenum">
              <a:rPr lang="en-US" smtClean="0"/>
              <a:t>‹#›</a:t>
            </a:fld>
            <a:endParaRPr lang="en-US"/>
          </a:p>
        </p:txBody>
      </p:sp>
    </p:spTree>
    <p:extLst>
      <p:ext uri="{BB962C8B-B14F-4D97-AF65-F5344CB8AC3E}">
        <p14:creationId xmlns:p14="http://schemas.microsoft.com/office/powerpoint/2010/main" val="216685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8DD702-3295-486C-9885-C9263356A3C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9F9CA-022D-453E-89B2-6499419E12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18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DD702-3295-486C-9885-C9263356A3CA}"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9F9CA-022D-453E-89B2-6499419E12FF}" type="slidenum">
              <a:rPr lang="en-US" smtClean="0"/>
              <a:t>‹#›</a:t>
            </a:fld>
            <a:endParaRPr lang="en-US"/>
          </a:p>
        </p:txBody>
      </p:sp>
    </p:spTree>
    <p:extLst>
      <p:ext uri="{BB962C8B-B14F-4D97-AF65-F5344CB8AC3E}">
        <p14:creationId xmlns:p14="http://schemas.microsoft.com/office/powerpoint/2010/main" val="3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8DD702-3295-486C-9885-C9263356A3CA}"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9F9CA-022D-453E-89B2-6499419E12FF}" type="slidenum">
              <a:rPr lang="en-US" smtClean="0"/>
              <a:t>‹#›</a:t>
            </a:fld>
            <a:endParaRPr lang="en-US"/>
          </a:p>
        </p:txBody>
      </p:sp>
    </p:spTree>
    <p:extLst>
      <p:ext uri="{BB962C8B-B14F-4D97-AF65-F5344CB8AC3E}">
        <p14:creationId xmlns:p14="http://schemas.microsoft.com/office/powerpoint/2010/main" val="207922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8DD702-3295-486C-9885-C9263356A3CA}"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9F9CA-022D-453E-89B2-6499419E12FF}" type="slidenum">
              <a:rPr lang="en-US" smtClean="0"/>
              <a:t>‹#›</a:t>
            </a:fld>
            <a:endParaRPr lang="en-US"/>
          </a:p>
        </p:txBody>
      </p:sp>
    </p:spTree>
    <p:extLst>
      <p:ext uri="{BB962C8B-B14F-4D97-AF65-F5344CB8AC3E}">
        <p14:creationId xmlns:p14="http://schemas.microsoft.com/office/powerpoint/2010/main" val="318224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8DD702-3295-486C-9885-C9263356A3CA}" type="datetimeFigureOut">
              <a:rPr lang="en-US" smtClean="0"/>
              <a:t>12/14/2021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1D9F9CA-022D-453E-89B2-6499419E12FF}" type="slidenum">
              <a:rPr lang="en-US" smtClean="0"/>
              <a:t>‹#›</a:t>
            </a:fld>
            <a:endParaRPr lang="en-US"/>
          </a:p>
        </p:txBody>
      </p:sp>
    </p:spTree>
    <p:extLst>
      <p:ext uri="{BB962C8B-B14F-4D97-AF65-F5344CB8AC3E}">
        <p14:creationId xmlns:p14="http://schemas.microsoft.com/office/powerpoint/2010/main" val="130150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8DD702-3295-486C-9885-C9263356A3CA}" type="datetimeFigureOut">
              <a:rPr lang="en-US" smtClean="0"/>
              <a:t>12/14/2021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D9F9CA-022D-453E-89B2-6499419E12FF}" type="slidenum">
              <a:rPr lang="en-US" smtClean="0"/>
              <a:t>‹#›</a:t>
            </a:fld>
            <a:endParaRPr lang="en-US"/>
          </a:p>
        </p:txBody>
      </p:sp>
    </p:spTree>
    <p:extLst>
      <p:ext uri="{BB962C8B-B14F-4D97-AF65-F5344CB8AC3E}">
        <p14:creationId xmlns:p14="http://schemas.microsoft.com/office/powerpoint/2010/main" val="13500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8DD702-3295-486C-9885-C9263356A3CA}"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9F9CA-022D-453E-89B2-6499419E12FF}" type="slidenum">
              <a:rPr lang="en-US" smtClean="0"/>
              <a:t>‹#›</a:t>
            </a:fld>
            <a:endParaRPr lang="en-US"/>
          </a:p>
        </p:txBody>
      </p:sp>
    </p:spTree>
    <p:extLst>
      <p:ext uri="{BB962C8B-B14F-4D97-AF65-F5344CB8AC3E}">
        <p14:creationId xmlns:p14="http://schemas.microsoft.com/office/powerpoint/2010/main" val="2236630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A8DD702-3295-486C-9885-C9263356A3CA}" type="datetimeFigureOut">
              <a:rPr lang="en-US" smtClean="0"/>
              <a:t>12/14/2021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1D9F9CA-022D-453E-89B2-6499419E12F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232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Reflection in </a:t>
            </a:r>
            <a:r>
              <a:rPr lang="en-US" dirty="0" err="1"/>
              <a:t>.Net</a:t>
            </a:r>
            <a:endParaRPr lang="en-US" dirty="0"/>
          </a:p>
        </p:txBody>
      </p:sp>
    </p:spTree>
    <p:extLst>
      <p:ext uri="{BB962C8B-B14F-4D97-AF65-F5344CB8AC3E}">
        <p14:creationId xmlns:p14="http://schemas.microsoft.com/office/powerpoint/2010/main" val="36657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b="1" dirty="0">
                <a:solidFill>
                  <a:schemeClr val="tx1"/>
                </a:solidFill>
                <a:ea typeface="SimSun" panose="02010600030101010101" pitchFamily="2" charset="-122"/>
                <a:cs typeface="Angsana New" pitchFamily="18" charset="-120"/>
              </a:rPr>
              <a:t>Reflection</a:t>
            </a:r>
            <a:r>
              <a:rPr lang="en-US" altLang="zh-CN" dirty="0">
                <a:solidFill>
                  <a:schemeClr val="tx1"/>
                </a:solidFill>
                <a:ea typeface="SimSun" panose="02010600030101010101" pitchFamily="2" charset="-122"/>
                <a:cs typeface="Angsana New" pitchFamily="18" charset="-120"/>
              </a:rPr>
              <a:t>  </a:t>
            </a:r>
            <a:r>
              <a:rPr lang="en-US" altLang="zh-CN" sz="3200" dirty="0">
                <a:solidFill>
                  <a:schemeClr val="tx1"/>
                </a:solidFill>
                <a:ea typeface="SimSun" panose="02010600030101010101" pitchFamily="2" charset="-122"/>
                <a:cs typeface="Angsana New" pitchFamily="18" charset="-120"/>
              </a:rPr>
              <a:t>The Bigger Picture</a:t>
            </a:r>
          </a:p>
        </p:txBody>
      </p:sp>
      <p:sp>
        <p:nvSpPr>
          <p:cNvPr id="13315" name="Rectangle 3"/>
          <p:cNvSpPr>
            <a:spLocks noGrp="1" noChangeArrowheads="1"/>
          </p:cNvSpPr>
          <p:nvPr>
            <p:ph idx="1"/>
          </p:nvPr>
        </p:nvSpPr>
        <p:spPr>
          <a:xfrm>
            <a:off x="1122846" y="1835591"/>
            <a:ext cx="8229600" cy="4525962"/>
          </a:xfrm>
        </p:spPr>
        <p:txBody>
          <a:bodyPr/>
          <a:lstStyle/>
          <a:p>
            <a:pPr>
              <a:lnSpc>
                <a:spcPct val="90000"/>
              </a:lnSpc>
            </a:pPr>
            <a:r>
              <a:rPr lang="de-DE" altLang="zh-CN" sz="2400" dirty="0">
                <a:cs typeface="Cordia New" pitchFamily="34" charset="-34"/>
              </a:rPr>
              <a:t>Types know their module; modules know their types</a:t>
            </a:r>
          </a:p>
          <a:p>
            <a:pPr>
              <a:lnSpc>
                <a:spcPct val="90000"/>
              </a:lnSpc>
            </a:pPr>
            <a:r>
              <a:rPr lang="de-DE" altLang="zh-CN" sz="2400" dirty="0">
                <a:cs typeface="Cordia New" pitchFamily="34" charset="-34"/>
              </a:rPr>
              <a:t>Modules know their assembly and vice versa</a:t>
            </a:r>
          </a:p>
          <a:p>
            <a:pPr>
              <a:lnSpc>
                <a:spcPct val="90000"/>
              </a:lnSpc>
            </a:pPr>
            <a:r>
              <a:rPr lang="de-DE" altLang="zh-CN" sz="2400" dirty="0">
                <a:cs typeface="Cordia New" pitchFamily="34" charset="-34"/>
              </a:rPr>
              <a:t>Code can browse and search its entire context</a:t>
            </a:r>
          </a:p>
        </p:txBody>
      </p:sp>
      <p:grpSp>
        <p:nvGrpSpPr>
          <p:cNvPr id="2" name="Group 1"/>
          <p:cNvGrpSpPr/>
          <p:nvPr/>
        </p:nvGrpSpPr>
        <p:grpSpPr>
          <a:xfrm>
            <a:off x="1860550" y="3183184"/>
            <a:ext cx="7620000" cy="3276600"/>
            <a:chOff x="2317750" y="3505200"/>
            <a:chExt cx="7620000" cy="3276600"/>
          </a:xfrm>
        </p:grpSpPr>
        <p:sp>
          <p:nvSpPr>
            <p:cNvPr id="28677" name="AutoShape 4"/>
            <p:cNvSpPr>
              <a:spLocks noChangeArrowheads="1"/>
            </p:cNvSpPr>
            <p:nvPr/>
          </p:nvSpPr>
          <p:spPr bwMode="auto">
            <a:xfrm>
              <a:off x="2317750" y="3505200"/>
              <a:ext cx="7620000" cy="3276600"/>
            </a:xfrm>
            <a:prstGeom prst="flowChartProcess">
              <a:avLst/>
            </a:prstGeom>
            <a:solidFill>
              <a:schemeClr val="bg2">
                <a:lumMod val="50000"/>
              </a:schemeClr>
            </a:solidFill>
            <a:ln w="12700">
              <a:solidFill>
                <a:schemeClr val="bg2"/>
              </a:solidFill>
              <a:miter lim="800000"/>
              <a:headEnd/>
              <a:tailEnd/>
            </a:ln>
          </p:spPr>
          <p:txBody>
            <a:bodyPr wrap="none"/>
            <a:lstStyle/>
            <a:p>
              <a:pPr eaLnBrk="0" hangingPunct="0">
                <a:defRPr/>
              </a:pPr>
              <a:r>
                <a:rPr lang="de-DE" altLang="zh-CN" b="1"/>
                <a:t>Assembly</a:t>
              </a:r>
              <a:endParaRPr lang="en-GB" altLang="zh-CN" b="1"/>
            </a:p>
          </p:txBody>
        </p:sp>
        <p:sp>
          <p:nvSpPr>
            <p:cNvPr id="28678" name="AutoShape 5"/>
            <p:cNvSpPr>
              <a:spLocks noChangeArrowheads="1"/>
            </p:cNvSpPr>
            <p:nvPr/>
          </p:nvSpPr>
          <p:spPr bwMode="auto">
            <a:xfrm>
              <a:off x="2584451" y="3949701"/>
              <a:ext cx="2151063"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28679" name="AutoShape 6"/>
            <p:cNvSpPr>
              <a:spLocks noChangeArrowheads="1"/>
            </p:cNvSpPr>
            <p:nvPr/>
          </p:nvSpPr>
          <p:spPr bwMode="auto">
            <a:xfrm>
              <a:off x="5073651" y="3949701"/>
              <a:ext cx="2151063"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28680" name="AutoShape 7"/>
            <p:cNvSpPr>
              <a:spLocks noChangeArrowheads="1"/>
            </p:cNvSpPr>
            <p:nvPr/>
          </p:nvSpPr>
          <p:spPr bwMode="auto">
            <a:xfrm>
              <a:off x="7562850" y="3949701"/>
              <a:ext cx="2152650"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13321" name="AutoShape 8"/>
            <p:cNvSpPr>
              <a:spLocks noChangeArrowheads="1"/>
            </p:cNvSpPr>
            <p:nvPr/>
          </p:nvSpPr>
          <p:spPr bwMode="auto">
            <a:xfrm>
              <a:off x="2844800" y="4267200"/>
              <a:ext cx="1612900" cy="1746250"/>
            </a:xfrm>
            <a:prstGeom prst="flowChartProcess">
              <a:avLst/>
            </a:prstGeom>
            <a:solidFill>
              <a:schemeClr val="bg2"/>
            </a:solidFill>
            <a:ln w="12700">
              <a:solidFill>
                <a:schemeClr val="tx1"/>
              </a:solidFill>
              <a:miter lim="800000"/>
              <a:headEnd/>
              <a:tailEnd/>
            </a:ln>
          </p:spPr>
          <p:txBody>
            <a:bodyPr wrap="none"/>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3322" name="AutoShape 9"/>
            <p:cNvSpPr>
              <a:spLocks noChangeArrowheads="1"/>
            </p:cNvSpPr>
            <p:nvPr/>
          </p:nvSpPr>
          <p:spPr bwMode="auto">
            <a:xfrm>
              <a:off x="5359400" y="42418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Struct</a:t>
              </a:r>
              <a:endParaRPr lang="en-GB" altLang="zh-CN" sz="1800" b="1"/>
            </a:p>
          </p:txBody>
        </p:sp>
        <p:sp>
          <p:nvSpPr>
            <p:cNvPr id="13323" name="AutoShape 10"/>
            <p:cNvSpPr>
              <a:spLocks noChangeArrowheads="1"/>
            </p:cNvSpPr>
            <p:nvPr/>
          </p:nvSpPr>
          <p:spPr bwMode="auto">
            <a:xfrm>
              <a:off x="2997200" y="462280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Constructor</a:t>
              </a:r>
              <a:endParaRPr lang="en-GB" altLang="zh-CN" sz="1700" b="1">
                <a:solidFill>
                  <a:srgbClr val="FFFF00"/>
                </a:solidFill>
              </a:endParaRPr>
            </a:p>
          </p:txBody>
        </p:sp>
        <p:sp>
          <p:nvSpPr>
            <p:cNvPr id="13324" name="AutoShape 11"/>
            <p:cNvSpPr>
              <a:spLocks noChangeArrowheads="1"/>
            </p:cNvSpPr>
            <p:nvPr/>
          </p:nvSpPr>
          <p:spPr bwMode="auto">
            <a:xfrm>
              <a:off x="2997200" y="494665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Method</a:t>
              </a:r>
              <a:endParaRPr lang="en-GB" altLang="zh-CN" sz="1700" b="1">
                <a:solidFill>
                  <a:srgbClr val="FFFF00"/>
                </a:solidFill>
              </a:endParaRPr>
            </a:p>
          </p:txBody>
        </p:sp>
        <p:sp>
          <p:nvSpPr>
            <p:cNvPr id="13325" name="AutoShape 12"/>
            <p:cNvSpPr>
              <a:spLocks noChangeArrowheads="1"/>
            </p:cNvSpPr>
            <p:nvPr/>
          </p:nvSpPr>
          <p:spPr bwMode="auto">
            <a:xfrm>
              <a:off x="2997200" y="527050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Method</a:t>
              </a:r>
              <a:endParaRPr lang="en-GB" altLang="zh-CN" sz="1700" b="1">
                <a:solidFill>
                  <a:srgbClr val="FFFF00"/>
                </a:solidFill>
              </a:endParaRPr>
            </a:p>
          </p:txBody>
        </p:sp>
        <p:sp>
          <p:nvSpPr>
            <p:cNvPr id="13326" name="AutoShape 13"/>
            <p:cNvSpPr>
              <a:spLocks noChangeArrowheads="1"/>
            </p:cNvSpPr>
            <p:nvPr/>
          </p:nvSpPr>
          <p:spPr bwMode="auto">
            <a:xfrm>
              <a:off x="2997200" y="559435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Field</a:t>
              </a:r>
              <a:endParaRPr lang="en-GB" altLang="zh-CN" sz="1700" b="1">
                <a:solidFill>
                  <a:srgbClr val="FFFF00"/>
                </a:solidFill>
              </a:endParaRPr>
            </a:p>
          </p:txBody>
        </p:sp>
        <p:sp>
          <p:nvSpPr>
            <p:cNvPr id="13327" name="AutoShape 14"/>
            <p:cNvSpPr>
              <a:spLocks noChangeArrowheads="1"/>
            </p:cNvSpPr>
            <p:nvPr/>
          </p:nvSpPr>
          <p:spPr bwMode="auto">
            <a:xfrm>
              <a:off x="5359400" y="47148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3328" name="AutoShape 15"/>
            <p:cNvSpPr>
              <a:spLocks noChangeArrowheads="1"/>
            </p:cNvSpPr>
            <p:nvPr/>
          </p:nvSpPr>
          <p:spPr bwMode="auto">
            <a:xfrm>
              <a:off x="5359400" y="51720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sp>
          <p:nvSpPr>
            <p:cNvPr id="13329" name="AutoShape 16"/>
            <p:cNvSpPr>
              <a:spLocks noChangeArrowheads="1"/>
            </p:cNvSpPr>
            <p:nvPr/>
          </p:nvSpPr>
          <p:spPr bwMode="auto">
            <a:xfrm>
              <a:off x="5359400" y="56292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3330" name="AutoShape 17"/>
            <p:cNvSpPr>
              <a:spLocks noChangeArrowheads="1"/>
            </p:cNvSpPr>
            <p:nvPr/>
          </p:nvSpPr>
          <p:spPr bwMode="auto">
            <a:xfrm>
              <a:off x="7797800" y="42418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dirty="0"/>
                <a:t>Delegate</a:t>
              </a:r>
              <a:endParaRPr lang="en-GB" altLang="zh-CN" sz="1800" b="1" dirty="0"/>
            </a:p>
          </p:txBody>
        </p:sp>
        <p:sp>
          <p:nvSpPr>
            <p:cNvPr id="13331" name="AutoShape 18"/>
            <p:cNvSpPr>
              <a:spLocks noChangeArrowheads="1"/>
            </p:cNvSpPr>
            <p:nvPr/>
          </p:nvSpPr>
          <p:spPr bwMode="auto">
            <a:xfrm>
              <a:off x="7797800" y="46990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3332" name="AutoShape 19"/>
            <p:cNvSpPr>
              <a:spLocks noChangeArrowheads="1"/>
            </p:cNvSpPr>
            <p:nvPr/>
          </p:nvSpPr>
          <p:spPr bwMode="auto">
            <a:xfrm>
              <a:off x="7797800" y="51562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sp>
          <p:nvSpPr>
            <p:cNvPr id="13333" name="AutoShape 20"/>
            <p:cNvSpPr>
              <a:spLocks noChangeArrowheads="1"/>
            </p:cNvSpPr>
            <p:nvPr/>
          </p:nvSpPr>
          <p:spPr bwMode="auto">
            <a:xfrm>
              <a:off x="7797800" y="56134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grpSp>
    </p:spTree>
    <p:extLst>
      <p:ext uri="{BB962C8B-B14F-4D97-AF65-F5344CB8AC3E}">
        <p14:creationId xmlns:p14="http://schemas.microsoft.com/office/powerpoint/2010/main" val="13843338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What is Reflection</a:t>
            </a:r>
          </a:p>
        </p:txBody>
      </p:sp>
      <p:sp>
        <p:nvSpPr>
          <p:cNvPr id="29699" name="Rectangle 3"/>
          <p:cNvSpPr>
            <a:spLocks noGrp="1" noChangeArrowheads="1"/>
          </p:cNvSpPr>
          <p:nvPr>
            <p:ph type="body" idx="1"/>
          </p:nvPr>
        </p:nvSpPr>
        <p:spPr/>
        <p:txBody>
          <a:bodyPr/>
          <a:lstStyle/>
          <a:p>
            <a:pPr>
              <a:buFont typeface="Arial" panose="020B0604020202020204" pitchFamily="34" charset="0"/>
              <a:buNone/>
            </a:pPr>
            <a:r>
              <a:rPr lang="en-US" altLang="en-US" sz="2800" dirty="0">
                <a:solidFill>
                  <a:schemeClr val="tx1"/>
                </a:solidFill>
                <a:cs typeface="Cordia New" pitchFamily="34" charset="-34"/>
              </a:rPr>
              <a:t> Reflection is the feature in </a:t>
            </a:r>
            <a:r>
              <a:rPr lang="en-US" altLang="en-US" sz="2800" dirty="0" err="1">
                <a:solidFill>
                  <a:schemeClr val="tx1"/>
                </a:solidFill>
                <a:cs typeface="Cordia New" pitchFamily="34" charset="-34"/>
              </a:rPr>
              <a:t>.Net</a:t>
            </a:r>
            <a:r>
              <a:rPr lang="en-US" altLang="en-US" sz="2800" dirty="0">
                <a:solidFill>
                  <a:schemeClr val="tx1"/>
                </a:solidFill>
                <a:cs typeface="Cordia New" pitchFamily="34" charset="-34"/>
              </a:rPr>
              <a:t>, which enables us to get some information about object in runtime. </a:t>
            </a:r>
          </a:p>
          <a:p>
            <a:pPr>
              <a:buFont typeface="Arial" panose="020B0604020202020204" pitchFamily="34" charset="0"/>
              <a:buNone/>
            </a:pPr>
            <a:r>
              <a:rPr lang="en-US" altLang="en-US" sz="2800" dirty="0">
                <a:solidFill>
                  <a:schemeClr val="tx1"/>
                </a:solidFill>
                <a:cs typeface="Cordia New" pitchFamily="34" charset="-34"/>
              </a:rPr>
              <a:t>Information can be:</a:t>
            </a:r>
          </a:p>
          <a:p>
            <a:pPr>
              <a:buFont typeface="Wingdings" panose="05000000000000000000" pitchFamily="2" charset="2"/>
              <a:buChar char="Ø"/>
            </a:pPr>
            <a:r>
              <a:rPr lang="en-US" altLang="en-US" sz="2800" dirty="0">
                <a:solidFill>
                  <a:schemeClr val="tx1"/>
                </a:solidFill>
                <a:cs typeface="Cordia New" pitchFamily="34" charset="-34"/>
              </a:rPr>
              <a:t>Data of the class</a:t>
            </a:r>
          </a:p>
          <a:p>
            <a:pPr>
              <a:buFont typeface="Wingdings" panose="05000000000000000000" pitchFamily="2" charset="2"/>
              <a:buChar char="Ø"/>
            </a:pPr>
            <a:r>
              <a:rPr lang="en-US" altLang="en-US" sz="2800" dirty="0">
                <a:solidFill>
                  <a:schemeClr val="tx1"/>
                </a:solidFill>
                <a:cs typeface="Cordia New" pitchFamily="34" charset="-34"/>
              </a:rPr>
              <a:t>Names of the methods </a:t>
            </a:r>
          </a:p>
          <a:p>
            <a:pPr>
              <a:buFont typeface="Wingdings" panose="05000000000000000000" pitchFamily="2" charset="2"/>
              <a:buChar char="Ø"/>
            </a:pPr>
            <a:r>
              <a:rPr lang="en-US" altLang="en-US" sz="2800" dirty="0">
                <a:solidFill>
                  <a:schemeClr val="tx1"/>
                </a:solidFill>
                <a:cs typeface="Cordia New" pitchFamily="34" charset="-34"/>
              </a:rPr>
              <a:t>Constructors of that object</a:t>
            </a:r>
            <a:endParaRPr lang="th-TH" altLang="en-US" sz="2800" dirty="0">
              <a:solidFill>
                <a:schemeClr val="tx1"/>
              </a:solidFill>
            </a:endParaRPr>
          </a:p>
        </p:txBody>
      </p:sp>
    </p:spTree>
    <p:extLst>
      <p:ext uri="{BB962C8B-B14F-4D97-AF65-F5344CB8AC3E}">
        <p14:creationId xmlns:p14="http://schemas.microsoft.com/office/powerpoint/2010/main" val="359670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Uses of Reflection</a:t>
            </a:r>
          </a:p>
        </p:txBody>
      </p:sp>
      <p:sp>
        <p:nvSpPr>
          <p:cNvPr id="14339" name="Rectangle 3"/>
          <p:cNvSpPr>
            <a:spLocks noGrp="1" noChangeArrowheads="1"/>
          </p:cNvSpPr>
          <p:nvPr>
            <p:ph type="body" idx="1"/>
          </p:nvPr>
        </p:nvSpPr>
        <p:spPr/>
        <p:txBody>
          <a:bodyPr>
            <a:normAutofit/>
          </a:bodyPr>
          <a:lstStyle/>
          <a:p>
            <a:pPr>
              <a:buFont typeface="Wingdings" panose="05000000000000000000" pitchFamily="2" charset="2"/>
              <a:buChar char="Ø"/>
            </a:pPr>
            <a:r>
              <a:rPr lang="en-US" altLang="en-US" dirty="0">
                <a:cs typeface="Cordia New" pitchFamily="34" charset="-34"/>
              </a:rPr>
              <a:t>explore assembly metadata</a:t>
            </a:r>
          </a:p>
          <a:p>
            <a:pPr>
              <a:buFont typeface="Wingdings" panose="05000000000000000000" pitchFamily="2" charset="2"/>
              <a:buChar char="Ø"/>
            </a:pPr>
            <a:r>
              <a:rPr lang="en-US" altLang="en-US" dirty="0">
                <a:cs typeface="Cordia New" pitchFamily="34" charset="-34"/>
              </a:rPr>
              <a:t>creating objects dynamically</a:t>
            </a:r>
          </a:p>
          <a:p>
            <a:pPr>
              <a:buFont typeface="Wingdings" panose="05000000000000000000" pitchFamily="2" charset="2"/>
              <a:buChar char="Ø"/>
            </a:pPr>
            <a:r>
              <a:rPr lang="en-US" altLang="en-US" dirty="0">
                <a:cs typeface="Cordia New" pitchFamily="34" charset="-34"/>
              </a:rPr>
              <a:t>invoking methods dynamically</a:t>
            </a:r>
          </a:p>
          <a:p>
            <a:pPr>
              <a:buFont typeface="Wingdings" panose="05000000000000000000" pitchFamily="2" charset="2"/>
              <a:buChar char="Ø"/>
            </a:pPr>
            <a:r>
              <a:rPr lang="en-US" altLang="en-US" dirty="0">
                <a:cs typeface="Cordia New" pitchFamily="34" charset="-34"/>
              </a:rPr>
              <a:t>write “generic” code that works with different types</a:t>
            </a:r>
          </a:p>
          <a:p>
            <a:pPr>
              <a:buFont typeface="Wingdings" panose="05000000000000000000" pitchFamily="2" charset="2"/>
              <a:buChar char="Ø"/>
            </a:pPr>
            <a:r>
              <a:rPr lang="en-US" altLang="en-US" dirty="0">
                <a:cs typeface="Cordia New" pitchFamily="34" charset="-34"/>
              </a:rPr>
              <a:t>implement sophisticated programming techniques</a:t>
            </a:r>
            <a:endParaRPr lang="en-US" altLang="en-US" dirty="0"/>
          </a:p>
          <a:p>
            <a:pPr>
              <a:buFont typeface="Wingdings" panose="05000000000000000000" pitchFamily="2" charset="2"/>
              <a:buChar char="Ø"/>
            </a:pPr>
            <a:endParaRPr lang="en-US" altLang="en-US" dirty="0"/>
          </a:p>
        </p:txBody>
      </p:sp>
    </p:spTree>
    <p:extLst>
      <p:ext uri="{BB962C8B-B14F-4D97-AF65-F5344CB8AC3E}">
        <p14:creationId xmlns:p14="http://schemas.microsoft.com/office/powerpoint/2010/main" val="240475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Metadata</a:t>
            </a:r>
          </a:p>
        </p:txBody>
      </p:sp>
      <p:sp>
        <p:nvSpPr>
          <p:cNvPr id="10243" name="Rectangle 3"/>
          <p:cNvSpPr>
            <a:spLocks noGrp="1" noChangeArrowheads="1"/>
          </p:cNvSpPr>
          <p:nvPr>
            <p:ph type="body" idx="1"/>
          </p:nvPr>
        </p:nvSpPr>
        <p:spPr>
          <a:xfrm>
            <a:off x="1097280" y="1845733"/>
            <a:ext cx="10058400" cy="4408109"/>
          </a:xfrm>
        </p:spPr>
        <p:txBody>
          <a:bodyPr>
            <a:normAutofit/>
          </a:bodyPr>
          <a:lstStyle/>
          <a:p>
            <a:pPr>
              <a:lnSpc>
                <a:spcPct val="100000"/>
              </a:lnSpc>
              <a:buFont typeface="Wingdings" panose="05000000000000000000" pitchFamily="2" charset="2"/>
              <a:buChar char="§"/>
            </a:pPr>
            <a:r>
              <a:rPr lang="en-US" altLang="en-US" sz="2800" dirty="0">
                <a:cs typeface="Cordia New" pitchFamily="34" charset="-34"/>
              </a:rPr>
              <a:t>Metadata</a:t>
            </a:r>
          </a:p>
          <a:p>
            <a:pPr lvl="1">
              <a:lnSpc>
                <a:spcPct val="100000"/>
              </a:lnSpc>
              <a:buFont typeface="Wingdings" panose="05000000000000000000" pitchFamily="2" charset="2"/>
              <a:buChar char="§"/>
            </a:pPr>
            <a:r>
              <a:rPr lang="en-US" altLang="en-US" sz="2800" dirty="0">
                <a:cs typeface="Cordia New" pitchFamily="34" charset="-34"/>
              </a:rPr>
              <a:t>Single location for type information and code</a:t>
            </a:r>
          </a:p>
          <a:p>
            <a:pPr lvl="1">
              <a:lnSpc>
                <a:spcPct val="100000"/>
              </a:lnSpc>
              <a:buFont typeface="Wingdings" panose="05000000000000000000" pitchFamily="2" charset="2"/>
              <a:buChar char="§"/>
            </a:pPr>
            <a:r>
              <a:rPr lang="en-US" altLang="en-US" sz="2800" dirty="0">
                <a:cs typeface="Cordia New" pitchFamily="34" charset="-34"/>
              </a:rPr>
              <a:t>Types' metadata can be explored with Reflection</a:t>
            </a:r>
          </a:p>
          <a:p>
            <a:pPr lvl="1">
              <a:lnSpc>
                <a:spcPct val="100000"/>
              </a:lnSpc>
              <a:buFont typeface="Wingdings" panose="05000000000000000000" pitchFamily="2" charset="2"/>
              <a:buChar char="§"/>
            </a:pPr>
            <a:r>
              <a:rPr lang="en-US" altLang="en-US" sz="2800" dirty="0">
                <a:cs typeface="Cordia New" pitchFamily="34" charset="-34"/>
              </a:rPr>
              <a:t>Code is literally contained within type information</a:t>
            </a:r>
          </a:p>
          <a:p>
            <a:pPr lvl="1">
              <a:lnSpc>
                <a:spcPct val="100000"/>
              </a:lnSpc>
              <a:buFont typeface="Wingdings" panose="05000000000000000000" pitchFamily="2" charset="2"/>
              <a:buChar char="§"/>
            </a:pPr>
            <a:r>
              <a:rPr lang="en-US" altLang="en-US" sz="2800" dirty="0">
                <a:cs typeface="Cordia New" pitchFamily="34" charset="-34"/>
              </a:rPr>
              <a:t>Every .NET object can be queried for its type</a:t>
            </a:r>
          </a:p>
          <a:p>
            <a:pPr marL="201168" lvl="1" indent="0">
              <a:buNone/>
            </a:pPr>
            <a:endParaRPr lang="en-US" altLang="en-US" dirty="0"/>
          </a:p>
        </p:txBody>
      </p:sp>
    </p:spTree>
    <p:extLst>
      <p:ext uri="{BB962C8B-B14F-4D97-AF65-F5344CB8AC3E}">
        <p14:creationId xmlns:p14="http://schemas.microsoft.com/office/powerpoint/2010/main" val="376939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t>Uses </a:t>
            </a:r>
            <a:r>
              <a:rPr lang="en-US" altLang="en-US"/>
              <a:t>of Reflection</a:t>
            </a:r>
            <a:endParaRPr lang="en-US" altLang="en-US" dirty="0"/>
          </a:p>
        </p:txBody>
      </p:sp>
      <p:sp>
        <p:nvSpPr>
          <p:cNvPr id="53251" name="Rectangle 3"/>
          <p:cNvSpPr>
            <a:spLocks noGrp="1" noChangeArrowheads="1"/>
          </p:cNvSpPr>
          <p:nvPr>
            <p:ph type="body" idx="1"/>
          </p:nvPr>
        </p:nvSpPr>
        <p:spPr/>
        <p:txBody>
          <a:bodyPr/>
          <a:lstStyle/>
          <a:p>
            <a:pPr>
              <a:buFont typeface="Wingdings" panose="05000000000000000000" pitchFamily="2" charset="2"/>
              <a:buChar char="§"/>
            </a:pPr>
            <a:r>
              <a:rPr lang="en-US" altLang="zh-CN" sz="2800" dirty="0">
                <a:cs typeface="Cordia New" pitchFamily="34" charset="-34"/>
              </a:rPr>
              <a:t>Dynamic Type System</a:t>
            </a:r>
          </a:p>
          <a:p>
            <a:pPr lvl="1">
              <a:lnSpc>
                <a:spcPct val="120000"/>
              </a:lnSpc>
              <a:buFont typeface="Wingdings" panose="05000000000000000000" pitchFamily="2" charset="2"/>
              <a:buChar char="§"/>
            </a:pPr>
            <a:r>
              <a:rPr lang="en-US" altLang="zh-CN" sz="2400" dirty="0">
                <a:cs typeface="Cordia New" pitchFamily="34" charset="-34"/>
              </a:rPr>
              <a:t>Highly dynamic and language independent</a:t>
            </a:r>
          </a:p>
          <a:p>
            <a:pPr lvl="1">
              <a:lnSpc>
                <a:spcPct val="120000"/>
              </a:lnSpc>
              <a:buFont typeface="Wingdings" panose="05000000000000000000" pitchFamily="2" charset="2"/>
              <a:buChar char="§"/>
            </a:pPr>
            <a:r>
              <a:rPr lang="en-US" altLang="zh-CN" sz="2400" dirty="0">
                <a:cs typeface="Cordia New" pitchFamily="34" charset="-34"/>
              </a:rPr>
              <a:t>Types may be extended and built at run time</a:t>
            </a:r>
          </a:p>
          <a:p>
            <a:pPr lvl="1">
              <a:lnSpc>
                <a:spcPct val="120000"/>
              </a:lnSpc>
              <a:buFont typeface="Wingdings" panose="05000000000000000000" pitchFamily="2" charset="2"/>
              <a:buChar char="§"/>
            </a:pPr>
            <a:r>
              <a:rPr lang="en-US" altLang="zh-CN" sz="2400" dirty="0">
                <a:cs typeface="Cordia New" pitchFamily="34" charset="-34"/>
              </a:rPr>
              <a:t>Allows on-the-fly creation of assemblies</a:t>
            </a:r>
          </a:p>
          <a:p>
            <a:pPr lvl="1">
              <a:lnSpc>
                <a:spcPct val="120000"/>
              </a:lnSpc>
              <a:buFont typeface="Wingdings" panose="05000000000000000000" pitchFamily="2" charset="2"/>
              <a:buChar char="§"/>
            </a:pPr>
            <a:r>
              <a:rPr lang="en-US" altLang="zh-CN" sz="2400" dirty="0">
                <a:cs typeface="Cordia New" pitchFamily="34" charset="-34"/>
              </a:rPr>
              <a:t>.NET Compilers use .NET to emit .NET code</a:t>
            </a:r>
            <a:endParaRPr lang="en-US" altLang="en-US" dirty="0"/>
          </a:p>
        </p:txBody>
      </p:sp>
    </p:spTree>
    <p:extLst>
      <p:ext uri="{BB962C8B-B14F-4D97-AF65-F5344CB8AC3E}">
        <p14:creationId xmlns:p14="http://schemas.microsoft.com/office/powerpoint/2010/main" val="15112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05000" y="274638"/>
            <a:ext cx="8305800" cy="868362"/>
          </a:xfrm>
        </p:spPr>
        <p:txBody>
          <a:bodyPr/>
          <a:lstStyle/>
          <a:p>
            <a:r>
              <a:rPr lang="en-US" altLang="en-US"/>
              <a:t>MetaData: Type Info at Runtime</a:t>
            </a:r>
          </a:p>
        </p:txBody>
      </p:sp>
      <p:sp>
        <p:nvSpPr>
          <p:cNvPr id="23592" name="Text Box 40"/>
          <p:cNvSpPr txBox="1">
            <a:spLocks noChangeArrowheads="1"/>
          </p:cNvSpPr>
          <p:nvPr/>
        </p:nvSpPr>
        <p:spPr bwMode="auto">
          <a:xfrm>
            <a:off x="4387851" y="1281114"/>
            <a:ext cx="5929313" cy="5500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lang="de-DE" altLang="en-US" sz="1600" dirty="0">
                <a:latin typeface="Lucida Console" panose="020B0609040504020204" pitchFamily="49" charset="0"/>
              </a:rPr>
              <a:t>[serializable]</a:t>
            </a:r>
            <a:br>
              <a:rPr lang="de-DE" altLang="en-US" sz="1600" dirty="0">
                <a:latin typeface="Lucida Console" panose="020B0609040504020204" pitchFamily="49" charset="0"/>
              </a:rPr>
            </a:br>
            <a:r>
              <a:rPr lang="de-DE" altLang="en-US" sz="1600" dirty="0">
                <a:latin typeface="Lucida Console" panose="020B0609040504020204" pitchFamily="49" charset="0"/>
              </a:rPr>
              <a:t>public class Person : </a:t>
            </a:r>
            <a:br>
              <a:rPr lang="de-DE" altLang="en-US" sz="1600" dirty="0">
                <a:latin typeface="Lucida Console" panose="020B0609040504020204" pitchFamily="49" charset="0"/>
              </a:rPr>
            </a:br>
            <a:r>
              <a:rPr lang="de-DE" altLang="en-US" sz="1600" dirty="0">
                <a:latin typeface="Lucida Console" panose="020B0609040504020204" pitchFamily="49" charset="0"/>
              </a:rPr>
              <a:t>{</a:t>
            </a:r>
            <a:br>
              <a:rPr lang="de-DE" altLang="en-US" sz="1600" dirty="0">
                <a:latin typeface="Lucida Console" panose="020B0609040504020204" pitchFamily="49" charset="0"/>
              </a:rPr>
            </a:br>
            <a:r>
              <a:rPr lang="de-DE" altLang="en-US" sz="1600" dirty="0">
                <a:latin typeface="Lucida Console" panose="020B0609040504020204" pitchFamily="49" charset="0"/>
              </a:rPr>
              <a:t>    public event OnSaveChange onsv;</a:t>
            </a:r>
            <a:br>
              <a:rPr lang="de-DE" altLang="en-US" sz="1600" dirty="0">
                <a:latin typeface="Lucida Console" panose="020B0609040504020204" pitchFamily="49" charset="0"/>
              </a:rPr>
            </a:br>
            <a:r>
              <a:rPr lang="de-DE" altLang="en-US" sz="1600" dirty="0">
                <a:latin typeface="Lucida Console" panose="020B0609040504020204" pitchFamily="49" charset="0"/>
              </a:rPr>
              <a:t>    public Date DOB; </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FirstName;</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LastName;</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Name { </a:t>
            </a:r>
            <a:br>
              <a:rPr lang="de-DE" altLang="en-US" sz="1600" dirty="0">
                <a:latin typeface="Lucida Console" panose="020B0609040504020204" pitchFamily="49" charset="0"/>
              </a:rPr>
            </a:br>
            <a:r>
              <a:rPr lang="de-DE" altLang="en-US" sz="1600" dirty="0">
                <a:latin typeface="Lucida Console" panose="020B0609040504020204" pitchFamily="49" charset="0"/>
              </a:rPr>
              <a:t>       get { </a:t>
            </a:r>
            <a:br>
              <a:rPr lang="de-DE" altLang="en-US" sz="1600" dirty="0">
                <a:latin typeface="Lucida Console" panose="020B0609040504020204" pitchFamily="49" charset="0"/>
              </a:rPr>
            </a:br>
            <a:r>
              <a:rPr lang="de-DE" altLang="en-US" sz="1600" dirty="0">
                <a:latin typeface="Lucida Console" panose="020B0609040504020204" pitchFamily="49" charset="0"/>
              </a:rPr>
              <a:t>          return FirstName + " " + LastName; </a:t>
            </a:r>
            <a:br>
              <a:rPr lang="de-DE" altLang="en-US" sz="1600" dirty="0">
                <a:latin typeface="Lucida Console" panose="020B0609040504020204" pitchFamily="49" charset="0"/>
              </a:rPr>
            </a:br>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    </a:t>
            </a:r>
            <a:br>
              <a:rPr lang="de-DE" altLang="en-US" sz="1600" dirty="0">
                <a:latin typeface="Lucida Console" panose="020B0609040504020204" pitchFamily="49" charset="0"/>
              </a:rPr>
            </a:br>
            <a:r>
              <a:rPr lang="de-DE" altLang="en-US" sz="1600" dirty="0">
                <a:latin typeface="Lucida Console" panose="020B0609040504020204" pitchFamily="49" charset="0"/>
              </a:rPr>
              <a:t>    public Person(string First,string Last)</a:t>
            </a:r>
          </a:p>
          <a:p>
            <a:pPr eaLnBrk="0" hangingPunct="0"/>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FirstName=First;LastName=Last;</a:t>
            </a:r>
            <a:br>
              <a:rPr lang="de-DE" altLang="en-US" sz="1600" dirty="0">
                <a:latin typeface="Lucida Console" panose="020B0609040504020204" pitchFamily="49" charset="0"/>
              </a:rPr>
            </a:br>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public bool Save()</a:t>
            </a:r>
            <a:br>
              <a:rPr lang="de-DE" altLang="en-US" sz="1600" dirty="0">
                <a:latin typeface="Lucida Console" panose="020B0609040504020204" pitchFamily="49" charset="0"/>
              </a:rPr>
            </a:br>
            <a:r>
              <a:rPr lang="de-DE" altLang="en-US" sz="1600" dirty="0">
                <a:latin typeface="Lucida Console" panose="020B0609040504020204" pitchFamily="49" charset="0"/>
              </a:rPr>
              <a:t>    { </a:t>
            </a:r>
            <a:br>
              <a:rPr lang="de-DE" altLang="en-US" sz="1600" dirty="0">
                <a:latin typeface="Lucida Console" panose="020B0609040504020204" pitchFamily="49" charset="0"/>
              </a:rPr>
            </a:br>
            <a:r>
              <a:rPr lang="de-DE" altLang="en-US" sz="1600" dirty="0">
                <a:latin typeface="Lucida Console" panose="020B0609040504020204" pitchFamily="49" charset="0"/>
              </a:rPr>
              <a:t>       System.Type t = this</a:t>
            </a:r>
            <a:r>
              <a:rPr lang="de-DE" altLang="en-US" b="1" dirty="0">
                <a:latin typeface="Lucida Console" panose="020B0609040504020204" pitchFamily="49" charset="0"/>
              </a:rPr>
              <a:t>.GetType()</a:t>
            </a:r>
            <a:r>
              <a:rPr lang="de-DE" altLang="en-US" sz="1600" dirty="0">
                <a:latin typeface="Lucida Console" panose="020B0609040504020204" pitchFamily="49" charset="0"/>
              </a:rPr>
              <a:t>;</a:t>
            </a:r>
            <a:br>
              <a:rPr lang="de-DE" altLang="en-US" sz="1600" dirty="0">
                <a:latin typeface="Lucida Console" panose="020B0609040504020204" pitchFamily="49" charset="0"/>
              </a:rPr>
            </a:br>
            <a:r>
              <a:rPr lang="de-DE" altLang="en-US" sz="1600" dirty="0">
                <a:latin typeface="Lucida Console" panose="020B0609040504020204" pitchFamily="49" charset="0"/>
              </a:rPr>
              <a:t>       foreach( FieldInfo f in t.GetFields() ) </a:t>
            </a:r>
            <a:br>
              <a:rPr lang="de-DE" altLang="en-US" sz="1600" dirty="0">
                <a:latin typeface="Lucida Console" panose="020B0609040504020204" pitchFamily="49" charset="0"/>
              </a:rPr>
            </a:br>
            <a:r>
              <a:rPr lang="de-DE" altLang="en-US" sz="1600" dirty="0">
                <a:latin typeface="Lucida Console" panose="020B0609040504020204" pitchFamily="49" charset="0"/>
              </a:rPr>
              <a:t>       { ... }  </a:t>
            </a:r>
            <a:br>
              <a:rPr lang="de-DE" altLang="en-US" sz="1600" dirty="0">
                <a:latin typeface="Lucida Console" panose="020B0609040504020204" pitchFamily="49" charset="0"/>
              </a:rPr>
            </a:br>
            <a:r>
              <a:rPr lang="de-DE" altLang="en-US" sz="1600" dirty="0">
                <a:latin typeface="Lucida Console" panose="020B0609040504020204" pitchFamily="49" charset="0"/>
              </a:rPr>
              <a:t>    }</a:t>
            </a:r>
            <a:endParaRPr lang="en-GB" altLang="en-US" sz="1600" dirty="0">
              <a:latin typeface="Lucida Console" panose="020B0609040504020204" pitchFamily="49" charset="0"/>
            </a:endParaRPr>
          </a:p>
        </p:txBody>
      </p:sp>
      <p:cxnSp>
        <p:nvCxnSpPr>
          <p:cNvPr id="23593" name="AutoShape 41"/>
          <p:cNvCxnSpPr>
            <a:cxnSpLocks noChangeShapeType="1"/>
          </p:cNvCxnSpPr>
          <p:nvPr/>
        </p:nvCxnSpPr>
        <p:spPr bwMode="auto">
          <a:xfrm rot="10800000">
            <a:off x="2514600" y="2138363"/>
            <a:ext cx="5818188" cy="3592512"/>
          </a:xfrm>
          <a:prstGeom prst="curvedConnector4">
            <a:avLst>
              <a:gd name="adj1" fmla="val -28296"/>
              <a:gd name="adj2" fmla="val 131856"/>
            </a:avLst>
          </a:prstGeom>
          <a:noFill/>
          <a:ln w="127000" cap="rnd">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3594" name="AutoShape 42"/>
          <p:cNvSpPr>
            <a:spLocks noChangeArrowheads="1"/>
          </p:cNvSpPr>
          <p:nvPr/>
        </p:nvSpPr>
        <p:spPr bwMode="auto">
          <a:xfrm>
            <a:off x="1752600" y="2138363"/>
            <a:ext cx="15240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System.Type</a:t>
            </a:r>
            <a:endParaRPr lang="en-GB" altLang="en-US">
              <a:solidFill>
                <a:schemeClr val="bg1"/>
              </a:solidFill>
            </a:endParaRPr>
          </a:p>
        </p:txBody>
      </p:sp>
      <p:sp>
        <p:nvSpPr>
          <p:cNvPr id="23595" name="AutoShape 43"/>
          <p:cNvSpPr>
            <a:spLocks noChangeArrowheads="1"/>
          </p:cNvSpPr>
          <p:nvPr/>
        </p:nvSpPr>
        <p:spPr bwMode="auto">
          <a:xfrm>
            <a:off x="2133600" y="2747963"/>
            <a:ext cx="12954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Attributes</a:t>
            </a:r>
            <a:endParaRPr lang="en-GB" altLang="en-US">
              <a:solidFill>
                <a:schemeClr val="bg1"/>
              </a:solidFill>
            </a:endParaRPr>
          </a:p>
        </p:txBody>
      </p:sp>
      <p:sp>
        <p:nvSpPr>
          <p:cNvPr id="23596" name="AutoShape 44"/>
          <p:cNvSpPr>
            <a:spLocks noChangeArrowheads="1"/>
          </p:cNvSpPr>
          <p:nvPr/>
        </p:nvSpPr>
        <p:spPr bwMode="auto">
          <a:xfrm>
            <a:off x="2133600" y="3814763"/>
            <a:ext cx="14478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Fields</a:t>
            </a:r>
            <a:endParaRPr lang="en-GB" altLang="en-US">
              <a:solidFill>
                <a:schemeClr val="bg1"/>
              </a:solidFill>
            </a:endParaRPr>
          </a:p>
        </p:txBody>
      </p:sp>
      <p:sp>
        <p:nvSpPr>
          <p:cNvPr id="23597" name="AutoShape 45"/>
          <p:cNvSpPr>
            <a:spLocks noChangeArrowheads="1"/>
          </p:cNvSpPr>
          <p:nvPr/>
        </p:nvSpPr>
        <p:spPr bwMode="auto">
          <a:xfrm>
            <a:off x="2133600" y="4348163"/>
            <a:ext cx="15240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Properties</a:t>
            </a:r>
            <a:endParaRPr lang="en-GB" altLang="en-US">
              <a:solidFill>
                <a:schemeClr val="bg1"/>
              </a:solidFill>
            </a:endParaRPr>
          </a:p>
        </p:txBody>
      </p:sp>
      <p:sp>
        <p:nvSpPr>
          <p:cNvPr id="23598" name="AutoShape 46"/>
          <p:cNvSpPr>
            <a:spLocks noChangeArrowheads="1"/>
          </p:cNvSpPr>
          <p:nvPr/>
        </p:nvSpPr>
        <p:spPr bwMode="auto">
          <a:xfrm>
            <a:off x="2133600" y="4881563"/>
            <a:ext cx="16002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Constructors</a:t>
            </a:r>
            <a:endParaRPr lang="en-GB" altLang="en-US">
              <a:solidFill>
                <a:schemeClr val="bg1"/>
              </a:solidFill>
            </a:endParaRPr>
          </a:p>
        </p:txBody>
      </p:sp>
      <p:sp>
        <p:nvSpPr>
          <p:cNvPr id="23599" name="AutoShape 47"/>
          <p:cNvSpPr>
            <a:spLocks noChangeArrowheads="1"/>
          </p:cNvSpPr>
          <p:nvPr/>
        </p:nvSpPr>
        <p:spPr bwMode="auto">
          <a:xfrm>
            <a:off x="2133600" y="5872163"/>
            <a:ext cx="16764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Methods</a:t>
            </a:r>
            <a:endParaRPr lang="en-GB" altLang="en-US">
              <a:solidFill>
                <a:schemeClr val="bg1"/>
              </a:solidFill>
            </a:endParaRPr>
          </a:p>
        </p:txBody>
      </p:sp>
      <p:sp>
        <p:nvSpPr>
          <p:cNvPr id="23600" name="AutoShape 48"/>
          <p:cNvSpPr>
            <a:spLocks noChangeArrowheads="1"/>
          </p:cNvSpPr>
          <p:nvPr/>
        </p:nvSpPr>
        <p:spPr bwMode="auto">
          <a:xfrm>
            <a:off x="2133600" y="3281363"/>
            <a:ext cx="13716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Events</a:t>
            </a:r>
            <a:endParaRPr lang="en-GB" altLang="en-US">
              <a:solidFill>
                <a:schemeClr val="bg1"/>
              </a:solidFill>
            </a:endParaRPr>
          </a:p>
        </p:txBody>
      </p:sp>
      <p:sp>
        <p:nvSpPr>
          <p:cNvPr id="23601" name="AutoShape 49"/>
          <p:cNvSpPr>
            <a:spLocks noChangeArrowheads="1"/>
          </p:cNvSpPr>
          <p:nvPr/>
        </p:nvSpPr>
        <p:spPr bwMode="auto">
          <a:xfrm>
            <a:off x="2590800" y="5389563"/>
            <a:ext cx="13716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Parameters</a:t>
            </a:r>
            <a:endParaRPr lang="en-GB" altLang="en-US">
              <a:solidFill>
                <a:schemeClr val="bg1"/>
              </a:solidFill>
            </a:endParaRPr>
          </a:p>
        </p:txBody>
      </p:sp>
      <p:cxnSp>
        <p:nvCxnSpPr>
          <p:cNvPr id="23602" name="AutoShape 50"/>
          <p:cNvCxnSpPr>
            <a:cxnSpLocks noChangeShapeType="1"/>
            <a:stCxn id="23594" idx="2"/>
            <a:endCxn id="23595" idx="1"/>
          </p:cNvCxnSpPr>
          <p:nvPr/>
        </p:nvCxnSpPr>
        <p:spPr bwMode="auto">
          <a:xfrm rot="5400000">
            <a:off x="2114550" y="2538413"/>
            <a:ext cx="419100" cy="381000"/>
          </a:xfrm>
          <a:prstGeom prst="bentConnector4">
            <a:avLst>
              <a:gd name="adj1" fmla="val 23481"/>
              <a:gd name="adj2" fmla="val 160000"/>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03" name="AutoShape 51"/>
          <p:cNvCxnSpPr>
            <a:cxnSpLocks noChangeShapeType="1"/>
            <a:stCxn id="23594" idx="2"/>
            <a:endCxn id="23600" idx="1"/>
          </p:cNvCxnSpPr>
          <p:nvPr/>
        </p:nvCxnSpPr>
        <p:spPr bwMode="auto">
          <a:xfrm rot="5400000">
            <a:off x="1847850" y="2805113"/>
            <a:ext cx="952500" cy="381000"/>
          </a:xfrm>
          <a:prstGeom prst="bentConnector4">
            <a:avLst>
              <a:gd name="adj1" fmla="val 10995"/>
              <a:gd name="adj2" fmla="val 160000"/>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04" name="AutoShape 52"/>
          <p:cNvCxnSpPr>
            <a:cxnSpLocks noChangeShapeType="1"/>
            <a:stCxn id="23594" idx="2"/>
            <a:endCxn id="23596" idx="1"/>
          </p:cNvCxnSpPr>
          <p:nvPr/>
        </p:nvCxnSpPr>
        <p:spPr bwMode="auto">
          <a:xfrm rot="5400000">
            <a:off x="1581150" y="3071813"/>
            <a:ext cx="1485900" cy="381000"/>
          </a:xfrm>
          <a:prstGeom prst="bentConnector4">
            <a:avLst>
              <a:gd name="adj1" fmla="val 6514"/>
              <a:gd name="adj2" fmla="val 160000"/>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05" name="AutoShape 53"/>
          <p:cNvCxnSpPr>
            <a:cxnSpLocks noChangeShapeType="1"/>
            <a:stCxn id="23594" idx="2"/>
            <a:endCxn id="23597" idx="1"/>
          </p:cNvCxnSpPr>
          <p:nvPr/>
        </p:nvCxnSpPr>
        <p:spPr bwMode="auto">
          <a:xfrm rot="5400000">
            <a:off x="1314450" y="3338513"/>
            <a:ext cx="2019300" cy="381000"/>
          </a:xfrm>
          <a:prstGeom prst="bentConnector4">
            <a:avLst>
              <a:gd name="adj1" fmla="val 5028"/>
              <a:gd name="adj2" fmla="val 160000"/>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06" name="AutoShape 54"/>
          <p:cNvCxnSpPr>
            <a:cxnSpLocks noChangeShapeType="1"/>
            <a:stCxn id="23594" idx="2"/>
            <a:endCxn id="23598" idx="1"/>
          </p:cNvCxnSpPr>
          <p:nvPr/>
        </p:nvCxnSpPr>
        <p:spPr bwMode="auto">
          <a:xfrm rot="5400000">
            <a:off x="1047750" y="3605213"/>
            <a:ext cx="2552700" cy="381000"/>
          </a:xfrm>
          <a:prstGeom prst="bentConnector4">
            <a:avLst>
              <a:gd name="adj1" fmla="val 3727"/>
              <a:gd name="adj2" fmla="val 160000"/>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07" name="AutoShape 55"/>
          <p:cNvCxnSpPr>
            <a:cxnSpLocks noChangeShapeType="1"/>
            <a:stCxn id="23598" idx="2"/>
            <a:endCxn id="23601" idx="1"/>
          </p:cNvCxnSpPr>
          <p:nvPr/>
        </p:nvCxnSpPr>
        <p:spPr bwMode="auto">
          <a:xfrm rot="5400000">
            <a:off x="2603500" y="5249863"/>
            <a:ext cx="317500" cy="342900"/>
          </a:xfrm>
          <a:prstGeom prst="bentConnector4">
            <a:avLst>
              <a:gd name="adj1" fmla="val 23495"/>
              <a:gd name="adj2" fmla="val 166667"/>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08" name="AutoShape 56"/>
          <p:cNvCxnSpPr>
            <a:cxnSpLocks noChangeShapeType="1"/>
            <a:stCxn id="23594" idx="2"/>
            <a:endCxn id="23599" idx="1"/>
          </p:cNvCxnSpPr>
          <p:nvPr/>
        </p:nvCxnSpPr>
        <p:spPr bwMode="auto">
          <a:xfrm rot="5400000">
            <a:off x="552450" y="4100513"/>
            <a:ext cx="3543300" cy="381000"/>
          </a:xfrm>
          <a:prstGeom prst="bentConnector4">
            <a:avLst>
              <a:gd name="adj1" fmla="val 2597"/>
              <a:gd name="adj2" fmla="val 160000"/>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09" name="AutoShape 57"/>
          <p:cNvCxnSpPr>
            <a:cxnSpLocks noChangeShapeType="1"/>
            <a:stCxn id="23598" idx="3"/>
            <a:endCxn id="23624" idx="2"/>
          </p:cNvCxnSpPr>
          <p:nvPr/>
        </p:nvCxnSpPr>
        <p:spPr bwMode="auto">
          <a:xfrm flipV="1">
            <a:off x="3733800" y="4386263"/>
            <a:ext cx="990600" cy="685800"/>
          </a:xfrm>
          <a:prstGeom prst="bentConnector3">
            <a:avLst>
              <a:gd name="adj1" fmla="val 60412"/>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10" name="AutoShape 58"/>
          <p:cNvCxnSpPr>
            <a:cxnSpLocks noChangeShapeType="1"/>
            <a:stCxn id="23599" idx="3"/>
            <a:endCxn id="23625" idx="2"/>
          </p:cNvCxnSpPr>
          <p:nvPr/>
        </p:nvCxnSpPr>
        <p:spPr bwMode="auto">
          <a:xfrm flipV="1">
            <a:off x="3810000" y="5376863"/>
            <a:ext cx="914400" cy="6858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11" name="AutoShape 59"/>
          <p:cNvCxnSpPr>
            <a:cxnSpLocks noChangeShapeType="1"/>
            <a:stCxn id="23597" idx="3"/>
            <a:endCxn id="23623" idx="2"/>
          </p:cNvCxnSpPr>
          <p:nvPr/>
        </p:nvCxnSpPr>
        <p:spPr bwMode="auto">
          <a:xfrm flipV="1">
            <a:off x="3657600" y="3154363"/>
            <a:ext cx="1035050" cy="13843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12" name="AutoShape 60"/>
          <p:cNvCxnSpPr>
            <a:cxnSpLocks noChangeShapeType="1"/>
            <a:stCxn id="23596" idx="3"/>
            <a:endCxn id="23622" idx="2"/>
          </p:cNvCxnSpPr>
          <p:nvPr/>
        </p:nvCxnSpPr>
        <p:spPr bwMode="auto">
          <a:xfrm flipV="1">
            <a:off x="3581400" y="2909889"/>
            <a:ext cx="1111250" cy="1095375"/>
          </a:xfrm>
          <a:prstGeom prst="bentConnector3">
            <a:avLst>
              <a:gd name="adj1" fmla="val 40139"/>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13" name="AutoShape 61"/>
          <p:cNvCxnSpPr>
            <a:cxnSpLocks noChangeShapeType="1"/>
            <a:stCxn id="23596" idx="3"/>
            <a:endCxn id="23621" idx="2"/>
          </p:cNvCxnSpPr>
          <p:nvPr/>
        </p:nvCxnSpPr>
        <p:spPr bwMode="auto">
          <a:xfrm flipV="1">
            <a:off x="3581400" y="2665413"/>
            <a:ext cx="1111250" cy="1339850"/>
          </a:xfrm>
          <a:prstGeom prst="bentConnector3">
            <a:avLst>
              <a:gd name="adj1" fmla="val 39995"/>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14" name="AutoShape 62"/>
          <p:cNvCxnSpPr>
            <a:cxnSpLocks noChangeShapeType="1"/>
            <a:stCxn id="23596" idx="3"/>
            <a:endCxn id="23620" idx="2"/>
          </p:cNvCxnSpPr>
          <p:nvPr/>
        </p:nvCxnSpPr>
        <p:spPr bwMode="auto">
          <a:xfrm flipV="1">
            <a:off x="3581400" y="2420939"/>
            <a:ext cx="1111250" cy="1584325"/>
          </a:xfrm>
          <a:prstGeom prst="bentConnector3">
            <a:avLst>
              <a:gd name="adj1" fmla="val 40995"/>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15" name="AutoShape 63"/>
          <p:cNvCxnSpPr>
            <a:cxnSpLocks noChangeShapeType="1"/>
            <a:stCxn id="23600" idx="3"/>
            <a:endCxn id="23619" idx="2"/>
          </p:cNvCxnSpPr>
          <p:nvPr/>
        </p:nvCxnSpPr>
        <p:spPr bwMode="auto">
          <a:xfrm flipV="1">
            <a:off x="3505200" y="2176463"/>
            <a:ext cx="1187450" cy="1295400"/>
          </a:xfrm>
          <a:prstGeom prst="bentConnector3">
            <a:avLst>
              <a:gd name="adj1" fmla="val 44116"/>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616" name="AutoShape 64"/>
          <p:cNvCxnSpPr>
            <a:cxnSpLocks noChangeShapeType="1"/>
            <a:stCxn id="23595" idx="3"/>
            <a:endCxn id="23617" idx="2"/>
          </p:cNvCxnSpPr>
          <p:nvPr/>
        </p:nvCxnSpPr>
        <p:spPr bwMode="auto">
          <a:xfrm flipV="1">
            <a:off x="3429000" y="1414463"/>
            <a:ext cx="806450" cy="15240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3617" name="AutoShape 65"/>
          <p:cNvSpPr>
            <a:spLocks noChangeArrowheads="1"/>
          </p:cNvSpPr>
          <p:nvPr/>
        </p:nvSpPr>
        <p:spPr bwMode="auto">
          <a:xfrm>
            <a:off x="4235450" y="1319213"/>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3618" name="AutoShape 66"/>
          <p:cNvSpPr>
            <a:spLocks noChangeArrowheads="1"/>
          </p:cNvSpPr>
          <p:nvPr/>
        </p:nvSpPr>
        <p:spPr bwMode="auto">
          <a:xfrm>
            <a:off x="4235450" y="1585913"/>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3619" name="AutoShape 67"/>
          <p:cNvSpPr>
            <a:spLocks noChangeArrowheads="1"/>
          </p:cNvSpPr>
          <p:nvPr/>
        </p:nvSpPr>
        <p:spPr bwMode="auto">
          <a:xfrm>
            <a:off x="4692650" y="2081213"/>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3620" name="AutoShape 68"/>
          <p:cNvSpPr>
            <a:spLocks noChangeArrowheads="1"/>
          </p:cNvSpPr>
          <p:nvPr/>
        </p:nvSpPr>
        <p:spPr bwMode="auto">
          <a:xfrm>
            <a:off x="4692650" y="2325688"/>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3621" name="AutoShape 69"/>
          <p:cNvSpPr>
            <a:spLocks noChangeArrowheads="1"/>
          </p:cNvSpPr>
          <p:nvPr/>
        </p:nvSpPr>
        <p:spPr bwMode="auto">
          <a:xfrm>
            <a:off x="4692650" y="2570163"/>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3622" name="AutoShape 70"/>
          <p:cNvSpPr>
            <a:spLocks noChangeArrowheads="1"/>
          </p:cNvSpPr>
          <p:nvPr/>
        </p:nvSpPr>
        <p:spPr bwMode="auto">
          <a:xfrm>
            <a:off x="4692650" y="2814638"/>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3623" name="AutoShape 71"/>
          <p:cNvSpPr>
            <a:spLocks noChangeArrowheads="1"/>
          </p:cNvSpPr>
          <p:nvPr/>
        </p:nvSpPr>
        <p:spPr bwMode="auto">
          <a:xfrm>
            <a:off x="4692650" y="3059113"/>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3624" name="AutoShape 72"/>
          <p:cNvSpPr>
            <a:spLocks noChangeArrowheads="1"/>
          </p:cNvSpPr>
          <p:nvPr/>
        </p:nvSpPr>
        <p:spPr bwMode="auto">
          <a:xfrm>
            <a:off x="4724400" y="4291013"/>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3625" name="AutoShape 73"/>
          <p:cNvSpPr>
            <a:spLocks noChangeArrowheads="1"/>
          </p:cNvSpPr>
          <p:nvPr/>
        </p:nvSpPr>
        <p:spPr bwMode="auto">
          <a:xfrm>
            <a:off x="4724400" y="5281613"/>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cxnSp>
        <p:nvCxnSpPr>
          <p:cNvPr id="23626" name="AutoShape 74"/>
          <p:cNvCxnSpPr>
            <a:cxnSpLocks noChangeShapeType="1"/>
            <a:stCxn id="23594" idx="3"/>
            <a:endCxn id="23618" idx="2"/>
          </p:cNvCxnSpPr>
          <p:nvPr/>
        </p:nvCxnSpPr>
        <p:spPr bwMode="auto">
          <a:xfrm flipV="1">
            <a:off x="3276600" y="1681163"/>
            <a:ext cx="958850" cy="647700"/>
          </a:xfrm>
          <a:prstGeom prst="bentConnector3">
            <a:avLst>
              <a:gd name="adj1" fmla="val 50000"/>
            </a:avLst>
          </a:prstGeom>
          <a:noFill/>
          <a:ln w="3810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48052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zh-CN" b="1" dirty="0">
                <a:solidFill>
                  <a:schemeClr val="tx1"/>
                </a:solidFill>
                <a:effectLst>
                  <a:outerShdw blurRad="38100" dist="38100" dir="2700000" algn="tl">
                    <a:srgbClr val="C0C0C0"/>
                  </a:outerShdw>
                </a:effectLst>
                <a:ea typeface="宋体" charset="-122"/>
              </a:rPr>
              <a:t>Reflection</a:t>
            </a:r>
            <a:endParaRPr lang="en-US" dirty="0"/>
          </a:p>
        </p:txBody>
      </p:sp>
      <p:sp>
        <p:nvSpPr>
          <p:cNvPr id="3" name="Content Placeholder 2"/>
          <p:cNvSpPr>
            <a:spLocks noGrp="1"/>
          </p:cNvSpPr>
          <p:nvPr>
            <p:ph idx="1"/>
          </p:nvPr>
        </p:nvSpPr>
        <p:spPr/>
        <p:txBody>
          <a:bodyPr>
            <a:normAutofit lnSpcReduction="10000"/>
          </a:bodyPr>
          <a:lstStyle/>
          <a:p>
            <a:pPr>
              <a:defRPr/>
            </a:pPr>
            <a:r>
              <a:rPr lang="en-US" sz="3000" dirty="0"/>
              <a:t>Accessing meta-data: </a:t>
            </a:r>
            <a:r>
              <a:rPr lang="en-US" sz="3000" dirty="0" err="1"/>
              <a:t>System.Object.GetType</a:t>
            </a:r>
            <a:r>
              <a:rPr lang="en-US" sz="3000" dirty="0"/>
              <a:t>()</a:t>
            </a:r>
          </a:p>
          <a:p>
            <a:pPr lvl="1">
              <a:defRPr/>
            </a:pPr>
            <a:r>
              <a:rPr lang="en-US" sz="2200" dirty="0"/>
              <a:t>All .NET classes (implicitly) inherit </a:t>
            </a:r>
            <a:r>
              <a:rPr lang="en-US" sz="2200" dirty="0" err="1"/>
              <a:t>System.Object</a:t>
            </a:r>
            <a:endParaRPr lang="en-US" sz="2200" dirty="0"/>
          </a:p>
          <a:p>
            <a:pPr lvl="1">
              <a:defRPr/>
            </a:pPr>
            <a:r>
              <a:rPr lang="en-US" sz="2200" dirty="0"/>
              <a:t>Available on every .NET class; simple types too</a:t>
            </a:r>
          </a:p>
          <a:p>
            <a:pPr>
              <a:defRPr/>
            </a:pPr>
            <a:r>
              <a:rPr lang="en-US" sz="2800" dirty="0"/>
              <a:t>Explicit language support for type meta-data</a:t>
            </a:r>
          </a:p>
          <a:p>
            <a:pPr lvl="1">
              <a:defRPr/>
            </a:pPr>
            <a:r>
              <a:rPr lang="en-US" sz="2400" dirty="0"/>
              <a:t>C#, JScript.NET: </a:t>
            </a:r>
            <a:r>
              <a:rPr lang="en-US" sz="2400" dirty="0" err="1"/>
              <a:t>typeof</a:t>
            </a:r>
            <a:r>
              <a:rPr lang="en-US" sz="2400" dirty="0"/>
              <a:t>(…)</a:t>
            </a:r>
          </a:p>
          <a:p>
            <a:pPr lvl="1">
              <a:defRPr/>
            </a:pPr>
            <a:r>
              <a:rPr lang="en-US" sz="2400" dirty="0"/>
              <a:t>VB.NET: If </a:t>
            </a:r>
            <a:r>
              <a:rPr lang="en-US" sz="2400" dirty="0" err="1"/>
              <a:t>TypeOf</a:t>
            </a:r>
            <a:r>
              <a:rPr lang="en-US" sz="2400" dirty="0"/>
              <a:t> … Is … Then …</a:t>
            </a:r>
          </a:p>
          <a:p>
            <a:pPr>
              <a:defRPr/>
            </a:pPr>
            <a:r>
              <a:rPr lang="en-US" sz="2800" dirty="0"/>
              <a:t>Determining Type Identity</a:t>
            </a:r>
          </a:p>
          <a:p>
            <a:pPr lvl="1">
              <a:defRPr/>
            </a:pPr>
            <a:r>
              <a:rPr lang="en-US" sz="2400" dirty="0"/>
              <a:t>Types have unique identity across any assembly</a:t>
            </a:r>
          </a:p>
          <a:p>
            <a:pPr lvl="1">
              <a:defRPr/>
            </a:pPr>
            <a:r>
              <a:rPr lang="en-US" sz="2400" dirty="0"/>
              <a:t>Types can be compared for identity</a:t>
            </a:r>
          </a:p>
          <a:p>
            <a:pPr lvl="2">
              <a:defRPr/>
            </a:pPr>
            <a:r>
              <a:rPr lang="th-TH" sz="2000" dirty="0"/>
              <a:t> </a:t>
            </a:r>
            <a:r>
              <a:rPr lang="en-US" sz="2000" dirty="0"/>
              <a:t>if ( </a:t>
            </a:r>
            <a:r>
              <a:rPr lang="en-US" sz="2000" dirty="0" err="1"/>
              <a:t>a.GetType</a:t>
            </a:r>
            <a:r>
              <a:rPr lang="en-US" sz="2000" dirty="0"/>
              <a:t>() == </a:t>
            </a:r>
            <a:r>
              <a:rPr lang="en-US" sz="2000" dirty="0" err="1"/>
              <a:t>b.GetType</a:t>
            </a:r>
            <a:r>
              <a:rPr lang="en-US" sz="2000" dirty="0"/>
              <a:t>() ) { … };</a:t>
            </a:r>
            <a:endParaRPr lang="th-TH" sz="2000" dirty="0"/>
          </a:p>
          <a:p>
            <a:endParaRPr lang="en-US" dirty="0"/>
          </a:p>
        </p:txBody>
      </p:sp>
    </p:spTree>
    <p:extLst>
      <p:ext uri="{BB962C8B-B14F-4D97-AF65-F5344CB8AC3E}">
        <p14:creationId xmlns:p14="http://schemas.microsoft.com/office/powerpoint/2010/main" val="254903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06575" y="920750"/>
            <a:ext cx="8578850" cy="685800"/>
          </a:xfrm>
        </p:spPr>
        <p:txBody>
          <a:bodyPr>
            <a:normAutofit fontScale="90000"/>
          </a:bodyPr>
          <a:lstStyle/>
          <a:p>
            <a:pPr>
              <a:defRPr/>
            </a:pPr>
            <a:r>
              <a:rPr lang="de-DE" altLang="zh-CN" b="1" dirty="0">
                <a:solidFill>
                  <a:schemeClr val="tx1"/>
                </a:solidFill>
                <a:effectLst>
                  <a:outerShdw blurRad="38100" dist="38100" dir="2700000" algn="tl">
                    <a:srgbClr val="C0C0C0"/>
                  </a:outerShdw>
                </a:effectLst>
                <a:ea typeface="宋体" charset="-122"/>
              </a:rPr>
              <a:t>Reflection</a:t>
            </a:r>
            <a:r>
              <a:rPr lang="de-DE" altLang="zh-CN" dirty="0">
                <a:solidFill>
                  <a:schemeClr val="tx1"/>
                </a:solidFill>
                <a:effectLst>
                  <a:outerShdw blurRad="38100" dist="38100" dir="2700000" algn="tl">
                    <a:srgbClr val="C0C0C0"/>
                  </a:outerShdw>
                </a:effectLst>
                <a:ea typeface="宋体" charset="-122"/>
              </a:rPr>
              <a:t> </a:t>
            </a:r>
            <a:r>
              <a:rPr lang="de-DE" altLang="zh-CN" sz="3200" dirty="0">
                <a:solidFill>
                  <a:schemeClr val="tx1"/>
                </a:solidFill>
                <a:effectLst>
                  <a:outerShdw blurRad="38100" dist="38100" dir="2700000" algn="tl">
                    <a:srgbClr val="C0C0C0"/>
                  </a:outerShdw>
                </a:effectLst>
                <a:ea typeface="宋体" charset="-122"/>
              </a:rPr>
              <a:t>System.Type</a:t>
            </a:r>
            <a:endParaRPr lang="en-GB" altLang="zh-CN" sz="3200" dirty="0">
              <a:solidFill>
                <a:schemeClr val="tx1"/>
              </a:solidFill>
              <a:effectLst>
                <a:outerShdw blurRad="38100" dist="38100" dir="2700000" algn="tl">
                  <a:srgbClr val="C0C0C0"/>
                </a:outerShdw>
              </a:effectLst>
              <a:ea typeface="宋体" charset="-122"/>
            </a:endParaRPr>
          </a:p>
        </p:txBody>
      </p:sp>
      <p:sp>
        <p:nvSpPr>
          <p:cNvPr id="9219" name="Rectangle 3"/>
          <p:cNvSpPr>
            <a:spLocks noGrp="1" noChangeArrowheads="1"/>
          </p:cNvSpPr>
          <p:nvPr>
            <p:ph idx="1"/>
          </p:nvPr>
        </p:nvSpPr>
        <p:spPr>
          <a:xfrm>
            <a:off x="1828800" y="1910442"/>
            <a:ext cx="8534400" cy="4000501"/>
          </a:xfrm>
        </p:spPr>
        <p:txBody>
          <a:bodyPr/>
          <a:lstStyle/>
          <a:p>
            <a:r>
              <a:rPr lang="de-DE" altLang="zh-CN" sz="2800" dirty="0">
                <a:solidFill>
                  <a:schemeClr val="tx1"/>
                </a:solidFill>
                <a:cs typeface="Cordia New" pitchFamily="34" charset="-34"/>
              </a:rPr>
              <a:t>Provides access to metadata for any .NET type</a:t>
            </a:r>
          </a:p>
          <a:p>
            <a:r>
              <a:rPr lang="de-DE" altLang="zh-CN" sz="2800" dirty="0">
                <a:solidFill>
                  <a:schemeClr val="tx1"/>
                </a:solidFill>
                <a:cs typeface="Cordia New" pitchFamily="34" charset="-34"/>
              </a:rPr>
              <a:t>Returned by </a:t>
            </a:r>
            <a:r>
              <a:rPr lang="de-DE" altLang="zh-CN" sz="2800" dirty="0">
                <a:solidFill>
                  <a:schemeClr val="tx1"/>
                </a:solidFill>
                <a:latin typeface="Lucida Console" panose="020B0609040504020204" pitchFamily="49" charset="0"/>
                <a:cs typeface="Cordia New" pitchFamily="34" charset="-34"/>
              </a:rPr>
              <a:t>System.Object.GetType()</a:t>
            </a:r>
          </a:p>
          <a:p>
            <a:r>
              <a:rPr lang="de-DE" altLang="zh-CN" sz="2800" dirty="0">
                <a:solidFill>
                  <a:schemeClr val="tx1"/>
                </a:solidFill>
                <a:cs typeface="Cordia New" pitchFamily="34" charset="-34"/>
              </a:rPr>
              <a:t>Allows drilling down into all facets of a type</a:t>
            </a:r>
          </a:p>
          <a:p>
            <a:pPr lvl="1"/>
            <a:r>
              <a:rPr lang="de-DE" altLang="zh-CN" sz="2400" dirty="0">
                <a:solidFill>
                  <a:schemeClr val="tx1"/>
                </a:solidFill>
                <a:cs typeface="Cordia New" pitchFamily="34" charset="-34"/>
              </a:rPr>
              <a:t>Category: Simple, Enum, Struct or Class</a:t>
            </a:r>
          </a:p>
          <a:p>
            <a:pPr lvl="1"/>
            <a:r>
              <a:rPr lang="de-DE" altLang="zh-CN" sz="2400" dirty="0">
                <a:solidFill>
                  <a:schemeClr val="tx1"/>
                </a:solidFill>
                <a:cs typeface="Cordia New" pitchFamily="34" charset="-34"/>
              </a:rPr>
              <a:t>Methods and Constructors, Parameters and Return</a:t>
            </a:r>
          </a:p>
          <a:p>
            <a:pPr lvl="1"/>
            <a:r>
              <a:rPr lang="de-DE" altLang="zh-CN" sz="2400" dirty="0">
                <a:solidFill>
                  <a:schemeClr val="tx1"/>
                </a:solidFill>
                <a:cs typeface="Cordia New" pitchFamily="34" charset="-34"/>
              </a:rPr>
              <a:t>Fields and Properties, Arguments and Attributes</a:t>
            </a:r>
          </a:p>
          <a:p>
            <a:pPr lvl="1"/>
            <a:r>
              <a:rPr lang="de-DE" altLang="zh-CN" sz="2400" dirty="0">
                <a:solidFill>
                  <a:schemeClr val="tx1"/>
                </a:solidFill>
                <a:cs typeface="Cordia New" pitchFamily="34" charset="-34"/>
              </a:rPr>
              <a:t>Events, Delegates, and Namespaces</a:t>
            </a:r>
            <a:endParaRPr lang="en-GB" altLang="zh-CN" sz="2400" dirty="0">
              <a:solidFill>
                <a:schemeClr val="tx1"/>
              </a:solidFill>
              <a:cs typeface="Cordia New" pitchFamily="34" charset="-34"/>
            </a:endParaRPr>
          </a:p>
        </p:txBody>
      </p:sp>
      <p:sp>
        <p:nvSpPr>
          <p:cNvPr id="922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fld id="{A33A96C3-A2B4-4EE8-BE8C-E3716F09AC0C}" type="slidenum">
              <a:rPr lang="zh-CN" altLang="en-US" sz="1200">
                <a:solidFill>
                  <a:schemeClr val="bg1"/>
                </a:solidFill>
              </a:rPr>
              <a:pPr/>
              <a:t>8</a:t>
            </a:fld>
            <a:endParaRPr lang="zh-CN" altLang="en-US" sz="1200">
              <a:solidFill>
                <a:schemeClr val="bg1"/>
              </a:solidFill>
            </a:endParaRPr>
          </a:p>
        </p:txBody>
      </p:sp>
    </p:spTree>
    <p:extLst>
      <p:ext uri="{BB962C8B-B14F-4D97-AF65-F5344CB8AC3E}">
        <p14:creationId xmlns:p14="http://schemas.microsoft.com/office/powerpoint/2010/main" val="32284182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normAutofit/>
          </a:bodyPr>
          <a:lstStyle/>
          <a:p>
            <a:pPr>
              <a:defRPr/>
            </a:pPr>
            <a:r>
              <a:rPr lang="en-US" altLang="zh-CN" b="1" dirty="0">
                <a:solidFill>
                  <a:schemeClr val="tx1"/>
                </a:solidFill>
                <a:ea typeface="+mj-ea"/>
              </a:rPr>
              <a:t>Reflection</a:t>
            </a:r>
            <a:br>
              <a:rPr lang="en-US" altLang="zh-CN" dirty="0">
                <a:solidFill>
                  <a:schemeClr val="tx1"/>
                </a:solidFill>
                <a:ea typeface="+mj-ea"/>
              </a:rPr>
            </a:br>
            <a:r>
              <a:rPr lang="en-US" altLang="zh-CN" sz="3200" dirty="0" err="1">
                <a:solidFill>
                  <a:schemeClr val="tx1"/>
                </a:solidFill>
              </a:rPr>
              <a:t>MemberInfo</a:t>
            </a:r>
            <a:endParaRPr lang="en-US" altLang="zh-CN" sz="3200" dirty="0">
              <a:solidFill>
                <a:schemeClr val="tx1"/>
              </a:solidFill>
            </a:endParaRPr>
          </a:p>
        </p:txBody>
      </p:sp>
      <p:sp>
        <p:nvSpPr>
          <p:cNvPr id="25604" name="Rectangle 3"/>
          <p:cNvSpPr>
            <a:spLocks noGrp="1" noChangeArrowheads="1"/>
          </p:cNvSpPr>
          <p:nvPr>
            <p:ph idx="1"/>
          </p:nvPr>
        </p:nvSpPr>
        <p:spPr>
          <a:xfrm>
            <a:off x="2706688" y="2017714"/>
            <a:ext cx="7772400" cy="2162175"/>
          </a:xfrm>
        </p:spPr>
        <p:txBody>
          <a:bodyPr/>
          <a:lstStyle/>
          <a:p>
            <a:pPr>
              <a:lnSpc>
                <a:spcPct val="90000"/>
              </a:lnSpc>
              <a:defRPr/>
            </a:pPr>
            <a:r>
              <a:rPr lang="de-DE" altLang="zh-CN" sz="2800" dirty="0">
                <a:solidFill>
                  <a:schemeClr val="tx1"/>
                </a:solidFill>
                <a:latin typeface="+mj-lt"/>
              </a:rPr>
              <a:t>Base class for all "member" element descriptions</a:t>
            </a:r>
          </a:p>
          <a:p>
            <a:pPr lvl="1">
              <a:lnSpc>
                <a:spcPct val="90000"/>
              </a:lnSpc>
              <a:defRPr/>
            </a:pPr>
            <a:r>
              <a:rPr lang="de-DE" altLang="zh-CN" sz="2400" dirty="0">
                <a:solidFill>
                  <a:schemeClr val="tx1"/>
                </a:solidFill>
                <a:latin typeface="+mj-lt"/>
              </a:rPr>
              <a:t>Fields, Properties, Methods, etc.</a:t>
            </a:r>
          </a:p>
          <a:p>
            <a:pPr>
              <a:lnSpc>
                <a:spcPct val="90000"/>
              </a:lnSpc>
              <a:defRPr/>
            </a:pPr>
            <a:r>
              <a:rPr lang="de-DE" altLang="zh-CN" sz="2800" dirty="0">
                <a:solidFill>
                  <a:schemeClr val="tx1"/>
                </a:solidFill>
                <a:latin typeface="+mj-lt"/>
              </a:rPr>
              <a:t>Provides member kind, name, and declaring class</a:t>
            </a:r>
            <a:endParaRPr lang="en-GB" altLang="zh-CN" sz="2800" dirty="0">
              <a:solidFill>
                <a:schemeClr val="tx1"/>
              </a:solidFill>
              <a:latin typeface="+mj-lt"/>
            </a:endParaRPr>
          </a:p>
        </p:txBody>
      </p:sp>
      <p:sp>
        <p:nvSpPr>
          <p:cNvPr id="25602" name="灯片编号占位符 4"/>
          <p:cNvSpPr>
            <a:spLocks noGrp="1"/>
          </p:cNvSpPr>
          <p:nvPr>
            <p:ph type="sldNum" sz="quarter" idx="12"/>
          </p:nvPr>
        </p:nvSpPr>
        <p:spPr/>
        <p:txBody>
          <a:bodyP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fld id="{FF54694D-801A-4A46-B2D8-0486B01D6DA1}" type="slidenum">
              <a:rPr lang="zh-CN" altLang="en-US" sz="1200">
                <a:solidFill>
                  <a:schemeClr val="bg1"/>
                </a:solidFill>
              </a:rPr>
              <a:pPr/>
              <a:t>9</a:t>
            </a:fld>
            <a:endParaRPr lang="zh-CN" altLang="en-US" sz="1200">
              <a:solidFill>
                <a:schemeClr val="bg1"/>
              </a:solidFill>
            </a:endParaRPr>
          </a:p>
        </p:txBody>
      </p:sp>
      <p:sp>
        <p:nvSpPr>
          <p:cNvPr id="25605" name="AutoShape 4"/>
          <p:cNvSpPr>
            <a:spLocks noChangeArrowheads="1"/>
          </p:cNvSpPr>
          <p:nvPr/>
        </p:nvSpPr>
        <p:spPr bwMode="auto">
          <a:xfrm>
            <a:off x="5291101" y="3886478"/>
            <a:ext cx="1327222"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MemberInfo</a:t>
            </a:r>
            <a:endParaRPr lang="en-GB" altLang="zh-CN" b="1">
              <a:solidFill>
                <a:schemeClr val="bg1"/>
              </a:solidFill>
              <a:latin typeface="+mj-lt"/>
            </a:endParaRPr>
          </a:p>
        </p:txBody>
      </p:sp>
      <p:sp>
        <p:nvSpPr>
          <p:cNvPr id="25606" name="AutoShape 5"/>
          <p:cNvSpPr>
            <a:spLocks noChangeArrowheads="1"/>
          </p:cNvSpPr>
          <p:nvPr/>
        </p:nvSpPr>
        <p:spPr bwMode="auto">
          <a:xfrm>
            <a:off x="2672828" y="4799290"/>
            <a:ext cx="134248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MethodBase</a:t>
            </a:r>
            <a:endParaRPr lang="en-GB" altLang="zh-CN" b="1">
              <a:solidFill>
                <a:schemeClr val="bg1"/>
              </a:solidFill>
              <a:latin typeface="+mj-lt"/>
            </a:endParaRPr>
          </a:p>
        </p:txBody>
      </p:sp>
      <p:sp>
        <p:nvSpPr>
          <p:cNvPr id="25607" name="AutoShape 6"/>
          <p:cNvSpPr>
            <a:spLocks noChangeArrowheads="1"/>
          </p:cNvSpPr>
          <p:nvPr/>
        </p:nvSpPr>
        <p:spPr bwMode="auto">
          <a:xfrm>
            <a:off x="4402971" y="4799290"/>
            <a:ext cx="1488997"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ParameterInfo</a:t>
            </a:r>
            <a:endParaRPr lang="en-GB" altLang="zh-CN" b="1">
              <a:solidFill>
                <a:schemeClr val="bg1"/>
              </a:solidFill>
              <a:latin typeface="+mj-lt"/>
            </a:endParaRPr>
          </a:p>
        </p:txBody>
      </p:sp>
      <p:sp>
        <p:nvSpPr>
          <p:cNvPr id="25608" name="AutoShape 7"/>
          <p:cNvSpPr>
            <a:spLocks noChangeArrowheads="1"/>
          </p:cNvSpPr>
          <p:nvPr/>
        </p:nvSpPr>
        <p:spPr bwMode="auto">
          <a:xfrm>
            <a:off x="6112774" y="4799290"/>
            <a:ext cx="96975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FieldInfo</a:t>
            </a:r>
            <a:endParaRPr lang="en-GB" altLang="zh-CN" b="1">
              <a:solidFill>
                <a:schemeClr val="bg1"/>
              </a:solidFill>
              <a:latin typeface="+mj-lt"/>
            </a:endParaRPr>
          </a:p>
        </p:txBody>
      </p:sp>
      <p:sp>
        <p:nvSpPr>
          <p:cNvPr id="25609" name="AutoShape 8"/>
          <p:cNvSpPr>
            <a:spLocks noChangeArrowheads="1"/>
          </p:cNvSpPr>
          <p:nvPr/>
        </p:nvSpPr>
        <p:spPr bwMode="auto">
          <a:xfrm>
            <a:off x="7302232" y="4799290"/>
            <a:ext cx="1040348"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dirty="0">
                <a:solidFill>
                  <a:schemeClr val="bg1"/>
                </a:solidFill>
                <a:latin typeface="+mj-lt"/>
              </a:rPr>
              <a:t>EventInfo</a:t>
            </a:r>
            <a:endParaRPr lang="en-GB" altLang="zh-CN" b="1" dirty="0">
              <a:solidFill>
                <a:schemeClr val="bg1"/>
              </a:solidFill>
              <a:latin typeface="+mj-lt"/>
            </a:endParaRPr>
          </a:p>
        </p:txBody>
      </p:sp>
      <p:sp>
        <p:nvSpPr>
          <p:cNvPr id="25610" name="AutoShape 9"/>
          <p:cNvSpPr>
            <a:spLocks noChangeArrowheads="1"/>
          </p:cNvSpPr>
          <p:nvPr/>
        </p:nvSpPr>
        <p:spPr bwMode="auto">
          <a:xfrm>
            <a:off x="8579783" y="4799290"/>
            <a:ext cx="1323696"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PropertyInfo</a:t>
            </a:r>
            <a:endParaRPr lang="en-GB" altLang="zh-CN" b="1">
              <a:solidFill>
                <a:schemeClr val="bg1"/>
              </a:solidFill>
              <a:latin typeface="+mj-lt"/>
            </a:endParaRPr>
          </a:p>
        </p:txBody>
      </p:sp>
      <p:sp>
        <p:nvSpPr>
          <p:cNvPr id="25611" name="AutoShape 10"/>
          <p:cNvSpPr>
            <a:spLocks noChangeArrowheads="1"/>
          </p:cNvSpPr>
          <p:nvPr/>
        </p:nvSpPr>
        <p:spPr bwMode="auto">
          <a:xfrm>
            <a:off x="2734510" y="5793065"/>
            <a:ext cx="1265154"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MethodInfo</a:t>
            </a:r>
            <a:endParaRPr lang="en-GB" altLang="zh-CN" b="1">
              <a:solidFill>
                <a:schemeClr val="bg1"/>
              </a:solidFill>
              <a:latin typeface="+mj-lt"/>
            </a:endParaRPr>
          </a:p>
        </p:txBody>
      </p:sp>
      <p:sp>
        <p:nvSpPr>
          <p:cNvPr id="25612" name="AutoShape 11"/>
          <p:cNvSpPr>
            <a:spLocks noChangeArrowheads="1"/>
          </p:cNvSpPr>
          <p:nvPr/>
        </p:nvSpPr>
        <p:spPr bwMode="auto">
          <a:xfrm>
            <a:off x="4366712" y="5793065"/>
            <a:ext cx="161390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ConstructorInfo</a:t>
            </a:r>
            <a:endParaRPr lang="en-GB" altLang="zh-CN" b="1">
              <a:solidFill>
                <a:schemeClr val="bg1"/>
              </a:solidFill>
              <a:latin typeface="+mj-lt"/>
            </a:endParaRPr>
          </a:p>
        </p:txBody>
      </p:sp>
      <p:cxnSp>
        <p:nvCxnSpPr>
          <p:cNvPr id="11277" name="AutoShape 12"/>
          <p:cNvCxnSpPr>
            <a:cxnSpLocks noChangeShapeType="1"/>
            <a:stCxn id="25611" idx="0"/>
            <a:endCxn id="25606" idx="2"/>
          </p:cNvCxnSpPr>
          <p:nvPr/>
        </p:nvCxnSpPr>
        <p:spPr bwMode="auto">
          <a:xfrm rot="16200000" flipV="1">
            <a:off x="3043358" y="5469335"/>
            <a:ext cx="624443" cy="23018"/>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8" name="AutoShape 13"/>
          <p:cNvCxnSpPr>
            <a:cxnSpLocks noChangeShapeType="1"/>
            <a:stCxn id="25612" idx="0"/>
            <a:endCxn id="25606" idx="2"/>
          </p:cNvCxnSpPr>
          <p:nvPr/>
        </p:nvCxnSpPr>
        <p:spPr bwMode="auto">
          <a:xfrm rot="16200000" flipV="1">
            <a:off x="3946646" y="4566047"/>
            <a:ext cx="624443" cy="1829594"/>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9" name="AutoShape 14"/>
          <p:cNvCxnSpPr>
            <a:cxnSpLocks noChangeShapeType="1"/>
            <a:stCxn id="25607" idx="0"/>
            <a:endCxn id="25605" idx="2"/>
          </p:cNvCxnSpPr>
          <p:nvPr/>
        </p:nvCxnSpPr>
        <p:spPr bwMode="auto">
          <a:xfrm rot="5400000" flipH="1" flipV="1">
            <a:off x="5279350" y="4123930"/>
            <a:ext cx="543480" cy="80724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80" name="AutoShape 15"/>
          <p:cNvCxnSpPr>
            <a:cxnSpLocks noChangeShapeType="1"/>
            <a:stCxn id="25608" idx="0"/>
            <a:endCxn id="25605" idx="2"/>
          </p:cNvCxnSpPr>
          <p:nvPr/>
        </p:nvCxnSpPr>
        <p:spPr bwMode="auto">
          <a:xfrm rot="16200000" flipV="1">
            <a:off x="6004441" y="4206081"/>
            <a:ext cx="543480" cy="642938"/>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81" name="AutoShape 16"/>
          <p:cNvCxnSpPr>
            <a:cxnSpLocks noChangeShapeType="1"/>
            <a:stCxn id="25609" idx="0"/>
            <a:endCxn id="25605" idx="2"/>
          </p:cNvCxnSpPr>
          <p:nvPr/>
        </p:nvCxnSpPr>
        <p:spPr bwMode="auto">
          <a:xfrm rot="16200000" flipV="1">
            <a:off x="6616819" y="3593703"/>
            <a:ext cx="543480" cy="1867694"/>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82" name="AutoShape 17"/>
          <p:cNvCxnSpPr>
            <a:cxnSpLocks noChangeShapeType="1"/>
            <a:stCxn id="25610" idx="0"/>
            <a:endCxn id="25605" idx="2"/>
          </p:cNvCxnSpPr>
          <p:nvPr/>
        </p:nvCxnSpPr>
        <p:spPr bwMode="auto">
          <a:xfrm rot="16200000" flipV="1">
            <a:off x="7326432" y="2884091"/>
            <a:ext cx="543480" cy="3286919"/>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83" name="AutoShape 18"/>
          <p:cNvCxnSpPr>
            <a:cxnSpLocks noChangeShapeType="1"/>
            <a:stCxn id="25606" idx="0"/>
            <a:endCxn id="25605" idx="2"/>
          </p:cNvCxnSpPr>
          <p:nvPr/>
        </p:nvCxnSpPr>
        <p:spPr bwMode="auto">
          <a:xfrm rot="5400000" flipH="1" flipV="1">
            <a:off x="4377650" y="3222230"/>
            <a:ext cx="543480" cy="261064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2941669"/>
      </p:ext>
    </p:extLst>
  </p:cSld>
  <p:clrMapOvr>
    <a:masterClrMapping/>
  </p:clrMapOvr>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374</TotalTime>
  <Words>1152</Words>
  <Application>Microsoft Office PowerPoint</Application>
  <PresentationFormat>Widescreen</PresentationFormat>
  <Paragraphs>123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Lucida Console</vt:lpstr>
      <vt:lpstr>Wingdings</vt:lpstr>
      <vt:lpstr>Retrospect</vt:lpstr>
      <vt:lpstr>Reflection in .Net</vt:lpstr>
      <vt:lpstr>What is Reflection</vt:lpstr>
      <vt:lpstr>Uses of Reflection</vt:lpstr>
      <vt:lpstr>Metadata</vt:lpstr>
      <vt:lpstr>Uses of Reflection</vt:lpstr>
      <vt:lpstr>MetaData: Type Info at Runtime</vt:lpstr>
      <vt:lpstr>Reflection</vt:lpstr>
      <vt:lpstr>Reflection System.Type</vt:lpstr>
      <vt:lpstr>Reflection MemberInfo</vt:lpstr>
      <vt:lpstr>Reflection  The Bigger Picture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Reflection</dc:title>
  <dc:creator>Murtaza Fazal</dc:creator>
  <cp:lastModifiedBy>Syed Zain</cp:lastModifiedBy>
  <cp:revision>18</cp:revision>
  <dcterms:created xsi:type="dcterms:W3CDTF">2017-03-07T10:31:10Z</dcterms:created>
  <dcterms:modified xsi:type="dcterms:W3CDTF">2021-12-14T16:05:19Z</dcterms:modified>
</cp:coreProperties>
</file>