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76" r:id="rId4"/>
    <p:sldId id="266" r:id="rId5"/>
    <p:sldId id="267" r:id="rId6"/>
    <p:sldId id="273" r:id="rId7"/>
    <p:sldId id="274" r:id="rId8"/>
    <p:sldId id="268" r:id="rId9"/>
    <p:sldId id="269" r:id="rId10"/>
    <p:sldId id="270" r:id="rId11"/>
    <p:sldId id="271" r:id="rId12"/>
    <p:sldId id="272"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75" autoAdjust="0"/>
    <p:restoredTop sz="94660"/>
  </p:normalViewPr>
  <p:slideViewPr>
    <p:cSldViewPr snapToGrid="0">
      <p:cViewPr varScale="1">
        <p:scale>
          <a:sx n="66" d="100"/>
          <a:sy n="66" d="100"/>
        </p:scale>
        <p:origin x="-56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FC7C8-593D-4F9A-9428-B528C14C9232}" type="datetimeFigureOut">
              <a:rPr lang="en-US" smtClean="0"/>
              <a:pPr/>
              <a:t>9/15/2021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A5CB6E-C196-4EEB-ADF2-B5E5EC421D3B}" type="slidenum">
              <a:rPr lang="en-US" smtClean="0"/>
              <a:pPr/>
              <a:t>‹#›</a:t>
            </a:fld>
            <a:endParaRPr lang="en-US"/>
          </a:p>
        </p:txBody>
      </p:sp>
    </p:spTree>
    <p:extLst>
      <p:ext uri="{BB962C8B-B14F-4D97-AF65-F5344CB8AC3E}">
        <p14:creationId xmlns:p14="http://schemas.microsoft.com/office/powerpoint/2010/main" xmlns="" val="55091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1- </a:t>
            </a:r>
            <a:r>
              <a:rPr lang="en-US" altLang="en-US" dirty="0" err="1"/>
              <a:t>ASP.Net</a:t>
            </a:r>
            <a:r>
              <a:rPr lang="en-US" altLang="en-US" dirty="0"/>
              <a:t> code can be used with C# or even </a:t>
            </a:r>
            <a:r>
              <a:rPr lang="en-US" altLang="en-US" dirty="0" err="1"/>
              <a:t>VB.Net</a:t>
            </a:r>
            <a:endParaRPr lang="en-US" altLang="en-US" dirty="0"/>
          </a:p>
          <a:p>
            <a:pPr eaLnBrk="1" hangingPunct="1">
              <a:spcBef>
                <a:spcPct val="0"/>
              </a:spcBef>
            </a:pPr>
            <a:endParaRPr lang="en-US" altLang="en-US" dirty="0"/>
          </a:p>
          <a:p>
            <a:pPr eaLnBrk="1" hangingPunct="1">
              <a:spcBef>
                <a:spcPct val="0"/>
              </a:spcBef>
            </a:pPr>
            <a:r>
              <a:rPr lang="en-US" altLang="en-US" dirty="0"/>
              <a:t>ASP.NET is built upon</a:t>
            </a:r>
          </a:p>
          <a:p>
            <a:pPr lvl="1" eaLnBrk="1" hangingPunct="1">
              <a:spcBef>
                <a:spcPct val="0"/>
              </a:spcBef>
            </a:pPr>
            <a:r>
              <a:rPr lang="en-US" altLang="en-US" dirty="0"/>
              <a:t>.NET Framework</a:t>
            </a:r>
          </a:p>
          <a:p>
            <a:pPr lvl="1" eaLnBrk="1" hangingPunct="1">
              <a:spcBef>
                <a:spcPct val="0"/>
              </a:spcBef>
            </a:pPr>
            <a:r>
              <a:rPr lang="en-US" altLang="en-US" dirty="0"/>
              <a:t>Internet Information Server (IIS)</a:t>
            </a:r>
          </a:p>
          <a:p>
            <a:pPr eaLnBrk="1" hangingPunct="1">
              <a:spcBef>
                <a:spcPct val="0"/>
              </a:spcBef>
            </a:pPr>
            <a:endParaRPr lang="en-US" altLang="en-US" dirty="0"/>
          </a:p>
        </p:txBody>
      </p:sp>
      <p:sp>
        <p:nvSpPr>
          <p:cNvPr id="747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EC3D20-2D15-4139-B0BA-2686B0AA4B58}"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extLst>
      <p:ext uri="{BB962C8B-B14F-4D97-AF65-F5344CB8AC3E}">
        <p14:creationId xmlns:p14="http://schemas.microsoft.com/office/powerpoint/2010/main" xmlns="" val="3525784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Ask students what are the things that the browser understands, once they have answered, clarify that only these 3 things are rendered. </a:t>
            </a:r>
          </a:p>
          <a:p>
            <a:r>
              <a:rPr lang="en-US" dirty="0"/>
              <a:t>2- JavaScript/Angular are client side languages, so what does </a:t>
            </a:r>
            <a:r>
              <a:rPr lang="en-US" dirty="0" err="1"/>
              <a:t>ASP.Net</a:t>
            </a:r>
            <a:r>
              <a:rPr lang="en-US" dirty="0"/>
              <a:t>/ PHP/ JSP do? Explain Static v/s dynamic websites and then transition into server-side explanation using an example request. </a:t>
            </a:r>
          </a:p>
          <a:p>
            <a:r>
              <a:rPr lang="en-US" dirty="0"/>
              <a:t>3- Ask about POST and GET. If they don’t recall, remind them html form tag and then explain that GET has its limitation of either 256 variables or size defined by the browser (can be 10MB of query string) where POST does not have such issues. </a:t>
            </a:r>
          </a:p>
        </p:txBody>
      </p:sp>
      <p:sp>
        <p:nvSpPr>
          <p:cNvPr id="4" name="Slide Number Placeholder 3"/>
          <p:cNvSpPr>
            <a:spLocks noGrp="1"/>
          </p:cNvSpPr>
          <p:nvPr>
            <p:ph type="sldNum" sz="quarter" idx="5"/>
          </p:nvPr>
        </p:nvSpPr>
        <p:spPr/>
        <p:txBody>
          <a:bodyPr/>
          <a:lstStyle/>
          <a:p>
            <a:fld id="{021E97C8-D55B-414C-8310-ED3EEEF23482}" type="slidenum">
              <a:rPr lang="en-US" smtClean="0"/>
              <a:pPr/>
              <a:t>7</a:t>
            </a:fld>
            <a:endParaRPr lang="en-US"/>
          </a:p>
        </p:txBody>
      </p:sp>
    </p:spTree>
    <p:extLst>
      <p:ext uri="{BB962C8B-B14F-4D97-AF65-F5344CB8AC3E}">
        <p14:creationId xmlns:p14="http://schemas.microsoft.com/office/powerpoint/2010/main" xmlns="" val="30399184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pPr/>
              <a:t>9/15/2021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pPr/>
              <a:t>‹#›</a:t>
            </a:fld>
            <a:endParaRPr lang="en-US"/>
          </a:p>
        </p:txBody>
      </p:sp>
    </p:spTree>
    <p:extLst>
      <p:ext uri="{BB962C8B-B14F-4D97-AF65-F5344CB8AC3E}">
        <p14:creationId xmlns:p14="http://schemas.microsoft.com/office/powerpoint/2010/main" xmlns=""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pPr/>
              <a:t>‹#›</a:t>
            </a:fld>
            <a:endParaRPr lang="en-US"/>
          </a:p>
        </p:txBody>
      </p:sp>
    </p:spTree>
    <p:extLst>
      <p:ext uri="{BB962C8B-B14F-4D97-AF65-F5344CB8AC3E}">
        <p14:creationId xmlns:p14="http://schemas.microsoft.com/office/powerpoint/2010/main" xmlns=""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pPr/>
              <a:t>‹#›</a:t>
            </a:fld>
            <a:endParaRPr lang="en-US"/>
          </a:p>
        </p:txBody>
      </p:sp>
    </p:spTree>
    <p:extLst>
      <p:ext uri="{BB962C8B-B14F-4D97-AF65-F5344CB8AC3E}">
        <p14:creationId xmlns:p14="http://schemas.microsoft.com/office/powerpoint/2010/main" xmlns=""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pPr/>
              <a:t>‹#›</a:t>
            </a:fld>
            <a:endParaRPr lang="en-US"/>
          </a:p>
        </p:txBody>
      </p:sp>
    </p:spTree>
    <p:extLst>
      <p:ext uri="{BB962C8B-B14F-4D97-AF65-F5344CB8AC3E}">
        <p14:creationId xmlns:p14="http://schemas.microsoft.com/office/powerpoint/2010/main" xmlns=""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pPr/>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pPr/>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pPr/>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pPr/>
              <a:t>‹#›</a:t>
            </a:fld>
            <a:endParaRPr lang="en-US"/>
          </a:p>
        </p:txBody>
      </p:sp>
    </p:spTree>
    <p:extLst>
      <p:ext uri="{BB962C8B-B14F-4D97-AF65-F5344CB8AC3E}">
        <p14:creationId xmlns:p14="http://schemas.microsoft.com/office/powerpoint/2010/main" xmlns=""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pPr/>
              <a:t>‹#›</a:t>
            </a:fld>
            <a:endParaRPr lang="en-US"/>
          </a:p>
        </p:txBody>
      </p:sp>
    </p:spTree>
    <p:extLst>
      <p:ext uri="{BB962C8B-B14F-4D97-AF65-F5344CB8AC3E}">
        <p14:creationId xmlns:p14="http://schemas.microsoft.com/office/powerpoint/2010/main" xmlns=""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pPr/>
              <a:t>9/15/2021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pPr/>
              <a:t>‹#›</a:t>
            </a:fld>
            <a:endParaRPr lang="en-US"/>
          </a:p>
        </p:txBody>
      </p:sp>
    </p:spTree>
    <p:extLst>
      <p:ext uri="{BB962C8B-B14F-4D97-AF65-F5344CB8AC3E}">
        <p14:creationId xmlns:p14="http://schemas.microsoft.com/office/powerpoint/2010/main" xmlns=""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CS4042 – </a:t>
            </a:r>
            <a:r>
              <a:rPr lang="en-US" sz="4000" dirty="0"/>
              <a:t>Information Processing </a:t>
            </a:r>
            <a:r>
              <a:rPr lang="en-US" sz="4000" dirty="0" smtClean="0"/>
              <a:t>Techniques(IPT)</a:t>
            </a:r>
            <a:endParaRPr lang="en-US" sz="4000" dirty="0"/>
          </a:p>
        </p:txBody>
      </p:sp>
      <p:sp>
        <p:nvSpPr>
          <p:cNvPr id="3" name="Subtitle 2"/>
          <p:cNvSpPr>
            <a:spLocks noGrp="1"/>
          </p:cNvSpPr>
          <p:nvPr>
            <p:ph type="subTitle" idx="1"/>
          </p:nvPr>
        </p:nvSpPr>
        <p:spPr>
          <a:xfrm>
            <a:off x="2692398" y="3715261"/>
            <a:ext cx="6815669" cy="1622857"/>
          </a:xfrm>
        </p:spPr>
        <p:txBody>
          <a:bodyPr>
            <a:normAutofit/>
          </a:bodyPr>
          <a:lstStyle/>
          <a:p>
            <a:r>
              <a:rPr lang="en-US" dirty="0" smtClean="0"/>
              <a:t>Week – 02</a:t>
            </a:r>
          </a:p>
          <a:p>
            <a:r>
              <a:rPr lang="en-US" dirty="0" smtClean="0"/>
              <a:t>Sep 13-17</a:t>
            </a:r>
            <a:r>
              <a:rPr lang="en-US" smtClean="0"/>
              <a:t>, </a:t>
            </a:r>
            <a:r>
              <a:rPr lang="en-US" smtClean="0"/>
              <a:t>2021</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xmlns="" val="3357348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View</a:t>
            </a:r>
            <a:endParaRPr lang="en-US" dirty="0"/>
          </a:p>
        </p:txBody>
      </p:sp>
      <p:sp>
        <p:nvSpPr>
          <p:cNvPr id="3" name="Content Placeholder 2"/>
          <p:cNvSpPr>
            <a:spLocks noGrp="1"/>
          </p:cNvSpPr>
          <p:nvPr>
            <p:ph idx="1"/>
          </p:nvPr>
        </p:nvSpPr>
        <p:spPr/>
        <p:txBody>
          <a:bodyPr/>
          <a:lstStyle/>
          <a:p>
            <a:r>
              <a:rPr lang="en-US" dirty="0" smtClean="0"/>
              <a:t>View </a:t>
            </a:r>
            <a:r>
              <a:rPr lang="en-US" dirty="0"/>
              <a:t>in MVC is a user interface. View display model data to the user and also enables them to modify them. View in ASP.NET MVC is HTML, CSS, and some special syntax (Razor syntax) that makes it easy to communicate with the model and the controller</a:t>
            </a:r>
            <a:r>
              <a:rPr lang="en-US" dirty="0" smtClean="0"/>
              <a:t>.</a:t>
            </a:r>
          </a:p>
          <a:p>
            <a:endParaRPr lang="en-US" dirty="0"/>
          </a:p>
          <a:p>
            <a:r>
              <a:rPr lang="en-US" b="1" dirty="0"/>
              <a:t>View is the User Interface</a:t>
            </a:r>
            <a:endParaRPr lang="en-US" dirty="0"/>
          </a:p>
        </p:txBody>
      </p:sp>
    </p:spTree>
    <p:extLst>
      <p:ext uri="{BB962C8B-B14F-4D97-AF65-F5344CB8AC3E}">
        <p14:creationId xmlns:p14="http://schemas.microsoft.com/office/powerpoint/2010/main" xmlns="" val="268171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Controller </a:t>
            </a:r>
            <a:endParaRPr lang="en-US" dirty="0"/>
          </a:p>
        </p:txBody>
      </p:sp>
      <p:sp>
        <p:nvSpPr>
          <p:cNvPr id="3" name="Content Placeholder 2"/>
          <p:cNvSpPr>
            <a:spLocks noGrp="1"/>
          </p:cNvSpPr>
          <p:nvPr>
            <p:ph idx="1"/>
          </p:nvPr>
        </p:nvSpPr>
        <p:spPr/>
        <p:txBody>
          <a:bodyPr/>
          <a:lstStyle/>
          <a:p>
            <a:r>
              <a:rPr lang="en-US" dirty="0" smtClean="0"/>
              <a:t>The </a:t>
            </a:r>
            <a:r>
              <a:rPr lang="en-US" dirty="0"/>
              <a:t>controller handles the user request. Typically, the user uses the view and raises an HTTP request, which will be handled by the controller. The controller processes the request and returns the appropriate view as a response.</a:t>
            </a:r>
          </a:p>
          <a:p>
            <a:endParaRPr lang="en-US" dirty="0"/>
          </a:p>
          <a:p>
            <a:r>
              <a:rPr lang="en-US" b="1" dirty="0"/>
              <a:t>Controller is the request handler.</a:t>
            </a:r>
          </a:p>
        </p:txBody>
      </p:sp>
    </p:spTree>
    <p:extLst>
      <p:ext uri="{BB962C8B-B14F-4D97-AF65-F5344CB8AC3E}">
        <p14:creationId xmlns:p14="http://schemas.microsoft.com/office/powerpoint/2010/main" xmlns="" val="3706065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US" dirty="0"/>
          </a:p>
        </p:txBody>
      </p:sp>
      <p:pic>
        <p:nvPicPr>
          <p:cNvPr id="4" name="Content Placeholder 3"/>
          <p:cNvPicPr>
            <a:picLocks noGrp="1" noChangeAspect="1"/>
          </p:cNvPicPr>
          <p:nvPr>
            <p:ph idx="1"/>
          </p:nvPr>
        </p:nvPicPr>
        <p:blipFill>
          <a:blip r:embed="rId2"/>
          <a:stretch>
            <a:fillRect/>
          </a:stretch>
        </p:blipFill>
        <p:spPr>
          <a:xfrm>
            <a:off x="4189272" y="2557463"/>
            <a:ext cx="3813456" cy="3317875"/>
          </a:xfrm>
          <a:prstGeom prst="rect">
            <a:avLst/>
          </a:prstGeom>
        </p:spPr>
      </p:pic>
    </p:spTree>
    <p:extLst>
      <p:ext uri="{BB962C8B-B14F-4D97-AF65-F5344CB8AC3E}">
        <p14:creationId xmlns:p14="http://schemas.microsoft.com/office/powerpoint/2010/main" xmlns="" val="66269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Flow in MVC</a:t>
            </a:r>
            <a:endParaRPr lang="en-US" dirty="0"/>
          </a:p>
        </p:txBody>
      </p:sp>
      <p:pic>
        <p:nvPicPr>
          <p:cNvPr id="4" name="Content Placeholder 3"/>
          <p:cNvPicPr>
            <a:picLocks noGrp="1" noChangeAspect="1"/>
          </p:cNvPicPr>
          <p:nvPr>
            <p:ph idx="1"/>
          </p:nvPr>
        </p:nvPicPr>
        <p:blipFill>
          <a:blip r:embed="rId2"/>
          <a:stretch>
            <a:fillRect/>
          </a:stretch>
        </p:blipFill>
        <p:spPr>
          <a:xfrm>
            <a:off x="2612366" y="2931694"/>
            <a:ext cx="6553200" cy="2638425"/>
          </a:xfrm>
          <a:prstGeom prst="rect">
            <a:avLst/>
          </a:prstGeom>
        </p:spPr>
      </p:pic>
    </p:spTree>
    <p:extLst>
      <p:ext uri="{BB962C8B-B14F-4D97-AF65-F5344CB8AC3E}">
        <p14:creationId xmlns:p14="http://schemas.microsoft.com/office/powerpoint/2010/main" xmlns="" val="145995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95" y="1146035"/>
            <a:ext cx="9601196" cy="1303867"/>
          </a:xfrm>
        </p:spPr>
        <p:txBody>
          <a:bodyPr>
            <a:normAutofit/>
          </a:bodyPr>
          <a:lstStyle/>
          <a:p>
            <a:r>
              <a:rPr lang="en-US" sz="5400" dirty="0" err="1" smtClean="0"/>
              <a:t>ASP.Net</a:t>
            </a:r>
            <a:r>
              <a:rPr lang="en-US" sz="5400" dirty="0" smtClean="0"/>
              <a:t> (Active Server Pages)</a:t>
            </a:r>
            <a:endParaRPr lang="en-US" sz="5400" dirty="0"/>
          </a:p>
        </p:txBody>
      </p:sp>
      <p:graphicFrame>
        <p:nvGraphicFramePr>
          <p:cNvPr id="5" name="Table 4"/>
          <p:cNvGraphicFramePr>
            <a:graphicFrameLocks noGrp="1"/>
          </p:cNvGraphicFramePr>
          <p:nvPr>
            <p:extLst>
              <p:ext uri="{D42A27DB-BD31-4B8C-83A1-F6EECF244321}">
                <p14:modId xmlns:p14="http://schemas.microsoft.com/office/powerpoint/2010/main" xmlns="" val="1625763478"/>
              </p:ext>
            </p:extLst>
          </p:nvPr>
        </p:nvGraphicFramePr>
        <p:xfrm>
          <a:off x="2135517" y="2904736"/>
          <a:ext cx="8128000" cy="2804160"/>
        </p:xfrm>
        <a:graphic>
          <a:graphicData uri="http://schemas.openxmlformats.org/drawingml/2006/table">
            <a:tbl>
              <a:tblPr firstRow="1" bandRow="1">
                <a:tableStyleId>{5C22544A-7EE6-4342-B048-85BDC9FD1C3A}</a:tableStyleId>
              </a:tblPr>
              <a:tblGrid>
                <a:gridCol w="4064000"/>
                <a:gridCol w="4064000"/>
              </a:tblGrid>
              <a:tr h="0">
                <a:tc>
                  <a:txBody>
                    <a:bodyPr/>
                    <a:lstStyle/>
                    <a:p>
                      <a:r>
                        <a:rPr lang="en-US" sz="3200" dirty="0" smtClean="0"/>
                        <a:t>ASP</a:t>
                      </a:r>
                      <a:endParaRPr lang="en-US" sz="3200" dirty="0"/>
                    </a:p>
                  </a:txBody>
                  <a:tcPr/>
                </a:tc>
                <a:tc>
                  <a:txBody>
                    <a:bodyPr/>
                    <a:lstStyle/>
                    <a:p>
                      <a:r>
                        <a:rPr lang="en-US" sz="3200" dirty="0" smtClean="0"/>
                        <a:t>ASP.NET</a:t>
                      </a:r>
                      <a:endParaRPr lang="en-US" sz="3200" dirty="0"/>
                    </a:p>
                  </a:txBody>
                  <a:tcPr/>
                </a:tc>
              </a:tr>
              <a:tr h="370840">
                <a:tc>
                  <a:txBody>
                    <a:bodyPr/>
                    <a:lstStyle/>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 is the interpreted languages</a:t>
                      </a:r>
                    </a:p>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 is partially object oriented.</a:t>
                      </a:r>
                    </a:p>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 doesn’t have the concept of inheritance.</a:t>
                      </a:r>
                    </a:p>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 is a technology (much like PHP) for executing scripts on a web server.</a:t>
                      </a:r>
                      <a:endParaRPr lang="en-US" sz="3200" dirty="0"/>
                    </a:p>
                  </a:txBody>
                  <a:tcPr/>
                </a:tc>
                <a:tc>
                  <a:txBody>
                    <a:bodyPr/>
                    <a:lstStyle/>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ASP.NET is the compiled language.</a:t>
                      </a:r>
                    </a:p>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ASP.NET is fully object oriented.</a:t>
                      </a:r>
                    </a:p>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ASP.NET inherit the class written in code behind.</a:t>
                      </a:r>
                    </a:p>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Designed for the generation of dynamic web pages.</a:t>
                      </a:r>
                      <a:endParaRPr lang="en-US" sz="3200" dirty="0"/>
                    </a:p>
                  </a:txBody>
                  <a:tcPr/>
                </a:tc>
              </a:tr>
            </a:tbl>
          </a:graphicData>
        </a:graphic>
      </p:graphicFrame>
    </p:spTree>
    <p:extLst>
      <p:ext uri="{BB962C8B-B14F-4D97-AF65-F5344CB8AC3E}">
        <p14:creationId xmlns:p14="http://schemas.microsoft.com/office/powerpoint/2010/main" xmlns="" val="265409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185342" y="802514"/>
            <a:ext cx="7772400" cy="792163"/>
          </a:xfrm>
        </p:spPr>
        <p:txBody>
          <a:bodyPr/>
          <a:lstStyle/>
          <a:p>
            <a:pPr eaLnBrk="1" hangingPunct="1"/>
            <a:r>
              <a:rPr lang="en-US" altLang="en-US" dirty="0"/>
              <a:t>ASP.NET Architecture</a:t>
            </a:r>
            <a:endParaRPr lang="en-US" altLang="en-US" sz="5400" dirty="0"/>
          </a:p>
        </p:txBody>
      </p:sp>
      <p:grpSp>
        <p:nvGrpSpPr>
          <p:cNvPr id="46083" name="Group 2"/>
          <p:cNvGrpSpPr>
            <a:grpSpLocks/>
          </p:cNvGrpSpPr>
          <p:nvPr/>
        </p:nvGrpSpPr>
        <p:grpSpPr bwMode="auto">
          <a:xfrm>
            <a:off x="2362200" y="2022764"/>
            <a:ext cx="7543800" cy="4225636"/>
            <a:chOff x="786" y="1296"/>
            <a:chExt cx="4100" cy="2448"/>
          </a:xfrm>
        </p:grpSpPr>
        <p:sp>
          <p:nvSpPr>
            <p:cNvPr id="46084" name="Rectangle 3"/>
            <p:cNvSpPr>
              <a:spLocks noChangeArrowheads="1"/>
            </p:cNvSpPr>
            <p:nvPr/>
          </p:nvSpPr>
          <p:spPr bwMode="auto">
            <a:xfrm>
              <a:off x="786" y="1680"/>
              <a:ext cx="3504" cy="328"/>
            </a:xfrm>
            <a:prstGeom prst="rect">
              <a:avLst/>
            </a:prstGeom>
            <a:solidFill>
              <a:schemeClr val="folHlink"/>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Common Language Specification</a:t>
              </a:r>
            </a:p>
          </p:txBody>
        </p:sp>
        <p:sp>
          <p:nvSpPr>
            <p:cNvPr id="46085" name="Rectangle 4"/>
            <p:cNvSpPr>
              <a:spLocks noChangeArrowheads="1"/>
            </p:cNvSpPr>
            <p:nvPr/>
          </p:nvSpPr>
          <p:spPr bwMode="auto">
            <a:xfrm>
              <a:off x="786" y="3408"/>
              <a:ext cx="3504"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Common Language Runtime</a:t>
              </a:r>
            </a:p>
          </p:txBody>
        </p:sp>
        <p:sp>
          <p:nvSpPr>
            <p:cNvPr id="46086" name="Rectangle 5"/>
            <p:cNvSpPr>
              <a:spLocks noChangeArrowheads="1"/>
            </p:cNvSpPr>
            <p:nvPr/>
          </p:nvSpPr>
          <p:spPr bwMode="auto">
            <a:xfrm>
              <a:off x="786"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VB</a:t>
              </a:r>
            </a:p>
          </p:txBody>
        </p:sp>
        <p:sp>
          <p:nvSpPr>
            <p:cNvPr id="46087" name="Rectangle 6"/>
            <p:cNvSpPr>
              <a:spLocks noChangeArrowheads="1"/>
            </p:cNvSpPr>
            <p:nvPr/>
          </p:nvSpPr>
          <p:spPr bwMode="auto">
            <a:xfrm>
              <a:off x="1458"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a:t>
              </a:r>
            </a:p>
          </p:txBody>
        </p:sp>
        <p:sp>
          <p:nvSpPr>
            <p:cNvPr id="46088" name="Rectangle 7"/>
            <p:cNvSpPr>
              <a:spLocks noChangeArrowheads="1"/>
            </p:cNvSpPr>
            <p:nvPr/>
          </p:nvSpPr>
          <p:spPr bwMode="auto">
            <a:xfrm>
              <a:off x="2130"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a:t>
              </a:r>
            </a:p>
          </p:txBody>
        </p:sp>
        <p:sp>
          <p:nvSpPr>
            <p:cNvPr id="46089" name="Rectangle 8"/>
            <p:cNvSpPr>
              <a:spLocks noChangeArrowheads="1"/>
            </p:cNvSpPr>
            <p:nvPr/>
          </p:nvSpPr>
          <p:spPr bwMode="auto">
            <a:xfrm>
              <a:off x="786" y="2064"/>
              <a:ext cx="2304" cy="51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ASP.NET: Web Services</a:t>
              </a:r>
            </a:p>
            <a:p>
              <a:pPr algn="ctr" eaLnBrk="1" hangingPunct="1"/>
              <a:r>
                <a:rPr lang="en-US" altLang="en-US" sz="2400">
                  <a:solidFill>
                    <a:schemeClr val="bg1"/>
                  </a:solidFill>
                </a:rPr>
                <a:t>and Web Forms</a:t>
              </a:r>
            </a:p>
          </p:txBody>
        </p:sp>
        <p:sp>
          <p:nvSpPr>
            <p:cNvPr id="46090" name="Rectangle 9"/>
            <p:cNvSpPr>
              <a:spLocks noChangeArrowheads="1"/>
            </p:cNvSpPr>
            <p:nvPr/>
          </p:nvSpPr>
          <p:spPr bwMode="auto">
            <a:xfrm>
              <a:off x="2802" y="1304"/>
              <a:ext cx="720"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JScript</a:t>
              </a:r>
            </a:p>
          </p:txBody>
        </p:sp>
        <p:sp>
          <p:nvSpPr>
            <p:cNvPr id="46091" name="Rectangle 10"/>
            <p:cNvSpPr>
              <a:spLocks noChangeArrowheads="1"/>
            </p:cNvSpPr>
            <p:nvPr/>
          </p:nvSpPr>
          <p:spPr bwMode="auto">
            <a:xfrm>
              <a:off x="3618" y="1304"/>
              <a:ext cx="672"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a:t>
              </a:r>
            </a:p>
          </p:txBody>
        </p:sp>
        <p:sp>
          <p:nvSpPr>
            <p:cNvPr id="46092" name="Rectangle 11"/>
            <p:cNvSpPr>
              <a:spLocks noChangeArrowheads="1"/>
            </p:cNvSpPr>
            <p:nvPr/>
          </p:nvSpPr>
          <p:spPr bwMode="auto">
            <a:xfrm>
              <a:off x="3186" y="2064"/>
              <a:ext cx="1104" cy="51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Windows</a:t>
              </a:r>
              <a:br>
                <a:rPr lang="en-US" altLang="en-US" sz="2400">
                  <a:solidFill>
                    <a:schemeClr val="bg1"/>
                  </a:solidFill>
                </a:rPr>
              </a:br>
              <a:r>
                <a:rPr lang="en-US" altLang="en-US" sz="2400">
                  <a:solidFill>
                    <a:schemeClr val="bg1"/>
                  </a:solidFill>
                </a:rPr>
                <a:t>Forms</a:t>
              </a:r>
            </a:p>
          </p:txBody>
        </p:sp>
        <p:sp>
          <p:nvSpPr>
            <p:cNvPr id="46093" name="Rectangle 12"/>
            <p:cNvSpPr>
              <a:spLocks noChangeArrowheads="1"/>
            </p:cNvSpPr>
            <p:nvPr/>
          </p:nvSpPr>
          <p:spPr bwMode="auto">
            <a:xfrm>
              <a:off x="786" y="3024"/>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Base Classes</a:t>
              </a:r>
            </a:p>
          </p:txBody>
        </p:sp>
        <p:sp>
          <p:nvSpPr>
            <p:cNvPr id="46094" name="Rectangle 13"/>
            <p:cNvSpPr>
              <a:spLocks noChangeArrowheads="1"/>
            </p:cNvSpPr>
            <p:nvPr/>
          </p:nvSpPr>
          <p:spPr bwMode="auto">
            <a:xfrm>
              <a:off x="786" y="2640"/>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ADO.NET: Data and XML</a:t>
              </a:r>
            </a:p>
          </p:txBody>
        </p:sp>
        <p:sp>
          <p:nvSpPr>
            <p:cNvPr id="46095" name="Rectangle 14"/>
            <p:cNvSpPr>
              <a:spLocks noChangeArrowheads="1"/>
            </p:cNvSpPr>
            <p:nvPr/>
          </p:nvSpPr>
          <p:spPr bwMode="auto">
            <a:xfrm rot="5400000">
              <a:off x="3403" y="2261"/>
              <a:ext cx="2448" cy="51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Visual Studio.NET</a:t>
              </a:r>
            </a:p>
          </p:txBody>
        </p:sp>
      </p:grpSp>
    </p:spTree>
    <p:extLst>
      <p:ext uri="{BB962C8B-B14F-4D97-AF65-F5344CB8AC3E}">
        <p14:creationId xmlns:p14="http://schemas.microsoft.com/office/powerpoint/2010/main" xmlns="" val="304758442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&amp; Dynamic Web Pages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936312317"/>
              </p:ext>
            </p:extLst>
          </p:nvPr>
        </p:nvGraphicFramePr>
        <p:xfrm>
          <a:off x="1295400" y="2557463"/>
          <a:ext cx="9601200" cy="3017520"/>
        </p:xfrm>
        <a:graphic>
          <a:graphicData uri="http://schemas.openxmlformats.org/drawingml/2006/table">
            <a:tbl>
              <a:tblPr firstRow="1" bandRow="1">
                <a:tableStyleId>{5C22544A-7EE6-4342-B048-85BDC9FD1C3A}</a:tableStyleId>
              </a:tblPr>
              <a:tblGrid>
                <a:gridCol w="4800600"/>
                <a:gridCol w="4800600"/>
              </a:tblGrid>
              <a:tr h="370840">
                <a:tc>
                  <a:txBody>
                    <a:bodyPr/>
                    <a:lstStyle/>
                    <a:p>
                      <a:pPr marL="342900" indent="-342900">
                        <a:buFont typeface="Arial" panose="020B0604020202020204" pitchFamily="34" charset="0"/>
                        <a:buChar char="•"/>
                      </a:pPr>
                      <a:r>
                        <a:rPr lang="en-US" sz="2800" b="0" i="0" kern="1200" dirty="0" smtClean="0">
                          <a:solidFill>
                            <a:schemeClr val="lt1"/>
                          </a:solidFill>
                          <a:effectLst/>
                          <a:latin typeface="+mn-lt"/>
                          <a:ea typeface="+mn-ea"/>
                          <a:cs typeface="+mn-cs"/>
                        </a:rPr>
                        <a:t>In static web pages, Pages will remain same until someone changes it manually.</a:t>
                      </a:r>
                    </a:p>
                    <a:p>
                      <a:pPr marL="285750" indent="-285750">
                        <a:buFont typeface="Arial" panose="020B0604020202020204" pitchFamily="34" charset="0"/>
                        <a:buChar char="•"/>
                      </a:pPr>
                      <a:r>
                        <a:rPr lang="en-US" sz="2000" b="0" i="0" kern="1200" dirty="0" smtClean="0">
                          <a:solidFill>
                            <a:schemeClr val="lt1"/>
                          </a:solidFill>
                          <a:effectLst/>
                          <a:latin typeface="+mn-lt"/>
                          <a:ea typeface="+mn-ea"/>
                          <a:cs typeface="+mn-cs"/>
                        </a:rPr>
                        <a:t>Static web pages are written in languages such as: HTML, JavaScript, CSS, </a:t>
                      </a:r>
                      <a:r>
                        <a:rPr lang="en-US" sz="2000" b="0" i="0" kern="1200" dirty="0" err="1" smtClean="0">
                          <a:solidFill>
                            <a:schemeClr val="lt1"/>
                          </a:solidFill>
                          <a:effectLst/>
                          <a:latin typeface="+mn-lt"/>
                          <a:ea typeface="+mn-ea"/>
                          <a:cs typeface="+mn-cs"/>
                        </a:rPr>
                        <a:t>etc</a:t>
                      </a:r>
                      <a:endParaRPr lang="en-US" sz="2000" b="0" i="0" kern="1200" dirty="0" smtClean="0">
                        <a:solidFill>
                          <a:schemeClr val="lt1"/>
                        </a:solidFill>
                        <a:effectLst/>
                        <a:latin typeface="+mn-lt"/>
                        <a:ea typeface="+mn-ea"/>
                        <a:cs typeface="+mn-cs"/>
                      </a:endParaRPr>
                    </a:p>
                    <a:p>
                      <a:pPr marL="285750" indent="-285750">
                        <a:buFont typeface="Arial" panose="020B0604020202020204" pitchFamily="34" charset="0"/>
                        <a:buChar char="•"/>
                      </a:pPr>
                      <a:r>
                        <a:rPr lang="en-US" sz="2000" b="0" i="0" kern="1200" dirty="0" smtClean="0">
                          <a:solidFill>
                            <a:schemeClr val="lt1"/>
                          </a:solidFill>
                          <a:effectLst/>
                          <a:latin typeface="+mn-lt"/>
                          <a:ea typeface="+mn-ea"/>
                          <a:cs typeface="+mn-cs"/>
                        </a:rPr>
                        <a:t>Static web pages does not contain any application program .</a:t>
                      </a:r>
                      <a:endParaRPr lang="en-US" sz="2800" dirty="0"/>
                    </a:p>
                  </a:txBody>
                  <a:tcPr/>
                </a:tc>
                <a:tc>
                  <a:txBody>
                    <a:bodyPr/>
                    <a:lstStyle/>
                    <a:p>
                      <a:pPr marL="342900" indent="-342900">
                        <a:buFont typeface="Arial" panose="020B0604020202020204" pitchFamily="34" charset="0"/>
                        <a:buChar char="•"/>
                      </a:pPr>
                      <a:r>
                        <a:rPr lang="en-US" sz="2800" b="0" i="0" kern="1200" dirty="0" smtClean="0">
                          <a:solidFill>
                            <a:schemeClr val="lt1"/>
                          </a:solidFill>
                          <a:effectLst/>
                          <a:latin typeface="+mn-lt"/>
                          <a:ea typeface="+mn-ea"/>
                          <a:cs typeface="+mn-cs"/>
                        </a:rPr>
                        <a:t>In dynamic web pages, Content of pages are different for different visitors</a:t>
                      </a:r>
                    </a:p>
                    <a:p>
                      <a:pPr marL="285750" indent="-285750">
                        <a:buFont typeface="Arial" panose="020B0604020202020204" pitchFamily="34" charset="0"/>
                        <a:buChar char="•"/>
                      </a:pPr>
                      <a:r>
                        <a:rPr lang="en-US" sz="2000" b="0" i="0" kern="1200" dirty="0" smtClean="0">
                          <a:solidFill>
                            <a:schemeClr val="lt1"/>
                          </a:solidFill>
                          <a:effectLst/>
                          <a:latin typeface="+mn-lt"/>
                          <a:ea typeface="+mn-ea"/>
                          <a:cs typeface="+mn-cs"/>
                        </a:rPr>
                        <a:t>Dynamic web pages are written in languages such as: CGI, AJAX, ASP, ASP.NET, etc.</a:t>
                      </a:r>
                      <a:r>
                        <a:rPr lang="en-US" sz="2800" b="0" i="0" kern="1200" dirty="0" smtClean="0">
                          <a:solidFill>
                            <a:schemeClr val="lt1"/>
                          </a:solidFill>
                          <a:effectLst/>
                          <a:latin typeface="+mn-lt"/>
                          <a:ea typeface="+mn-ea"/>
                          <a:cs typeface="+mn-cs"/>
                        </a:rPr>
                        <a:t>.</a:t>
                      </a:r>
                    </a:p>
                    <a:p>
                      <a:pPr marL="285750" indent="-285750">
                        <a:buFont typeface="Arial" panose="020B0604020202020204" pitchFamily="34" charset="0"/>
                        <a:buChar char="•"/>
                      </a:pPr>
                      <a:r>
                        <a:rPr lang="en-US" sz="2000" b="0" i="0" kern="1200" dirty="0" smtClean="0">
                          <a:solidFill>
                            <a:schemeClr val="lt1"/>
                          </a:solidFill>
                          <a:effectLst/>
                          <a:latin typeface="+mn-lt"/>
                          <a:ea typeface="+mn-ea"/>
                          <a:cs typeface="+mn-cs"/>
                        </a:rPr>
                        <a:t>Dynamic web pages contains application program for different services.</a:t>
                      </a:r>
                      <a:endParaRPr lang="en-US" sz="2800" dirty="0"/>
                    </a:p>
                  </a:txBody>
                  <a:tcPr/>
                </a:tc>
              </a:tr>
            </a:tbl>
          </a:graphicData>
        </a:graphic>
      </p:graphicFrame>
    </p:spTree>
    <p:extLst>
      <p:ext uri="{BB962C8B-B14F-4D97-AF65-F5344CB8AC3E}">
        <p14:creationId xmlns:p14="http://schemas.microsoft.com/office/powerpoint/2010/main" xmlns="" val="50729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a:t>
            </a:r>
            <a:r>
              <a:rPr lang="en-US" dirty="0" err="1" smtClean="0"/>
              <a:t>PostBack</a:t>
            </a:r>
            <a:r>
              <a:rPr lang="en-US" dirty="0" smtClean="0"/>
              <a:t> &amp; Partial </a:t>
            </a:r>
            <a:r>
              <a:rPr lang="en-US" dirty="0" err="1" smtClean="0"/>
              <a:t>PostBack</a:t>
            </a:r>
            <a:endParaRPr lang="en-US" dirty="0"/>
          </a:p>
        </p:txBody>
      </p:sp>
      <p:sp>
        <p:nvSpPr>
          <p:cNvPr id="3" name="Content Placeholder 2"/>
          <p:cNvSpPr>
            <a:spLocks noGrp="1"/>
          </p:cNvSpPr>
          <p:nvPr>
            <p:ph idx="1"/>
          </p:nvPr>
        </p:nvSpPr>
        <p:spPr/>
        <p:txBody>
          <a:bodyPr>
            <a:normAutofit/>
          </a:bodyPr>
          <a:lstStyle/>
          <a:p>
            <a:pPr algn="just"/>
            <a:r>
              <a:rPr lang="en-US" sz="2800" dirty="0"/>
              <a:t>Partial </a:t>
            </a:r>
            <a:r>
              <a:rPr lang="en-US" sz="2800" dirty="0" err="1"/>
              <a:t>postbacks</a:t>
            </a:r>
            <a:r>
              <a:rPr lang="en-US" sz="2800" dirty="0"/>
              <a:t> iterate through the same page lifecycle as a synchronous full page </a:t>
            </a:r>
            <a:r>
              <a:rPr lang="en-US" sz="2800" dirty="0" err="1"/>
              <a:t>postback</a:t>
            </a:r>
            <a:r>
              <a:rPr lang="en-US" sz="2800" dirty="0"/>
              <a:t>, but only specific regions or controls on the page are refreshed - thus achieving partial page rendering</a:t>
            </a:r>
          </a:p>
        </p:txBody>
      </p:sp>
    </p:spTree>
    <p:extLst>
      <p:ext uri="{BB962C8B-B14F-4D97-AF65-F5344CB8AC3E}">
        <p14:creationId xmlns:p14="http://schemas.microsoft.com/office/powerpoint/2010/main" xmlns="" val="386621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894158" y="1380908"/>
            <a:ext cx="8153400" cy="715962"/>
          </a:xfrm>
        </p:spPr>
        <p:txBody>
          <a:bodyPr>
            <a:normAutofit fontScale="90000"/>
          </a:bodyPr>
          <a:lstStyle/>
          <a:p>
            <a:pPr algn="ctr" eaLnBrk="1" hangingPunct="1"/>
            <a:r>
              <a:rPr lang="en-US" altLang="en-US" dirty="0"/>
              <a:t>Server-Side Code</a:t>
            </a:r>
            <a:endParaRPr lang="en-US" altLang="en-US" sz="5400" dirty="0"/>
          </a:p>
        </p:txBody>
      </p:sp>
      <p:sp>
        <p:nvSpPr>
          <p:cNvPr id="17411" name="Content Placeholder 2"/>
          <p:cNvSpPr>
            <a:spLocks noGrp="1"/>
          </p:cNvSpPr>
          <p:nvPr>
            <p:ph idx="1"/>
          </p:nvPr>
        </p:nvSpPr>
        <p:spPr>
          <a:xfrm>
            <a:off x="1206501" y="2570672"/>
            <a:ext cx="4414838" cy="3597216"/>
          </a:xfrm>
        </p:spPr>
        <p:txBody>
          <a:bodyPr>
            <a:noAutofit/>
          </a:bodyPr>
          <a:lstStyle/>
          <a:p>
            <a:pPr marL="0" indent="0" eaLnBrk="1" hangingPunct="1">
              <a:buNone/>
            </a:pPr>
            <a:r>
              <a:rPr lang="en-US" altLang="en-US" sz="1800" dirty="0">
                <a:latin typeface="Calibri" panose="020F0502020204030204" pitchFamily="34" charset="0"/>
              </a:rPr>
              <a:t>What is server-side code?</a:t>
            </a:r>
          </a:p>
          <a:p>
            <a:pPr lvl="1" eaLnBrk="1" hangingPunct="1"/>
            <a:r>
              <a:rPr lang="en-US" altLang="en-US" sz="1800" dirty="0">
                <a:latin typeface="Calibri" panose="020F0502020204030204" pitchFamily="34" charset="0"/>
              </a:rPr>
              <a:t>Software that runs on the server, not the client</a:t>
            </a:r>
          </a:p>
          <a:p>
            <a:pPr lvl="1" eaLnBrk="1" hangingPunct="1"/>
            <a:r>
              <a:rPr lang="en-US" altLang="en-US" sz="1800" dirty="0">
                <a:latin typeface="Calibri" panose="020F0502020204030204" pitchFamily="34" charset="0"/>
              </a:rPr>
              <a:t>Receives input from</a:t>
            </a:r>
          </a:p>
          <a:p>
            <a:pPr lvl="2" eaLnBrk="1" hangingPunct="1"/>
            <a:r>
              <a:rPr lang="en-US" altLang="en-US" dirty="0">
                <a:latin typeface="Calibri" panose="020F0502020204030204" pitchFamily="34" charset="0"/>
              </a:rPr>
              <a:t>URL parameters</a:t>
            </a:r>
          </a:p>
          <a:p>
            <a:pPr lvl="2" eaLnBrk="1" hangingPunct="1"/>
            <a:r>
              <a:rPr lang="en-US" altLang="en-US" dirty="0">
                <a:latin typeface="Calibri" panose="020F0502020204030204" pitchFamily="34" charset="0"/>
              </a:rPr>
              <a:t>HTML form data</a:t>
            </a:r>
          </a:p>
          <a:p>
            <a:pPr lvl="1" eaLnBrk="1" hangingPunct="1"/>
            <a:r>
              <a:rPr lang="en-US" altLang="en-US" sz="1800" dirty="0">
                <a:latin typeface="Calibri" panose="020F0502020204030204" pitchFamily="34" charset="0"/>
              </a:rPr>
              <a:t>Can access server-side databases, e-mail servers, files, mainframes, etc.</a:t>
            </a:r>
          </a:p>
          <a:p>
            <a:pPr lvl="1" eaLnBrk="1" hangingPunct="1"/>
            <a:r>
              <a:rPr lang="en-US" altLang="en-US" sz="1800" dirty="0">
                <a:latin typeface="Calibri" panose="020F0502020204030204" pitchFamily="34" charset="0"/>
              </a:rPr>
              <a:t>Dynamically builds a custom HTML response </a:t>
            </a:r>
            <a:r>
              <a:rPr lang="en-US" altLang="en-US" sz="1800" dirty="0" smtClean="0">
                <a:latin typeface="Calibri" panose="020F0502020204030204" pitchFamily="34" charset="0"/>
              </a:rPr>
              <a:t>for </a:t>
            </a:r>
            <a:r>
              <a:rPr lang="en-US" altLang="en-US" sz="1800" dirty="0">
                <a:latin typeface="Calibri" panose="020F0502020204030204" pitchFamily="34" charset="0"/>
              </a:rPr>
              <a:t>a client</a:t>
            </a:r>
          </a:p>
          <a:p>
            <a:pPr eaLnBrk="1" hangingPunct="1"/>
            <a:endParaRPr lang="en-US" altLang="en-US" sz="1600" dirty="0"/>
          </a:p>
        </p:txBody>
      </p:sp>
      <p:grpSp>
        <p:nvGrpSpPr>
          <p:cNvPr id="17412" name="Group 28"/>
          <p:cNvGrpSpPr>
            <a:grpSpLocks/>
          </p:cNvGrpSpPr>
          <p:nvPr/>
        </p:nvGrpSpPr>
        <p:grpSpPr bwMode="auto">
          <a:xfrm>
            <a:off x="7471914" y="4362732"/>
            <a:ext cx="1908175" cy="1788708"/>
            <a:chOff x="2194" y="2460"/>
            <a:chExt cx="1202" cy="1428"/>
          </a:xfrm>
        </p:grpSpPr>
        <p:sp>
          <p:nvSpPr>
            <p:cNvPr id="17421" name="AutoShape 5"/>
            <p:cNvSpPr>
              <a:spLocks noChangeArrowheads="1"/>
            </p:cNvSpPr>
            <p:nvPr/>
          </p:nvSpPr>
          <p:spPr bwMode="auto">
            <a:xfrm>
              <a:off x="2194" y="2460"/>
              <a:ext cx="1202" cy="1428"/>
            </a:xfrm>
            <a:prstGeom prst="foldedCorner">
              <a:avLst>
                <a:gd name="adj" fmla="val 12500"/>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latin typeface="Perpetua" panose="02020502060401020303" pitchFamily="18" charset="0"/>
              </a:endParaRPr>
            </a:p>
          </p:txBody>
        </p:sp>
        <p:sp>
          <p:nvSpPr>
            <p:cNvPr id="17422" name="Freeform 6"/>
            <p:cNvSpPr>
              <a:spLocks/>
            </p:cNvSpPr>
            <p:nvPr/>
          </p:nvSpPr>
          <p:spPr bwMode="auto">
            <a:xfrm>
              <a:off x="2278" y="2587"/>
              <a:ext cx="1059" cy="50"/>
            </a:xfrm>
            <a:custGeom>
              <a:avLst/>
              <a:gdLst>
                <a:gd name="T0" fmla="*/ 0 w 2499"/>
                <a:gd name="T1" fmla="*/ 1 h 85"/>
                <a:gd name="T2" fmla="*/ 0 w 2499"/>
                <a:gd name="T3" fmla="*/ 1 h 85"/>
                <a:gd name="T4" fmla="*/ 0 w 2499"/>
                <a:gd name="T5" fmla="*/ 1 h 85"/>
                <a:gd name="T6" fmla="*/ 1 w 2499"/>
                <a:gd name="T7" fmla="*/ 1 h 85"/>
                <a:gd name="T8" fmla="*/ 1 w 2499"/>
                <a:gd name="T9" fmla="*/ 2 h 85"/>
                <a:gd name="T10" fmla="*/ 2 w 2499"/>
                <a:gd name="T11" fmla="*/ 1 h 85"/>
                <a:gd name="T12" fmla="*/ 2 w 2499"/>
                <a:gd name="T13" fmla="*/ 1 h 85"/>
                <a:gd name="T14" fmla="*/ 2 w 2499"/>
                <a:gd name="T15" fmla="*/ 1 h 85"/>
                <a:gd name="T16" fmla="*/ 3 w 2499"/>
                <a:gd name="T17" fmla="*/ 1 h 85"/>
                <a:gd name="T18" fmla="*/ 3 w 2499"/>
                <a:gd name="T19" fmla="*/ 1 h 85"/>
                <a:gd name="T20" fmla="*/ 3 w 2499"/>
                <a:gd name="T21" fmla="*/ 1 h 85"/>
                <a:gd name="T22" fmla="*/ 3 w 2499"/>
                <a:gd name="T23" fmla="*/ 1 h 85"/>
                <a:gd name="T24" fmla="*/ 3 w 2499"/>
                <a:gd name="T25" fmla="*/ 1 h 85"/>
                <a:gd name="T26" fmla="*/ 3 w 2499"/>
                <a:gd name="T27" fmla="*/ 1 h 85"/>
                <a:gd name="T28" fmla="*/ 3 w 2499"/>
                <a:gd name="T29" fmla="*/ 2 h 85"/>
                <a:gd name="T30" fmla="*/ 3 w 2499"/>
                <a:gd name="T31" fmla="*/ 2 h 85"/>
                <a:gd name="T32" fmla="*/ 3 w 2499"/>
                <a:gd name="T33" fmla="*/ 1 h 85"/>
                <a:gd name="T34" fmla="*/ 3 w 2499"/>
                <a:gd name="T35" fmla="*/ 1 h 85"/>
                <a:gd name="T36" fmla="*/ 4 w 2499"/>
                <a:gd name="T37" fmla="*/ 0 h 85"/>
                <a:gd name="T38" fmla="*/ 4 w 2499"/>
                <a:gd name="T39" fmla="*/ 1 h 85"/>
                <a:gd name="T40" fmla="*/ 4 w 2499"/>
                <a:gd name="T41" fmla="*/ 2 h 85"/>
                <a:gd name="T42" fmla="*/ 5 w 2499"/>
                <a:gd name="T43" fmla="*/ 1 h 85"/>
                <a:gd name="T44" fmla="*/ 5 w 2499"/>
                <a:gd name="T45" fmla="*/ 2 h 85"/>
                <a:gd name="T46" fmla="*/ 6 w 2499"/>
                <a:gd name="T47" fmla="*/ 2 h 85"/>
                <a:gd name="T48" fmla="*/ 6 w 2499"/>
                <a:gd name="T49" fmla="*/ 1 h 85"/>
                <a:gd name="T50" fmla="*/ 6 w 2499"/>
                <a:gd name="T51" fmla="*/ 2 h 85"/>
                <a:gd name="T52" fmla="*/ 6 w 2499"/>
                <a:gd name="T53" fmla="*/ 1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99"/>
                <a:gd name="T82" fmla="*/ 0 h 85"/>
                <a:gd name="T83" fmla="*/ 2499 w 2499"/>
                <a:gd name="T84" fmla="*/ 85 h 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chemeClr val="hlink"/>
            </a:solidFill>
            <a:ln w="9525">
              <a:solidFill>
                <a:schemeClr val="tx1"/>
              </a:solidFill>
              <a:round/>
              <a:headEnd/>
              <a:tailEnd/>
            </a:ln>
          </p:spPr>
          <p:txBody>
            <a:bodyPr wrap="none"/>
            <a:lstStyle/>
            <a:p>
              <a:endParaRPr lang="en-US"/>
            </a:p>
          </p:txBody>
        </p:sp>
        <p:sp>
          <p:nvSpPr>
            <p:cNvPr id="17423" name="Freeform 7"/>
            <p:cNvSpPr>
              <a:spLocks/>
            </p:cNvSpPr>
            <p:nvPr/>
          </p:nvSpPr>
          <p:spPr bwMode="auto">
            <a:xfrm>
              <a:off x="2275" y="2683"/>
              <a:ext cx="1078" cy="58"/>
            </a:xfrm>
            <a:custGeom>
              <a:avLst/>
              <a:gdLst>
                <a:gd name="T0" fmla="*/ 0 w 2543"/>
                <a:gd name="T1" fmla="*/ 1 h 98"/>
                <a:gd name="T2" fmla="*/ 0 w 2543"/>
                <a:gd name="T3" fmla="*/ 1 h 98"/>
                <a:gd name="T4" fmla="*/ 0 w 2543"/>
                <a:gd name="T5" fmla="*/ 1 h 98"/>
                <a:gd name="T6" fmla="*/ 0 w 2543"/>
                <a:gd name="T7" fmla="*/ 1 h 98"/>
                <a:gd name="T8" fmla="*/ 0 w 2543"/>
                <a:gd name="T9" fmla="*/ 1 h 98"/>
                <a:gd name="T10" fmla="*/ 1 w 2543"/>
                <a:gd name="T11" fmla="*/ 1 h 98"/>
                <a:gd name="T12" fmla="*/ 1 w 2543"/>
                <a:gd name="T13" fmla="*/ 1 h 98"/>
                <a:gd name="T14" fmla="*/ 2 w 2543"/>
                <a:gd name="T15" fmla="*/ 1 h 98"/>
                <a:gd name="T16" fmla="*/ 3 w 2543"/>
                <a:gd name="T17" fmla="*/ 1 h 98"/>
                <a:gd name="T18" fmla="*/ 3 w 2543"/>
                <a:gd name="T19" fmla="*/ 1 h 98"/>
                <a:gd name="T20" fmla="*/ 3 w 2543"/>
                <a:gd name="T21" fmla="*/ 1 h 98"/>
                <a:gd name="T22" fmla="*/ 3 w 2543"/>
                <a:gd name="T23" fmla="*/ 2 h 98"/>
                <a:gd name="T24" fmla="*/ 3 w 2543"/>
                <a:gd name="T25" fmla="*/ 2 h 98"/>
                <a:gd name="T26" fmla="*/ 4 w 2543"/>
                <a:gd name="T27" fmla="*/ 2 h 98"/>
                <a:gd name="T28" fmla="*/ 5 w 2543"/>
                <a:gd name="T29" fmla="*/ 1 h 98"/>
                <a:gd name="T30" fmla="*/ 5 w 2543"/>
                <a:gd name="T31" fmla="*/ 1 h 98"/>
                <a:gd name="T32" fmla="*/ 5 w 2543"/>
                <a:gd name="T33" fmla="*/ 1 h 98"/>
                <a:gd name="T34" fmla="*/ 5 w 2543"/>
                <a:gd name="T35" fmla="*/ 2 h 98"/>
                <a:gd name="T36" fmla="*/ 5 w 2543"/>
                <a:gd name="T37" fmla="*/ 2 h 98"/>
                <a:gd name="T38" fmla="*/ 6 w 2543"/>
                <a:gd name="T39" fmla="*/ 2 h 98"/>
                <a:gd name="T40" fmla="*/ 6 w 2543"/>
                <a:gd name="T41" fmla="*/ 2 h 98"/>
                <a:gd name="T42" fmla="*/ 6 w 2543"/>
                <a:gd name="T43" fmla="*/ 1 h 98"/>
                <a:gd name="T44" fmla="*/ 6 w 2543"/>
                <a:gd name="T45" fmla="*/ 1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US"/>
            </a:p>
          </p:txBody>
        </p:sp>
        <p:sp>
          <p:nvSpPr>
            <p:cNvPr id="17424" name="Freeform 8"/>
            <p:cNvSpPr>
              <a:spLocks/>
            </p:cNvSpPr>
            <p:nvPr/>
          </p:nvSpPr>
          <p:spPr bwMode="auto">
            <a:xfrm>
              <a:off x="2278" y="2773"/>
              <a:ext cx="1087" cy="60"/>
            </a:xfrm>
            <a:custGeom>
              <a:avLst/>
              <a:gdLst>
                <a:gd name="T0" fmla="*/ 0 w 2566"/>
                <a:gd name="T1" fmla="*/ 1 h 101"/>
                <a:gd name="T2" fmla="*/ 0 w 2566"/>
                <a:gd name="T3" fmla="*/ 1 h 101"/>
                <a:gd name="T4" fmla="*/ 0 w 2566"/>
                <a:gd name="T5" fmla="*/ 1 h 101"/>
                <a:gd name="T6" fmla="*/ 1 w 2566"/>
                <a:gd name="T7" fmla="*/ 1 h 101"/>
                <a:gd name="T8" fmla="*/ 1 w 2566"/>
                <a:gd name="T9" fmla="*/ 1 h 101"/>
                <a:gd name="T10" fmla="*/ 1 w 2566"/>
                <a:gd name="T11" fmla="*/ 2 h 101"/>
                <a:gd name="T12" fmla="*/ 1 w 2566"/>
                <a:gd name="T13" fmla="*/ 1 h 101"/>
                <a:gd name="T14" fmla="*/ 2 w 2566"/>
                <a:gd name="T15" fmla="*/ 1 h 101"/>
                <a:gd name="T16" fmla="*/ 2 w 2566"/>
                <a:gd name="T17" fmla="*/ 1 h 101"/>
                <a:gd name="T18" fmla="*/ 3 w 2566"/>
                <a:gd name="T19" fmla="*/ 1 h 101"/>
                <a:gd name="T20" fmla="*/ 3 w 2566"/>
                <a:gd name="T21" fmla="*/ 1 h 101"/>
                <a:gd name="T22" fmla="*/ 3 w 2566"/>
                <a:gd name="T23" fmla="*/ 1 h 101"/>
                <a:gd name="T24" fmla="*/ 3 w 2566"/>
                <a:gd name="T25" fmla="*/ 2 h 101"/>
                <a:gd name="T26" fmla="*/ 3 w 2566"/>
                <a:gd name="T27" fmla="*/ 1 h 101"/>
                <a:gd name="T28" fmla="*/ 3 w 2566"/>
                <a:gd name="T29" fmla="*/ 1 h 101"/>
                <a:gd name="T30" fmla="*/ 4 w 2566"/>
                <a:gd name="T31" fmla="*/ 1 h 101"/>
                <a:gd name="T32" fmla="*/ 4 w 2566"/>
                <a:gd name="T33" fmla="*/ 1 h 101"/>
                <a:gd name="T34" fmla="*/ 5 w 2566"/>
                <a:gd name="T35" fmla="*/ 1 h 101"/>
                <a:gd name="T36" fmla="*/ 5 w 2566"/>
                <a:gd name="T37" fmla="*/ 1 h 101"/>
                <a:gd name="T38" fmla="*/ 5 w 2566"/>
                <a:gd name="T39" fmla="*/ 2 h 101"/>
                <a:gd name="T40" fmla="*/ 5 w 2566"/>
                <a:gd name="T41" fmla="*/ 2 h 101"/>
                <a:gd name="T42" fmla="*/ 6 w 2566"/>
                <a:gd name="T43" fmla="*/ 2 h 101"/>
                <a:gd name="T44" fmla="*/ 6 w 2566"/>
                <a:gd name="T45" fmla="*/ 2 h 101"/>
                <a:gd name="T46" fmla="*/ 6 w 2566"/>
                <a:gd name="T47" fmla="*/ 1 h 101"/>
                <a:gd name="T48" fmla="*/ 6 w 2566"/>
                <a:gd name="T49" fmla="*/ 2 h 101"/>
                <a:gd name="T50" fmla="*/ 6 w 2566"/>
                <a:gd name="T51" fmla="*/ 2 h 1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66"/>
                <a:gd name="T79" fmla="*/ 0 h 101"/>
                <a:gd name="T80" fmla="*/ 2566 w 2566"/>
                <a:gd name="T81" fmla="*/ 101 h 1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chemeClr val="hlink"/>
            </a:solidFill>
            <a:ln w="9525">
              <a:solidFill>
                <a:schemeClr val="tx1"/>
              </a:solidFill>
              <a:round/>
              <a:headEnd/>
              <a:tailEnd/>
            </a:ln>
          </p:spPr>
          <p:txBody>
            <a:bodyPr wrap="none"/>
            <a:lstStyle/>
            <a:p>
              <a:endParaRPr lang="en-US"/>
            </a:p>
          </p:txBody>
        </p:sp>
        <p:sp>
          <p:nvSpPr>
            <p:cNvPr id="17425" name="Freeform 9"/>
            <p:cNvSpPr>
              <a:spLocks/>
            </p:cNvSpPr>
            <p:nvPr/>
          </p:nvSpPr>
          <p:spPr bwMode="auto">
            <a:xfrm>
              <a:off x="2275" y="2883"/>
              <a:ext cx="1071" cy="49"/>
            </a:xfrm>
            <a:custGeom>
              <a:avLst/>
              <a:gdLst>
                <a:gd name="T0" fmla="*/ 0 w 2528"/>
                <a:gd name="T1" fmla="*/ 1 h 83"/>
                <a:gd name="T2" fmla="*/ 0 w 2528"/>
                <a:gd name="T3" fmla="*/ 0 h 83"/>
                <a:gd name="T4" fmla="*/ 0 w 2528"/>
                <a:gd name="T5" fmla="*/ 1 h 83"/>
                <a:gd name="T6" fmla="*/ 1 w 2528"/>
                <a:gd name="T7" fmla="*/ 2 h 83"/>
                <a:gd name="T8" fmla="*/ 2 w 2528"/>
                <a:gd name="T9" fmla="*/ 1 h 83"/>
                <a:gd name="T10" fmla="*/ 2 w 2528"/>
                <a:gd name="T11" fmla="*/ 1 h 83"/>
                <a:gd name="T12" fmla="*/ 3 w 2528"/>
                <a:gd name="T13" fmla="*/ 1 h 83"/>
                <a:gd name="T14" fmla="*/ 3 w 2528"/>
                <a:gd name="T15" fmla="*/ 1 h 83"/>
                <a:gd name="T16" fmla="*/ 3 w 2528"/>
                <a:gd name="T17" fmla="*/ 1 h 83"/>
                <a:gd name="T18" fmla="*/ 3 w 2528"/>
                <a:gd name="T19" fmla="*/ 1 h 83"/>
                <a:gd name="T20" fmla="*/ 4 w 2528"/>
                <a:gd name="T21" fmla="*/ 2 h 83"/>
                <a:gd name="T22" fmla="*/ 4 w 2528"/>
                <a:gd name="T23" fmla="*/ 1 h 83"/>
                <a:gd name="T24" fmla="*/ 4 w 2528"/>
                <a:gd name="T25" fmla="*/ 1 h 83"/>
                <a:gd name="T26" fmla="*/ 5 w 2528"/>
                <a:gd name="T27" fmla="*/ 1 h 83"/>
                <a:gd name="T28" fmla="*/ 5 w 2528"/>
                <a:gd name="T29" fmla="*/ 1 h 83"/>
                <a:gd name="T30" fmla="*/ 5 w 2528"/>
                <a:gd name="T31" fmla="*/ 1 h 83"/>
                <a:gd name="T32" fmla="*/ 5 w 2528"/>
                <a:gd name="T33" fmla="*/ 1 h 83"/>
                <a:gd name="T34" fmla="*/ 6 w 2528"/>
                <a:gd name="T35" fmla="*/ 1 h 83"/>
                <a:gd name="T36" fmla="*/ 6 w 2528"/>
                <a:gd name="T37" fmla="*/ 1 h 83"/>
                <a:gd name="T38" fmla="*/ 6 w 2528"/>
                <a:gd name="T39" fmla="*/ 1 h 83"/>
                <a:gd name="T40" fmla="*/ 6 w 2528"/>
                <a:gd name="T41" fmla="*/ 2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28"/>
                <a:gd name="T64" fmla="*/ 0 h 83"/>
                <a:gd name="T65" fmla="*/ 2528 w 2528"/>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chemeClr val="hlink"/>
            </a:solidFill>
            <a:ln w="9525">
              <a:solidFill>
                <a:schemeClr val="tx1"/>
              </a:solidFill>
              <a:round/>
              <a:headEnd/>
              <a:tailEnd/>
            </a:ln>
          </p:spPr>
          <p:txBody>
            <a:bodyPr wrap="none"/>
            <a:lstStyle/>
            <a:p>
              <a:endParaRPr lang="en-US"/>
            </a:p>
          </p:txBody>
        </p:sp>
        <p:sp>
          <p:nvSpPr>
            <p:cNvPr id="17426" name="Freeform 10"/>
            <p:cNvSpPr>
              <a:spLocks/>
            </p:cNvSpPr>
            <p:nvPr/>
          </p:nvSpPr>
          <p:spPr bwMode="auto">
            <a:xfrm>
              <a:off x="2279" y="2965"/>
              <a:ext cx="1060" cy="50"/>
            </a:xfrm>
            <a:custGeom>
              <a:avLst/>
              <a:gdLst>
                <a:gd name="T0" fmla="*/ 0 w 2499"/>
                <a:gd name="T1" fmla="*/ 1 h 85"/>
                <a:gd name="T2" fmla="*/ 0 w 2499"/>
                <a:gd name="T3" fmla="*/ 1 h 85"/>
                <a:gd name="T4" fmla="*/ 0 w 2499"/>
                <a:gd name="T5" fmla="*/ 1 h 85"/>
                <a:gd name="T6" fmla="*/ 1 w 2499"/>
                <a:gd name="T7" fmla="*/ 1 h 85"/>
                <a:gd name="T8" fmla="*/ 1 w 2499"/>
                <a:gd name="T9" fmla="*/ 2 h 85"/>
                <a:gd name="T10" fmla="*/ 2 w 2499"/>
                <a:gd name="T11" fmla="*/ 1 h 85"/>
                <a:gd name="T12" fmla="*/ 2 w 2499"/>
                <a:gd name="T13" fmla="*/ 1 h 85"/>
                <a:gd name="T14" fmla="*/ 2 w 2499"/>
                <a:gd name="T15" fmla="*/ 1 h 85"/>
                <a:gd name="T16" fmla="*/ 3 w 2499"/>
                <a:gd name="T17" fmla="*/ 1 h 85"/>
                <a:gd name="T18" fmla="*/ 3 w 2499"/>
                <a:gd name="T19" fmla="*/ 1 h 85"/>
                <a:gd name="T20" fmla="*/ 3 w 2499"/>
                <a:gd name="T21" fmla="*/ 1 h 85"/>
                <a:gd name="T22" fmla="*/ 3 w 2499"/>
                <a:gd name="T23" fmla="*/ 1 h 85"/>
                <a:gd name="T24" fmla="*/ 3 w 2499"/>
                <a:gd name="T25" fmla="*/ 1 h 85"/>
                <a:gd name="T26" fmla="*/ 3 w 2499"/>
                <a:gd name="T27" fmla="*/ 1 h 85"/>
                <a:gd name="T28" fmla="*/ 3 w 2499"/>
                <a:gd name="T29" fmla="*/ 2 h 85"/>
                <a:gd name="T30" fmla="*/ 3 w 2499"/>
                <a:gd name="T31" fmla="*/ 2 h 85"/>
                <a:gd name="T32" fmla="*/ 3 w 2499"/>
                <a:gd name="T33" fmla="*/ 1 h 85"/>
                <a:gd name="T34" fmla="*/ 3 w 2499"/>
                <a:gd name="T35" fmla="*/ 1 h 85"/>
                <a:gd name="T36" fmla="*/ 4 w 2499"/>
                <a:gd name="T37" fmla="*/ 0 h 85"/>
                <a:gd name="T38" fmla="*/ 4 w 2499"/>
                <a:gd name="T39" fmla="*/ 1 h 85"/>
                <a:gd name="T40" fmla="*/ 4 w 2499"/>
                <a:gd name="T41" fmla="*/ 2 h 85"/>
                <a:gd name="T42" fmla="*/ 5 w 2499"/>
                <a:gd name="T43" fmla="*/ 1 h 85"/>
                <a:gd name="T44" fmla="*/ 5 w 2499"/>
                <a:gd name="T45" fmla="*/ 2 h 85"/>
                <a:gd name="T46" fmla="*/ 6 w 2499"/>
                <a:gd name="T47" fmla="*/ 2 h 85"/>
                <a:gd name="T48" fmla="*/ 6 w 2499"/>
                <a:gd name="T49" fmla="*/ 1 h 85"/>
                <a:gd name="T50" fmla="*/ 6 w 2499"/>
                <a:gd name="T51" fmla="*/ 2 h 85"/>
                <a:gd name="T52" fmla="*/ 6 w 2499"/>
                <a:gd name="T53" fmla="*/ 1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99"/>
                <a:gd name="T82" fmla="*/ 0 h 85"/>
                <a:gd name="T83" fmla="*/ 2499 w 2499"/>
                <a:gd name="T84" fmla="*/ 85 h 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chemeClr val="hlink"/>
            </a:solidFill>
            <a:ln w="9525">
              <a:solidFill>
                <a:schemeClr val="tx1"/>
              </a:solidFill>
              <a:round/>
              <a:headEnd/>
              <a:tailEnd/>
            </a:ln>
          </p:spPr>
          <p:txBody>
            <a:bodyPr wrap="none"/>
            <a:lstStyle/>
            <a:p>
              <a:endParaRPr lang="en-US"/>
            </a:p>
          </p:txBody>
        </p:sp>
        <p:sp>
          <p:nvSpPr>
            <p:cNvPr id="17427" name="Freeform 11"/>
            <p:cNvSpPr>
              <a:spLocks/>
            </p:cNvSpPr>
            <p:nvPr/>
          </p:nvSpPr>
          <p:spPr bwMode="auto">
            <a:xfrm>
              <a:off x="2276" y="3061"/>
              <a:ext cx="1078" cy="58"/>
            </a:xfrm>
            <a:custGeom>
              <a:avLst/>
              <a:gdLst>
                <a:gd name="T0" fmla="*/ 0 w 2543"/>
                <a:gd name="T1" fmla="*/ 1 h 98"/>
                <a:gd name="T2" fmla="*/ 0 w 2543"/>
                <a:gd name="T3" fmla="*/ 1 h 98"/>
                <a:gd name="T4" fmla="*/ 0 w 2543"/>
                <a:gd name="T5" fmla="*/ 1 h 98"/>
                <a:gd name="T6" fmla="*/ 0 w 2543"/>
                <a:gd name="T7" fmla="*/ 1 h 98"/>
                <a:gd name="T8" fmla="*/ 0 w 2543"/>
                <a:gd name="T9" fmla="*/ 1 h 98"/>
                <a:gd name="T10" fmla="*/ 1 w 2543"/>
                <a:gd name="T11" fmla="*/ 1 h 98"/>
                <a:gd name="T12" fmla="*/ 1 w 2543"/>
                <a:gd name="T13" fmla="*/ 1 h 98"/>
                <a:gd name="T14" fmla="*/ 2 w 2543"/>
                <a:gd name="T15" fmla="*/ 1 h 98"/>
                <a:gd name="T16" fmla="*/ 3 w 2543"/>
                <a:gd name="T17" fmla="*/ 1 h 98"/>
                <a:gd name="T18" fmla="*/ 3 w 2543"/>
                <a:gd name="T19" fmla="*/ 1 h 98"/>
                <a:gd name="T20" fmla="*/ 3 w 2543"/>
                <a:gd name="T21" fmla="*/ 1 h 98"/>
                <a:gd name="T22" fmla="*/ 3 w 2543"/>
                <a:gd name="T23" fmla="*/ 2 h 98"/>
                <a:gd name="T24" fmla="*/ 3 w 2543"/>
                <a:gd name="T25" fmla="*/ 2 h 98"/>
                <a:gd name="T26" fmla="*/ 4 w 2543"/>
                <a:gd name="T27" fmla="*/ 2 h 98"/>
                <a:gd name="T28" fmla="*/ 5 w 2543"/>
                <a:gd name="T29" fmla="*/ 1 h 98"/>
                <a:gd name="T30" fmla="*/ 5 w 2543"/>
                <a:gd name="T31" fmla="*/ 1 h 98"/>
                <a:gd name="T32" fmla="*/ 5 w 2543"/>
                <a:gd name="T33" fmla="*/ 1 h 98"/>
                <a:gd name="T34" fmla="*/ 5 w 2543"/>
                <a:gd name="T35" fmla="*/ 2 h 98"/>
                <a:gd name="T36" fmla="*/ 5 w 2543"/>
                <a:gd name="T37" fmla="*/ 2 h 98"/>
                <a:gd name="T38" fmla="*/ 6 w 2543"/>
                <a:gd name="T39" fmla="*/ 2 h 98"/>
                <a:gd name="T40" fmla="*/ 6 w 2543"/>
                <a:gd name="T41" fmla="*/ 2 h 98"/>
                <a:gd name="T42" fmla="*/ 6 w 2543"/>
                <a:gd name="T43" fmla="*/ 1 h 98"/>
                <a:gd name="T44" fmla="*/ 6 w 2543"/>
                <a:gd name="T45" fmla="*/ 1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US"/>
            </a:p>
          </p:txBody>
        </p:sp>
        <p:sp>
          <p:nvSpPr>
            <p:cNvPr id="17428" name="Freeform 12"/>
            <p:cNvSpPr>
              <a:spLocks/>
            </p:cNvSpPr>
            <p:nvPr/>
          </p:nvSpPr>
          <p:spPr bwMode="auto">
            <a:xfrm>
              <a:off x="2279" y="3151"/>
              <a:ext cx="1088" cy="59"/>
            </a:xfrm>
            <a:custGeom>
              <a:avLst/>
              <a:gdLst>
                <a:gd name="T0" fmla="*/ 0 w 2566"/>
                <a:gd name="T1" fmla="*/ 1 h 101"/>
                <a:gd name="T2" fmla="*/ 0 w 2566"/>
                <a:gd name="T3" fmla="*/ 1 h 101"/>
                <a:gd name="T4" fmla="*/ 0 w 2566"/>
                <a:gd name="T5" fmla="*/ 1 h 101"/>
                <a:gd name="T6" fmla="*/ 1 w 2566"/>
                <a:gd name="T7" fmla="*/ 1 h 101"/>
                <a:gd name="T8" fmla="*/ 1 w 2566"/>
                <a:gd name="T9" fmla="*/ 1 h 101"/>
                <a:gd name="T10" fmla="*/ 1 w 2566"/>
                <a:gd name="T11" fmla="*/ 2 h 101"/>
                <a:gd name="T12" fmla="*/ 1 w 2566"/>
                <a:gd name="T13" fmla="*/ 1 h 101"/>
                <a:gd name="T14" fmla="*/ 2 w 2566"/>
                <a:gd name="T15" fmla="*/ 1 h 101"/>
                <a:gd name="T16" fmla="*/ 2 w 2566"/>
                <a:gd name="T17" fmla="*/ 1 h 101"/>
                <a:gd name="T18" fmla="*/ 3 w 2566"/>
                <a:gd name="T19" fmla="*/ 1 h 101"/>
                <a:gd name="T20" fmla="*/ 3 w 2566"/>
                <a:gd name="T21" fmla="*/ 1 h 101"/>
                <a:gd name="T22" fmla="*/ 3 w 2566"/>
                <a:gd name="T23" fmla="*/ 1 h 101"/>
                <a:gd name="T24" fmla="*/ 3 w 2566"/>
                <a:gd name="T25" fmla="*/ 2 h 101"/>
                <a:gd name="T26" fmla="*/ 3 w 2566"/>
                <a:gd name="T27" fmla="*/ 1 h 101"/>
                <a:gd name="T28" fmla="*/ 3 w 2566"/>
                <a:gd name="T29" fmla="*/ 1 h 101"/>
                <a:gd name="T30" fmla="*/ 4 w 2566"/>
                <a:gd name="T31" fmla="*/ 1 h 101"/>
                <a:gd name="T32" fmla="*/ 4 w 2566"/>
                <a:gd name="T33" fmla="*/ 1 h 101"/>
                <a:gd name="T34" fmla="*/ 5 w 2566"/>
                <a:gd name="T35" fmla="*/ 1 h 101"/>
                <a:gd name="T36" fmla="*/ 5 w 2566"/>
                <a:gd name="T37" fmla="*/ 1 h 101"/>
                <a:gd name="T38" fmla="*/ 5 w 2566"/>
                <a:gd name="T39" fmla="*/ 2 h 101"/>
                <a:gd name="T40" fmla="*/ 5 w 2566"/>
                <a:gd name="T41" fmla="*/ 2 h 101"/>
                <a:gd name="T42" fmla="*/ 6 w 2566"/>
                <a:gd name="T43" fmla="*/ 2 h 101"/>
                <a:gd name="T44" fmla="*/ 6 w 2566"/>
                <a:gd name="T45" fmla="*/ 2 h 101"/>
                <a:gd name="T46" fmla="*/ 6 w 2566"/>
                <a:gd name="T47" fmla="*/ 1 h 101"/>
                <a:gd name="T48" fmla="*/ 6 w 2566"/>
                <a:gd name="T49" fmla="*/ 2 h 101"/>
                <a:gd name="T50" fmla="*/ 6 w 2566"/>
                <a:gd name="T51" fmla="*/ 2 h 1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66"/>
                <a:gd name="T79" fmla="*/ 0 h 101"/>
                <a:gd name="T80" fmla="*/ 2566 w 2566"/>
                <a:gd name="T81" fmla="*/ 101 h 1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chemeClr val="hlink"/>
            </a:solidFill>
            <a:ln w="9525">
              <a:solidFill>
                <a:schemeClr val="tx1"/>
              </a:solidFill>
              <a:round/>
              <a:headEnd/>
              <a:tailEnd/>
            </a:ln>
          </p:spPr>
          <p:txBody>
            <a:bodyPr wrap="none"/>
            <a:lstStyle/>
            <a:p>
              <a:endParaRPr lang="en-US"/>
            </a:p>
          </p:txBody>
        </p:sp>
        <p:sp>
          <p:nvSpPr>
            <p:cNvPr id="17429" name="Freeform 13"/>
            <p:cNvSpPr>
              <a:spLocks/>
            </p:cNvSpPr>
            <p:nvPr/>
          </p:nvSpPr>
          <p:spPr bwMode="auto">
            <a:xfrm>
              <a:off x="2276" y="3260"/>
              <a:ext cx="1072" cy="49"/>
            </a:xfrm>
            <a:custGeom>
              <a:avLst/>
              <a:gdLst>
                <a:gd name="T0" fmla="*/ 0 w 2528"/>
                <a:gd name="T1" fmla="*/ 1 h 83"/>
                <a:gd name="T2" fmla="*/ 0 w 2528"/>
                <a:gd name="T3" fmla="*/ 0 h 83"/>
                <a:gd name="T4" fmla="*/ 0 w 2528"/>
                <a:gd name="T5" fmla="*/ 1 h 83"/>
                <a:gd name="T6" fmla="*/ 1 w 2528"/>
                <a:gd name="T7" fmla="*/ 2 h 83"/>
                <a:gd name="T8" fmla="*/ 2 w 2528"/>
                <a:gd name="T9" fmla="*/ 1 h 83"/>
                <a:gd name="T10" fmla="*/ 2 w 2528"/>
                <a:gd name="T11" fmla="*/ 1 h 83"/>
                <a:gd name="T12" fmla="*/ 3 w 2528"/>
                <a:gd name="T13" fmla="*/ 1 h 83"/>
                <a:gd name="T14" fmla="*/ 3 w 2528"/>
                <a:gd name="T15" fmla="*/ 1 h 83"/>
                <a:gd name="T16" fmla="*/ 3 w 2528"/>
                <a:gd name="T17" fmla="*/ 1 h 83"/>
                <a:gd name="T18" fmla="*/ 3 w 2528"/>
                <a:gd name="T19" fmla="*/ 1 h 83"/>
                <a:gd name="T20" fmla="*/ 4 w 2528"/>
                <a:gd name="T21" fmla="*/ 2 h 83"/>
                <a:gd name="T22" fmla="*/ 4 w 2528"/>
                <a:gd name="T23" fmla="*/ 1 h 83"/>
                <a:gd name="T24" fmla="*/ 4 w 2528"/>
                <a:gd name="T25" fmla="*/ 1 h 83"/>
                <a:gd name="T26" fmla="*/ 5 w 2528"/>
                <a:gd name="T27" fmla="*/ 1 h 83"/>
                <a:gd name="T28" fmla="*/ 5 w 2528"/>
                <a:gd name="T29" fmla="*/ 1 h 83"/>
                <a:gd name="T30" fmla="*/ 5 w 2528"/>
                <a:gd name="T31" fmla="*/ 1 h 83"/>
                <a:gd name="T32" fmla="*/ 6 w 2528"/>
                <a:gd name="T33" fmla="*/ 1 h 83"/>
                <a:gd name="T34" fmla="*/ 6 w 2528"/>
                <a:gd name="T35" fmla="*/ 1 h 83"/>
                <a:gd name="T36" fmla="*/ 6 w 2528"/>
                <a:gd name="T37" fmla="*/ 1 h 83"/>
                <a:gd name="T38" fmla="*/ 6 w 2528"/>
                <a:gd name="T39" fmla="*/ 1 h 83"/>
                <a:gd name="T40" fmla="*/ 6 w 2528"/>
                <a:gd name="T41" fmla="*/ 2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28"/>
                <a:gd name="T64" fmla="*/ 0 h 83"/>
                <a:gd name="T65" fmla="*/ 2528 w 2528"/>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chemeClr val="hlink"/>
            </a:solidFill>
            <a:ln w="9525">
              <a:solidFill>
                <a:schemeClr val="tx1"/>
              </a:solidFill>
              <a:round/>
              <a:headEnd/>
              <a:tailEnd/>
            </a:ln>
          </p:spPr>
          <p:txBody>
            <a:bodyPr wrap="none"/>
            <a:lstStyle/>
            <a:p>
              <a:endParaRPr lang="en-US"/>
            </a:p>
          </p:txBody>
        </p:sp>
        <p:sp>
          <p:nvSpPr>
            <p:cNvPr id="17430" name="Freeform 14"/>
            <p:cNvSpPr>
              <a:spLocks/>
            </p:cNvSpPr>
            <p:nvPr/>
          </p:nvSpPr>
          <p:spPr bwMode="auto">
            <a:xfrm>
              <a:off x="2279" y="3352"/>
              <a:ext cx="1060" cy="50"/>
            </a:xfrm>
            <a:custGeom>
              <a:avLst/>
              <a:gdLst>
                <a:gd name="T0" fmla="*/ 0 w 2499"/>
                <a:gd name="T1" fmla="*/ 1 h 85"/>
                <a:gd name="T2" fmla="*/ 0 w 2499"/>
                <a:gd name="T3" fmla="*/ 1 h 85"/>
                <a:gd name="T4" fmla="*/ 0 w 2499"/>
                <a:gd name="T5" fmla="*/ 1 h 85"/>
                <a:gd name="T6" fmla="*/ 1 w 2499"/>
                <a:gd name="T7" fmla="*/ 1 h 85"/>
                <a:gd name="T8" fmla="*/ 1 w 2499"/>
                <a:gd name="T9" fmla="*/ 2 h 85"/>
                <a:gd name="T10" fmla="*/ 2 w 2499"/>
                <a:gd name="T11" fmla="*/ 1 h 85"/>
                <a:gd name="T12" fmla="*/ 2 w 2499"/>
                <a:gd name="T13" fmla="*/ 1 h 85"/>
                <a:gd name="T14" fmla="*/ 2 w 2499"/>
                <a:gd name="T15" fmla="*/ 1 h 85"/>
                <a:gd name="T16" fmla="*/ 3 w 2499"/>
                <a:gd name="T17" fmla="*/ 1 h 85"/>
                <a:gd name="T18" fmla="*/ 3 w 2499"/>
                <a:gd name="T19" fmla="*/ 1 h 85"/>
                <a:gd name="T20" fmla="*/ 3 w 2499"/>
                <a:gd name="T21" fmla="*/ 1 h 85"/>
                <a:gd name="T22" fmla="*/ 3 w 2499"/>
                <a:gd name="T23" fmla="*/ 1 h 85"/>
                <a:gd name="T24" fmla="*/ 3 w 2499"/>
                <a:gd name="T25" fmla="*/ 1 h 85"/>
                <a:gd name="T26" fmla="*/ 3 w 2499"/>
                <a:gd name="T27" fmla="*/ 1 h 85"/>
                <a:gd name="T28" fmla="*/ 3 w 2499"/>
                <a:gd name="T29" fmla="*/ 2 h 85"/>
                <a:gd name="T30" fmla="*/ 3 w 2499"/>
                <a:gd name="T31" fmla="*/ 2 h 85"/>
                <a:gd name="T32" fmla="*/ 3 w 2499"/>
                <a:gd name="T33" fmla="*/ 1 h 85"/>
                <a:gd name="T34" fmla="*/ 3 w 2499"/>
                <a:gd name="T35" fmla="*/ 1 h 85"/>
                <a:gd name="T36" fmla="*/ 4 w 2499"/>
                <a:gd name="T37" fmla="*/ 0 h 85"/>
                <a:gd name="T38" fmla="*/ 4 w 2499"/>
                <a:gd name="T39" fmla="*/ 1 h 85"/>
                <a:gd name="T40" fmla="*/ 4 w 2499"/>
                <a:gd name="T41" fmla="*/ 2 h 85"/>
                <a:gd name="T42" fmla="*/ 5 w 2499"/>
                <a:gd name="T43" fmla="*/ 1 h 85"/>
                <a:gd name="T44" fmla="*/ 5 w 2499"/>
                <a:gd name="T45" fmla="*/ 2 h 85"/>
                <a:gd name="T46" fmla="*/ 6 w 2499"/>
                <a:gd name="T47" fmla="*/ 2 h 85"/>
                <a:gd name="T48" fmla="*/ 6 w 2499"/>
                <a:gd name="T49" fmla="*/ 1 h 85"/>
                <a:gd name="T50" fmla="*/ 6 w 2499"/>
                <a:gd name="T51" fmla="*/ 2 h 85"/>
                <a:gd name="T52" fmla="*/ 6 w 2499"/>
                <a:gd name="T53" fmla="*/ 1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99"/>
                <a:gd name="T82" fmla="*/ 0 h 85"/>
                <a:gd name="T83" fmla="*/ 2499 w 2499"/>
                <a:gd name="T84" fmla="*/ 85 h 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chemeClr val="hlink"/>
            </a:solidFill>
            <a:ln w="9525">
              <a:solidFill>
                <a:schemeClr val="tx1"/>
              </a:solidFill>
              <a:round/>
              <a:headEnd/>
              <a:tailEnd/>
            </a:ln>
          </p:spPr>
          <p:txBody>
            <a:bodyPr wrap="none"/>
            <a:lstStyle/>
            <a:p>
              <a:endParaRPr lang="en-US"/>
            </a:p>
          </p:txBody>
        </p:sp>
        <p:sp>
          <p:nvSpPr>
            <p:cNvPr id="17431" name="Freeform 15"/>
            <p:cNvSpPr>
              <a:spLocks/>
            </p:cNvSpPr>
            <p:nvPr/>
          </p:nvSpPr>
          <p:spPr bwMode="auto">
            <a:xfrm>
              <a:off x="2276" y="3448"/>
              <a:ext cx="1078" cy="58"/>
            </a:xfrm>
            <a:custGeom>
              <a:avLst/>
              <a:gdLst>
                <a:gd name="T0" fmla="*/ 0 w 2543"/>
                <a:gd name="T1" fmla="*/ 1 h 98"/>
                <a:gd name="T2" fmla="*/ 0 w 2543"/>
                <a:gd name="T3" fmla="*/ 1 h 98"/>
                <a:gd name="T4" fmla="*/ 0 w 2543"/>
                <a:gd name="T5" fmla="*/ 1 h 98"/>
                <a:gd name="T6" fmla="*/ 0 w 2543"/>
                <a:gd name="T7" fmla="*/ 1 h 98"/>
                <a:gd name="T8" fmla="*/ 0 w 2543"/>
                <a:gd name="T9" fmla="*/ 1 h 98"/>
                <a:gd name="T10" fmla="*/ 1 w 2543"/>
                <a:gd name="T11" fmla="*/ 1 h 98"/>
                <a:gd name="T12" fmla="*/ 1 w 2543"/>
                <a:gd name="T13" fmla="*/ 1 h 98"/>
                <a:gd name="T14" fmla="*/ 2 w 2543"/>
                <a:gd name="T15" fmla="*/ 1 h 98"/>
                <a:gd name="T16" fmla="*/ 3 w 2543"/>
                <a:gd name="T17" fmla="*/ 1 h 98"/>
                <a:gd name="T18" fmla="*/ 3 w 2543"/>
                <a:gd name="T19" fmla="*/ 1 h 98"/>
                <a:gd name="T20" fmla="*/ 3 w 2543"/>
                <a:gd name="T21" fmla="*/ 1 h 98"/>
                <a:gd name="T22" fmla="*/ 3 w 2543"/>
                <a:gd name="T23" fmla="*/ 2 h 98"/>
                <a:gd name="T24" fmla="*/ 3 w 2543"/>
                <a:gd name="T25" fmla="*/ 2 h 98"/>
                <a:gd name="T26" fmla="*/ 4 w 2543"/>
                <a:gd name="T27" fmla="*/ 2 h 98"/>
                <a:gd name="T28" fmla="*/ 5 w 2543"/>
                <a:gd name="T29" fmla="*/ 1 h 98"/>
                <a:gd name="T30" fmla="*/ 5 w 2543"/>
                <a:gd name="T31" fmla="*/ 1 h 98"/>
                <a:gd name="T32" fmla="*/ 5 w 2543"/>
                <a:gd name="T33" fmla="*/ 1 h 98"/>
                <a:gd name="T34" fmla="*/ 5 w 2543"/>
                <a:gd name="T35" fmla="*/ 2 h 98"/>
                <a:gd name="T36" fmla="*/ 5 w 2543"/>
                <a:gd name="T37" fmla="*/ 2 h 98"/>
                <a:gd name="T38" fmla="*/ 6 w 2543"/>
                <a:gd name="T39" fmla="*/ 2 h 98"/>
                <a:gd name="T40" fmla="*/ 6 w 2543"/>
                <a:gd name="T41" fmla="*/ 2 h 98"/>
                <a:gd name="T42" fmla="*/ 6 w 2543"/>
                <a:gd name="T43" fmla="*/ 1 h 98"/>
                <a:gd name="T44" fmla="*/ 6 w 2543"/>
                <a:gd name="T45" fmla="*/ 1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US"/>
            </a:p>
          </p:txBody>
        </p:sp>
        <p:sp>
          <p:nvSpPr>
            <p:cNvPr id="17432" name="Freeform 16"/>
            <p:cNvSpPr>
              <a:spLocks/>
            </p:cNvSpPr>
            <p:nvPr/>
          </p:nvSpPr>
          <p:spPr bwMode="auto">
            <a:xfrm>
              <a:off x="2279" y="3538"/>
              <a:ext cx="1088" cy="60"/>
            </a:xfrm>
            <a:custGeom>
              <a:avLst/>
              <a:gdLst>
                <a:gd name="T0" fmla="*/ 0 w 2566"/>
                <a:gd name="T1" fmla="*/ 1 h 101"/>
                <a:gd name="T2" fmla="*/ 0 w 2566"/>
                <a:gd name="T3" fmla="*/ 1 h 101"/>
                <a:gd name="T4" fmla="*/ 0 w 2566"/>
                <a:gd name="T5" fmla="*/ 1 h 101"/>
                <a:gd name="T6" fmla="*/ 1 w 2566"/>
                <a:gd name="T7" fmla="*/ 1 h 101"/>
                <a:gd name="T8" fmla="*/ 1 w 2566"/>
                <a:gd name="T9" fmla="*/ 1 h 101"/>
                <a:gd name="T10" fmla="*/ 1 w 2566"/>
                <a:gd name="T11" fmla="*/ 2 h 101"/>
                <a:gd name="T12" fmla="*/ 1 w 2566"/>
                <a:gd name="T13" fmla="*/ 1 h 101"/>
                <a:gd name="T14" fmla="*/ 2 w 2566"/>
                <a:gd name="T15" fmla="*/ 1 h 101"/>
                <a:gd name="T16" fmla="*/ 2 w 2566"/>
                <a:gd name="T17" fmla="*/ 1 h 101"/>
                <a:gd name="T18" fmla="*/ 3 w 2566"/>
                <a:gd name="T19" fmla="*/ 1 h 101"/>
                <a:gd name="T20" fmla="*/ 3 w 2566"/>
                <a:gd name="T21" fmla="*/ 1 h 101"/>
                <a:gd name="T22" fmla="*/ 3 w 2566"/>
                <a:gd name="T23" fmla="*/ 1 h 101"/>
                <a:gd name="T24" fmla="*/ 3 w 2566"/>
                <a:gd name="T25" fmla="*/ 2 h 101"/>
                <a:gd name="T26" fmla="*/ 3 w 2566"/>
                <a:gd name="T27" fmla="*/ 1 h 101"/>
                <a:gd name="T28" fmla="*/ 3 w 2566"/>
                <a:gd name="T29" fmla="*/ 1 h 101"/>
                <a:gd name="T30" fmla="*/ 4 w 2566"/>
                <a:gd name="T31" fmla="*/ 1 h 101"/>
                <a:gd name="T32" fmla="*/ 4 w 2566"/>
                <a:gd name="T33" fmla="*/ 1 h 101"/>
                <a:gd name="T34" fmla="*/ 5 w 2566"/>
                <a:gd name="T35" fmla="*/ 1 h 101"/>
                <a:gd name="T36" fmla="*/ 5 w 2566"/>
                <a:gd name="T37" fmla="*/ 1 h 101"/>
                <a:gd name="T38" fmla="*/ 5 w 2566"/>
                <a:gd name="T39" fmla="*/ 2 h 101"/>
                <a:gd name="T40" fmla="*/ 5 w 2566"/>
                <a:gd name="T41" fmla="*/ 2 h 101"/>
                <a:gd name="T42" fmla="*/ 6 w 2566"/>
                <a:gd name="T43" fmla="*/ 2 h 101"/>
                <a:gd name="T44" fmla="*/ 6 w 2566"/>
                <a:gd name="T45" fmla="*/ 2 h 101"/>
                <a:gd name="T46" fmla="*/ 6 w 2566"/>
                <a:gd name="T47" fmla="*/ 1 h 101"/>
                <a:gd name="T48" fmla="*/ 6 w 2566"/>
                <a:gd name="T49" fmla="*/ 2 h 101"/>
                <a:gd name="T50" fmla="*/ 6 w 2566"/>
                <a:gd name="T51" fmla="*/ 2 h 1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66"/>
                <a:gd name="T79" fmla="*/ 0 h 101"/>
                <a:gd name="T80" fmla="*/ 2566 w 2566"/>
                <a:gd name="T81" fmla="*/ 101 h 1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chemeClr val="hlink"/>
            </a:solidFill>
            <a:ln w="9525">
              <a:solidFill>
                <a:schemeClr val="tx1"/>
              </a:solidFill>
              <a:round/>
              <a:headEnd/>
              <a:tailEnd/>
            </a:ln>
          </p:spPr>
          <p:txBody>
            <a:bodyPr wrap="none"/>
            <a:lstStyle/>
            <a:p>
              <a:endParaRPr lang="en-US"/>
            </a:p>
          </p:txBody>
        </p:sp>
        <p:sp>
          <p:nvSpPr>
            <p:cNvPr id="17433" name="Freeform 17"/>
            <p:cNvSpPr>
              <a:spLocks/>
            </p:cNvSpPr>
            <p:nvPr/>
          </p:nvSpPr>
          <p:spPr bwMode="auto">
            <a:xfrm>
              <a:off x="2276" y="3648"/>
              <a:ext cx="1072" cy="48"/>
            </a:xfrm>
            <a:custGeom>
              <a:avLst/>
              <a:gdLst>
                <a:gd name="T0" fmla="*/ 0 w 2528"/>
                <a:gd name="T1" fmla="*/ 1 h 83"/>
                <a:gd name="T2" fmla="*/ 0 w 2528"/>
                <a:gd name="T3" fmla="*/ 0 h 83"/>
                <a:gd name="T4" fmla="*/ 0 w 2528"/>
                <a:gd name="T5" fmla="*/ 1 h 83"/>
                <a:gd name="T6" fmla="*/ 1 w 2528"/>
                <a:gd name="T7" fmla="*/ 2 h 83"/>
                <a:gd name="T8" fmla="*/ 2 w 2528"/>
                <a:gd name="T9" fmla="*/ 1 h 83"/>
                <a:gd name="T10" fmla="*/ 2 w 2528"/>
                <a:gd name="T11" fmla="*/ 1 h 83"/>
                <a:gd name="T12" fmla="*/ 3 w 2528"/>
                <a:gd name="T13" fmla="*/ 1 h 83"/>
                <a:gd name="T14" fmla="*/ 3 w 2528"/>
                <a:gd name="T15" fmla="*/ 1 h 83"/>
                <a:gd name="T16" fmla="*/ 3 w 2528"/>
                <a:gd name="T17" fmla="*/ 1 h 83"/>
                <a:gd name="T18" fmla="*/ 3 w 2528"/>
                <a:gd name="T19" fmla="*/ 1 h 83"/>
                <a:gd name="T20" fmla="*/ 4 w 2528"/>
                <a:gd name="T21" fmla="*/ 2 h 83"/>
                <a:gd name="T22" fmla="*/ 4 w 2528"/>
                <a:gd name="T23" fmla="*/ 1 h 83"/>
                <a:gd name="T24" fmla="*/ 4 w 2528"/>
                <a:gd name="T25" fmla="*/ 1 h 83"/>
                <a:gd name="T26" fmla="*/ 5 w 2528"/>
                <a:gd name="T27" fmla="*/ 1 h 83"/>
                <a:gd name="T28" fmla="*/ 5 w 2528"/>
                <a:gd name="T29" fmla="*/ 1 h 83"/>
                <a:gd name="T30" fmla="*/ 5 w 2528"/>
                <a:gd name="T31" fmla="*/ 1 h 83"/>
                <a:gd name="T32" fmla="*/ 6 w 2528"/>
                <a:gd name="T33" fmla="*/ 1 h 83"/>
                <a:gd name="T34" fmla="*/ 6 w 2528"/>
                <a:gd name="T35" fmla="*/ 1 h 83"/>
                <a:gd name="T36" fmla="*/ 6 w 2528"/>
                <a:gd name="T37" fmla="*/ 1 h 83"/>
                <a:gd name="T38" fmla="*/ 6 w 2528"/>
                <a:gd name="T39" fmla="*/ 1 h 83"/>
                <a:gd name="T40" fmla="*/ 6 w 2528"/>
                <a:gd name="T41" fmla="*/ 2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28"/>
                <a:gd name="T64" fmla="*/ 0 h 83"/>
                <a:gd name="T65" fmla="*/ 2528 w 2528"/>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chemeClr val="hlink"/>
            </a:solidFill>
            <a:ln w="9525">
              <a:solidFill>
                <a:schemeClr val="tx1"/>
              </a:solidFill>
              <a:round/>
              <a:headEnd/>
              <a:tailEnd/>
            </a:ln>
          </p:spPr>
          <p:txBody>
            <a:bodyPr wrap="none"/>
            <a:lstStyle/>
            <a:p>
              <a:endParaRPr lang="en-US"/>
            </a:p>
          </p:txBody>
        </p:sp>
        <p:sp>
          <p:nvSpPr>
            <p:cNvPr id="17434" name="Freeform 27"/>
            <p:cNvSpPr>
              <a:spLocks/>
            </p:cNvSpPr>
            <p:nvPr/>
          </p:nvSpPr>
          <p:spPr bwMode="auto">
            <a:xfrm>
              <a:off x="2282" y="3744"/>
              <a:ext cx="982" cy="48"/>
            </a:xfrm>
            <a:custGeom>
              <a:avLst/>
              <a:gdLst>
                <a:gd name="T0" fmla="*/ 0 w 2543"/>
                <a:gd name="T1" fmla="*/ 0 h 98"/>
                <a:gd name="T2" fmla="*/ 0 w 2543"/>
                <a:gd name="T3" fmla="*/ 0 h 98"/>
                <a:gd name="T4" fmla="*/ 0 w 2543"/>
                <a:gd name="T5" fmla="*/ 0 h 98"/>
                <a:gd name="T6" fmla="*/ 0 w 2543"/>
                <a:gd name="T7" fmla="*/ 0 h 98"/>
                <a:gd name="T8" fmla="*/ 0 w 2543"/>
                <a:gd name="T9" fmla="*/ 0 h 98"/>
                <a:gd name="T10" fmla="*/ 0 w 2543"/>
                <a:gd name="T11" fmla="*/ 0 h 98"/>
                <a:gd name="T12" fmla="*/ 1 w 2543"/>
                <a:gd name="T13" fmla="*/ 0 h 98"/>
                <a:gd name="T14" fmla="*/ 1 w 2543"/>
                <a:gd name="T15" fmla="*/ 0 h 98"/>
                <a:gd name="T16" fmla="*/ 1 w 2543"/>
                <a:gd name="T17" fmla="*/ 0 h 98"/>
                <a:gd name="T18" fmla="*/ 1 w 2543"/>
                <a:gd name="T19" fmla="*/ 0 h 98"/>
                <a:gd name="T20" fmla="*/ 2 w 2543"/>
                <a:gd name="T21" fmla="*/ 0 h 98"/>
                <a:gd name="T22" fmla="*/ 2 w 2543"/>
                <a:gd name="T23" fmla="*/ 0 h 98"/>
                <a:gd name="T24" fmla="*/ 2 w 2543"/>
                <a:gd name="T25" fmla="*/ 0 h 98"/>
                <a:gd name="T26" fmla="*/ 2 w 2543"/>
                <a:gd name="T27" fmla="*/ 0 h 98"/>
                <a:gd name="T28" fmla="*/ 2 w 2543"/>
                <a:gd name="T29" fmla="*/ 0 h 98"/>
                <a:gd name="T30" fmla="*/ 2 w 2543"/>
                <a:gd name="T31" fmla="*/ 0 h 98"/>
                <a:gd name="T32" fmla="*/ 2 w 2543"/>
                <a:gd name="T33" fmla="*/ 0 h 98"/>
                <a:gd name="T34" fmla="*/ 3 w 2543"/>
                <a:gd name="T35" fmla="*/ 0 h 98"/>
                <a:gd name="T36" fmla="*/ 3 w 2543"/>
                <a:gd name="T37" fmla="*/ 0 h 98"/>
                <a:gd name="T38" fmla="*/ 3 w 2543"/>
                <a:gd name="T39" fmla="*/ 0 h 98"/>
                <a:gd name="T40" fmla="*/ 3 w 2543"/>
                <a:gd name="T41" fmla="*/ 0 h 98"/>
                <a:gd name="T42" fmla="*/ 3 w 2543"/>
                <a:gd name="T43" fmla="*/ 0 h 98"/>
                <a:gd name="T44" fmla="*/ 3 w 2543"/>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US"/>
            </a:p>
          </p:txBody>
        </p:sp>
      </p:grpSp>
      <p:grpSp>
        <p:nvGrpSpPr>
          <p:cNvPr id="3" name="Group 24"/>
          <p:cNvGrpSpPr>
            <a:grpSpLocks/>
          </p:cNvGrpSpPr>
          <p:nvPr/>
        </p:nvGrpSpPr>
        <p:grpSpPr bwMode="auto">
          <a:xfrm>
            <a:off x="6160639" y="2567659"/>
            <a:ext cx="2176463" cy="1131095"/>
            <a:chOff x="1192" y="1440"/>
            <a:chExt cx="1371" cy="903"/>
          </a:xfrm>
        </p:grpSpPr>
        <p:sp>
          <p:nvSpPr>
            <p:cNvPr id="17419" name="AutoShape 18"/>
            <p:cNvSpPr>
              <a:spLocks noChangeArrowheads="1"/>
            </p:cNvSpPr>
            <p:nvPr/>
          </p:nvSpPr>
          <p:spPr bwMode="auto">
            <a:xfrm>
              <a:off x="2178" y="1440"/>
              <a:ext cx="385" cy="903"/>
            </a:xfrm>
            <a:prstGeom prst="downArrow">
              <a:avLst>
                <a:gd name="adj1" fmla="val 50000"/>
                <a:gd name="adj2" fmla="val 58636"/>
              </a:avLst>
            </a:prstGeom>
            <a:solidFill>
              <a:schemeClr val="bg2"/>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latin typeface="Perpetua" panose="02020502060401020303" pitchFamily="18" charset="0"/>
              </a:endParaRPr>
            </a:p>
          </p:txBody>
        </p:sp>
        <p:sp>
          <p:nvSpPr>
            <p:cNvPr id="17420" name="Text Box 20"/>
            <p:cNvSpPr txBox="1">
              <a:spLocks noChangeArrowheads="1"/>
            </p:cNvSpPr>
            <p:nvPr/>
          </p:nvSpPr>
          <p:spPr bwMode="auto">
            <a:xfrm>
              <a:off x="1192" y="1565"/>
              <a:ext cx="1018" cy="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a:t>HTTP request</a:t>
              </a:r>
            </a:p>
            <a:p>
              <a:pPr algn="r" eaLnBrk="1" hangingPunct="1"/>
              <a:r>
                <a:rPr lang="en-US" altLang="en-US"/>
                <a:t>(form data, </a:t>
              </a:r>
            </a:p>
            <a:p>
              <a:pPr algn="r" eaLnBrk="1" hangingPunct="1"/>
              <a:r>
                <a:rPr lang="en-US" altLang="en-US"/>
                <a:t>HTTP </a:t>
              </a:r>
              <a:br>
                <a:rPr lang="en-US" altLang="en-US"/>
              </a:br>
              <a:r>
                <a:rPr lang="en-US" altLang="en-US"/>
                <a:t>header data)</a:t>
              </a:r>
            </a:p>
          </p:txBody>
        </p:sp>
      </p:grpSp>
      <p:grpSp>
        <p:nvGrpSpPr>
          <p:cNvPr id="4" name="Group 25"/>
          <p:cNvGrpSpPr>
            <a:grpSpLocks/>
          </p:cNvGrpSpPr>
          <p:nvPr/>
        </p:nvGrpSpPr>
        <p:grpSpPr bwMode="auto">
          <a:xfrm>
            <a:off x="8462512" y="2570672"/>
            <a:ext cx="2330450" cy="1142368"/>
            <a:chOff x="2801" y="1440"/>
            <a:chExt cx="1468" cy="912"/>
          </a:xfrm>
        </p:grpSpPr>
        <p:sp>
          <p:nvSpPr>
            <p:cNvPr id="17417" name="AutoShape 19"/>
            <p:cNvSpPr>
              <a:spLocks noChangeArrowheads="1"/>
            </p:cNvSpPr>
            <p:nvPr/>
          </p:nvSpPr>
          <p:spPr bwMode="auto">
            <a:xfrm flipV="1">
              <a:off x="2801" y="1440"/>
              <a:ext cx="385" cy="912"/>
            </a:xfrm>
            <a:prstGeom prst="downArrow">
              <a:avLst>
                <a:gd name="adj1" fmla="val 50000"/>
                <a:gd name="adj2" fmla="val 59221"/>
              </a:avLst>
            </a:prstGeom>
            <a:solidFill>
              <a:schemeClr val="bg2"/>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latin typeface="Perpetua" panose="02020502060401020303" pitchFamily="18" charset="0"/>
              </a:endParaRPr>
            </a:p>
          </p:txBody>
        </p:sp>
        <p:sp>
          <p:nvSpPr>
            <p:cNvPr id="17418" name="Text Box 21"/>
            <p:cNvSpPr txBox="1">
              <a:spLocks noChangeArrowheads="1"/>
            </p:cNvSpPr>
            <p:nvPr/>
          </p:nvSpPr>
          <p:spPr bwMode="auto">
            <a:xfrm>
              <a:off x="3137" y="1737"/>
              <a:ext cx="113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HTTP response</a:t>
              </a:r>
              <a:br>
                <a:rPr lang="en-US" altLang="en-US"/>
              </a:br>
              <a:r>
                <a:rPr lang="en-US" altLang="en-US"/>
                <a:t>HTML, XML</a:t>
              </a:r>
            </a:p>
          </p:txBody>
        </p:sp>
      </p:grpSp>
      <p:sp>
        <p:nvSpPr>
          <p:cNvPr id="17415" name="Text Box 22"/>
          <p:cNvSpPr txBox="1">
            <a:spLocks noChangeArrowheads="1"/>
          </p:cNvSpPr>
          <p:nvPr/>
        </p:nvSpPr>
        <p:spPr bwMode="auto">
          <a:xfrm>
            <a:off x="9376913" y="4394078"/>
            <a:ext cx="1620838"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ASP page</a:t>
            </a:r>
          </a:p>
          <a:p>
            <a:pPr eaLnBrk="1" hangingPunct="1"/>
            <a:r>
              <a:rPr lang="en-US" altLang="en-US"/>
              <a:t>(static HTML, </a:t>
            </a:r>
            <a:br>
              <a:rPr lang="en-US" altLang="en-US"/>
            </a:br>
            <a:r>
              <a:rPr lang="en-US" altLang="en-US"/>
              <a:t> server-side </a:t>
            </a:r>
          </a:p>
          <a:p>
            <a:pPr eaLnBrk="1" hangingPunct="1"/>
            <a:r>
              <a:rPr lang="en-US" altLang="en-US"/>
              <a:t>logic)</a:t>
            </a:r>
          </a:p>
        </p:txBody>
      </p:sp>
      <p:sp>
        <p:nvSpPr>
          <p:cNvPr id="49" name="AutoShape 23"/>
          <p:cNvSpPr>
            <a:spLocks noChangeArrowheads="1"/>
          </p:cNvSpPr>
          <p:nvPr/>
        </p:nvSpPr>
        <p:spPr bwMode="auto">
          <a:xfrm>
            <a:off x="8079927" y="4420395"/>
            <a:ext cx="611187" cy="1505621"/>
          </a:xfrm>
          <a:prstGeom prst="downArrow">
            <a:avLst>
              <a:gd name="adj1" fmla="val 50000"/>
              <a:gd name="adj2" fmla="val 78052"/>
            </a:avLst>
          </a:prstGeom>
          <a:solidFill>
            <a:schemeClr val="bg2"/>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latin typeface="Perpetua" panose="02020502060401020303" pitchFamily="18" charset="0"/>
            </a:endParaRPr>
          </a:p>
        </p:txBody>
      </p:sp>
    </p:spTree>
    <p:extLst>
      <p:ext uri="{BB962C8B-B14F-4D97-AF65-F5344CB8AC3E}">
        <p14:creationId xmlns:p14="http://schemas.microsoft.com/office/powerpoint/2010/main" xmlns="" val="367723958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up)">
                                      <p:cBhvr>
                                        <p:cTn id="12" dur="500"/>
                                        <p:tgtEl>
                                          <p:spTgt spid="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AE906B-10B7-4C0D-940E-B0A9DE2E7BAA}"/>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 xmlns:a16="http://schemas.microsoft.com/office/drawing/2014/main" id="{5230C132-B358-4C3B-8D12-6E541C42F000}"/>
              </a:ext>
            </a:extLst>
          </p:cNvPr>
          <p:cNvSpPr>
            <a:spLocks noGrp="1"/>
          </p:cNvSpPr>
          <p:nvPr>
            <p:ph idx="1"/>
          </p:nvPr>
        </p:nvSpPr>
        <p:spPr/>
        <p:txBody>
          <a:bodyPr>
            <a:normAutofit fontScale="92500" lnSpcReduction="10000"/>
          </a:bodyPr>
          <a:lstStyle/>
          <a:p>
            <a:r>
              <a:rPr lang="en-US" dirty="0"/>
              <a:t>Which language(s) is/are understood by the browser?</a:t>
            </a:r>
          </a:p>
          <a:p>
            <a:pPr lvl="1"/>
            <a:r>
              <a:rPr lang="en-US" dirty="0"/>
              <a:t>HTML</a:t>
            </a:r>
          </a:p>
          <a:p>
            <a:pPr lvl="1"/>
            <a:r>
              <a:rPr lang="en-US" dirty="0"/>
              <a:t>JavaScript</a:t>
            </a:r>
          </a:p>
          <a:p>
            <a:pPr lvl="1"/>
            <a:r>
              <a:rPr lang="en-US" dirty="0"/>
              <a:t>CSS</a:t>
            </a:r>
          </a:p>
          <a:p>
            <a:r>
              <a:rPr lang="en-US" dirty="0"/>
              <a:t>What is the purpose of Server-Side Languages like </a:t>
            </a:r>
            <a:r>
              <a:rPr lang="en-US" dirty="0" err="1"/>
              <a:t>ASP.Net</a:t>
            </a:r>
            <a:r>
              <a:rPr lang="en-US" dirty="0"/>
              <a:t>, PHP, JSP, </a:t>
            </a:r>
            <a:r>
              <a:rPr lang="en-US" dirty="0" err="1"/>
              <a:t>etc</a:t>
            </a:r>
            <a:endParaRPr lang="en-US" dirty="0"/>
          </a:p>
          <a:p>
            <a:r>
              <a:rPr lang="en-US" dirty="0"/>
              <a:t>What is meant by the terms “POST” and “GET”</a:t>
            </a:r>
          </a:p>
          <a:p>
            <a:pPr lvl="1"/>
            <a:r>
              <a:rPr lang="en-US" dirty="0"/>
              <a:t>GET has parameters in URL (Query String)</a:t>
            </a:r>
          </a:p>
          <a:p>
            <a:pPr lvl="1"/>
            <a:r>
              <a:rPr lang="en-US" dirty="0"/>
              <a:t>POST has parameters in the message header </a:t>
            </a:r>
          </a:p>
        </p:txBody>
      </p:sp>
    </p:spTree>
    <p:extLst>
      <p:ext uri="{BB962C8B-B14F-4D97-AF65-F5344CB8AC3E}">
        <p14:creationId xmlns:p14="http://schemas.microsoft.com/office/powerpoint/2010/main" xmlns="" val="161434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normAutofit/>
          </a:bodyPr>
          <a:lstStyle/>
          <a:p>
            <a:r>
              <a:rPr lang="en-US" sz="3200" dirty="0" smtClean="0"/>
              <a:t>MVC </a:t>
            </a:r>
            <a:r>
              <a:rPr lang="en-US" sz="3200" dirty="0"/>
              <a:t>stands for Model, View, and Controller. MVC separates an application into three components - Model, View, and Controller</a:t>
            </a:r>
            <a:r>
              <a:rPr lang="en-US" sz="3200" dirty="0" smtClean="0"/>
              <a:t>.</a:t>
            </a:r>
          </a:p>
          <a:p>
            <a:endParaRPr lang="en-US" sz="3200" dirty="0"/>
          </a:p>
        </p:txBody>
      </p:sp>
    </p:spTree>
    <p:extLst>
      <p:ext uri="{BB962C8B-B14F-4D97-AF65-F5344CB8AC3E}">
        <p14:creationId xmlns:p14="http://schemas.microsoft.com/office/powerpoint/2010/main" xmlns="" val="87425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Model</a:t>
            </a:r>
            <a:endParaRPr lang="en-US" dirty="0"/>
          </a:p>
        </p:txBody>
      </p:sp>
      <p:sp>
        <p:nvSpPr>
          <p:cNvPr id="3" name="Content Placeholder 2"/>
          <p:cNvSpPr>
            <a:spLocks noGrp="1"/>
          </p:cNvSpPr>
          <p:nvPr>
            <p:ph idx="1"/>
          </p:nvPr>
        </p:nvSpPr>
        <p:spPr/>
        <p:txBody>
          <a:bodyPr/>
          <a:lstStyle/>
          <a:p>
            <a:r>
              <a:rPr lang="en-US" dirty="0"/>
              <a:t>Model represents the shape of the data. A class in C# is used to describe a model. Model objects store data retrieved from the database.</a:t>
            </a:r>
            <a:endParaRPr lang="en-US" dirty="0" smtClean="0"/>
          </a:p>
          <a:p>
            <a:endParaRPr lang="en-US" dirty="0"/>
          </a:p>
          <a:p>
            <a:r>
              <a:rPr lang="en-US" b="1" dirty="0" smtClean="0"/>
              <a:t>Model </a:t>
            </a:r>
            <a:r>
              <a:rPr lang="en-US" b="1" dirty="0"/>
              <a:t>represents the </a:t>
            </a:r>
            <a:r>
              <a:rPr lang="en-US" b="1" dirty="0" smtClean="0"/>
              <a:t>data</a:t>
            </a:r>
            <a:r>
              <a:rPr lang="en-US" dirty="0" smtClean="0"/>
              <a:t>.</a:t>
            </a:r>
            <a:endParaRPr lang="en-US" dirty="0"/>
          </a:p>
        </p:txBody>
      </p:sp>
    </p:spTree>
    <p:extLst>
      <p:ext uri="{BB962C8B-B14F-4D97-AF65-F5344CB8AC3E}">
        <p14:creationId xmlns:p14="http://schemas.microsoft.com/office/powerpoint/2010/main" xmlns="" val="4487273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1429</TotalTime>
  <Words>686</Words>
  <Application>Microsoft Office PowerPoint</Application>
  <PresentationFormat>Custom</PresentationFormat>
  <Paragraphs>87</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CS4042 – Information Processing Techniques(IPT)</vt:lpstr>
      <vt:lpstr>ASP.Net (Active Server Pages)</vt:lpstr>
      <vt:lpstr>ASP.NET Architecture</vt:lpstr>
      <vt:lpstr>Static &amp; Dynamic Web Pages</vt:lpstr>
      <vt:lpstr>Full PostBack &amp; Partial PostBack</vt:lpstr>
      <vt:lpstr>Server-Side Code</vt:lpstr>
      <vt:lpstr>Web Development</vt:lpstr>
      <vt:lpstr>MVC</vt:lpstr>
      <vt:lpstr>MVC : Model</vt:lpstr>
      <vt:lpstr>MVC : View</vt:lpstr>
      <vt:lpstr>MVC : Controller </vt:lpstr>
      <vt:lpstr>MVC Architecture</vt:lpstr>
      <vt:lpstr>Illustration of Flow in MVC</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Zain</cp:lastModifiedBy>
  <cp:revision>74</cp:revision>
  <dcterms:created xsi:type="dcterms:W3CDTF">2019-01-21T07:30:30Z</dcterms:created>
  <dcterms:modified xsi:type="dcterms:W3CDTF">2021-09-15T07:33:39Z</dcterms:modified>
</cp:coreProperties>
</file>