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59" r:id="rId6"/>
    <p:sldId id="260" r:id="rId7"/>
    <p:sldId id="274" r:id="rId8"/>
    <p:sldId id="275" r:id="rId9"/>
    <p:sldId id="276" r:id="rId10"/>
    <p:sldId id="284" r:id="rId11"/>
    <p:sldId id="277" r:id="rId12"/>
    <p:sldId id="286" r:id="rId13"/>
    <p:sldId id="285" r:id="rId14"/>
    <p:sldId id="287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A7A4D-CBFA-427E-BB7F-6767B3B9E7C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80D3E-375B-4329-B4C0-F1CFC38F8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9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8EF7C1-12D9-48AC-994E-03B3A9B03A8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7565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0FAC-7D32-4F13-B7FB-3DAB5C67D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0D6DE-C4EE-47AD-926D-746EAC5EA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86A86-CDAD-47EF-B0F4-7A5F5ADEF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759E-4A71-4067-8255-BC980BE25B4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57707-ABFD-434E-B6FB-F780D0DF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8851B-4F23-40AF-AE10-E7148AE8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AEB5-3F99-4CBB-8BAA-A066BEA7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8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032E-240D-46A2-845C-C7370D73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1AE9F-2959-46BD-8786-F4D87E74D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C9BF4-426F-4C5C-86CE-7939BCB13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759E-4A71-4067-8255-BC980BE25B4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FABF2-D507-4CE3-961D-7BE313BC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7A1DC-8FD3-49D8-9C06-5F6AD00F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AEB5-3F99-4CBB-8BAA-A066BEA7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3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48DD5E-8B45-4430-A125-87A202B37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30B5B-558B-4E90-BB80-2AC8D56AE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18CE4-750E-4CD7-B9A0-4AD1B8DED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759E-4A71-4067-8255-BC980BE25B4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14B27-FEEA-4ECA-ADCE-9ADC5F07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117B4-000D-4EF2-AAA1-05A9CFB8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AEB5-3F99-4CBB-8BAA-A066BEA7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2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3613-F3A9-4AAC-9125-6CD6C1EE2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5A436-84AE-4624-BBC6-82B72AC81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98BA9-C06C-436F-ABB8-96DBB05D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759E-4A71-4067-8255-BC980BE25B4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47CB9-0492-417E-B49A-26C85DA96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5D0B7-2958-41CB-84E1-34C068A7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AEB5-3F99-4CBB-8BAA-A066BEA7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7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8E7ED-F8CF-4102-B5EB-313B6F747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8DF5E-06B4-4AE3-A659-CEF3A80F0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CAAF6-C9F8-4FC3-80F4-3839EFD9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759E-4A71-4067-8255-BC980BE25B4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E1286-C143-466F-B0E8-1DAB3E38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D0F7D-DD49-43C2-8869-5522A322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AEB5-3F99-4CBB-8BAA-A066BEA7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17EB-8289-45D3-9EC8-299F8FABC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B5550-47DA-40A7-8C3E-18EBFA619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5F8FA-8E0C-4EDC-A45F-75DB963C9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99983-6BB1-4813-8E9B-45E5787FD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759E-4A71-4067-8255-BC980BE25B4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77BDA-569B-48BA-95C3-67D317E8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A4DC8-65E7-40BE-95F4-BE8C43CCF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AEB5-3F99-4CBB-8BAA-A066BEA7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8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7637-4F59-4CB6-940C-9123585C7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094E4-9D7D-4AB2-9BC0-75CEA26CD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BDDA8-3CF0-40B1-8CB8-9F02439C4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0849BB-D518-4E06-BEFE-10BED14E7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FA6C8D-C1D0-40E7-8BD4-CFE08B5E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AA6010-00EF-4D1A-B779-3F45CE8F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759E-4A71-4067-8255-BC980BE25B4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521496-5219-40D0-8582-F1C20024D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EF33A-8127-4E7F-8BA2-818D57BC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AEB5-3F99-4CBB-8BAA-A066BEA7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7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BF6E-F5AA-4111-B85B-9A53D7CF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D3A43-1F9E-4491-8C95-8DA34964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759E-4A71-4067-8255-BC980BE25B4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89F0C-F3BD-4D50-AB4B-16D5B2A58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52AA1-CB84-4E74-B7D3-C155F71A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AEB5-3F99-4CBB-8BAA-A066BEA7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1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001087-DC31-4A6F-8745-5E381A9B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759E-4A71-4067-8255-BC980BE25B4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E98B29-546E-46D4-9FFA-363D891FA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D8635-B499-4498-809D-C85A668E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AEB5-3F99-4CBB-8BAA-A066BEA7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1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53C93-0A8B-4028-AFCA-685FAD5A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6CB66-E7E2-4342-8954-9A16D9A83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56FF1-EFD3-415F-82D1-592F4C6CC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E2D7B-B786-429F-87C6-429F3D485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759E-4A71-4067-8255-BC980BE25B4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5D7C6-E219-4A29-9935-0E3B3C51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0C777-B08A-4155-8840-6669591D1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AEB5-3F99-4CBB-8BAA-A066BEA7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C6BF-2B89-4353-AC4A-5B606526B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BAC4B1-3C7A-4EDD-BE41-B3711AD13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04AA8-5258-4A73-9786-4A3DDEB95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3E33D-EEA3-4484-80C5-079E1003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759E-4A71-4067-8255-BC980BE25B4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6867B-79BE-4167-9522-DE572150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C241F-275E-4153-83FD-3F81C688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AEB5-3F99-4CBB-8BAA-A066BEA7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1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3E5AE-BEC6-4FEF-AE19-15185D4AA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37C41-6D3D-4425-93D2-9783254C3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F9639-B0C9-42DD-ACD2-51E089F50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D759E-4A71-4067-8255-BC980BE25B4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5A0C5-15AF-452E-819E-CF7AD9B90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7778C-A5FB-41F8-ABB0-CBA211897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DAEB5-3F99-4CBB-8BAA-A066BEA7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0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E5F88-CB12-4AB6-8F81-8F80926F23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JSON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802E9-AAE9-44D1-82DE-72BC6CD8F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Week 7</a:t>
            </a:r>
          </a:p>
        </p:txBody>
      </p:sp>
    </p:spTree>
    <p:extLst>
      <p:ext uri="{BB962C8B-B14F-4D97-AF65-F5344CB8AC3E}">
        <p14:creationId xmlns:p14="http://schemas.microsoft.com/office/powerpoint/2010/main" val="1852507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407987"/>
          </a:xfrm>
        </p:spPr>
        <p:txBody>
          <a:bodyPr>
            <a:normAutofit fontScale="90000"/>
          </a:bodyPr>
          <a:lstStyle/>
          <a:p>
            <a:r>
              <a:rPr lang="en-US" altLang="en-US" sz="3800"/>
              <a:t>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1246909" y="1939636"/>
            <a:ext cx="8963891" cy="4191290"/>
          </a:xfrm>
        </p:spPr>
        <p:txBody>
          <a:bodyPr/>
          <a:lstStyle/>
          <a:p>
            <a:r>
              <a:rPr lang="en-US" altLang="en-US" dirty="0"/>
              <a:t>An array can be shown as </a:t>
            </a:r>
          </a:p>
          <a:p>
            <a:r>
              <a:rPr lang="en-US" altLang="en-US" dirty="0"/>
              <a:t>["Sunday", "Monday", "Tuesday", "Wednesday“]</a:t>
            </a:r>
          </a:p>
          <a:p>
            <a:r>
              <a:rPr lang="en-US" altLang="en-US" dirty="0"/>
              <a:t>All data types are intuitive and similar to other programming languages</a:t>
            </a:r>
          </a:p>
          <a:p>
            <a:r>
              <a:rPr lang="en-US" altLang="en-US" dirty="0"/>
              <a:t>Also compatible with other languages like C, C++, C#, ColdFusion, Python and many more.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065868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Objects are unordered containers of key/value pairs</a:t>
            </a:r>
          </a:p>
          <a:p>
            <a:r>
              <a:rPr lang="en-US" altLang="en-US"/>
              <a:t>Objects are wrapped in </a:t>
            </a:r>
            <a:r>
              <a:rPr lang="en-US" altLang="en-US" b="1">
                <a:latin typeface="Courier New" panose="02070309020205020404" pitchFamily="49" charset="0"/>
              </a:rPr>
              <a:t>{ }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,</a:t>
            </a:r>
            <a:r>
              <a:rPr lang="en-US" altLang="en-US"/>
              <a:t> separates key/value pairs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:</a:t>
            </a:r>
            <a:r>
              <a:rPr lang="en-US" altLang="en-US"/>
              <a:t> separates keys and values</a:t>
            </a:r>
          </a:p>
          <a:p>
            <a:r>
              <a:rPr lang="en-US" altLang="en-US"/>
              <a:t>Keys are strings </a:t>
            </a:r>
          </a:p>
          <a:p>
            <a:r>
              <a:rPr lang="en-US" altLang="en-US"/>
              <a:t>Values are JSON values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struct, record, hashtable, object</a:t>
            </a:r>
          </a:p>
        </p:txBody>
      </p:sp>
    </p:spTree>
    <p:extLst>
      <p:ext uri="{BB962C8B-B14F-4D97-AF65-F5344CB8AC3E}">
        <p14:creationId xmlns:p14="http://schemas.microsoft.com/office/powerpoint/2010/main" val="1068648699"/>
      </p:ext>
    </p:extLst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7B23-8286-40A2-A6F9-BDF3AED3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C72EE-6B16-4F00-AA69-99D1DF8B0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691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b="1" dirty="0">
                <a:solidFill>
                  <a:srgbClr val="0070C0"/>
                </a:solidFill>
              </a:rPr>
              <a:t>{</a:t>
            </a:r>
            <a:br>
              <a:rPr lang="en-US" sz="1400" b="1" dirty="0"/>
            </a:br>
            <a:r>
              <a:rPr lang="en-US" sz="1400" b="1" dirty="0"/>
              <a:t> "</a:t>
            </a:r>
            <a:r>
              <a:rPr lang="en-US" sz="1400" b="1" dirty="0">
                <a:solidFill>
                  <a:srgbClr val="C00000"/>
                </a:solidFill>
              </a:rPr>
              <a:t>id</a:t>
            </a:r>
            <a:r>
              <a:rPr lang="en-US" sz="1400" b="1" dirty="0"/>
              <a:t>": </a:t>
            </a:r>
            <a:r>
              <a:rPr lang="en-US" sz="1400" b="1" dirty="0">
                <a:solidFill>
                  <a:srgbClr val="00B0F0"/>
                </a:solidFill>
              </a:rPr>
              <a:t>1</a:t>
            </a:r>
            <a:r>
              <a:rPr lang="en-US" sz="1400" b="1" dirty="0"/>
              <a:t>,</a:t>
            </a:r>
            <a:br>
              <a:rPr lang="en-US" sz="1400" b="1" dirty="0"/>
            </a:br>
            <a:r>
              <a:rPr lang="en-US" sz="1400" b="1" dirty="0"/>
              <a:t>"</a:t>
            </a:r>
            <a:r>
              <a:rPr lang="en-US" sz="1400" b="1" dirty="0">
                <a:solidFill>
                  <a:srgbClr val="C00000"/>
                </a:solidFill>
              </a:rPr>
              <a:t>age</a:t>
            </a:r>
            <a:r>
              <a:rPr lang="en-US" sz="1400" b="1" dirty="0"/>
              <a:t>": </a:t>
            </a:r>
            <a:r>
              <a:rPr lang="en-US" sz="1400" b="1" dirty="0">
                <a:solidFill>
                  <a:srgbClr val="00B0F0"/>
                </a:solidFill>
              </a:rPr>
              <a:t>30</a:t>
            </a:r>
            <a:r>
              <a:rPr lang="en-US" sz="1400" b="1" dirty="0"/>
              <a:t>,</a:t>
            </a:r>
            <a:br>
              <a:rPr lang="en-US" sz="1400" b="1" dirty="0"/>
            </a:br>
            <a:r>
              <a:rPr lang="en-US" sz="1400" b="1" dirty="0"/>
              <a:t>"</a:t>
            </a:r>
            <a:r>
              <a:rPr lang="en-US" sz="1400" b="1" dirty="0">
                <a:solidFill>
                  <a:srgbClr val="C00000"/>
                </a:solidFill>
              </a:rPr>
              <a:t>Address</a:t>
            </a:r>
            <a:r>
              <a:rPr lang="en-US" sz="1400" b="1" dirty="0"/>
              <a:t>" : </a:t>
            </a:r>
            <a:br>
              <a:rPr lang="en-US" sz="1400" b="1" dirty="0"/>
            </a:br>
            <a:r>
              <a:rPr lang="en-US" sz="1400" b="1" dirty="0">
                <a:solidFill>
                  <a:srgbClr val="00B050"/>
                </a:solidFill>
              </a:rPr>
              <a:t>[</a:t>
            </a:r>
            <a:br>
              <a:rPr lang="en-US" sz="1400" b="1" dirty="0"/>
            </a:br>
            <a:r>
              <a:rPr lang="en-US" sz="1400" b="1" dirty="0"/>
              <a:t> </a:t>
            </a:r>
            <a:r>
              <a:rPr lang="en-US" sz="1400" b="1" dirty="0">
                <a:solidFill>
                  <a:srgbClr val="7030A0"/>
                </a:solidFill>
              </a:rPr>
              <a:t>{</a:t>
            </a:r>
            <a:br>
              <a:rPr lang="en-US" sz="1400" b="1" dirty="0"/>
            </a:br>
            <a:r>
              <a:rPr lang="en-US" sz="1400" b="1" dirty="0"/>
              <a:t>"</a:t>
            </a:r>
            <a:r>
              <a:rPr lang="en-US" sz="1400" b="1" dirty="0">
                <a:solidFill>
                  <a:srgbClr val="C00000"/>
                </a:solidFill>
              </a:rPr>
              <a:t>city</a:t>
            </a:r>
            <a:r>
              <a:rPr lang="en-US" sz="1400" b="1" dirty="0"/>
              <a:t>": “</a:t>
            </a:r>
            <a:r>
              <a:rPr lang="en-US" sz="1400" b="1" dirty="0">
                <a:solidFill>
                  <a:srgbClr val="00B0F0"/>
                </a:solidFill>
              </a:rPr>
              <a:t>Lahore</a:t>
            </a:r>
            <a:r>
              <a:rPr lang="en-US" sz="1400" b="1" dirty="0"/>
              <a:t>",</a:t>
            </a:r>
            <a:br>
              <a:rPr lang="en-US" sz="1400" b="1" dirty="0"/>
            </a:br>
            <a:r>
              <a:rPr lang="en-US" sz="1400" b="1" dirty="0"/>
              <a:t>"</a:t>
            </a:r>
            <a:r>
              <a:rPr lang="en-US" sz="1400" b="1" dirty="0">
                <a:solidFill>
                  <a:srgbClr val="C00000"/>
                </a:solidFill>
              </a:rPr>
              <a:t>country</a:t>
            </a:r>
            <a:r>
              <a:rPr lang="en-US" sz="1400" b="1" dirty="0"/>
              <a:t>“ :  “</a:t>
            </a:r>
            <a:r>
              <a:rPr lang="en-US" sz="1400" b="1" dirty="0">
                <a:solidFill>
                  <a:srgbClr val="00B0F0"/>
                </a:solidFill>
              </a:rPr>
              <a:t>Pakistan</a:t>
            </a:r>
            <a:r>
              <a:rPr lang="en-US" sz="1400" b="1" dirty="0"/>
              <a:t>”</a:t>
            </a:r>
            <a:br>
              <a:rPr lang="en-US" sz="1400" b="1" dirty="0"/>
            </a:br>
            <a:r>
              <a:rPr lang="en-US" sz="1400" b="1" dirty="0">
                <a:solidFill>
                  <a:srgbClr val="7030A0"/>
                </a:solidFill>
              </a:rPr>
              <a:t>}</a:t>
            </a:r>
            <a:r>
              <a:rPr lang="en-US" sz="1400" b="1" dirty="0"/>
              <a:t> ,</a:t>
            </a:r>
            <a:br>
              <a:rPr lang="en-US" sz="1400" b="1" dirty="0"/>
            </a:br>
            <a:r>
              <a:rPr lang="en-US" sz="1400" b="1" dirty="0">
                <a:solidFill>
                  <a:srgbClr val="7030A0"/>
                </a:solidFill>
              </a:rPr>
              <a:t>{</a:t>
            </a:r>
            <a:br>
              <a:rPr lang="en-US" sz="1400" b="1" dirty="0"/>
            </a:br>
            <a:r>
              <a:rPr lang="en-US" sz="1400" b="1" dirty="0"/>
              <a:t>"</a:t>
            </a:r>
            <a:r>
              <a:rPr lang="en-US" sz="1400" b="1" dirty="0">
                <a:solidFill>
                  <a:srgbClr val="C00000"/>
                </a:solidFill>
              </a:rPr>
              <a:t>city</a:t>
            </a:r>
            <a:r>
              <a:rPr lang="en-US" sz="1400" b="1" dirty="0"/>
              <a:t>“ : “</a:t>
            </a:r>
            <a:r>
              <a:rPr lang="en-US" sz="1400" b="1" dirty="0">
                <a:solidFill>
                  <a:srgbClr val="00B0F0"/>
                </a:solidFill>
              </a:rPr>
              <a:t>Calcutta</a:t>
            </a:r>
            <a:r>
              <a:rPr lang="en-US" sz="1400" b="1" dirty="0"/>
              <a:t>", </a:t>
            </a:r>
            <a:br>
              <a:rPr lang="en-US" sz="1400" b="1" dirty="0"/>
            </a:br>
            <a:r>
              <a:rPr lang="en-US" sz="1400" b="1" dirty="0"/>
              <a:t>"</a:t>
            </a:r>
            <a:r>
              <a:rPr lang="en-US" sz="1400" b="1" dirty="0">
                <a:solidFill>
                  <a:srgbClr val="C00000"/>
                </a:solidFill>
              </a:rPr>
              <a:t>country</a:t>
            </a:r>
            <a:r>
              <a:rPr lang="en-US" sz="1400" b="1" dirty="0"/>
              <a:t>“ :  “</a:t>
            </a:r>
            <a:r>
              <a:rPr lang="en-US" sz="1400" b="1" dirty="0">
                <a:solidFill>
                  <a:srgbClr val="00B0F0"/>
                </a:solidFill>
              </a:rPr>
              <a:t>India</a:t>
            </a:r>
            <a:r>
              <a:rPr lang="en-US" sz="1400" b="1" dirty="0"/>
              <a:t>“</a:t>
            </a:r>
            <a:br>
              <a:rPr lang="en-US" sz="1400" b="1" dirty="0"/>
            </a:br>
            <a:r>
              <a:rPr lang="en-US" sz="1400" b="1" dirty="0">
                <a:solidFill>
                  <a:srgbClr val="7030A0"/>
                </a:solidFill>
              </a:rPr>
              <a:t>}</a:t>
            </a:r>
            <a:br>
              <a:rPr lang="en-US" sz="1400" b="1" dirty="0"/>
            </a:br>
            <a:r>
              <a:rPr lang="en-US" sz="1400" b="1" dirty="0">
                <a:solidFill>
                  <a:srgbClr val="00B050"/>
                </a:solidFill>
              </a:rPr>
              <a:t>]</a:t>
            </a:r>
            <a:r>
              <a:rPr lang="en-US" sz="1400" b="1" dirty="0"/>
              <a:t> </a:t>
            </a:r>
            <a:br>
              <a:rPr lang="en-US" sz="1400" b="1" dirty="0"/>
            </a:br>
            <a:r>
              <a:rPr lang="en-US" sz="1400" b="1" dirty="0"/>
              <a:t>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b="1" dirty="0"/>
              <a:t>“</a:t>
            </a:r>
            <a:r>
              <a:rPr lang="en-US" sz="1400" b="1" dirty="0">
                <a:solidFill>
                  <a:srgbClr val="C00000"/>
                </a:solidFill>
              </a:rPr>
              <a:t>passport</a:t>
            </a:r>
            <a:r>
              <a:rPr lang="en-US" sz="1400" b="1" dirty="0"/>
              <a:t>“ : </a:t>
            </a:r>
            <a:r>
              <a:rPr lang="en-US" sz="1400" b="1" dirty="0">
                <a:solidFill>
                  <a:srgbClr val="00B0F0"/>
                </a:solidFill>
              </a:rPr>
              <a:t>null</a:t>
            </a:r>
            <a:r>
              <a:rPr lang="en-US" sz="1400" b="1" dirty="0"/>
              <a:t>,</a:t>
            </a:r>
            <a:br>
              <a:rPr lang="en-US" sz="1400" b="1" dirty="0"/>
            </a:br>
            <a:r>
              <a:rPr lang="en-US" sz="1400" b="1" dirty="0"/>
              <a:t>“</a:t>
            </a:r>
            <a:r>
              <a:rPr lang="en-US" sz="1400" b="1" dirty="0" err="1">
                <a:solidFill>
                  <a:srgbClr val="C00000"/>
                </a:solidFill>
              </a:rPr>
              <a:t>hasluggage</a:t>
            </a:r>
            <a:r>
              <a:rPr lang="en-US" sz="1400" b="1" dirty="0"/>
              <a:t>” : </a:t>
            </a:r>
            <a:r>
              <a:rPr lang="en-US" sz="1400" b="1" dirty="0">
                <a:solidFill>
                  <a:srgbClr val="00B0F0"/>
                </a:solidFill>
              </a:rPr>
              <a:t>true</a:t>
            </a:r>
            <a:r>
              <a:rPr lang="en-US" sz="1400" b="1" dirty="0"/>
              <a:t>,</a:t>
            </a:r>
            <a:br>
              <a:rPr lang="en-US" sz="1400" b="1" dirty="0"/>
            </a:br>
            <a:r>
              <a:rPr lang="en-US" sz="1400" b="1" dirty="0"/>
              <a:t>“</a:t>
            </a:r>
            <a:r>
              <a:rPr lang="en-US" sz="1400" b="1" dirty="0">
                <a:solidFill>
                  <a:srgbClr val="C00000"/>
                </a:solidFill>
              </a:rPr>
              <a:t>business</a:t>
            </a:r>
            <a:r>
              <a:rPr lang="en-US" sz="1400" b="1" dirty="0"/>
              <a:t>" :  {</a:t>
            </a:r>
            <a:br>
              <a:rPr lang="en-US" sz="1400" b="1" dirty="0"/>
            </a:br>
            <a:r>
              <a:rPr lang="en-US" sz="1400" b="1" dirty="0"/>
              <a:t>“</a:t>
            </a:r>
            <a:r>
              <a:rPr lang="en-US" sz="1400" b="1" dirty="0">
                <a:solidFill>
                  <a:srgbClr val="C00000"/>
                </a:solidFill>
              </a:rPr>
              <a:t>education</a:t>
            </a:r>
            <a:r>
              <a:rPr lang="en-US" sz="1400" b="1" dirty="0"/>
              <a:t>“ : “BA",</a:t>
            </a:r>
            <a:br>
              <a:rPr lang="en-US" sz="1400" b="1" dirty="0"/>
            </a:br>
            <a:r>
              <a:rPr lang="en-US" sz="1400" b="1" dirty="0"/>
              <a:t>“</a:t>
            </a:r>
            <a:r>
              <a:rPr lang="en-US" sz="1400" b="1" dirty="0">
                <a:solidFill>
                  <a:srgbClr val="C00000"/>
                </a:solidFill>
              </a:rPr>
              <a:t>investment</a:t>
            </a:r>
            <a:r>
              <a:rPr lang="en-US" sz="1400" b="1" dirty="0"/>
              <a:t>“ : </a:t>
            </a:r>
            <a:r>
              <a:rPr lang="en-US" sz="1400" b="1" dirty="0">
                <a:solidFill>
                  <a:srgbClr val="00B0F0"/>
                </a:solidFill>
              </a:rPr>
              <a:t>5000</a:t>
            </a:r>
            <a:br>
              <a:rPr lang="en-US" sz="1400" b="1" dirty="0"/>
            </a:br>
            <a:r>
              <a:rPr lang="en-US" sz="1400" b="1" dirty="0"/>
              <a:t>}</a:t>
            </a:r>
            <a:br>
              <a:rPr lang="en-US" sz="1400" b="1" dirty="0"/>
            </a:br>
            <a:r>
              <a:rPr lang="en-US" sz="14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347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6EAB7-BAB0-4257-A79F-76223333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781F2-B95D-445E-BF8B-D49DC9A57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[ </a:t>
            </a:r>
            <a:r>
              <a:rPr lang="en-US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>
                <a:solidFill>
                  <a:srgbClr val="C00000"/>
                </a:solidFill>
              </a:rPr>
              <a:t>name</a:t>
            </a:r>
            <a:r>
              <a:rPr lang="en-US" dirty="0"/>
              <a:t>" : "</a:t>
            </a:r>
            <a:r>
              <a:rPr lang="en-US" dirty="0">
                <a:solidFill>
                  <a:srgbClr val="00B050"/>
                </a:solidFill>
              </a:rPr>
              <a:t>Jason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>
                <a:solidFill>
                  <a:srgbClr val="C00000"/>
                </a:solidFill>
              </a:rPr>
              <a:t>age</a:t>
            </a:r>
            <a:r>
              <a:rPr lang="en-US" dirty="0"/>
              <a:t>" : "</a:t>
            </a:r>
            <a:r>
              <a:rPr lang="en-US" dirty="0">
                <a:solidFill>
                  <a:srgbClr val="00B050"/>
                </a:solidFill>
              </a:rPr>
              <a:t>24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>
                <a:solidFill>
                  <a:srgbClr val="C00000"/>
                </a:solidFill>
              </a:rPr>
              <a:t>gender</a:t>
            </a:r>
            <a:r>
              <a:rPr lang="en-US" dirty="0"/>
              <a:t>" : "</a:t>
            </a:r>
            <a:r>
              <a:rPr lang="en-US" dirty="0">
                <a:solidFill>
                  <a:srgbClr val="00B050"/>
                </a:solidFill>
              </a:rPr>
              <a:t>male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>
                <a:solidFill>
                  <a:srgbClr val="C00000"/>
                </a:solidFill>
              </a:rPr>
              <a:t>name</a:t>
            </a:r>
            <a:r>
              <a:rPr lang="en-US" dirty="0"/>
              <a:t>" : "</a:t>
            </a:r>
            <a:r>
              <a:rPr lang="en-US" dirty="0">
                <a:solidFill>
                  <a:srgbClr val="00B050"/>
                </a:solidFill>
              </a:rPr>
              <a:t>Kyle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>
                <a:solidFill>
                  <a:srgbClr val="C00000"/>
                </a:solidFill>
              </a:rPr>
              <a:t>age</a:t>
            </a:r>
            <a:r>
              <a:rPr lang="en-US" dirty="0"/>
              <a:t>" : "</a:t>
            </a:r>
            <a:r>
              <a:rPr lang="en-US" dirty="0">
                <a:solidFill>
                  <a:srgbClr val="00B050"/>
                </a:solidFill>
              </a:rPr>
              <a:t>21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>
                <a:solidFill>
                  <a:srgbClr val="C00000"/>
                </a:solidFill>
              </a:rPr>
              <a:t>gender</a:t>
            </a:r>
            <a:r>
              <a:rPr lang="en-US" dirty="0"/>
              <a:t>" : "</a:t>
            </a:r>
            <a:r>
              <a:rPr lang="en-US" dirty="0">
                <a:solidFill>
                  <a:srgbClr val="00B050"/>
                </a:solidFill>
              </a:rPr>
              <a:t>male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} 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05650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6C24-3B5C-4C80-B679-4EFBD123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vs XML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3943F6-E215-4705-AC16-04A4D2A7B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606" y="2500211"/>
            <a:ext cx="7454788" cy="2320364"/>
          </a:xfrm>
        </p:spPr>
      </p:pic>
    </p:spTree>
    <p:extLst>
      <p:ext uri="{BB962C8B-B14F-4D97-AF65-F5344CB8AC3E}">
        <p14:creationId xmlns:p14="http://schemas.microsoft.com/office/powerpoint/2010/main" val="3721701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6787-D59A-481F-8CAE-0EABA83BB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00ECD-9434-4A6B-9745-0C69CDFB1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play around with JSON:</a:t>
            </a:r>
          </a:p>
          <a:p>
            <a:pPr marL="0" indent="0">
              <a:buNone/>
            </a:pPr>
            <a:r>
              <a:rPr lang="en-US" dirty="0"/>
              <a:t>https://jsonformatter.org/</a:t>
            </a:r>
          </a:p>
        </p:txBody>
      </p:sp>
    </p:spTree>
    <p:extLst>
      <p:ext uri="{BB962C8B-B14F-4D97-AF65-F5344CB8AC3E}">
        <p14:creationId xmlns:p14="http://schemas.microsoft.com/office/powerpoint/2010/main" val="139364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5D66-169A-4F7F-B570-0CF9BC43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BA1D3-1498-449E-B4A5-C3C1EC6A7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JSON (</a:t>
            </a:r>
            <a:r>
              <a:rPr lang="en-US" altLang="en-US" dirty="0" err="1"/>
              <a:t>Javasript</a:t>
            </a:r>
            <a:r>
              <a:rPr lang="en-US" altLang="en-US" dirty="0"/>
              <a:t> Object Notation) is a way to store information in an organized way</a:t>
            </a:r>
          </a:p>
          <a:p>
            <a:endParaRPr lang="en-US" altLang="en-US" dirty="0"/>
          </a:p>
          <a:p>
            <a:r>
              <a:rPr lang="en-US" altLang="en-US" dirty="0"/>
              <a:t>Interactive web applications, no more use page replacement. Data transfer without refreshing a page</a:t>
            </a:r>
          </a:p>
          <a:p>
            <a:endParaRPr lang="en-US" altLang="en-US" dirty="0"/>
          </a:p>
          <a:p>
            <a:r>
              <a:rPr lang="en-US" altLang="en-US" dirty="0"/>
              <a:t>The most important aspects of data transfer are simplicity, extensibility, interoperability, openness and human readability</a:t>
            </a:r>
          </a:p>
          <a:p>
            <a:endParaRPr lang="en-US" altLang="en-US" dirty="0"/>
          </a:p>
          <a:p>
            <a:r>
              <a:rPr lang="en-US" altLang="en-US" dirty="0"/>
              <a:t>Borrows its idea from 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9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ED7C-63E8-46A9-866B-BA1F39B4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30F4B-A11E-4D0F-8014-3B80B8796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XML, JSON provides a human-readable collection of information</a:t>
            </a:r>
          </a:p>
          <a:p>
            <a:endParaRPr lang="en-US" dirty="0"/>
          </a:p>
          <a:p>
            <a:r>
              <a:rPr lang="en-US" dirty="0"/>
              <a:t>JSON is a subset of </a:t>
            </a:r>
            <a:r>
              <a:rPr lang="en-US" dirty="0" err="1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37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CC607-198C-40C4-851A-57DEA3D4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uses?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FE87E-4526-413E-B41A-769FA7979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41836"/>
                </a:solidFill>
                <a:effectLst/>
                <a:latin typeface="Open Sans" panose="020B0606030504020204" pitchFamily="34" charset="0"/>
              </a:rPr>
              <a:t> To transmit data between servers and client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solidFill>
                <a:srgbClr val="041836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41836"/>
                </a:solidFill>
                <a:effectLst/>
                <a:latin typeface="Open Sans" panose="020B0606030504020204" pitchFamily="34" charset="0"/>
              </a:rPr>
              <a:t> It is a convenient way to serialize structured data and its transmission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solidFill>
                <a:srgbClr val="041836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41836"/>
                </a:solidFill>
                <a:effectLst/>
                <a:latin typeface="Open Sans" panose="020B0606030504020204" pitchFamily="34" charset="0"/>
              </a:rPr>
              <a:t> You can perform asynchronous data calls, thus making the process of data retrieval more efficient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solidFill>
                <a:srgbClr val="041836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41836"/>
                </a:solidFill>
                <a:effectLst/>
                <a:latin typeface="Open Sans" panose="020B0606030504020204" pitchFamily="34" charset="0"/>
              </a:rPr>
              <a:t> JavaScript-related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5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EB2E9-7290-4A15-871C-BA9438CE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6046C-099A-4C17-B16C-4C7C69566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Strings</a:t>
            </a:r>
          </a:p>
          <a:p>
            <a:r>
              <a:rPr lang="en-US" altLang="en-US" dirty="0"/>
              <a:t>Number</a:t>
            </a:r>
          </a:p>
          <a:p>
            <a:r>
              <a:rPr lang="en-US" altLang="en-US" dirty="0"/>
              <a:t>Boolean</a:t>
            </a:r>
          </a:p>
          <a:p>
            <a:r>
              <a:rPr lang="en-US" altLang="en-US" dirty="0"/>
              <a:t>Objects</a:t>
            </a:r>
          </a:p>
          <a:p>
            <a:r>
              <a:rPr lang="en-US" altLang="en-US" dirty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15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19803-FE3C-4FC7-B0B6-A952187E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8D9BC-6BB4-4EBF-A694-547B7B6DA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41836"/>
                </a:solidFill>
                <a:effectLst/>
                <a:latin typeface="Open Sans" panose="020B0606030504020204" pitchFamily="34" charset="0"/>
              </a:rPr>
              <a:t> All data should come in name/value pairs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solidFill>
                <a:srgbClr val="041836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41836"/>
                </a:solidFill>
                <a:effectLst/>
                <a:latin typeface="Open Sans" panose="020B0606030504020204" pitchFamily="34" charset="0"/>
              </a:rPr>
              <a:t> All of the data has to be separated by commas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solidFill>
                <a:srgbClr val="041836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41836"/>
                </a:solidFill>
                <a:effectLst/>
                <a:latin typeface="Open Sans" panose="020B0606030504020204" pitchFamily="34" charset="0"/>
              </a:rPr>
              <a:t> The array type of data should be held by square brackets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solidFill>
                <a:srgbClr val="041836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41836"/>
                </a:solidFill>
                <a:effectLst/>
                <a:latin typeface="Open Sans" panose="020B0606030504020204" pitchFamily="34" charset="0"/>
              </a:rPr>
              <a:t> The object-type data should be held by curly braces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949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20000"/>
              </a:spcAft>
            </a:pPr>
            <a:r>
              <a:rPr lang="en-US" altLang="en-US"/>
              <a:t>Sequence of 0 or more Unicode characters</a:t>
            </a:r>
          </a:p>
          <a:p>
            <a:r>
              <a:rPr lang="en-US" altLang="en-US"/>
              <a:t>No separate character type</a:t>
            </a:r>
          </a:p>
          <a:p>
            <a:pPr lvl="1"/>
            <a:r>
              <a:rPr lang="en-US" altLang="en-US"/>
              <a:t>A character is represented as a string with a length of 1</a:t>
            </a:r>
          </a:p>
          <a:p>
            <a:r>
              <a:rPr lang="en-US" altLang="en-US"/>
              <a:t>Wrapped in </a:t>
            </a:r>
            <a:r>
              <a:rPr lang="en-US" altLang="en-US" b="1">
                <a:latin typeface="Courier New" panose="02070309020205020404" pitchFamily="49" charset="0"/>
              </a:rPr>
              <a:t>"</a:t>
            </a:r>
            <a:r>
              <a:rPr lang="en-US" altLang="en-US"/>
              <a:t>double quotes</a:t>
            </a:r>
            <a:r>
              <a:rPr lang="en-US" altLang="en-US" b="1">
                <a:latin typeface="Courier New" panose="02070309020205020404" pitchFamily="49" charset="0"/>
              </a:rPr>
              <a:t>"</a:t>
            </a:r>
            <a:endParaRPr lang="en-US" altLang="en-US"/>
          </a:p>
          <a:p>
            <a:r>
              <a:rPr lang="en-US" altLang="en-US"/>
              <a:t>Backslash escapement</a:t>
            </a:r>
          </a:p>
        </p:txBody>
      </p:sp>
    </p:spTree>
    <p:extLst>
      <p:ext uri="{BB962C8B-B14F-4D97-AF65-F5344CB8AC3E}">
        <p14:creationId xmlns:p14="http://schemas.microsoft.com/office/powerpoint/2010/main" val="3535129465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Numbers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Integer</a:t>
            </a:r>
          </a:p>
          <a:p>
            <a:r>
              <a:rPr lang="en-US" altLang="en-US"/>
              <a:t>Real</a:t>
            </a:r>
          </a:p>
          <a:p>
            <a:r>
              <a:rPr lang="en-US" altLang="en-US"/>
              <a:t>Scientific</a:t>
            </a:r>
          </a:p>
          <a:p>
            <a:endParaRPr lang="en-US" altLang="en-US"/>
          </a:p>
          <a:p>
            <a:r>
              <a:rPr lang="en-US" altLang="en-US"/>
              <a:t>No octal or hex</a:t>
            </a:r>
          </a:p>
          <a:p>
            <a:r>
              <a:rPr lang="en-US" altLang="en-US"/>
              <a:t>No </a:t>
            </a:r>
            <a:r>
              <a:rPr lang="en-US" altLang="en-US" b="1">
                <a:latin typeface="Courier New" panose="02070309020205020404" pitchFamily="49" charset="0"/>
              </a:rPr>
              <a:t>NaN</a:t>
            </a:r>
            <a:r>
              <a:rPr lang="en-US" altLang="en-US"/>
              <a:t> or </a:t>
            </a:r>
            <a:r>
              <a:rPr lang="en-US" altLang="en-US" b="1">
                <a:latin typeface="Courier New" panose="02070309020205020404" pitchFamily="49" charset="0"/>
              </a:rPr>
              <a:t>Infinity</a:t>
            </a:r>
            <a:r>
              <a:rPr lang="en-US" altLang="en-US"/>
              <a:t> </a:t>
            </a:r>
          </a:p>
          <a:p>
            <a:pPr lvl="1"/>
            <a:r>
              <a:rPr lang="en-US" altLang="en-US"/>
              <a:t>Use </a:t>
            </a:r>
            <a:r>
              <a:rPr lang="en-US" altLang="en-US" b="1">
                <a:latin typeface="Courier New" panose="02070309020205020404" pitchFamily="49" charset="0"/>
              </a:rPr>
              <a:t>null</a:t>
            </a:r>
            <a:r>
              <a:rPr lang="en-US" altLang="en-US"/>
              <a:t> instead</a:t>
            </a:r>
          </a:p>
        </p:txBody>
      </p:sp>
    </p:spTree>
    <p:extLst>
      <p:ext uri="{BB962C8B-B14F-4D97-AF65-F5344CB8AC3E}">
        <p14:creationId xmlns:p14="http://schemas.microsoft.com/office/powerpoint/2010/main" val="3966329425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Booleans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</a:rPr>
              <a:t>true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319834921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501</Words>
  <Application>Microsoft Office PowerPoint</Application>
  <PresentationFormat>Widescreen</PresentationFormat>
  <Paragraphs>87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Open Sans</vt:lpstr>
      <vt:lpstr>Office Theme</vt:lpstr>
      <vt:lpstr>JSON</vt:lpstr>
      <vt:lpstr>What is JSON?</vt:lpstr>
      <vt:lpstr>What is JSON?</vt:lpstr>
      <vt:lpstr>What are the uses?</vt:lpstr>
      <vt:lpstr>JSON Data Types</vt:lpstr>
      <vt:lpstr>Syntax Rules</vt:lpstr>
      <vt:lpstr>Strings</vt:lpstr>
      <vt:lpstr>Numbers</vt:lpstr>
      <vt:lpstr>Booleans</vt:lpstr>
      <vt:lpstr> </vt:lpstr>
      <vt:lpstr>Object</vt:lpstr>
      <vt:lpstr>Example 1</vt:lpstr>
      <vt:lpstr>Example 2</vt:lpstr>
      <vt:lpstr>JSON vs XML</vt:lpstr>
      <vt:lpstr>Resource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</dc:title>
  <dc:creator>zain.hassan28@hotmail.com</dc:creator>
  <cp:lastModifiedBy>zain.hassan28@hotmail.com</cp:lastModifiedBy>
  <cp:revision>17</cp:revision>
  <dcterms:created xsi:type="dcterms:W3CDTF">2021-10-20T19:51:38Z</dcterms:created>
  <dcterms:modified xsi:type="dcterms:W3CDTF">2021-10-22T17:01:01Z</dcterms:modified>
</cp:coreProperties>
</file>