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1994" r:id="rId2"/>
    <p:sldId id="257" r:id="rId3"/>
    <p:sldId id="2022" r:id="rId4"/>
    <p:sldId id="2009" r:id="rId5"/>
    <p:sldId id="2010" r:id="rId6"/>
    <p:sldId id="2011" r:id="rId7"/>
    <p:sldId id="2012" r:id="rId8"/>
    <p:sldId id="2013" r:id="rId9"/>
    <p:sldId id="2014" r:id="rId10"/>
    <p:sldId id="2017" r:id="rId11"/>
    <p:sldId id="2015" r:id="rId12"/>
    <p:sldId id="2016" r:id="rId13"/>
    <p:sldId id="2021" r:id="rId14"/>
    <p:sldId id="2019" r:id="rId15"/>
    <p:sldId id="2020" r:id="rId16"/>
    <p:sldId id="2018" r:id="rId17"/>
    <p:sldId id="200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271" autoAdjust="0"/>
  </p:normalViewPr>
  <p:slideViewPr>
    <p:cSldViewPr snapToGrid="0">
      <p:cViewPr varScale="1">
        <p:scale>
          <a:sx n="96" d="100"/>
          <a:sy n="96" d="100"/>
        </p:scale>
        <p:origin x="11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11/11/2021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11/11/2021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11/11/2021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09</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6B11-5078-46EC-9658-17FBE29168E6}"/>
              </a:ext>
            </a:extLst>
          </p:cNvPr>
          <p:cNvSpPr>
            <a:spLocks noGrp="1"/>
          </p:cNvSpPr>
          <p:nvPr>
            <p:ph type="title"/>
          </p:nvPr>
        </p:nvSpPr>
        <p:spPr/>
        <p:txBody>
          <a:bodyPr/>
          <a:lstStyle/>
          <a:p>
            <a:r>
              <a:rPr lang="en-US" altLang="en-US" dirty="0"/>
              <a:t>Known Uses: Distributed Objects</a:t>
            </a:r>
            <a:endParaRPr lang="en-US" dirty="0"/>
          </a:p>
        </p:txBody>
      </p:sp>
      <p:sp>
        <p:nvSpPr>
          <p:cNvPr id="4" name="Content Placeholder 3">
            <a:extLst>
              <a:ext uri="{FF2B5EF4-FFF2-40B4-BE49-F238E27FC236}">
                <a16:creationId xmlns:a16="http://schemas.microsoft.com/office/drawing/2014/main" id="{87327D3B-7596-4E91-92C5-0D38A156E0EC}"/>
              </a:ext>
            </a:extLst>
          </p:cNvPr>
          <p:cNvSpPr>
            <a:spLocks noGrp="1"/>
          </p:cNvSpPr>
          <p:nvPr>
            <p:ph sz="half" idx="2"/>
          </p:nvPr>
        </p:nvSpPr>
        <p:spPr>
          <a:xfrm>
            <a:off x="1097280" y="1846052"/>
            <a:ext cx="3782833" cy="4114482"/>
          </a:xfrm>
        </p:spPr>
        <p:txBody>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sz="2000" dirty="0"/>
              <a:t>The Client and Real Subject are in different processes or on different machines, and so a direct method call will not work</a:t>
            </a:r>
          </a:p>
          <a:p>
            <a:pPr eaLnBrk="1" fontAlgn="auto" hangingPunct="1">
              <a:spcAft>
                <a:spcPts val="0"/>
              </a:spcAft>
              <a:buClr>
                <a:schemeClr val="accent1">
                  <a:lumMod val="75000"/>
                </a:schemeClr>
              </a:buClr>
              <a:buFont typeface="Arial" panose="020B0604020202020204" pitchFamily="34" charset="0"/>
              <a:buChar char="•"/>
              <a:defRPr/>
            </a:pPr>
            <a:endParaRPr lang="en-US" altLang="en-US" sz="2000" dirty="0"/>
          </a:p>
          <a:p>
            <a:pPr eaLnBrk="1" fontAlgn="auto" hangingPunct="1">
              <a:spcAft>
                <a:spcPts val="0"/>
              </a:spcAft>
              <a:buClr>
                <a:schemeClr val="accent1">
                  <a:lumMod val="75000"/>
                </a:schemeClr>
              </a:buClr>
              <a:buFont typeface="Arial" panose="020B0604020202020204" pitchFamily="34" charset="0"/>
              <a:buChar char="•"/>
              <a:defRPr/>
            </a:pPr>
            <a:r>
              <a:rPr lang="en-US" altLang="en-US" sz="2000" dirty="0"/>
              <a:t>The Proxy's job is to pass the method call across process or machine boundaries, and return the result to the client (with Broker's help)</a:t>
            </a:r>
          </a:p>
          <a:p>
            <a:pPr>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F76BE4D1-60C3-44FF-9CC8-35FD02523549}"/>
              </a:ext>
            </a:extLst>
          </p:cNvPr>
          <p:cNvPicPr>
            <a:picLocks noChangeAspect="1"/>
          </p:cNvPicPr>
          <p:nvPr/>
        </p:nvPicPr>
        <p:blipFill>
          <a:blip r:embed="rId2"/>
          <a:stretch>
            <a:fillRect/>
          </a:stretch>
        </p:blipFill>
        <p:spPr>
          <a:xfrm>
            <a:off x="4965590" y="2507880"/>
            <a:ext cx="6791325" cy="2790825"/>
          </a:xfrm>
          <a:prstGeom prst="rect">
            <a:avLst/>
          </a:prstGeom>
        </p:spPr>
      </p:pic>
    </p:spTree>
    <p:extLst>
      <p:ext uri="{BB962C8B-B14F-4D97-AF65-F5344CB8AC3E}">
        <p14:creationId xmlns:p14="http://schemas.microsoft.com/office/powerpoint/2010/main" val="395775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B68E-393B-4D22-B657-0E6D6EE97779}"/>
              </a:ext>
            </a:extLst>
          </p:cNvPr>
          <p:cNvSpPr>
            <a:spLocks noGrp="1"/>
          </p:cNvSpPr>
          <p:nvPr>
            <p:ph type="title"/>
          </p:nvPr>
        </p:nvSpPr>
        <p:spPr/>
        <p:txBody>
          <a:bodyPr/>
          <a:lstStyle/>
          <a:p>
            <a:r>
              <a:rPr lang="en-US" altLang="en-US"/>
              <a:t>Known Uses: Secure Objects</a:t>
            </a:r>
            <a:endParaRPr lang="en-US" dirty="0"/>
          </a:p>
        </p:txBody>
      </p:sp>
      <p:sp>
        <p:nvSpPr>
          <p:cNvPr id="3" name="Content Placeholder 2">
            <a:extLst>
              <a:ext uri="{FF2B5EF4-FFF2-40B4-BE49-F238E27FC236}">
                <a16:creationId xmlns:a16="http://schemas.microsoft.com/office/drawing/2014/main" id="{85EC82A0-C203-4C8A-A306-68F6C4065F6A}"/>
              </a:ext>
            </a:extLst>
          </p:cNvPr>
          <p:cNvSpPr>
            <a:spLocks noGrp="1"/>
          </p:cNvSpPr>
          <p:nvPr>
            <p:ph idx="1"/>
          </p:nvPr>
        </p:nvSpPr>
        <p:spPr/>
        <p:txBody>
          <a:bodyPr>
            <a:normAutofit/>
          </a:bodyPr>
          <a:lstStyle/>
          <a:p>
            <a:pPr eaLnBrk="1" hangingPunct="1">
              <a:buFont typeface="Arial" panose="020B0604020202020204" pitchFamily="34" charset="0"/>
              <a:buChar char="•"/>
            </a:pPr>
            <a:r>
              <a:rPr lang="en-US" altLang="en-US" sz="2400" dirty="0"/>
              <a:t>Different clients have different levels of access privileges to an object</a:t>
            </a:r>
          </a:p>
          <a:p>
            <a:pPr eaLnBrk="1" hangingPunct="1">
              <a:buFont typeface="Arial" panose="020B0604020202020204" pitchFamily="34" charset="0"/>
              <a:buChar char="•"/>
            </a:pPr>
            <a:endParaRPr lang="en-US" altLang="en-US" sz="2400" dirty="0"/>
          </a:p>
          <a:p>
            <a:pPr eaLnBrk="1" hangingPunct="1">
              <a:buFont typeface="Arial" panose="020B0604020202020204" pitchFamily="34" charset="0"/>
              <a:buChar char="•"/>
            </a:pPr>
            <a:r>
              <a:rPr lang="en-US" altLang="en-US" sz="2400" dirty="0"/>
              <a:t>Clients access the object through a proxy</a:t>
            </a:r>
          </a:p>
          <a:p>
            <a:pPr eaLnBrk="1" hangingPunct="1">
              <a:buFont typeface="Arial" panose="020B0604020202020204" pitchFamily="34" charset="0"/>
              <a:buChar char="•"/>
            </a:pPr>
            <a:endParaRPr lang="en-US" altLang="en-US" sz="2400" dirty="0"/>
          </a:p>
          <a:p>
            <a:pPr eaLnBrk="1" hangingPunct="1">
              <a:buFont typeface="Arial" panose="020B0604020202020204" pitchFamily="34" charset="0"/>
              <a:buChar char="•"/>
            </a:pPr>
            <a:r>
              <a:rPr lang="en-US" altLang="en-US" sz="2400" dirty="0"/>
              <a:t>The proxy either allows or rejects a method call depending on what method is being called and who is calling it (i.e., the client's identity)</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61920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8E42-F978-4C32-8BD0-E572636CB9F9}"/>
              </a:ext>
            </a:extLst>
          </p:cNvPr>
          <p:cNvSpPr>
            <a:spLocks noGrp="1"/>
          </p:cNvSpPr>
          <p:nvPr>
            <p:ph type="title"/>
          </p:nvPr>
        </p:nvSpPr>
        <p:spPr/>
        <p:txBody>
          <a:bodyPr/>
          <a:lstStyle/>
          <a:p>
            <a:r>
              <a:rPr lang="en-US" altLang="en-US"/>
              <a:t>Known Uses: Lazy Loading</a:t>
            </a:r>
            <a:endParaRPr lang="en-US" dirty="0"/>
          </a:p>
        </p:txBody>
      </p:sp>
      <p:sp>
        <p:nvSpPr>
          <p:cNvPr id="3" name="Content Placeholder 2">
            <a:extLst>
              <a:ext uri="{FF2B5EF4-FFF2-40B4-BE49-F238E27FC236}">
                <a16:creationId xmlns:a16="http://schemas.microsoft.com/office/drawing/2014/main" id="{620E4C3D-BF84-495B-848C-9D6D79234213}"/>
              </a:ext>
            </a:extLst>
          </p:cNvPr>
          <p:cNvSpPr>
            <a:spLocks noGrp="1"/>
          </p:cNvSpPr>
          <p:nvPr>
            <p:ph idx="1"/>
          </p:nvPr>
        </p:nvSpPr>
        <p:spPr/>
        <p:txBody>
          <a:bodyPr>
            <a:normAutofit fontScale="92500" lnSpcReduction="10000"/>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Some objects are expensive to instantiate (i.e., consume lots of resources or  take a long time to initialize)</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Rather than instantiating an expensive object right away, create a proxy instead, and give the proxy to the client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The proxy creates the object on demand when the client first uses it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If the client never uses the object, the expense of creating it is never incurred</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A hybrid approach can be used, where the proxy implements some operations itself, and only needs to create the real object if the client calls one of the operations it doesn't implement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Proxies must store whatever information is needed to create the object on-the-fly (file name, network address, etc.)</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94406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3459-CA96-4ED2-B7AD-49586BC49DD9}"/>
              </a:ext>
            </a:extLst>
          </p:cNvPr>
          <p:cNvSpPr>
            <a:spLocks noGrp="1"/>
          </p:cNvSpPr>
          <p:nvPr>
            <p:ph type="title"/>
          </p:nvPr>
        </p:nvSpPr>
        <p:spPr/>
        <p:txBody>
          <a:bodyPr/>
          <a:lstStyle/>
          <a:p>
            <a:r>
              <a:rPr lang="en-US" altLang="en-US" dirty="0"/>
              <a:t>Known Uses: Lazy Loading</a:t>
            </a:r>
            <a:endParaRPr lang="en-US" dirty="0"/>
          </a:p>
        </p:txBody>
      </p:sp>
      <p:sp>
        <p:nvSpPr>
          <p:cNvPr id="3" name="Content Placeholder 2">
            <a:extLst>
              <a:ext uri="{FF2B5EF4-FFF2-40B4-BE49-F238E27FC236}">
                <a16:creationId xmlns:a16="http://schemas.microsoft.com/office/drawing/2014/main" id="{77C7DA92-3508-4A43-B604-5F4AA92CAD23}"/>
              </a:ext>
            </a:extLst>
          </p:cNvPr>
          <p:cNvSpPr>
            <a:spLocks noGrp="1"/>
          </p:cNvSpPr>
          <p:nvPr>
            <p:ph idx="1"/>
          </p:nvPr>
        </p:nvSpPr>
        <p:spPr>
          <a:xfrm>
            <a:off x="1097280" y="1845733"/>
            <a:ext cx="10058400" cy="4545127"/>
          </a:xfrm>
        </p:spPr>
        <p:txBody>
          <a:bodyPr>
            <a:normAutofit/>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sz="1800" dirty="0"/>
              <a:t>Examples</a:t>
            </a:r>
          </a:p>
          <a:p>
            <a:pPr eaLnBrk="1" fontAlgn="auto" hangingPunct="1">
              <a:spcAft>
                <a:spcPts val="0"/>
              </a:spcAft>
              <a:buClr>
                <a:schemeClr val="accent1">
                  <a:lumMod val="75000"/>
                </a:schemeClr>
              </a:buClr>
              <a:buFont typeface="Arial" panose="020B0604020202020204" pitchFamily="34" charset="0"/>
              <a:buChar char="•"/>
              <a:defRPr/>
            </a:pPr>
            <a:r>
              <a:rPr lang="en-US" altLang="en-US" sz="1800" dirty="0"/>
              <a:t>Object-Oriented Databases</a:t>
            </a:r>
          </a:p>
          <a:p>
            <a:pPr lvl="1" eaLnBrk="1" fontAlgn="auto" hangingPunct="1">
              <a:buClr>
                <a:schemeClr val="accent1">
                  <a:lumMod val="75000"/>
                </a:schemeClr>
              </a:buClr>
              <a:buFont typeface="Arial" panose="020B0604020202020204" pitchFamily="34" charset="0"/>
              <a:buChar char="•"/>
              <a:defRPr/>
            </a:pPr>
            <a:r>
              <a:rPr lang="en-US" altLang="en-US" dirty="0"/>
              <a:t>Graph of objects stored on disk</a:t>
            </a:r>
          </a:p>
          <a:p>
            <a:pPr lvl="1" eaLnBrk="1" fontAlgn="auto" hangingPunct="1">
              <a:buClr>
                <a:schemeClr val="accent1">
                  <a:lumMod val="75000"/>
                </a:schemeClr>
              </a:buClr>
              <a:buFont typeface="Arial" panose="020B0604020202020204" pitchFamily="34" charset="0"/>
              <a:buChar char="•"/>
              <a:defRPr/>
            </a:pPr>
            <a:r>
              <a:rPr lang="en-US" altLang="en-US" dirty="0"/>
              <a:t>Objects contain references to each other</a:t>
            </a:r>
          </a:p>
          <a:p>
            <a:pPr lvl="1" eaLnBrk="1" fontAlgn="auto" hangingPunct="1">
              <a:buClr>
                <a:schemeClr val="accent1">
                  <a:lumMod val="75000"/>
                </a:schemeClr>
              </a:buClr>
              <a:buFont typeface="Arial" panose="020B0604020202020204" pitchFamily="34" charset="0"/>
              <a:buChar char="•"/>
              <a:defRPr/>
            </a:pPr>
            <a:r>
              <a:rPr lang="en-US" altLang="en-US" dirty="0"/>
              <a:t>Load proxies initially, and only load the real object from disk if a method is actually called on it</a:t>
            </a:r>
          </a:p>
          <a:p>
            <a:pPr eaLnBrk="1" fontAlgn="auto" hangingPunct="1">
              <a:spcAft>
                <a:spcPts val="0"/>
              </a:spcAft>
              <a:buClr>
                <a:schemeClr val="accent1">
                  <a:lumMod val="75000"/>
                </a:schemeClr>
              </a:buClr>
              <a:buFont typeface="Arial" panose="020B0604020202020204" pitchFamily="34" charset="0"/>
              <a:buChar char="•"/>
              <a:defRPr/>
            </a:pPr>
            <a:r>
              <a:rPr lang="en-US" altLang="en-US" sz="1800" dirty="0"/>
              <a:t>Resource Conservation</a:t>
            </a:r>
          </a:p>
          <a:p>
            <a:pPr lvl="1" eaLnBrk="1" fontAlgn="auto" hangingPunct="1">
              <a:buClr>
                <a:schemeClr val="accent1">
                  <a:lumMod val="75000"/>
                </a:schemeClr>
              </a:buClr>
              <a:buFont typeface="Arial" panose="020B0604020202020204" pitchFamily="34" charset="0"/>
              <a:buChar char="•"/>
              <a:defRPr/>
            </a:pPr>
            <a:r>
              <a:rPr lang="en-US" altLang="en-US" dirty="0"/>
              <a:t>If you need to store thousands of objects in memory at once, proxies can be used to save memory by only loading objects that are actually used</a:t>
            </a:r>
          </a:p>
          <a:p>
            <a:pPr lvl="1" eaLnBrk="1" fontAlgn="auto" hangingPunct="1">
              <a:buClr>
                <a:schemeClr val="accent1">
                  <a:lumMod val="75000"/>
                </a:schemeClr>
              </a:buClr>
              <a:buFont typeface="Arial" panose="020B0604020202020204" pitchFamily="34" charset="0"/>
              <a:buChar char="•"/>
              <a:defRPr/>
            </a:pPr>
            <a:r>
              <a:rPr lang="en-US" altLang="en-US" dirty="0"/>
              <a:t>Objects that are used can be unloaded after awhile, freeing up memory</a:t>
            </a:r>
          </a:p>
          <a:p>
            <a:pPr eaLnBrk="1" fontAlgn="auto" hangingPunct="1">
              <a:spcAft>
                <a:spcPts val="0"/>
              </a:spcAft>
              <a:buClr>
                <a:schemeClr val="accent1">
                  <a:lumMod val="75000"/>
                </a:schemeClr>
              </a:buClr>
              <a:buFont typeface="Arial" panose="020B0604020202020204" pitchFamily="34" charset="0"/>
              <a:buChar char="•"/>
              <a:defRPr/>
            </a:pPr>
            <a:r>
              <a:rPr lang="en-US" altLang="en-US" sz="1800" dirty="0"/>
              <a:t>Word Processor</a:t>
            </a:r>
          </a:p>
          <a:p>
            <a:pPr lvl="1" eaLnBrk="1" fontAlgn="auto" hangingPunct="1">
              <a:buClr>
                <a:schemeClr val="accent1">
                  <a:lumMod val="75000"/>
                </a:schemeClr>
              </a:buClr>
              <a:buFont typeface="Arial" panose="020B0604020202020204" pitchFamily="34" charset="0"/>
              <a:buChar char="•"/>
              <a:defRPr/>
            </a:pPr>
            <a:r>
              <a:rPr lang="en-US" altLang="en-US" dirty="0"/>
              <a:t>Documents that contain lots of multimedia objects should still load fast</a:t>
            </a:r>
          </a:p>
          <a:p>
            <a:pPr lvl="1" eaLnBrk="1" fontAlgn="auto" hangingPunct="1">
              <a:buClr>
                <a:schemeClr val="accent1">
                  <a:lumMod val="75000"/>
                </a:schemeClr>
              </a:buClr>
              <a:buFont typeface="Arial" panose="020B0604020202020204" pitchFamily="34" charset="0"/>
              <a:buChar char="•"/>
              <a:defRPr/>
            </a:pPr>
            <a:r>
              <a:rPr lang="en-US" altLang="en-US" dirty="0"/>
              <a:t>Create proxies that represent large images, movies, etc., and only load objects on demand as they become visible on the screen (only a small part of the document is visible at a time)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1544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78C4-38E8-46C4-853A-F9896A096F58}"/>
              </a:ext>
            </a:extLst>
          </p:cNvPr>
          <p:cNvSpPr>
            <a:spLocks noGrp="1"/>
          </p:cNvSpPr>
          <p:nvPr>
            <p:ph type="title"/>
          </p:nvPr>
        </p:nvSpPr>
        <p:spPr/>
        <p:txBody>
          <a:bodyPr/>
          <a:lstStyle/>
          <a:p>
            <a:r>
              <a:rPr lang="en-US" altLang="en-US" dirty="0"/>
              <a:t>Known Uses: Copy-on-Write</a:t>
            </a:r>
            <a:endParaRPr lang="en-US" dirty="0"/>
          </a:p>
        </p:txBody>
      </p:sp>
      <p:sp>
        <p:nvSpPr>
          <p:cNvPr id="3" name="Content Placeholder 2">
            <a:extLst>
              <a:ext uri="{FF2B5EF4-FFF2-40B4-BE49-F238E27FC236}">
                <a16:creationId xmlns:a16="http://schemas.microsoft.com/office/drawing/2014/main" id="{E3B38F7B-A6D3-4868-B13B-900D99EAF2C0}"/>
              </a:ext>
            </a:extLst>
          </p:cNvPr>
          <p:cNvSpPr>
            <a:spLocks noGrp="1"/>
          </p:cNvSpPr>
          <p:nvPr>
            <p:ph idx="1"/>
          </p:nvPr>
        </p:nvSpPr>
        <p:spPr>
          <a:xfrm>
            <a:off x="1097280" y="1845733"/>
            <a:ext cx="10058400" cy="4296649"/>
          </a:xfrm>
        </p:spPr>
        <p:txBody>
          <a:bodyPr>
            <a:normAutofit lnSpcReduction="10000"/>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Multiple clients share the same object as long as nobody tries to change it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When a client attempts to change the object, they get their own private copy of the object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Read-only clients continue to share the original object, while writers get their own copies</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Allows resource sharing, while making it look like everyone has their own object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A String class could use this approach to optimize copying</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To make this work, clients are given proxies rather than direct references to the object</a:t>
            </a:r>
          </a:p>
          <a:p>
            <a:pPr eaLnBrk="1" fontAlgn="auto" hangingPunct="1">
              <a:spcAft>
                <a:spcPts val="0"/>
              </a:spcAft>
              <a:buClr>
                <a:schemeClr val="accent1">
                  <a:lumMod val="75000"/>
                </a:schemeClr>
              </a:buClr>
              <a:buFont typeface="Arial" panose="020B0604020202020204" pitchFamily="34" charset="0"/>
              <a:buChar char="•"/>
              <a:defRPr/>
            </a:pPr>
            <a:r>
              <a:rPr lang="en-US" altLang="en-US" sz="2400" dirty="0"/>
              <a:t>When a write operation occurs, a proxy makes a private copy of the object on-the-fly to insulate other clients from the changes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34592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4333-E3D9-4F16-B194-932664D226B1}"/>
              </a:ext>
            </a:extLst>
          </p:cNvPr>
          <p:cNvSpPr>
            <a:spLocks noGrp="1"/>
          </p:cNvSpPr>
          <p:nvPr>
            <p:ph type="title"/>
          </p:nvPr>
        </p:nvSpPr>
        <p:spPr>
          <a:xfrm>
            <a:off x="457200" y="594359"/>
            <a:ext cx="3200400" cy="3162632"/>
          </a:xfrm>
        </p:spPr>
        <p:txBody>
          <a:bodyPr/>
          <a:lstStyle/>
          <a:p>
            <a:r>
              <a:rPr lang="en-US" altLang="en-US" b="1" dirty="0"/>
              <a:t>Known Uses: Copy-on-Write</a:t>
            </a:r>
            <a:endParaRPr lang="en-US" b="1" dirty="0"/>
          </a:p>
        </p:txBody>
      </p:sp>
      <p:pic>
        <p:nvPicPr>
          <p:cNvPr id="5" name="Content Placeholder 4">
            <a:extLst>
              <a:ext uri="{FF2B5EF4-FFF2-40B4-BE49-F238E27FC236}">
                <a16:creationId xmlns:a16="http://schemas.microsoft.com/office/drawing/2014/main" id="{BA30E2A8-B339-48DF-B3E7-79AD0B10937E}"/>
              </a:ext>
            </a:extLst>
          </p:cNvPr>
          <p:cNvPicPr>
            <a:picLocks noGrp="1" noChangeAspect="1"/>
          </p:cNvPicPr>
          <p:nvPr>
            <p:ph idx="1"/>
          </p:nvPr>
        </p:nvPicPr>
        <p:blipFill>
          <a:blip r:embed="rId2"/>
          <a:stretch>
            <a:fillRect/>
          </a:stretch>
        </p:blipFill>
        <p:spPr>
          <a:xfrm>
            <a:off x="5586034" y="255241"/>
            <a:ext cx="5896735" cy="6347518"/>
          </a:xfrm>
        </p:spPr>
      </p:pic>
    </p:spTree>
    <p:extLst>
      <p:ext uri="{BB962C8B-B14F-4D97-AF65-F5344CB8AC3E}">
        <p14:creationId xmlns:p14="http://schemas.microsoft.com/office/powerpoint/2010/main" val="287267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6D5F-86A0-4E19-9DEA-E1A39BAD361A}"/>
              </a:ext>
            </a:extLst>
          </p:cNvPr>
          <p:cNvSpPr>
            <a:spLocks noGrp="1"/>
          </p:cNvSpPr>
          <p:nvPr>
            <p:ph type="title"/>
          </p:nvPr>
        </p:nvSpPr>
        <p:spPr/>
        <p:txBody>
          <a:bodyPr/>
          <a:lstStyle/>
          <a:p>
            <a:r>
              <a:rPr lang="en-US" altLang="en-US" dirty="0"/>
              <a:t>Known Uses: Reference Counting</a:t>
            </a:r>
            <a:endParaRPr lang="en-US" dirty="0"/>
          </a:p>
        </p:txBody>
      </p:sp>
      <p:sp>
        <p:nvSpPr>
          <p:cNvPr id="3" name="Content Placeholder 2">
            <a:extLst>
              <a:ext uri="{FF2B5EF4-FFF2-40B4-BE49-F238E27FC236}">
                <a16:creationId xmlns:a16="http://schemas.microsoft.com/office/drawing/2014/main" id="{3E9F7088-E2E0-4F4C-9CA3-A19FCE03852F}"/>
              </a:ext>
            </a:extLst>
          </p:cNvPr>
          <p:cNvSpPr>
            <a:spLocks noGrp="1"/>
          </p:cNvSpPr>
          <p:nvPr>
            <p:ph idx="1"/>
          </p:nvPr>
        </p:nvSpPr>
        <p:spPr>
          <a:xfrm>
            <a:off x="1097280" y="1845734"/>
            <a:ext cx="10058400" cy="1583266"/>
          </a:xfrm>
        </p:spPr>
        <p:txBody>
          <a:bodyPr/>
          <a:lstStyle/>
          <a:p>
            <a:pPr eaLnBrk="1" hangingPunct="1">
              <a:buFont typeface="Arial" panose="020B0604020202020204" pitchFamily="34" charset="0"/>
              <a:buChar char="•"/>
            </a:pPr>
            <a:r>
              <a:rPr lang="en-US" altLang="en-US" dirty="0"/>
              <a:t>Proxies maintain the reference count inside the object</a:t>
            </a:r>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r>
              <a:rPr lang="en-US" altLang="en-US" dirty="0"/>
              <a:t>The last proxy to go away is responsible for deleting the object (i.e., when the reference count goes to 0, delete the object)</a:t>
            </a:r>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1952D73D-65B0-488C-99B3-EAC3337EE9B7}"/>
              </a:ext>
            </a:extLst>
          </p:cNvPr>
          <p:cNvPicPr>
            <a:picLocks noChangeAspect="1"/>
          </p:cNvPicPr>
          <p:nvPr/>
        </p:nvPicPr>
        <p:blipFill>
          <a:blip r:embed="rId2"/>
          <a:stretch>
            <a:fillRect/>
          </a:stretch>
        </p:blipFill>
        <p:spPr>
          <a:xfrm>
            <a:off x="3397733" y="3429000"/>
            <a:ext cx="5722271" cy="2828097"/>
          </a:xfrm>
          <a:prstGeom prst="rect">
            <a:avLst/>
          </a:prstGeom>
        </p:spPr>
      </p:pic>
    </p:spTree>
    <p:extLst>
      <p:ext uri="{BB962C8B-B14F-4D97-AF65-F5344CB8AC3E}">
        <p14:creationId xmlns:p14="http://schemas.microsoft.com/office/powerpoint/2010/main" val="225331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altLang="en-US" dirty="0"/>
              <a:t>Proxy Design Pattern</a:t>
            </a:r>
          </a:p>
        </p:txBody>
      </p:sp>
    </p:spTree>
    <p:extLst>
      <p:ext uri="{BB962C8B-B14F-4D97-AF65-F5344CB8AC3E}">
        <p14:creationId xmlns:p14="http://schemas.microsoft.com/office/powerpoint/2010/main" val="411002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62D7-0BD1-4034-9DD0-A9F859792BE0}"/>
              </a:ext>
            </a:extLst>
          </p:cNvPr>
          <p:cNvSpPr>
            <a:spLocks noGrp="1"/>
          </p:cNvSpPr>
          <p:nvPr>
            <p:ph type="title"/>
          </p:nvPr>
        </p:nvSpPr>
        <p:spPr/>
        <p:txBody>
          <a:bodyPr/>
          <a:lstStyle/>
          <a:p>
            <a:r>
              <a:rPr lang="en-US" dirty="0"/>
              <a:t>Three Tier Architecture </a:t>
            </a:r>
            <a:r>
              <a:rPr lang="en-US" sz="3600"/>
              <a:t>(Revisited)</a:t>
            </a:r>
            <a:endParaRPr lang="en-US" dirty="0"/>
          </a:p>
        </p:txBody>
      </p:sp>
      <p:sp>
        <p:nvSpPr>
          <p:cNvPr id="3" name="Content Placeholder 2">
            <a:extLst>
              <a:ext uri="{FF2B5EF4-FFF2-40B4-BE49-F238E27FC236}">
                <a16:creationId xmlns:a16="http://schemas.microsoft.com/office/drawing/2014/main" id="{70814371-EECE-4ED4-B4FD-E48041BCD4E3}"/>
              </a:ext>
            </a:extLst>
          </p:cNvPr>
          <p:cNvSpPr>
            <a:spLocks noGrp="1"/>
          </p:cNvSpPr>
          <p:nvPr>
            <p:ph idx="1"/>
          </p:nvPr>
        </p:nvSpPr>
        <p:spPr/>
        <p:txBody>
          <a:bodyPr>
            <a:normAutofit/>
          </a:bodyPr>
          <a:lstStyle/>
          <a:p>
            <a:pPr>
              <a:buFont typeface="Arial" panose="020B0604020202020204" pitchFamily="34" charset="0"/>
              <a:buChar char="•"/>
            </a:pPr>
            <a:r>
              <a:rPr lang="en-US" sz="2400" dirty="0"/>
              <a:t>Presentation layer</a:t>
            </a:r>
          </a:p>
          <a:p>
            <a:pPr lvl="1">
              <a:buFont typeface="Arial" panose="020B0604020202020204" pitchFamily="34" charset="0"/>
              <a:buChar char="•"/>
            </a:pPr>
            <a:r>
              <a:rPr lang="en-US" sz="2000" dirty="0"/>
              <a:t>Concerned with presenting the results of a computation to system users and with collecting user inputs</a:t>
            </a:r>
          </a:p>
          <a:p>
            <a:pPr>
              <a:buFont typeface="Arial" panose="020B0604020202020204" pitchFamily="34" charset="0"/>
              <a:buChar char="•"/>
            </a:pPr>
            <a:r>
              <a:rPr lang="en-US" sz="2400" dirty="0"/>
              <a:t>Application processing layer</a:t>
            </a:r>
          </a:p>
          <a:p>
            <a:pPr lvl="1">
              <a:buFont typeface="Arial" panose="020B0604020202020204" pitchFamily="34" charset="0"/>
              <a:buChar char="•"/>
            </a:pPr>
            <a:r>
              <a:rPr lang="en-US" sz="2000" dirty="0"/>
              <a:t>Concerned with providing application specific functionality e.g., in a banking system, banking functions such as open account, close account, etc.</a:t>
            </a:r>
          </a:p>
          <a:p>
            <a:pPr>
              <a:buFont typeface="Arial" panose="020B0604020202020204" pitchFamily="34" charset="0"/>
              <a:buChar char="•"/>
            </a:pPr>
            <a:r>
              <a:rPr lang="en-US" sz="2400" dirty="0"/>
              <a:t>Data management layer</a:t>
            </a:r>
          </a:p>
          <a:p>
            <a:pPr lvl="1">
              <a:buFont typeface="Arial" panose="020B0604020202020204" pitchFamily="34" charset="0"/>
              <a:buChar char="•"/>
            </a:pPr>
            <a:r>
              <a:rPr lang="en-US" sz="2000" dirty="0"/>
              <a:t>Concerned with managing the system databases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60849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6168-0F2D-4684-A54A-64B9A74578D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48C5AA5-B7D8-4325-A274-9D1132DCEF5E}"/>
              </a:ext>
            </a:extLst>
          </p:cNvPr>
          <p:cNvSpPr>
            <a:spLocks noGrp="1"/>
          </p:cNvSpPr>
          <p:nvPr>
            <p:ph idx="1"/>
          </p:nvPr>
        </p:nvSpPr>
        <p:spPr/>
        <p:txBody>
          <a:bodyPr>
            <a:normAutofit/>
          </a:bodyPr>
          <a:lstStyle/>
          <a:p>
            <a:endParaRPr lang="en-US" altLang="en-US" sz="2400" dirty="0"/>
          </a:p>
          <a:p>
            <a:endParaRPr lang="en-US" altLang="en-US" sz="2400" dirty="0"/>
          </a:p>
          <a:p>
            <a:r>
              <a:rPr lang="en-US" altLang="en-US" sz="2400" dirty="0"/>
              <a:t>You need to control access to an object</a:t>
            </a:r>
          </a:p>
          <a:p>
            <a:endParaRPr lang="en-US" sz="2400" dirty="0"/>
          </a:p>
        </p:txBody>
      </p:sp>
    </p:spTree>
    <p:extLst>
      <p:ext uri="{BB962C8B-B14F-4D97-AF65-F5344CB8AC3E}">
        <p14:creationId xmlns:p14="http://schemas.microsoft.com/office/powerpoint/2010/main" val="319738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34D3-2F29-4215-BC20-E9E55751122E}"/>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7011F1DA-AD07-4D6A-8968-4EC648D7621A}"/>
              </a:ext>
            </a:extLst>
          </p:cNvPr>
          <p:cNvSpPr>
            <a:spLocks noGrp="1"/>
          </p:cNvSpPr>
          <p:nvPr>
            <p:ph idx="1"/>
          </p:nvPr>
        </p:nvSpPr>
        <p:spPr>
          <a:xfrm>
            <a:off x="1097280" y="1845733"/>
            <a:ext cx="10058400" cy="4336405"/>
          </a:xfrm>
        </p:spPr>
        <p:txBody>
          <a:bodyPr>
            <a:normAutofit lnSpcReduction="10000"/>
          </a:bodyPr>
          <a:lstStyle/>
          <a:p>
            <a:pPr marL="182880" indent="-182880" eaLnBrk="1" fontAlgn="auto" hangingPunct="1">
              <a:spcBef>
                <a:spcPts val="0"/>
              </a:spcBef>
              <a:spcAft>
                <a:spcPts val="125"/>
              </a:spcAft>
              <a:buClr>
                <a:schemeClr val="accent1">
                  <a:lumMod val="75000"/>
                </a:schemeClr>
              </a:buClr>
              <a:defRPr/>
            </a:pPr>
            <a:r>
              <a:rPr lang="en-US" altLang="en-US" sz="2400" dirty="0"/>
              <a:t>Create a Proxy object that implements the same interface as the real object</a:t>
            </a:r>
          </a:p>
          <a:p>
            <a:pPr marL="182880" indent="-182880" eaLnBrk="1" fontAlgn="auto" hangingPunct="1">
              <a:spcBef>
                <a:spcPts val="0"/>
              </a:spcBef>
              <a:spcAft>
                <a:spcPts val="125"/>
              </a:spcAft>
              <a:buClr>
                <a:schemeClr val="accent1">
                  <a:lumMod val="75000"/>
                </a:schemeClr>
              </a:buClr>
              <a:defRPr/>
            </a:pPr>
            <a:endParaRPr lang="en-US" altLang="en-US" sz="2400" dirty="0"/>
          </a:p>
          <a:p>
            <a:pPr marL="182880" indent="-182880" eaLnBrk="1" fontAlgn="auto" hangingPunct="1">
              <a:spcBef>
                <a:spcPts val="0"/>
              </a:spcBef>
              <a:spcAft>
                <a:spcPts val="125"/>
              </a:spcAft>
              <a:buClr>
                <a:schemeClr val="accent1">
                  <a:lumMod val="75000"/>
                </a:schemeClr>
              </a:buClr>
              <a:defRPr/>
            </a:pPr>
            <a:r>
              <a:rPr lang="en-US" altLang="en-US" sz="2400" dirty="0"/>
              <a:t>Proxy is a structural design pattern that provides an object that acts as a substitute for a real service object used by a client. A proxy receives client requests, does some work (access control, caching, etc.) and then passes the request to a service object.</a:t>
            </a:r>
          </a:p>
          <a:p>
            <a:pPr marL="182880" indent="-182880" eaLnBrk="1" fontAlgn="auto" hangingPunct="1">
              <a:spcBef>
                <a:spcPts val="0"/>
              </a:spcBef>
              <a:spcAft>
                <a:spcPts val="125"/>
              </a:spcAft>
              <a:buClr>
                <a:schemeClr val="accent1">
                  <a:lumMod val="75000"/>
                </a:schemeClr>
              </a:buClr>
              <a:defRPr/>
            </a:pPr>
            <a:endParaRPr lang="en-US" altLang="en-US" sz="2400" dirty="0"/>
          </a:p>
          <a:p>
            <a:pPr marL="182880" indent="-182880" eaLnBrk="1" fontAlgn="auto" hangingPunct="1">
              <a:spcBef>
                <a:spcPts val="0"/>
              </a:spcBef>
              <a:spcAft>
                <a:spcPts val="125"/>
              </a:spcAft>
              <a:buClr>
                <a:schemeClr val="accent1">
                  <a:lumMod val="75000"/>
                </a:schemeClr>
              </a:buClr>
              <a:defRPr/>
            </a:pPr>
            <a:r>
              <a:rPr lang="en-US" altLang="en-US" sz="2400" dirty="0"/>
              <a:t>The Proxy object (usually) contains a reference to the real object</a:t>
            </a:r>
          </a:p>
          <a:p>
            <a:pPr marL="182880" indent="-182880" eaLnBrk="1" fontAlgn="auto" hangingPunct="1">
              <a:spcBef>
                <a:spcPts val="0"/>
              </a:spcBef>
              <a:spcAft>
                <a:spcPts val="125"/>
              </a:spcAft>
              <a:buClr>
                <a:schemeClr val="accent1">
                  <a:lumMod val="75000"/>
                </a:schemeClr>
              </a:buClr>
              <a:defRPr/>
            </a:pPr>
            <a:endParaRPr lang="en-US" altLang="en-US" sz="2400" dirty="0"/>
          </a:p>
          <a:p>
            <a:pPr marL="182880" indent="-182880" eaLnBrk="1" fontAlgn="auto" hangingPunct="1">
              <a:spcBef>
                <a:spcPts val="0"/>
              </a:spcBef>
              <a:spcAft>
                <a:spcPts val="125"/>
              </a:spcAft>
              <a:buClr>
                <a:schemeClr val="accent1">
                  <a:lumMod val="75000"/>
                </a:schemeClr>
              </a:buClr>
              <a:defRPr/>
            </a:pPr>
            <a:r>
              <a:rPr lang="en-US" altLang="en-US" sz="2400" dirty="0"/>
              <a:t>Clients are given a reference to the Proxy, not the real object</a:t>
            </a:r>
          </a:p>
          <a:p>
            <a:pPr marL="182880" indent="-182880" eaLnBrk="1" fontAlgn="auto" hangingPunct="1">
              <a:spcBef>
                <a:spcPts val="0"/>
              </a:spcBef>
              <a:spcAft>
                <a:spcPts val="125"/>
              </a:spcAft>
              <a:buClr>
                <a:schemeClr val="accent1">
                  <a:lumMod val="75000"/>
                </a:schemeClr>
              </a:buClr>
              <a:defRPr/>
            </a:pPr>
            <a:endParaRPr lang="en-US" altLang="en-US" sz="2400" dirty="0"/>
          </a:p>
          <a:p>
            <a:pPr marL="182880" indent="-182880" eaLnBrk="1" fontAlgn="auto" hangingPunct="1">
              <a:spcBef>
                <a:spcPts val="0"/>
              </a:spcBef>
              <a:spcAft>
                <a:spcPts val="125"/>
              </a:spcAft>
              <a:buClr>
                <a:schemeClr val="accent1">
                  <a:lumMod val="75000"/>
                </a:schemeClr>
              </a:buClr>
              <a:defRPr/>
            </a:pPr>
            <a:r>
              <a:rPr lang="en-US" altLang="en-US" sz="2400" dirty="0"/>
              <a:t>All client operations on the object pass through the Proxy, allowing the Proxy to perform additional processing</a:t>
            </a:r>
          </a:p>
          <a:p>
            <a:endParaRPr lang="en-US" sz="2400" dirty="0"/>
          </a:p>
        </p:txBody>
      </p:sp>
    </p:spTree>
    <p:extLst>
      <p:ext uri="{BB962C8B-B14F-4D97-AF65-F5344CB8AC3E}">
        <p14:creationId xmlns:p14="http://schemas.microsoft.com/office/powerpoint/2010/main" val="242191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0011-BF8D-4937-BA6C-7D44B26EFEA5}"/>
              </a:ext>
            </a:extLst>
          </p:cNvPr>
          <p:cNvSpPr>
            <a:spLocks noGrp="1"/>
          </p:cNvSpPr>
          <p:nvPr>
            <p:ph type="title"/>
          </p:nvPr>
        </p:nvSpPr>
        <p:spPr/>
        <p:txBody>
          <a:bodyPr/>
          <a:lstStyle/>
          <a:p>
            <a:r>
              <a:rPr lang="en-US" dirty="0"/>
              <a:t>Solution</a:t>
            </a:r>
          </a:p>
        </p:txBody>
      </p:sp>
      <p:pic>
        <p:nvPicPr>
          <p:cNvPr id="5" name="Content Placeholder 4">
            <a:extLst>
              <a:ext uri="{FF2B5EF4-FFF2-40B4-BE49-F238E27FC236}">
                <a16:creationId xmlns:a16="http://schemas.microsoft.com/office/drawing/2014/main" id="{FBE718C5-D002-4F73-83BE-634D400A6045}"/>
              </a:ext>
            </a:extLst>
          </p:cNvPr>
          <p:cNvPicPr>
            <a:picLocks noGrp="1" noChangeAspect="1"/>
          </p:cNvPicPr>
          <p:nvPr>
            <p:ph idx="1"/>
          </p:nvPr>
        </p:nvPicPr>
        <p:blipFill>
          <a:blip r:embed="rId2"/>
          <a:stretch>
            <a:fillRect/>
          </a:stretch>
        </p:blipFill>
        <p:spPr>
          <a:xfrm>
            <a:off x="2319337" y="1863380"/>
            <a:ext cx="7553325" cy="847725"/>
          </a:xfrm>
        </p:spPr>
      </p:pic>
      <p:pic>
        <p:nvPicPr>
          <p:cNvPr id="7" name="Picture 6">
            <a:extLst>
              <a:ext uri="{FF2B5EF4-FFF2-40B4-BE49-F238E27FC236}">
                <a16:creationId xmlns:a16="http://schemas.microsoft.com/office/drawing/2014/main" id="{4C7A86D9-8EA8-4A33-ABE0-8D1482D3ACA6}"/>
              </a:ext>
            </a:extLst>
          </p:cNvPr>
          <p:cNvPicPr>
            <a:picLocks noChangeAspect="1"/>
          </p:cNvPicPr>
          <p:nvPr/>
        </p:nvPicPr>
        <p:blipFill>
          <a:blip r:embed="rId3"/>
          <a:stretch>
            <a:fillRect/>
          </a:stretch>
        </p:blipFill>
        <p:spPr>
          <a:xfrm>
            <a:off x="2319337" y="2837125"/>
            <a:ext cx="7553325" cy="3516828"/>
          </a:xfrm>
          <a:prstGeom prst="rect">
            <a:avLst/>
          </a:prstGeom>
        </p:spPr>
      </p:pic>
    </p:spTree>
    <p:extLst>
      <p:ext uri="{BB962C8B-B14F-4D97-AF65-F5344CB8AC3E}">
        <p14:creationId xmlns:p14="http://schemas.microsoft.com/office/powerpoint/2010/main" val="388700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6EA5-12F0-4011-BDD6-A715403497B8}"/>
              </a:ext>
            </a:extLst>
          </p:cNvPr>
          <p:cNvSpPr>
            <a:spLocks noGrp="1"/>
          </p:cNvSpPr>
          <p:nvPr>
            <p:ph type="title"/>
          </p:nvPr>
        </p:nvSpPr>
        <p:spPr/>
        <p:txBody>
          <a:bodyPr/>
          <a:lstStyle/>
          <a:p>
            <a:r>
              <a:rPr lang="en-US" altLang="en-US" dirty="0"/>
              <a:t>Consequences</a:t>
            </a:r>
            <a:endParaRPr lang="en-US" dirty="0"/>
          </a:p>
        </p:txBody>
      </p:sp>
      <p:sp>
        <p:nvSpPr>
          <p:cNvPr id="3" name="Content Placeholder 2">
            <a:extLst>
              <a:ext uri="{FF2B5EF4-FFF2-40B4-BE49-F238E27FC236}">
                <a16:creationId xmlns:a16="http://schemas.microsoft.com/office/drawing/2014/main" id="{7AC4D5FE-0AFB-4D7A-855B-9851FD692C24}"/>
              </a:ext>
            </a:extLst>
          </p:cNvPr>
          <p:cNvSpPr>
            <a:spLocks noGrp="1"/>
          </p:cNvSpPr>
          <p:nvPr>
            <p:ph idx="1"/>
          </p:nvPr>
        </p:nvSpPr>
        <p:spPr/>
        <p:txBody>
          <a:bodyPr>
            <a:normAutofit/>
          </a:bodyPr>
          <a:lstStyle/>
          <a:p>
            <a:pPr eaLnBrk="1" hangingPunct="1">
              <a:buFont typeface="Arial" panose="020B0604020202020204" pitchFamily="34" charset="0"/>
              <a:buChar char="•"/>
            </a:pPr>
            <a:r>
              <a:rPr lang="en-US" altLang="en-US" sz="2400" dirty="0"/>
              <a:t>Provides an additional level of indirection between client and object that may be used to insert arbitrary services</a:t>
            </a:r>
          </a:p>
          <a:p>
            <a:pPr eaLnBrk="1" hangingPunct="1">
              <a:buFont typeface="Arial" panose="020B0604020202020204" pitchFamily="34" charset="0"/>
              <a:buChar char="•"/>
            </a:pPr>
            <a:endParaRPr lang="en-US" altLang="en-US" sz="2400" dirty="0"/>
          </a:p>
          <a:p>
            <a:pPr eaLnBrk="1" hangingPunct="1">
              <a:buFont typeface="Arial" panose="020B0604020202020204" pitchFamily="34" charset="0"/>
              <a:buChar char="•"/>
            </a:pPr>
            <a:r>
              <a:rPr lang="en-US" altLang="en-US" sz="2400" dirty="0"/>
              <a:t>Proxies are invisible to the client, so introducing proxies does not affect client code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86348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C46A-DA5E-47AC-9B80-197ADA3EF05A}"/>
              </a:ext>
            </a:extLst>
          </p:cNvPr>
          <p:cNvSpPr>
            <a:spLocks noGrp="1"/>
          </p:cNvSpPr>
          <p:nvPr>
            <p:ph type="title"/>
          </p:nvPr>
        </p:nvSpPr>
        <p:spPr/>
        <p:txBody>
          <a:bodyPr/>
          <a:lstStyle/>
          <a:p>
            <a:r>
              <a:rPr lang="en-US" dirty="0"/>
              <a:t>Types of Proxies</a:t>
            </a:r>
          </a:p>
        </p:txBody>
      </p:sp>
      <p:sp>
        <p:nvSpPr>
          <p:cNvPr id="3" name="Content Placeholder 2">
            <a:extLst>
              <a:ext uri="{FF2B5EF4-FFF2-40B4-BE49-F238E27FC236}">
                <a16:creationId xmlns:a16="http://schemas.microsoft.com/office/drawing/2014/main" id="{BFC73064-6B2C-46A6-BC9C-642CD7EDA05B}"/>
              </a:ext>
            </a:extLst>
          </p:cNvPr>
          <p:cNvSpPr>
            <a:spLocks noGrp="1"/>
          </p:cNvSpPr>
          <p:nvPr>
            <p:ph idx="1"/>
          </p:nvPr>
        </p:nvSpPr>
        <p:spPr/>
        <p:txBody>
          <a:bodyPr>
            <a:normAutofit fontScale="92500" lnSpcReduction="20000"/>
          </a:bodyPr>
          <a:lstStyle/>
          <a:p>
            <a:pPr eaLnBrk="1" hangingPunct="1"/>
            <a:r>
              <a:rPr lang="en-US" altLang="en-US" sz="2400" b="1" dirty="0"/>
              <a:t>Remote proxies</a:t>
            </a:r>
            <a:r>
              <a:rPr lang="en-US" altLang="en-US" sz="2400" dirty="0"/>
              <a:t>: They are responsible for representing the object located remotely. Talking to the real object might involve marshalling and unmarshalling of data and talking to the remote object. All that logic is encapsulated in these proxies and the client application need not worry about them.</a:t>
            </a:r>
            <a:br>
              <a:rPr lang="en-US" altLang="en-US" sz="2400" dirty="0"/>
            </a:br>
            <a:endParaRPr lang="en-US" altLang="en-US" sz="2400" dirty="0"/>
          </a:p>
          <a:p>
            <a:pPr eaLnBrk="1" hangingPunct="1"/>
            <a:r>
              <a:rPr lang="en-US" altLang="en-US" sz="2400" b="1" dirty="0"/>
              <a:t>Virtual proxies</a:t>
            </a:r>
            <a:r>
              <a:rPr lang="en-US" altLang="en-US" sz="2400" dirty="0"/>
              <a:t>: These proxies will provide some default and instant results if the real object is supposed to take some time to produce results. These proxies initiate the operation on real objects and provide a default result to the application. Once the real object is done, these proxies push the actual data to the client where it has provided dummy data earlier.</a:t>
            </a:r>
            <a:br>
              <a:rPr lang="en-US" altLang="en-US" sz="2400" dirty="0"/>
            </a:br>
            <a:endParaRPr lang="en-US" altLang="en-US" sz="2400" dirty="0"/>
          </a:p>
          <a:p>
            <a:pPr eaLnBrk="1" hangingPunct="1"/>
            <a:r>
              <a:rPr lang="en-US" altLang="en-US" sz="2400" b="1" dirty="0"/>
              <a:t>Protection proxies</a:t>
            </a:r>
            <a:r>
              <a:rPr lang="en-US" altLang="en-US" sz="2400" dirty="0"/>
              <a:t>: If an application does not have access to some resource then such proxies will talk to the objects in applications that have access to that resource and then get the result back.</a:t>
            </a:r>
          </a:p>
          <a:p>
            <a:pPr eaLnBrk="1" hangingPunct="1"/>
            <a:endParaRPr lang="en-US" altLang="en-US" sz="2400" dirty="0"/>
          </a:p>
          <a:p>
            <a:endParaRPr lang="en-US" sz="2400" dirty="0"/>
          </a:p>
        </p:txBody>
      </p:sp>
    </p:spTree>
    <p:extLst>
      <p:ext uri="{BB962C8B-B14F-4D97-AF65-F5344CB8AC3E}">
        <p14:creationId xmlns:p14="http://schemas.microsoft.com/office/powerpoint/2010/main" val="141633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C620-5BE7-4A33-B767-754E75756D03}"/>
              </a:ext>
            </a:extLst>
          </p:cNvPr>
          <p:cNvSpPr>
            <a:spLocks noGrp="1"/>
          </p:cNvSpPr>
          <p:nvPr>
            <p:ph type="title"/>
          </p:nvPr>
        </p:nvSpPr>
        <p:spPr/>
        <p:txBody>
          <a:bodyPr/>
          <a:lstStyle/>
          <a:p>
            <a:r>
              <a:rPr lang="en-US" altLang="en-US" dirty="0"/>
              <a:t>Known Uses: Collections</a:t>
            </a:r>
            <a:endParaRPr lang="en-US" dirty="0"/>
          </a:p>
        </p:txBody>
      </p:sp>
      <p:sp>
        <p:nvSpPr>
          <p:cNvPr id="3" name="Content Placeholder 2">
            <a:extLst>
              <a:ext uri="{FF2B5EF4-FFF2-40B4-BE49-F238E27FC236}">
                <a16:creationId xmlns:a16="http://schemas.microsoft.com/office/drawing/2014/main" id="{F739583B-33B1-4621-A88B-CF4066E5A1EE}"/>
              </a:ext>
            </a:extLst>
          </p:cNvPr>
          <p:cNvSpPr>
            <a:spLocks noGrp="1"/>
          </p:cNvSpPr>
          <p:nvPr>
            <p:ph idx="1"/>
          </p:nvPr>
        </p:nvSpPr>
        <p:spPr/>
        <p:txBody>
          <a:bodyPr>
            <a:normAutofit lnSpcReduction="10000"/>
          </a:bodyPr>
          <a:lstStyle/>
          <a:p>
            <a:pPr eaLnBrk="1" fontAlgn="auto" hangingPunct="1">
              <a:spcAft>
                <a:spcPts val="0"/>
              </a:spcAft>
              <a:buClr>
                <a:schemeClr val="accent1">
                  <a:lumMod val="75000"/>
                </a:schemeClr>
              </a:buClr>
              <a:buFont typeface="Arial" panose="020B0604020202020204" pitchFamily="34" charset="0"/>
              <a:buChar char="•"/>
              <a:defRPr/>
            </a:pPr>
            <a:r>
              <a:rPr lang="en-US" altLang="en-US" dirty="0"/>
              <a:t>Read-only Collections</a:t>
            </a:r>
          </a:p>
          <a:p>
            <a:pPr lvl="1" eaLnBrk="1" fontAlgn="auto" hangingPunct="1">
              <a:buClr>
                <a:schemeClr val="accent1">
                  <a:lumMod val="75000"/>
                </a:schemeClr>
              </a:buClr>
              <a:buFont typeface="Arial" panose="020B0604020202020204" pitchFamily="34" charset="0"/>
              <a:buChar char="•"/>
              <a:defRPr/>
            </a:pPr>
            <a:r>
              <a:rPr lang="en-US" altLang="en-US" sz="2000" dirty="0"/>
              <a:t>Wrap collection object in a proxy that only allows read-only operations to be invoked on the collection</a:t>
            </a:r>
          </a:p>
          <a:p>
            <a:pPr lvl="1" eaLnBrk="1" fontAlgn="auto" hangingPunct="1">
              <a:buClr>
                <a:schemeClr val="accent1">
                  <a:lumMod val="75000"/>
                </a:schemeClr>
              </a:buClr>
              <a:buFont typeface="Arial" panose="020B0604020202020204" pitchFamily="34" charset="0"/>
              <a:buChar char="•"/>
              <a:defRPr/>
            </a:pPr>
            <a:r>
              <a:rPr lang="en-US" altLang="en-US" sz="2000" dirty="0"/>
              <a:t>All other operations throw exceptions</a:t>
            </a:r>
          </a:p>
          <a:p>
            <a:pPr lvl="1" eaLnBrk="1" fontAlgn="auto" hangingPunct="1">
              <a:buClr>
                <a:schemeClr val="accent1">
                  <a:lumMod val="75000"/>
                </a:schemeClr>
              </a:buClr>
              <a:buFont typeface="Arial" panose="020B0604020202020204" pitchFamily="34" charset="0"/>
              <a:buChar char="•"/>
              <a:defRPr/>
            </a:pPr>
            <a:r>
              <a:rPr lang="en-US" altLang="en-US" sz="2000" dirty="0"/>
              <a:t>List </a:t>
            </a:r>
            <a:r>
              <a:rPr lang="en-US" altLang="en-US" sz="2000" dirty="0" err="1"/>
              <a:t>Collections.unmodifiableList</a:t>
            </a:r>
            <a:r>
              <a:rPr lang="en-US" altLang="en-US" sz="2000" dirty="0"/>
              <a:t>(List list);</a:t>
            </a:r>
          </a:p>
          <a:p>
            <a:pPr marL="834390" lvl="2" indent="-285750" eaLnBrk="1" fontAlgn="auto" hangingPunct="1">
              <a:buClr>
                <a:schemeClr val="accent1">
                  <a:lumMod val="75000"/>
                </a:schemeClr>
              </a:buClr>
              <a:buFont typeface="Arial" panose="020B0604020202020204" pitchFamily="34" charset="0"/>
              <a:buChar char="•"/>
              <a:defRPr/>
            </a:pPr>
            <a:r>
              <a:rPr lang="en-US" altLang="en-US" sz="2000" dirty="0"/>
              <a:t>Returns read-only List proxy</a:t>
            </a:r>
          </a:p>
          <a:p>
            <a:pPr eaLnBrk="1" fontAlgn="auto" hangingPunct="1">
              <a:spcAft>
                <a:spcPts val="0"/>
              </a:spcAft>
              <a:buClr>
                <a:schemeClr val="accent1">
                  <a:lumMod val="75000"/>
                </a:schemeClr>
              </a:buClr>
              <a:buFont typeface="Arial" panose="020B0604020202020204" pitchFamily="34" charset="0"/>
              <a:buChar char="•"/>
              <a:defRPr/>
            </a:pPr>
            <a:r>
              <a:rPr lang="en-US" altLang="en-US" dirty="0"/>
              <a:t>Synchronized Collections</a:t>
            </a:r>
          </a:p>
          <a:p>
            <a:pPr lvl="1" eaLnBrk="1" fontAlgn="auto" hangingPunct="1">
              <a:buClr>
                <a:schemeClr val="accent1">
                  <a:lumMod val="75000"/>
                </a:schemeClr>
              </a:buClr>
              <a:buFont typeface="Arial" panose="020B0604020202020204" pitchFamily="34" charset="0"/>
              <a:buChar char="•"/>
              <a:defRPr/>
            </a:pPr>
            <a:r>
              <a:rPr lang="en-US" altLang="en-US" sz="2000" dirty="0"/>
              <a:t>Wrap collection object in a proxy that ensures only one thread at a time is allowed to access the collection</a:t>
            </a:r>
          </a:p>
          <a:p>
            <a:pPr lvl="1" eaLnBrk="1" fontAlgn="auto" hangingPunct="1">
              <a:buClr>
                <a:schemeClr val="accent1">
                  <a:lumMod val="75000"/>
                </a:schemeClr>
              </a:buClr>
              <a:buFont typeface="Arial" panose="020B0604020202020204" pitchFamily="34" charset="0"/>
              <a:buChar char="•"/>
              <a:defRPr/>
            </a:pPr>
            <a:r>
              <a:rPr lang="en-US" altLang="en-US" sz="2000" dirty="0"/>
              <a:t>Proxy acquires lock before calling a method, and releases lock after the method completes</a:t>
            </a:r>
          </a:p>
          <a:p>
            <a:pPr lvl="1" eaLnBrk="1" fontAlgn="auto" hangingPunct="1">
              <a:buClr>
                <a:schemeClr val="accent1">
                  <a:lumMod val="75000"/>
                </a:schemeClr>
              </a:buClr>
              <a:buFont typeface="Arial" panose="020B0604020202020204" pitchFamily="34" charset="0"/>
              <a:buChar char="•"/>
              <a:defRPr/>
            </a:pPr>
            <a:r>
              <a:rPr lang="en-US" altLang="en-US" sz="2000" dirty="0"/>
              <a:t>List </a:t>
            </a:r>
            <a:r>
              <a:rPr lang="en-US" altLang="en-US" sz="2000" dirty="0" err="1"/>
              <a:t>Collections.synchronizedList</a:t>
            </a:r>
            <a:r>
              <a:rPr lang="en-US" altLang="en-US" sz="2000" dirty="0"/>
              <a:t>(List list);</a:t>
            </a:r>
          </a:p>
          <a:p>
            <a:pPr marL="834390" lvl="2" indent="-285750" eaLnBrk="1" fontAlgn="auto" hangingPunct="1">
              <a:buClr>
                <a:schemeClr val="accent1">
                  <a:lumMod val="75000"/>
                </a:schemeClr>
              </a:buClr>
              <a:buFont typeface="Arial" panose="020B0604020202020204" pitchFamily="34" charset="0"/>
              <a:buChar char="•"/>
              <a:defRPr/>
            </a:pPr>
            <a:r>
              <a:rPr lang="en-US" altLang="en-US" sz="2000" dirty="0"/>
              <a:t>Returns a synchronized List proxy </a:t>
            </a:r>
          </a:p>
          <a:p>
            <a:pPr marL="182880" indent="-182880" eaLnBrk="1" fontAlgn="auto" hangingPunct="1">
              <a:spcAft>
                <a:spcPts val="0"/>
              </a:spcAft>
              <a:buClr>
                <a:schemeClr val="accent1">
                  <a:lumMod val="75000"/>
                </a:schemeClr>
              </a:buClr>
              <a:defRPr/>
            </a:pPr>
            <a:endParaRPr lang="en-US" altLang="en-US" dirty="0"/>
          </a:p>
          <a:p>
            <a:endParaRPr lang="en-US" sz="2400" dirty="0"/>
          </a:p>
        </p:txBody>
      </p:sp>
    </p:spTree>
    <p:extLst>
      <p:ext uri="{BB962C8B-B14F-4D97-AF65-F5344CB8AC3E}">
        <p14:creationId xmlns:p14="http://schemas.microsoft.com/office/powerpoint/2010/main" val="19312762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1261</TotalTime>
  <Words>1013</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Information Processing Techniques</vt:lpstr>
      <vt:lpstr>Proxy Design Pattern</vt:lpstr>
      <vt:lpstr>Three Tier Architecture (Revisited)</vt:lpstr>
      <vt:lpstr>Problem</vt:lpstr>
      <vt:lpstr>Solution</vt:lpstr>
      <vt:lpstr>Solution</vt:lpstr>
      <vt:lpstr>Consequences</vt:lpstr>
      <vt:lpstr>Types of Proxies</vt:lpstr>
      <vt:lpstr>Known Uses: Collections</vt:lpstr>
      <vt:lpstr>Known Uses: Distributed Objects</vt:lpstr>
      <vt:lpstr>Known Uses: Secure Objects</vt:lpstr>
      <vt:lpstr>Known Uses: Lazy Loading</vt:lpstr>
      <vt:lpstr>Known Uses: Lazy Loading</vt:lpstr>
      <vt:lpstr>Known Uses: Copy-on-Write</vt:lpstr>
      <vt:lpstr>Known Uses: Copy-on-Write</vt:lpstr>
      <vt:lpstr>Known Uses: Reference Counting</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Murtaza Fazal</dc:creator>
  <cp:lastModifiedBy>abeeha.sattar13@outlook.com</cp:lastModifiedBy>
  <cp:revision>159</cp:revision>
  <dcterms:created xsi:type="dcterms:W3CDTF">2017-02-02T11:54:53Z</dcterms:created>
  <dcterms:modified xsi:type="dcterms:W3CDTF">2021-11-11T05:19:04Z</dcterms:modified>
</cp:coreProperties>
</file>