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1994" r:id="rId2"/>
    <p:sldId id="257" r:id="rId3"/>
    <p:sldId id="2009" r:id="rId4"/>
    <p:sldId id="2010" r:id="rId5"/>
    <p:sldId id="2011" r:id="rId6"/>
    <p:sldId id="2012" r:id="rId7"/>
    <p:sldId id="2013" r:id="rId8"/>
    <p:sldId id="2014" r:id="rId9"/>
    <p:sldId id="2015" r:id="rId10"/>
    <p:sldId id="2016" r:id="rId11"/>
    <p:sldId id="2017" r:id="rId12"/>
    <p:sldId id="2018" r:id="rId13"/>
    <p:sldId id="2019" r:id="rId14"/>
    <p:sldId id="2020" r:id="rId15"/>
    <p:sldId id="2021" r:id="rId16"/>
    <p:sldId id="2022" r:id="rId17"/>
    <p:sldId id="2023" r:id="rId18"/>
    <p:sldId id="2024" r:id="rId19"/>
    <p:sldId id="2025" r:id="rId20"/>
    <p:sldId id="2026" r:id="rId21"/>
    <p:sldId id="2027" r:id="rId22"/>
    <p:sldId id="2028" r:id="rId23"/>
    <p:sldId id="2029" r:id="rId24"/>
    <p:sldId id="2030" r:id="rId25"/>
    <p:sldId id="2031" r:id="rId26"/>
    <p:sldId id="2032" r:id="rId27"/>
    <p:sldId id="2033" r:id="rId28"/>
    <p:sldId id="2034" r:id="rId29"/>
    <p:sldId id="2035" r:id="rId30"/>
    <p:sldId id="2036" r:id="rId31"/>
    <p:sldId id="200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71" autoAdjust="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async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300-B1A5-4DAA-8EA0-E5098804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538-0FA5-44BF-B805-FD59E41D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Takes a </a:t>
            </a:r>
            <a:r>
              <a:rPr lang="en-US" altLang="en-US" sz="2400" dirty="0" err="1"/>
              <a:t>ThreadStart</a:t>
            </a:r>
            <a:r>
              <a:rPr lang="en-US" altLang="en-US" sz="2400" dirty="0"/>
              <a:t> delegate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ThreadStart</a:t>
            </a:r>
            <a:r>
              <a:rPr lang="en-US" altLang="en-US" sz="2400" dirty="0"/>
              <a:t>(void () target)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Takes a method which returns void and has no params: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void </a:t>
            </a:r>
            <a:r>
              <a:rPr lang="en-US" altLang="en-US" sz="1800" dirty="0" err="1"/>
              <a:t>MyMethod</a:t>
            </a:r>
            <a:r>
              <a:rPr lang="en-US" altLang="en-US" sz="1800" dirty="0"/>
              <a:t>()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Thread begins execution when Start()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Thread executes method passed to </a:t>
            </a:r>
            <a:r>
              <a:rPr lang="en-US" altLang="en-US" sz="2400" dirty="0" err="1"/>
              <a:t>ThreadStart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5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42E-DBE9-4592-86DC-0AE71150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2F21-61FA-439C-B92A-195016F5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725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IsBackground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get or set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Once all foreground threads are finished, the runtime calls Abort on all background threads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Default is </a:t>
            </a:r>
            <a:r>
              <a:rPr lang="en-US" altLang="en-US" b="1" dirty="0"/>
              <a:t>false</a:t>
            </a:r>
            <a:r>
              <a:rPr lang="en-US" altLang="en-US" dirty="0"/>
              <a:t> (or foreground)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Priority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err="1"/>
              <a:t>ThreadPriority</a:t>
            </a:r>
            <a:r>
              <a:rPr lang="en-US" altLang="en-US" dirty="0"/>
              <a:t> Enum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Lowest, </a:t>
            </a:r>
            <a:r>
              <a:rPr lang="en-US" altLang="en-US" dirty="0" err="1"/>
              <a:t>BelowNormal</a:t>
            </a:r>
            <a:r>
              <a:rPr lang="en-US" altLang="en-US" dirty="0"/>
              <a:t>, Normal, </a:t>
            </a:r>
            <a:r>
              <a:rPr lang="en-US" altLang="en-US" dirty="0" err="1"/>
              <a:t>AboveNormal</a:t>
            </a:r>
            <a:r>
              <a:rPr lang="en-US" altLang="en-US" dirty="0"/>
              <a:t>, Highest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ThreadState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New Thread: </a:t>
            </a:r>
            <a:r>
              <a:rPr lang="en-US" altLang="en-US" dirty="0" err="1"/>
              <a:t>ThreadState.Unstarted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Started Thread: </a:t>
            </a:r>
            <a:r>
              <a:rPr lang="en-US" altLang="en-US" dirty="0" err="1"/>
              <a:t>ThreadState.Running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Sleep called: </a:t>
            </a:r>
            <a:r>
              <a:rPr lang="en-US" altLang="en-US" dirty="0" err="1"/>
              <a:t>ThreadState.WaitSleepJoin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Suspend called: </a:t>
            </a:r>
            <a:r>
              <a:rPr lang="en-US" altLang="en-US" dirty="0" err="1"/>
              <a:t>ThreadState.Suspended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See </a:t>
            </a:r>
            <a:r>
              <a:rPr lang="en-US" altLang="en-US" dirty="0" err="1"/>
              <a:t>ThreadState</a:t>
            </a:r>
            <a:r>
              <a:rPr lang="en-US" altLang="en-US" dirty="0"/>
              <a:t> Enumeration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990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B639-5ACC-444E-BE8E-436B933A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0C20-F676-45EE-B656-627B5CD4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537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Start()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Begins execution of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Once a thread is finished, it cannot be restarted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Suspend()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Suspends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If the thread is already suspended, there is no effect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Resume()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Resumes a suspended thread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Interrupt()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Resumes a thread that is in a </a:t>
            </a:r>
            <a:r>
              <a:rPr lang="en-US" altLang="en-US" dirty="0" err="1"/>
              <a:t>WaitSleepJoin</a:t>
            </a:r>
            <a:r>
              <a:rPr lang="en-US" altLang="en-US" dirty="0"/>
              <a:t> state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If the thread is not in </a:t>
            </a:r>
            <a:r>
              <a:rPr lang="en-US" altLang="en-US" dirty="0" err="1"/>
              <a:t>WaitSleepJoin</a:t>
            </a:r>
            <a:r>
              <a:rPr lang="en-US" altLang="en-US" dirty="0"/>
              <a:t> state it will be interrupted next time it is blocked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40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C507-F7BA-42DF-812A-CFB759A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3867-732E-4C14-964D-7B099B0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Abort()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Attempts to abort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Throws a </a:t>
            </a:r>
            <a:r>
              <a:rPr lang="en-US" altLang="en-US" sz="2000" dirty="0" err="1"/>
              <a:t>ThreadAbortException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Join()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Blocks the calling thread until the owning thread terminates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Sleep()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S</a:t>
            </a:r>
            <a:r>
              <a:rPr lang="en-US" dirty="0"/>
              <a:t>uspends the current thread for the specified amount of time</a:t>
            </a:r>
            <a:endParaRPr lang="en-US" altLang="en-US" sz="2000" dirty="0"/>
          </a:p>
          <a:p>
            <a:pPr marL="201168" lvl="1" indent="0" eaLnBrk="1" hangingPunct="1">
              <a:lnSpc>
                <a:spcPct val="80000"/>
              </a:lnSpc>
              <a:buNone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EFA0-B79F-4309-8A9D-A94B35BA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Between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AAF6-EC68-4F9E-9E38-F0139E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Must be handled in the thread it was thrown in</a:t>
            </a:r>
          </a:p>
          <a:p>
            <a:pPr eaLnBrk="1" hangingPunct="1"/>
            <a:r>
              <a:rPr lang="en-US" altLang="en-US" sz="2000" dirty="0"/>
              <a:t>Exceptions not handled in the thread are considered unhandled and will terminate that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1957-834D-4306-8838-AA7F25A7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Starting a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D701-44F9-40F8-9857-3BA6EFAF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Thread </a:t>
            </a:r>
            <a:r>
              <a:rPr lang="en-US" dirty="0" err="1"/>
              <a:t>thread</a:t>
            </a:r>
            <a:r>
              <a:rPr lang="en-US" dirty="0"/>
              <a:t> = new Thread(new </a:t>
            </a:r>
            <a:r>
              <a:rPr lang="en-US" dirty="0" err="1"/>
              <a:t>ThreadStart</a:t>
            </a:r>
            <a:r>
              <a:rPr lang="en-US" dirty="0"/>
              <a:t> (</a:t>
            </a:r>
            <a:r>
              <a:rPr lang="en-US" dirty="0" err="1"/>
              <a:t>ThreadFunc</a:t>
            </a:r>
            <a:r>
              <a:rPr lang="en-US" dirty="0"/>
              <a:t>));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//Creates a thread object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 </a:t>
            </a:r>
            <a:r>
              <a:rPr lang="en-US" dirty="0" err="1"/>
              <a:t>ThreadStart</a:t>
            </a:r>
            <a:r>
              <a:rPr lang="en-US" dirty="0"/>
              <a:t> identifies the method that the thread executes when it 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//starts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err="1"/>
              <a:t>thread.Start</a:t>
            </a:r>
            <a:r>
              <a:rPr lang="en-US" dirty="0"/>
              <a:t>();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//starts the thread running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937E-1092-4239-89AD-CDF33DD7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Suspending and Resuming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163B-DB56-4C99-8054-B3EDDB21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Thread.Suspend</a:t>
            </a:r>
            <a:r>
              <a:rPr lang="en-US" altLang="en-US" sz="2000" dirty="0"/>
              <a:t> temporarily suspends a running thread.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Thread.Resume</a:t>
            </a:r>
            <a:r>
              <a:rPr lang="en-US" altLang="en-US" sz="2000" dirty="0"/>
              <a:t> will get it running again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Sleep :  A thread can  suspend itself by calling Sleep.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Difference between Sleep and Suspend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A thread can call sleep only on itself.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Any thread can call Suspend on another thread.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A3CC-81F2-48BE-AEB1-AE540E31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622A-F4E6-4031-9D83-EAB7E04E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Thread.Abort</a:t>
            </a:r>
            <a:r>
              <a:rPr lang="en-US" dirty="0">
                <a:solidFill>
                  <a:schemeClr val="tx1"/>
                </a:solidFill>
              </a:rPr>
              <a:t>() terminates a running thread.</a:t>
            </a: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In order to end the thread , Abort() throws a </a:t>
            </a:r>
            <a:r>
              <a:rPr lang="en-US" dirty="0" err="1">
                <a:solidFill>
                  <a:schemeClr val="tx1"/>
                </a:solidFill>
              </a:rPr>
              <a:t>ThreadAbortException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Suppose a thread using SQL Connection ends prematurely ,  we can close the </a:t>
            </a:r>
            <a:r>
              <a:rPr lang="en-US" dirty="0" err="1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 SQL connection by placing it in the finally block.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-    </a:t>
            </a:r>
            <a:r>
              <a:rPr lang="en-US" dirty="0" err="1">
                <a:solidFill>
                  <a:schemeClr val="tx1"/>
                </a:solidFill>
              </a:rPr>
              <a:t>SqlConnection</a:t>
            </a:r>
            <a:r>
              <a:rPr lang="en-US" dirty="0">
                <a:solidFill>
                  <a:schemeClr val="tx1"/>
                </a:solidFill>
              </a:rPr>
              <a:t> conn ………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try{ 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	   </a:t>
            </a:r>
            <a:r>
              <a:rPr lang="en-US" dirty="0" err="1">
                <a:solidFill>
                  <a:schemeClr val="tx1"/>
                </a:solidFill>
              </a:rPr>
              <a:t>conn.open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	   ….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      .....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}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finally{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	  </a:t>
            </a:r>
            <a:r>
              <a:rPr lang="en-US" dirty="0" err="1">
                <a:solidFill>
                  <a:schemeClr val="tx1"/>
                </a:solidFill>
              </a:rPr>
              <a:t>conn.close</a:t>
            </a:r>
            <a:r>
              <a:rPr lang="en-US" dirty="0">
                <a:solidFill>
                  <a:schemeClr val="tx1"/>
                </a:solidFill>
              </a:rPr>
              <a:t>();//this gets executed first before the thread ends.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8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20B3-6D50-4160-8262-1155E41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0B5-76AA-461F-9EF6-EE6FE19E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thread can prevent itself from being terminated with </a:t>
            </a:r>
            <a:r>
              <a:rPr lang="en-US" dirty="0" err="1"/>
              <a:t>Thread.ResetAbort</a:t>
            </a:r>
            <a:r>
              <a:rPr lang="en-US" dirty="0"/>
              <a:t>.</a:t>
            </a:r>
          </a:p>
          <a:p>
            <a:r>
              <a:rPr lang="en-US" dirty="0"/>
              <a:t>  - try{</a:t>
            </a:r>
          </a:p>
          <a:p>
            <a:r>
              <a:rPr lang="en-US" dirty="0"/>
              <a:t>		…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 catch(</a:t>
            </a:r>
            <a:r>
              <a:rPr lang="en-US" dirty="0" err="1"/>
              <a:t>ThreadAbortException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Thread.ResetAbort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Thread.Join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one thread terminates another, wait for the other thread to 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9341-8FEA-432D-BD00-A1E1566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Synchronization Classes and Constructs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149B-DAFD-417E-93DF-75D831CA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lock keyword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Mutex class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Monitor class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Interlocked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3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6600" dirty="0"/>
              <a:t>Threading using C# and .NET</a:t>
            </a:r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8E3D-042F-4058-A167-F0939AAE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lock</a:t>
            </a:r>
            <a:r>
              <a:rPr lang="en-US" altLang="en-US" dirty="0"/>
              <a:t>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2C6A-8254-42EF-9BEE-2BCA464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537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Marks a statement as a critical section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Is a Monitor underneath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lockObject</a:t>
            </a:r>
            <a:r>
              <a:rPr lang="en-US" altLang="en-US" dirty="0"/>
              <a:t> must be a reference-type instance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Typically you will lock 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‘this’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locks the current instance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typeof</a:t>
            </a:r>
            <a:r>
              <a:rPr lang="en-US" altLang="en-US" dirty="0"/>
              <a:t>(</a:t>
            </a:r>
            <a:r>
              <a:rPr lang="en-US" altLang="en-US" dirty="0" err="1"/>
              <a:t>MyClass</a:t>
            </a:r>
            <a:r>
              <a:rPr lang="en-US" altLang="en-US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global lock for the given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 collection instance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locks access to a specific collection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F8783A3-9A47-413F-A45E-CA353A81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766392"/>
            <a:ext cx="2698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 dirty="0">
                <a:latin typeface="Courier New" panose="02070309020205020404" pitchFamily="49" charset="0"/>
              </a:rPr>
              <a:t>lock(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lockObject</a:t>
            </a:r>
            <a:r>
              <a:rPr lang="en-US" altLang="en-US" sz="1500" b="1" dirty="0">
                <a:latin typeface="Courier New" panose="02070309020205020404" pitchFamily="49" charset="0"/>
              </a:rPr>
              <a:t>)</a:t>
            </a:r>
            <a:br>
              <a:rPr lang="en-US" altLang="en-US" sz="1500" b="1" dirty="0">
                <a:latin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500" b="1" dirty="0">
                <a:latin typeface="Courier New" panose="02070309020205020404" pitchFamily="49" charset="0"/>
              </a:rPr>
              <a:t>   // critical section</a:t>
            </a:r>
            <a:br>
              <a:rPr lang="en-US" altLang="en-US" sz="1500" b="1" dirty="0">
                <a:latin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89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E3F-2060-4929-B030-562362E2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lock</a:t>
            </a:r>
            <a:r>
              <a:rPr lang="en-US" altLang="en-US" dirty="0"/>
              <a:t> Mutex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5F6D-F8D3-400B-81D7-FD5480E9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lock defines one Mutex for each object locked on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Blocks until the current thread is finished</a:t>
            </a:r>
          </a:p>
          <a:p>
            <a:pPr eaLnBrk="1" hangingPunct="1"/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9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190D-E0F0-45DD-9834-D052C160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Mutex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0D61-C128-4A8F-8021-505533ED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Stands for </a:t>
            </a:r>
            <a:r>
              <a:rPr lang="en-US" altLang="en-US" sz="2400" b="1" dirty="0">
                <a:solidFill>
                  <a:schemeClr val="accent2"/>
                </a:solidFill>
              </a:rPr>
              <a:t>Mut</a:t>
            </a:r>
            <a:r>
              <a:rPr lang="en-US" altLang="en-US" sz="2400" dirty="0"/>
              <a:t>ual-</a:t>
            </a:r>
            <a:r>
              <a:rPr lang="en-US" altLang="en-US" sz="2400" b="1" dirty="0">
                <a:solidFill>
                  <a:schemeClr val="accent2"/>
                </a:solidFill>
              </a:rPr>
              <a:t>Ex</a:t>
            </a:r>
            <a:r>
              <a:rPr lang="en-US" altLang="en-US" sz="2400" dirty="0"/>
              <a:t>clusion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Blocking synchronization object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WaitOne</a:t>
            </a:r>
            <a:r>
              <a:rPr lang="en-US" altLang="en-US" sz="2400" dirty="0"/>
              <a:t>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Begins the critical section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ReleaseMutex</a:t>
            </a:r>
            <a:r>
              <a:rPr lang="en-US" altLang="en-US" sz="2400" dirty="0"/>
              <a:t>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Ends critical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ReleaseMutex</a:t>
            </a:r>
            <a:r>
              <a:rPr lang="en-US" altLang="en-US" sz="2000" dirty="0"/>
              <a:t>() in a finally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3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B9E6-55E4-44F5-9CE1-0287C72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Monitor Class (static)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335F-73F4-4C34-A8A1-E2157F99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530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Enter(object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Begins a critical section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Blocks if another thread has the same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Exit(object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Ends a critical section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Releases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TryEnter</a:t>
            </a:r>
            <a:r>
              <a:rPr lang="en-US" altLang="en-US" sz="1800" dirty="0"/>
              <a:t>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Returns </a:t>
            </a:r>
            <a:r>
              <a:rPr lang="en-US" altLang="en-US" sz="1600" b="1" dirty="0"/>
              <a:t>true</a:t>
            </a:r>
            <a:r>
              <a:rPr lang="en-US" altLang="en-US" sz="1600" dirty="0"/>
              <a:t> if it obtains the lock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Returns </a:t>
            </a:r>
            <a:r>
              <a:rPr lang="en-US" altLang="en-US" sz="1600" b="1" dirty="0"/>
              <a:t>false</a:t>
            </a:r>
            <a:r>
              <a:rPr lang="en-US" altLang="en-US" sz="1600" dirty="0"/>
              <a:t> if it can’t obtain the lock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Avoids blocking if you can’t obtain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Wait(object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Releases the lock on an object and blocks until it </a:t>
            </a:r>
            <a:r>
              <a:rPr lang="en-US" altLang="en-US" sz="1600" dirty="0" err="1"/>
              <a:t>reaquires</a:t>
            </a:r>
            <a:r>
              <a:rPr lang="en-US" altLang="en-US" sz="1600" dirty="0"/>
              <a:t>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Pulse(object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Signals the next waiting thread that the lock may be free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PulseAll</a:t>
            </a:r>
            <a:r>
              <a:rPr lang="en-US" altLang="en-US" sz="1800" dirty="0"/>
              <a:t>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Signals all waiting threads that the lock may be free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8F65-1379-4168-9EC4-7FAC4145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/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BBD6-5AB8-4629-A37F-F01D09B8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Thread Synchronization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Threads must be coordinated to prevent data corruption.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Monitors allow us to obtain a lock on a particular object and use that lock to restrict access to critical section of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While a thread owns a lock for an object, no other thread can acquire that 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Monitor.Enter</a:t>
            </a:r>
            <a:r>
              <a:rPr lang="en-US" dirty="0"/>
              <a:t>(object) claims the lock but blocks if another thread already owns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Monitor.Exit</a:t>
            </a:r>
            <a:r>
              <a:rPr lang="en-US" dirty="0"/>
              <a:t>(object) releases the lock.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6BCE-85B5-4247-9C11-51E8F502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# Lock Keyword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0CD7-43AE-4B50-BC7B-6C4611A9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lock(buffer){</a:t>
            </a:r>
            <a:br>
              <a:rPr lang="en-US" dirty="0"/>
            </a:br>
            <a:r>
              <a:rPr lang="en-US" dirty="0"/>
              <a:t>…….</a:t>
            </a:r>
            <a:br>
              <a:rPr lang="en-US" dirty="0"/>
            </a:br>
            <a:r>
              <a:rPr lang="en-US" dirty="0"/>
              <a:t>}  </a:t>
            </a:r>
          </a:p>
          <a:p>
            <a:r>
              <a:rPr lang="en-US" dirty="0"/>
              <a:t>is equivalent to </a:t>
            </a:r>
          </a:p>
          <a:p>
            <a:endParaRPr lang="en-US" dirty="0"/>
          </a:p>
          <a:p>
            <a:r>
              <a:rPr lang="en-US" dirty="0" err="1"/>
              <a:t>Monitor.Enter</a:t>
            </a:r>
            <a:r>
              <a:rPr lang="en-US" dirty="0"/>
              <a:t>(buffer);</a:t>
            </a:r>
            <a:br>
              <a:rPr lang="en-US" dirty="0"/>
            </a:br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 critical section; }</a:t>
            </a:r>
            <a:br>
              <a:rPr lang="en-US" dirty="0"/>
            </a:br>
            <a:r>
              <a:rPr lang="en-US" dirty="0"/>
              <a:t>finally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Monitor.Exit</a:t>
            </a:r>
            <a:r>
              <a:rPr lang="en-US" dirty="0"/>
              <a:t>(buffer);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Makes the code concise.</a:t>
            </a:r>
          </a:p>
          <a:p>
            <a:r>
              <a:rPr lang="en-US" dirty="0"/>
              <a:t>Also ensures the presence of a finally block to make sure the lock is released.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8491-3126-4293-96C6-D95FDD34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Interlocked Class (static)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D111-4C2A-4887-AA5C-6AB533D8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Provides </a:t>
            </a:r>
            <a:r>
              <a:rPr lang="en-US" altLang="en-US" b="1" dirty="0"/>
              <a:t>atomic </a:t>
            </a:r>
            <a:r>
              <a:rPr lang="en-US" altLang="en-US" dirty="0"/>
              <a:t>operations for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CompareExchange</a:t>
            </a:r>
            <a:r>
              <a:rPr lang="en-US" altLang="en-US" dirty="0"/>
              <a:t>(ref int </a:t>
            </a:r>
            <a:r>
              <a:rPr lang="en-US" altLang="en-US" dirty="0" err="1"/>
              <a:t>dest</a:t>
            </a:r>
            <a:r>
              <a:rPr lang="en-US" altLang="en-US" dirty="0"/>
              <a:t>, int source, int compare)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Replaces </a:t>
            </a:r>
            <a:r>
              <a:rPr lang="en-US" altLang="en-US" i="1" dirty="0" err="1"/>
              <a:t>dest</a:t>
            </a:r>
            <a:r>
              <a:rPr lang="en-US" altLang="en-US" i="1" dirty="0"/>
              <a:t> </a:t>
            </a:r>
            <a:r>
              <a:rPr lang="en-US" altLang="en-US" dirty="0"/>
              <a:t>with </a:t>
            </a:r>
            <a:r>
              <a:rPr lang="en-US" altLang="en-US" i="1" dirty="0"/>
              <a:t>source</a:t>
            </a:r>
            <a:r>
              <a:rPr lang="en-US" altLang="en-US" dirty="0"/>
              <a:t> if </a:t>
            </a:r>
            <a:r>
              <a:rPr lang="en-US" altLang="en-US" i="1" dirty="0" err="1"/>
              <a:t>dest</a:t>
            </a:r>
            <a:r>
              <a:rPr lang="en-US" altLang="en-US" i="1" dirty="0"/>
              <a:t> </a:t>
            </a:r>
            <a:r>
              <a:rPr lang="en-US" altLang="en-US" dirty="0"/>
              <a:t>== </a:t>
            </a:r>
            <a:r>
              <a:rPr lang="en-US" altLang="en-US" i="1" dirty="0"/>
              <a:t>compare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Overloaded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Exchange(ref int </a:t>
            </a:r>
            <a:r>
              <a:rPr lang="en-US" altLang="en-US" dirty="0" err="1"/>
              <a:t>dest</a:t>
            </a:r>
            <a:r>
              <a:rPr lang="en-US" altLang="en-US" dirty="0"/>
              <a:t>, int source)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places </a:t>
            </a:r>
            <a:r>
              <a:rPr lang="en-US" altLang="en-US" i="1" dirty="0"/>
              <a:t>source</a:t>
            </a:r>
            <a:r>
              <a:rPr lang="en-US" altLang="en-US" dirty="0"/>
              <a:t> into </a:t>
            </a:r>
            <a:r>
              <a:rPr lang="en-US" altLang="en-US" i="1" dirty="0" err="1"/>
              <a:t>dest</a:t>
            </a:r>
            <a:endParaRPr lang="en-US" altLang="en-US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returns the original value of </a:t>
            </a:r>
            <a:r>
              <a:rPr lang="en-US" altLang="en-US" i="1" dirty="0" err="1"/>
              <a:t>dest</a:t>
            </a:r>
            <a:endParaRPr lang="en-US" altLang="en-US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Increment(ref int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increments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Decrement(ref int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decrements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3F41-C4B3-44F1-8A7C-2F140232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MethodImpl</a:t>
            </a:r>
            <a:r>
              <a:rPr lang="en-US" altLang="en-US" dirty="0"/>
              <a:t>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879B-8D51-4B62-BA86-AB074139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For synchronizing access to entire methods.</a:t>
            </a:r>
          </a:p>
          <a:p>
            <a:pPr lvl="1" eaLnBrk="1" hangingPunct="1"/>
            <a:r>
              <a:rPr lang="en-US" altLang="en-US" dirty="0"/>
              <a:t>To prevent a method from be executed by more than one thread at a time ,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endParaRPr lang="en-US" altLang="en-US" sz="2400" dirty="0"/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[</a:t>
            </a:r>
            <a:r>
              <a:rPr lang="en-US" altLang="en-US" sz="2400" dirty="0" err="1">
                <a:solidFill>
                  <a:schemeClr val="accent2"/>
                </a:solidFill>
              </a:rPr>
              <a:t>MethodImpl</a:t>
            </a:r>
            <a:r>
              <a:rPr lang="en-US" altLang="en-US" sz="2400" dirty="0">
                <a:solidFill>
                  <a:schemeClr val="accent2"/>
                </a:solidFill>
              </a:rPr>
              <a:t> (</a:t>
            </a:r>
            <a:r>
              <a:rPr lang="en-US" altLang="en-US" sz="2400" dirty="0" err="1">
                <a:solidFill>
                  <a:schemeClr val="accent2"/>
                </a:solidFill>
              </a:rPr>
              <a:t>MethodImplOptions.Synchronized</a:t>
            </a:r>
            <a:r>
              <a:rPr lang="en-US" altLang="en-US" sz="2400" dirty="0">
                <a:solidFill>
                  <a:schemeClr val="accent2"/>
                </a:solidFill>
              </a:rPr>
              <a:t>)]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Byte[] </a:t>
            </a:r>
            <a:r>
              <a:rPr lang="en-US" altLang="en-US" dirty="0" err="1"/>
              <a:t>TransformData</a:t>
            </a:r>
            <a:r>
              <a:rPr lang="en-US" altLang="en-US" dirty="0"/>
              <a:t>(byte[] buffer)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{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……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}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Only one thread at a time can enter the method.</a:t>
            </a:r>
          </a:p>
          <a:p>
            <a:pPr lvl="1"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8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9091-31E9-4EF0-B170-F9F0BF9A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v/s </a:t>
            </a:r>
            <a:r>
              <a:rPr lang="en-US" dirty="0" err="1"/>
              <a:t>ASync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4503F-A3E8-4F18-BCD3-224DC78A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67" y="1889056"/>
            <a:ext cx="7591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DCB-E18F-4734-A270-524FC2C2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3C11A-ADB6-4191-A18F-B48A4E0E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7" y="1844951"/>
            <a:ext cx="80105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2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621D-E09F-41EF-B87B-E4B2CA6B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BB47-5EFA-4852-B4F8-CD48BA3C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Thread is the fundamental unit of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More than one thread can be executing code inside the same process (application).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On a single-processor machine, the operating system is switching rapidly between the threads, giving  the appearance of simultaneous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6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EEAB-12FF-4D6E-B99D-1040ADFB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on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CBFC-0CA7-4339-BB94-84F8CB0A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 Asynchronous programming in C# | Microsoft Docs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https://docs.microsoft.com/en-us/dotnet/csharp/programming-guide/concepts/async/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3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516-6312-4497-ACF3-F7C18D4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880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66FA-1FE9-47C3-9E31-6E3D082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C6FC-5A7C-4BB5-995D-46E64278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Maintain a responsive user interface while background tasks are executing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Distinguish tasks of varying priority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Perform operations that consume a large amount of time without stopping the rest of the application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1759-BFC6-4C39-A7E9-A11D8D8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Threading: Advantages and Dangers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A5EFF-31DF-4866-BD27-94C33042CF83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514600"/>
            <a:ext cx="7772400" cy="25908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Reasons to use Threading</a:t>
            </a:r>
          </a:p>
          <a:p>
            <a:pPr lvl="1"/>
            <a:r>
              <a:rPr lang="en-US" altLang="en-US" sz="2000"/>
              <a:t>Timers</a:t>
            </a:r>
          </a:p>
          <a:p>
            <a:pPr lvl="1"/>
            <a:r>
              <a:rPr lang="en-US" altLang="en-US" sz="2000"/>
              <a:t>UI Responsiveness</a:t>
            </a:r>
          </a:p>
          <a:p>
            <a:pPr lvl="1"/>
            <a:r>
              <a:rPr lang="en-US" altLang="en-US" sz="2000"/>
              <a:t>Multiple processors</a:t>
            </a:r>
          </a:p>
          <a:p>
            <a:r>
              <a:rPr lang="en-US" altLang="en-US" sz="2400"/>
              <a:t>Dangers</a:t>
            </a:r>
          </a:p>
          <a:p>
            <a:pPr lvl="1"/>
            <a:r>
              <a:rPr lang="en-US" altLang="en-US" sz="2000"/>
              <a:t>Race Conditions</a:t>
            </a:r>
          </a:p>
          <a:p>
            <a:pPr lvl="1"/>
            <a:r>
              <a:rPr lang="en-US" altLang="en-US" sz="2000"/>
              <a:t>Deadlock</a:t>
            </a:r>
            <a:endParaRPr lang="en-US" altLang="en-US" sz="2000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2C010F2-3240-4A92-94A1-06A8ED1A4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9725" y="2286000"/>
            <a:ext cx="0" cy="3657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0D48E34-9E7D-4371-96BD-31A59BB01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9" y="1781176"/>
            <a:ext cx="82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Main</a:t>
            </a:r>
          </a:p>
          <a:p>
            <a:pPr algn="ctr" eaLnBrk="1" hangingPunct="1"/>
            <a:r>
              <a:rPr lang="en-US" altLang="en-US" sz="1600"/>
              <a:t>Thread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B732BC31-0314-4C73-B0CD-357438FB184D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217738"/>
            <a:ext cx="914400" cy="3268662"/>
            <a:chOff x="3825" y="1301"/>
            <a:chExt cx="576" cy="2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40A96F17-28C2-49B5-89D2-21F38520D152}"/>
                </a:ext>
              </a:extLst>
            </p:cNvPr>
            <p:cNvSpPr>
              <a:spLocks/>
            </p:cNvSpPr>
            <p:nvPr/>
          </p:nvSpPr>
          <p:spPr bwMode="auto">
            <a:xfrm rot="-534103">
              <a:off x="3825" y="1301"/>
              <a:ext cx="576" cy="2016"/>
            </a:xfrm>
            <a:custGeom>
              <a:avLst/>
              <a:gdLst>
                <a:gd name="T0" fmla="*/ 72 w 576"/>
                <a:gd name="T1" fmla="*/ 0 h 2016"/>
                <a:gd name="T2" fmla="*/ 72 w 576"/>
                <a:gd name="T3" fmla="*/ 528 h 2016"/>
                <a:gd name="T4" fmla="*/ 504 w 576"/>
                <a:gd name="T5" fmla="*/ 672 h 2016"/>
                <a:gd name="T6" fmla="*/ 504 w 576"/>
                <a:gd name="T7" fmla="*/ 1104 h 2016"/>
                <a:gd name="T8" fmla="*/ 360 w 576"/>
                <a:gd name="T9" fmla="*/ 2016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2016">
                  <a:moveTo>
                    <a:pt x="72" y="0"/>
                  </a:moveTo>
                  <a:cubicBezTo>
                    <a:pt x="36" y="208"/>
                    <a:pt x="0" y="416"/>
                    <a:pt x="72" y="528"/>
                  </a:cubicBezTo>
                  <a:cubicBezTo>
                    <a:pt x="144" y="640"/>
                    <a:pt x="432" y="576"/>
                    <a:pt x="504" y="672"/>
                  </a:cubicBezTo>
                  <a:cubicBezTo>
                    <a:pt x="576" y="768"/>
                    <a:pt x="528" y="880"/>
                    <a:pt x="504" y="1104"/>
                  </a:cubicBezTo>
                  <a:cubicBezTo>
                    <a:pt x="480" y="1328"/>
                    <a:pt x="384" y="1864"/>
                    <a:pt x="360" y="2016"/>
                  </a:cubicBez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82F516E1-570F-41BC-8425-838DC5F53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3168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16">
            <a:extLst>
              <a:ext uri="{FF2B5EF4-FFF2-40B4-BE49-F238E27FC236}">
                <a16:creationId xmlns:a16="http://schemas.microsoft.com/office/drawing/2014/main" id="{0A6E556A-71DA-4DFF-AEBF-2EED05DA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514" y="3336926"/>
            <a:ext cx="82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Child</a:t>
            </a:r>
          </a:p>
          <a:p>
            <a:pPr algn="ctr" eaLnBrk="1" hangingPunct="1"/>
            <a:r>
              <a:rPr lang="en-US" altLang="en-US" sz="160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81739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189-2313-4D0A-AF8D-FB850306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728-B06D-4800-B6B8-BCBEF840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(x == 5) // t0 and t1</a:t>
            </a:r>
            <a:br>
              <a:rPr lang="en-US" dirty="0"/>
            </a:br>
            <a:r>
              <a:rPr lang="en-US" dirty="0"/>
              <a:t>{ </a:t>
            </a:r>
          </a:p>
          <a:p>
            <a:r>
              <a:rPr lang="en-US" dirty="0"/>
              <a:t>    y = x * 2; // The "Act" </a:t>
            </a:r>
          </a:p>
          <a:p>
            <a:r>
              <a:rPr lang="en-US" dirty="0"/>
              <a:t>   // If another thread changed x in between "if (x == 5)" and "y = x * 2" above, </a:t>
            </a:r>
          </a:p>
          <a:p>
            <a:r>
              <a:rPr lang="en-US" dirty="0"/>
              <a:t>   // y will not be equal to 10.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0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A45A-DC4E-4CBB-A094-3FA6AD4A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Spawning a new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E437-BD6C-4580-B7F3-0CA98453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Delegates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err="1"/>
              <a:t>System.Thread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38F0-7468-4BAB-A6EA-CE41E89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System. Threading Namespace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F069-8C6D-46C9-95DC-6357018C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Provides classes and interfaces that enable multithreaded programming.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Consists of classes for synchronizing thread activities 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Chief among the namespace members  is Thread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4516-9A24-419C-9A1C-9FE08176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2211-B35D-47A7-9C59-1CBE96EA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Implements various methods &amp; properties that allows to  manipulate concurrently running threads.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Some of them are :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CurrentThread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IsAlive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IsBackground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Name 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Priority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ThreadState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19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1283</TotalTime>
  <Words>1288</Words>
  <Application>Microsoft Office PowerPoint</Application>
  <PresentationFormat>Widescreen</PresentationFormat>
  <Paragraphs>252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Georgia</vt:lpstr>
      <vt:lpstr>Wingdings</vt:lpstr>
      <vt:lpstr>Retrospect</vt:lpstr>
      <vt:lpstr>Information Processing Techniques</vt:lpstr>
      <vt:lpstr>Threading using C# and .NET</vt:lpstr>
      <vt:lpstr>Threads</vt:lpstr>
      <vt:lpstr>Why do we use threads?</vt:lpstr>
      <vt:lpstr>Threading: Advantages and Dangers</vt:lpstr>
      <vt:lpstr>Race Condition</vt:lpstr>
      <vt:lpstr>Spawning a new Thread</vt:lpstr>
      <vt:lpstr>System. Threading Namespace</vt:lpstr>
      <vt:lpstr>Thread Class</vt:lpstr>
      <vt:lpstr>Thread Constructor</vt:lpstr>
      <vt:lpstr>Thread Properties</vt:lpstr>
      <vt:lpstr>Thread Methods</vt:lpstr>
      <vt:lpstr>Thread Methods</vt:lpstr>
      <vt:lpstr>Exceptions Between threads</vt:lpstr>
      <vt:lpstr>Starting a Thread</vt:lpstr>
      <vt:lpstr>Suspending and Resuming Threads</vt:lpstr>
      <vt:lpstr>Terminating a thread</vt:lpstr>
      <vt:lpstr>PowerPoint Presentation</vt:lpstr>
      <vt:lpstr>Synchronization Classes and Constructs</vt:lpstr>
      <vt:lpstr>The lock Keyword</vt:lpstr>
      <vt:lpstr>The lock Mutex</vt:lpstr>
      <vt:lpstr>Mutex Class</vt:lpstr>
      <vt:lpstr>Monitor Class (static)</vt:lpstr>
      <vt:lpstr>Thread Synchronization / Monitors</vt:lpstr>
      <vt:lpstr>The C # Lock Keyword :</vt:lpstr>
      <vt:lpstr>Interlocked Class (static)</vt:lpstr>
      <vt:lpstr>MethodImpl Attribute</vt:lpstr>
      <vt:lpstr>Sync v/s ASync</vt:lpstr>
      <vt:lpstr>Multithreading</vt:lpstr>
      <vt:lpstr>Reading on ASync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Murtaza Fazal</dc:creator>
  <cp:lastModifiedBy>abeeha.sattar13@outlook.com</cp:lastModifiedBy>
  <cp:revision>215</cp:revision>
  <dcterms:created xsi:type="dcterms:W3CDTF">2017-02-02T11:54:53Z</dcterms:created>
  <dcterms:modified xsi:type="dcterms:W3CDTF">2021-11-17T07:35:26Z</dcterms:modified>
</cp:coreProperties>
</file>