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7"/>
  </p:notesMasterIdLst>
  <p:sldIdLst>
    <p:sldId id="1994" r:id="rId2"/>
    <p:sldId id="257" r:id="rId3"/>
    <p:sldId id="260" r:id="rId4"/>
    <p:sldId id="261" r:id="rId5"/>
    <p:sldId id="262" r:id="rId6"/>
    <p:sldId id="280" r:id="rId7"/>
    <p:sldId id="297" r:id="rId8"/>
    <p:sldId id="298" r:id="rId9"/>
    <p:sldId id="299" r:id="rId10"/>
    <p:sldId id="263" r:id="rId11"/>
    <p:sldId id="281" r:id="rId12"/>
    <p:sldId id="282" r:id="rId13"/>
    <p:sldId id="283" r:id="rId14"/>
    <p:sldId id="284" r:id="rId15"/>
    <p:sldId id="265" r:id="rId16"/>
    <p:sldId id="266" r:id="rId17"/>
    <p:sldId id="267" r:id="rId18"/>
    <p:sldId id="300" r:id="rId19"/>
    <p:sldId id="268" r:id="rId20"/>
    <p:sldId id="269" r:id="rId21"/>
    <p:sldId id="270" r:id="rId22"/>
    <p:sldId id="276" r:id="rId23"/>
    <p:sldId id="277" r:id="rId24"/>
    <p:sldId id="279" r:id="rId25"/>
    <p:sldId id="200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86307" autoAdjust="0"/>
  </p:normalViewPr>
  <p:slideViewPr>
    <p:cSldViewPr snapToGrid="0">
      <p:cViewPr varScale="1">
        <p:scale>
          <a:sx n="97" d="100"/>
          <a:sy n="97"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BA28A-7725-4EE3-93EC-8936DB80D38B}" type="datetimeFigureOut">
              <a:rPr lang="en-US" smtClean="0"/>
              <a:t>12/28/2021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84634-C1A0-45AD-84C8-6219C912DE55}" type="slidenum">
              <a:rPr lang="en-US" smtClean="0"/>
              <a:t>‹#›</a:t>
            </a:fld>
            <a:endParaRPr lang="en-US"/>
          </a:p>
        </p:txBody>
      </p:sp>
    </p:spTree>
    <p:extLst>
      <p:ext uri="{BB962C8B-B14F-4D97-AF65-F5344CB8AC3E}">
        <p14:creationId xmlns:p14="http://schemas.microsoft.com/office/powerpoint/2010/main" val="321904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7AC40-FF6D-400D-AD88-63E59317A6F3}" type="slidenum">
              <a:rPr lang="en-GB" altLang="en-US"/>
              <a:pPr/>
              <a:t>3</a:t>
            </a:fld>
            <a:endParaRPr lang="en-GB" altLang="en-US"/>
          </a:p>
        </p:txBody>
      </p:sp>
      <p:sp>
        <p:nvSpPr>
          <p:cNvPr id="409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09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Key feature of C# 3.0 and VB 9</a:t>
            </a:r>
          </a:p>
        </p:txBody>
      </p:sp>
    </p:spTree>
    <p:extLst>
      <p:ext uri="{BB962C8B-B14F-4D97-AF65-F5344CB8AC3E}">
        <p14:creationId xmlns:p14="http://schemas.microsoft.com/office/powerpoint/2010/main" val="328855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4A0995-FFCE-4590-82A4-A5CD7F6A54F6}" type="slidenum">
              <a:rPr lang="en-GB" altLang="en-US"/>
              <a:pPr/>
              <a:t>4</a:t>
            </a:fld>
            <a:endParaRPr lang="en-GB" altLang="en-US"/>
          </a:p>
        </p:txBody>
      </p:sp>
      <p:sp>
        <p:nvSpPr>
          <p:cNvPr id="614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4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This is the situation today, a different language for each technology.</a:t>
            </a:r>
          </a:p>
        </p:txBody>
      </p:sp>
    </p:spTree>
    <p:extLst>
      <p:ext uri="{BB962C8B-B14F-4D97-AF65-F5344CB8AC3E}">
        <p14:creationId xmlns:p14="http://schemas.microsoft.com/office/powerpoint/2010/main" val="399991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AD4F2-2E84-418A-8109-767393EE4F75}" type="slidenum">
              <a:rPr lang="en-GB" altLang="en-US"/>
              <a:pPr/>
              <a:t>5</a:t>
            </a:fld>
            <a:endParaRPr lang="en-GB" altLang="en-US"/>
          </a:p>
        </p:txBody>
      </p:sp>
      <p:sp>
        <p:nvSpPr>
          <p:cNvPr id="8193"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81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Hard to write database-neutral SQL because of subtle variances in the parameters, escaping, types etc.</a:t>
            </a:r>
          </a:p>
        </p:txBody>
      </p:sp>
    </p:spTree>
    <p:extLst>
      <p:ext uri="{BB962C8B-B14F-4D97-AF65-F5344CB8AC3E}">
        <p14:creationId xmlns:p14="http://schemas.microsoft.com/office/powerpoint/2010/main" val="4097549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82684D-0AC3-4D32-B4D2-F9960D5A9492}" type="slidenum">
              <a:rPr lang="en-GB" altLang="en-US"/>
              <a:pPr/>
              <a:t>10</a:t>
            </a:fld>
            <a:endParaRPr lang="en-GB" altLang="en-US"/>
          </a:p>
        </p:txBody>
      </p:sp>
      <p:sp>
        <p:nvSpPr>
          <p:cNvPr id="1024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02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This is the same query in LINQ. You'll notice that the syntax is similar to SQL but with the select last. This is to facilitate IntelliSense - it needs to know what you are selecting from before it can offer what is available within that selection.</a:t>
            </a:r>
          </a:p>
        </p:txBody>
      </p:sp>
    </p:spTree>
    <p:extLst>
      <p:ext uri="{BB962C8B-B14F-4D97-AF65-F5344CB8AC3E}">
        <p14:creationId xmlns:p14="http://schemas.microsoft.com/office/powerpoint/2010/main" val="2141906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of first 6 numbers</a:t>
            </a:r>
          </a:p>
          <a:p>
            <a:r>
              <a:rPr lang="en-US" dirty="0"/>
              <a:t>And display all numbers above average</a:t>
            </a:r>
          </a:p>
        </p:txBody>
      </p:sp>
      <p:sp>
        <p:nvSpPr>
          <p:cNvPr id="4" name="Slide Number Placeholder 3"/>
          <p:cNvSpPr>
            <a:spLocks noGrp="1"/>
          </p:cNvSpPr>
          <p:nvPr>
            <p:ph type="sldNum" sz="quarter" idx="5"/>
          </p:nvPr>
        </p:nvSpPr>
        <p:spPr/>
        <p:txBody>
          <a:bodyPr/>
          <a:lstStyle/>
          <a:p>
            <a:fld id="{871B4E70-5B2A-4BC3-A984-F3C9F8BAC4D4}" type="slidenum">
              <a:rPr lang="en-US" smtClean="0"/>
              <a:t>17</a:t>
            </a:fld>
            <a:endParaRPr lang="en-US"/>
          </a:p>
        </p:txBody>
      </p:sp>
    </p:spTree>
    <p:extLst>
      <p:ext uri="{BB962C8B-B14F-4D97-AF65-F5344CB8AC3E}">
        <p14:creationId xmlns:p14="http://schemas.microsoft.com/office/powerpoint/2010/main" val="37706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2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21666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5777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normAutofit/>
          </a:bodyPr>
          <a:lstStyle/>
          <a:p>
            <a:pPr lvl="0"/>
            <a:endParaRPr lang="en-US" noProof="0"/>
          </a:p>
        </p:txBody>
      </p:sp>
      <p:sp>
        <p:nvSpPr>
          <p:cNvPr id="4" name="Date Placeholder 3"/>
          <p:cNvSpPr>
            <a:spLocks noGrp="1"/>
          </p:cNvSpPr>
          <p:nvPr>
            <p:ph type="dt" sz="half" idx="10"/>
          </p:nvPr>
        </p:nvSpPr>
        <p:spPr>
          <a:xfrm>
            <a:off x="1549400" y="6243638"/>
            <a:ext cx="2540000" cy="457200"/>
          </a:xfrm>
        </p:spPr>
        <p:txBody>
          <a:bodyPr/>
          <a:lstStyle>
            <a:lvl1pPr>
              <a:defRPr/>
            </a:lvl1pPr>
          </a:lstStyle>
          <a:p>
            <a:pPr>
              <a:defRPr/>
            </a:pPr>
            <a:endParaRPr lang="tr-TR"/>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pPr>
              <a:defRPr/>
            </a:pPr>
            <a:endParaRPr lang="tr-TR"/>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45274D12-07B8-47BA-BC72-D5BBFDE945C1}" type="slidenum">
              <a:rPr lang="tr-TR" altLang="en-US"/>
              <a:pPr/>
              <a:t>‹#›</a:t>
            </a:fld>
            <a:endParaRPr lang="tr-TR" altLang="en-US"/>
          </a:p>
        </p:txBody>
      </p:sp>
    </p:spTree>
    <p:extLst>
      <p:ext uri="{BB962C8B-B14F-4D97-AF65-F5344CB8AC3E}">
        <p14:creationId xmlns:p14="http://schemas.microsoft.com/office/powerpoint/2010/main" val="48906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34577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494C-3260-4B28-A79B-FC1E87DD1EC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C494C-3260-4B28-A79B-FC1E87DD1ECD}"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10132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C494C-3260-4B28-A79B-FC1E87DD1ECD}"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2431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C494C-3260-4B28-A79B-FC1E87DD1ECD}"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99625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EC494C-3260-4B28-A79B-FC1E87DD1ECD}" type="datetimeFigureOut">
              <a:rPr lang="en-US" smtClean="0"/>
              <a:t>12/28/2021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4276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EC494C-3260-4B28-A79B-FC1E87DD1ECD}" type="datetimeFigureOut">
              <a:rPr lang="en-US" smtClean="0"/>
              <a:t>12/28/2021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8D61A4-C13A-482A-9614-CD2571EF5218}" type="slidenum">
              <a:rPr lang="en-US" smtClean="0"/>
              <a:t>‹#›</a:t>
            </a:fld>
            <a:endParaRPr lang="en-US"/>
          </a:p>
        </p:txBody>
      </p:sp>
    </p:spTree>
    <p:extLst>
      <p:ext uri="{BB962C8B-B14F-4D97-AF65-F5344CB8AC3E}">
        <p14:creationId xmlns:p14="http://schemas.microsoft.com/office/powerpoint/2010/main" val="40318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C494C-3260-4B28-A79B-FC1E87DD1ECD}"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8592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EC494C-3260-4B28-A79B-FC1E87DD1ECD}" type="datetimeFigureOut">
              <a:rPr lang="en-US" smtClean="0"/>
              <a:t>12/28/2021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8D61A4-C13A-482A-9614-CD2571EF521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0297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12</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altLang="en-US" dirty="0"/>
              <a:t>Query with LINQ (C#)</a:t>
            </a:r>
          </a:p>
        </p:txBody>
      </p:sp>
      <p:sp>
        <p:nvSpPr>
          <p:cNvPr id="9218" name="Rectangle 2"/>
          <p:cNvSpPr>
            <a:spLocks noGrp="1" noChangeArrowheads="1"/>
          </p:cNvSpPr>
          <p:nvPr>
            <p:ph type="body" idx="1"/>
          </p:nvPr>
        </p:nvSpPr>
        <p:spPr>
          <a:ln/>
        </p:spPr>
        <p:txBody>
          <a:bodyPr/>
          <a:lstStyle/>
          <a:p>
            <a:pPr marL="0" indent="0">
              <a:buNone/>
            </a:pPr>
            <a:br>
              <a:rPr lang="en-US" altLang="en-US" dirty="0"/>
            </a:br>
            <a:r>
              <a:rPr lang="en-US" altLang="en-US" sz="2531" dirty="0" err="1">
                <a:latin typeface="Inconsolata" charset="0"/>
                <a:sym typeface="Inconsolata" charset="0"/>
              </a:rPr>
              <a:t>var</a:t>
            </a:r>
            <a:r>
              <a:rPr lang="en-US" altLang="en-US" sz="2531" dirty="0">
                <a:latin typeface="Inconsolata" charset="0"/>
                <a:sym typeface="Inconsolata" charset="0"/>
              </a:rPr>
              <a:t> </a:t>
            </a:r>
            <a:r>
              <a:rPr lang="en-US" altLang="en-US" sz="2531" dirty="0" err="1">
                <a:latin typeface="Inconsolata" charset="0"/>
                <a:sym typeface="Inconsolata" charset="0"/>
              </a:rPr>
              <a:t>myCustomers</a:t>
            </a:r>
            <a:r>
              <a:rPr lang="en-US" altLang="en-US" sz="2531" dirty="0">
                <a:latin typeface="Inconsolata" charset="0"/>
                <a:sym typeface="Inconsolata" charset="0"/>
              </a:rPr>
              <a:t> = from c in customers</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where </a:t>
            </a:r>
            <a:r>
              <a:rPr lang="en-US" altLang="en-US" sz="2531" dirty="0" err="1">
                <a:latin typeface="Inconsolata" charset="0"/>
                <a:sym typeface="Inconsolata" charset="0"/>
              </a:rPr>
              <a:t>c.Region</a:t>
            </a:r>
            <a:r>
              <a:rPr lang="en-US" altLang="en-US" sz="2531" dirty="0">
                <a:latin typeface="Inconsolata" charset="0"/>
                <a:sym typeface="Inconsolata" charset="0"/>
              </a:rPr>
              <a:t> == “PAK"</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select c;</a:t>
            </a:r>
            <a:endParaRPr lang="en-US" altLang="en-US" sz="2531"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338877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a:t>
            </a:r>
            <a:r>
              <a:rPr lang="en-US" dirty="0" err="1"/>
              <a:t>ADO.Net</a:t>
            </a:r>
            <a:endParaRPr lang="en-US" dirty="0"/>
          </a:p>
        </p:txBody>
      </p:sp>
      <p:sp>
        <p:nvSpPr>
          <p:cNvPr id="4" name="Rectangle 1"/>
          <p:cNvSpPr>
            <a:spLocks noGrp="1" noChangeArrowheads="1"/>
          </p:cNvSpPr>
          <p:nvPr>
            <p:ph idx="1"/>
          </p:nvPr>
        </p:nvSpPr>
        <p:spPr bwMode="auto">
          <a:xfrm>
            <a:off x="1097280" y="1869185"/>
            <a:ext cx="100584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using</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2B91AF"/>
                </a:solidFill>
                <a:effectLst/>
                <a:latin typeface="inherit"/>
                <a:cs typeface="Courier New" panose="02070309020205020404" pitchFamily="49" charset="0"/>
              </a:rPr>
              <a:t>NorthwindDataContext</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db</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new</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2B91AF"/>
                </a:solidFill>
                <a:effectLst/>
                <a:latin typeface="inherit"/>
                <a:cs typeface="Courier New" panose="02070309020205020404" pitchFamily="49" charset="0"/>
              </a:rPr>
              <a:t>NorthwindDataContext</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//You can also use “</a:t>
            </a:r>
            <a:r>
              <a:rPr kumimoji="0" lang="en-US" altLang="en-US" sz="1600" b="0" i="0" u="none" strike="noStrike" cap="none" normalizeH="0" baseline="0" dirty="0" err="1">
                <a:ln>
                  <a:noFill/>
                </a:ln>
                <a:solidFill>
                  <a:srgbClr val="008000"/>
                </a:solidFill>
                <a:effectLst/>
                <a:latin typeface="inherit"/>
                <a:cs typeface="Courier New" panose="02070309020205020404" pitchFamily="49" charset="0"/>
              </a:rPr>
              <a:t>var</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 at “</a:t>
            </a:r>
            <a:r>
              <a:rPr kumimoji="0" lang="en-US" altLang="en-US" sz="1600" b="0" i="0" u="none" strike="noStrike" cap="none" normalizeH="0" baseline="0" dirty="0" err="1">
                <a:ln>
                  <a:noFill/>
                </a:ln>
                <a:solidFill>
                  <a:srgbClr val="008000"/>
                </a:solidFill>
                <a:effectLst/>
                <a:latin typeface="inherit"/>
                <a:cs typeface="Courier New" panose="02070309020205020404" pitchFamily="49" charset="0"/>
              </a:rPr>
              <a:t>IEnumerable</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&lt;Customer&gt;”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2B91AF"/>
                </a:solidFill>
                <a:effectLst/>
                <a:latin typeface="inherit"/>
                <a:cs typeface="Courier New" panose="02070309020205020404" pitchFamily="49" charset="0"/>
              </a:rPr>
              <a:t>IEnumerable</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2B91AF"/>
                </a:solidFill>
                <a:effectLst/>
                <a:latin typeface="inherit"/>
                <a:cs typeface="Courier New" panose="02070309020205020404" pitchFamily="49" charset="0"/>
              </a:rPr>
              <a:t>Customer</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&gt; </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custs</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from</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c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in</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db.Customers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select</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c;</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0000FF"/>
                </a:solidFill>
                <a:effectLst/>
                <a:latin typeface="inherit"/>
                <a:cs typeface="Courier New" panose="02070309020205020404" pitchFamily="49" charset="0"/>
              </a:rPr>
              <a:t>foreach</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2B91AF"/>
                </a:solidFill>
                <a:effectLst/>
                <a:latin typeface="inherit"/>
                <a:cs typeface="Courier New" panose="02070309020205020404" pitchFamily="49" charset="0"/>
              </a:rPr>
              <a:t>Customer</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c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in</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custs</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2B91AF"/>
                </a:solidFill>
                <a:effectLst/>
                <a:latin typeface="inherit"/>
                <a:cs typeface="Courier New" panose="02070309020205020404" pitchFamily="49" charset="0"/>
              </a:rPr>
              <a:t>Console</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.WriteLine</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c.CompanyName</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454545"/>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782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XML</a:t>
            </a:r>
          </a:p>
        </p:txBody>
      </p:sp>
      <p:sp>
        <p:nvSpPr>
          <p:cNvPr id="3" name="Content Placeholder 2"/>
          <p:cNvSpPr>
            <a:spLocks noGrp="1"/>
          </p:cNvSpPr>
          <p:nvPr>
            <p:ph idx="1"/>
          </p:nvPr>
        </p:nvSpPr>
        <p:spPr/>
        <p:txBody>
          <a:bodyPr/>
          <a:lstStyle/>
          <a:p>
            <a:r>
              <a:rPr lang="en-US" dirty="0" err="1"/>
              <a:t>XElement</a:t>
            </a:r>
            <a:r>
              <a:rPr lang="en-US" dirty="0"/>
              <a:t> </a:t>
            </a:r>
            <a:r>
              <a:rPr lang="en-US" dirty="0" err="1"/>
              <a:t>xelement</a:t>
            </a:r>
            <a:r>
              <a:rPr lang="en-US" dirty="0"/>
              <a:t> = </a:t>
            </a:r>
            <a:r>
              <a:rPr lang="en-US" dirty="0" err="1"/>
              <a:t>XElement.Load</a:t>
            </a:r>
            <a:r>
              <a:rPr lang="en-US" dirty="0"/>
              <a:t>("..\\..\\Employees.xml");</a:t>
            </a:r>
          </a:p>
          <a:p>
            <a:r>
              <a:rPr lang="en-US" dirty="0" err="1"/>
              <a:t>IEnumerable</a:t>
            </a:r>
            <a:r>
              <a:rPr lang="en-US" dirty="0"/>
              <a:t>&lt;</a:t>
            </a:r>
            <a:r>
              <a:rPr lang="en-US" dirty="0" err="1"/>
              <a:t>XElement</a:t>
            </a:r>
            <a:r>
              <a:rPr lang="en-US" dirty="0"/>
              <a:t>&gt; employees = </a:t>
            </a:r>
            <a:r>
              <a:rPr lang="en-US" dirty="0" err="1"/>
              <a:t>xelement.Elements</a:t>
            </a:r>
            <a:r>
              <a:rPr lang="en-US" dirty="0"/>
              <a:t>();</a:t>
            </a:r>
          </a:p>
          <a:p>
            <a:r>
              <a:rPr lang="en-US" dirty="0"/>
              <a:t>// Read the entire XML</a:t>
            </a:r>
          </a:p>
          <a:p>
            <a:r>
              <a:rPr lang="en-US" dirty="0" err="1"/>
              <a:t>foreach</a:t>
            </a:r>
            <a:r>
              <a:rPr lang="en-US" dirty="0"/>
              <a:t> (</a:t>
            </a:r>
            <a:r>
              <a:rPr lang="en-US" dirty="0" err="1"/>
              <a:t>var</a:t>
            </a:r>
            <a:r>
              <a:rPr lang="en-US" dirty="0"/>
              <a:t> employee in employees)</a:t>
            </a:r>
          </a:p>
          <a:p>
            <a:r>
              <a:rPr lang="en-US" dirty="0"/>
              <a:t>{</a:t>
            </a:r>
          </a:p>
          <a:p>
            <a:r>
              <a:rPr lang="en-US" dirty="0"/>
              <a:t>    </a:t>
            </a:r>
            <a:r>
              <a:rPr lang="en-US" dirty="0" err="1"/>
              <a:t>Console.WriteLine</a:t>
            </a:r>
            <a:r>
              <a:rPr lang="en-US" dirty="0"/>
              <a:t>(employee);</a:t>
            </a:r>
          </a:p>
          <a:p>
            <a:r>
              <a:rPr lang="en-US" dirty="0"/>
              <a:t>}</a:t>
            </a:r>
          </a:p>
          <a:p>
            <a:pPr marL="0" indent="0">
              <a:buNone/>
            </a:pPr>
            <a:endParaRPr lang="en-US" dirty="0"/>
          </a:p>
        </p:txBody>
      </p:sp>
    </p:spTree>
    <p:extLst>
      <p:ext uri="{BB962C8B-B14F-4D97-AF65-F5344CB8AC3E}">
        <p14:creationId xmlns:p14="http://schemas.microsoft.com/office/powerpoint/2010/main" val="200130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1" y="990600"/>
            <a:ext cx="3042821" cy="523220"/>
          </a:xfrm>
          <a:prstGeom prst="rect">
            <a:avLst/>
          </a:prstGeom>
          <a:noFill/>
        </p:spPr>
        <p:txBody>
          <a:bodyPr wrap="none">
            <a:spAutoFit/>
          </a:bodyPr>
          <a:lstStyle/>
          <a:p>
            <a:pPr>
              <a:buFontTx/>
              <a:buNone/>
              <a:defRPr/>
            </a:pPr>
            <a:r>
              <a:rPr lang="en-US" sz="2800" dirty="0">
                <a:latin typeface="Arial" charset="0"/>
              </a:rPr>
              <a:t>LINQ Prerequisite</a:t>
            </a:r>
            <a:endParaRPr lang="en-US" sz="2800" dirty="0">
              <a:solidFill>
                <a:schemeClr val="bg2">
                  <a:lumMod val="95000"/>
                  <a:lumOff val="5000"/>
                </a:schemeClr>
              </a:solidFill>
              <a:latin typeface="+mj-lt"/>
            </a:endParaRPr>
          </a:p>
        </p:txBody>
      </p:sp>
      <p:sp>
        <p:nvSpPr>
          <p:cNvPr id="16387" name="Line 4"/>
          <p:cNvSpPr>
            <a:spLocks noChangeShapeType="1"/>
          </p:cNvSpPr>
          <p:nvPr/>
        </p:nvSpPr>
        <p:spPr bwMode="auto">
          <a:xfrm>
            <a:off x="2057400" y="1524000"/>
            <a:ext cx="82296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7036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0562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990600"/>
            <a:ext cx="4342856" cy="523220"/>
          </a:xfrm>
          <a:prstGeom prst="rect">
            <a:avLst/>
          </a:prstGeom>
          <a:noFill/>
        </p:spPr>
        <p:txBody>
          <a:bodyPr wrap="none">
            <a:spAutoFit/>
          </a:bodyPr>
          <a:lstStyle/>
          <a:p>
            <a:pPr>
              <a:buFontTx/>
              <a:buNone/>
              <a:defRPr/>
            </a:pPr>
            <a:r>
              <a:rPr lang="en-US" sz="2800" dirty="0">
                <a:latin typeface="Arial" charset="0"/>
              </a:rPr>
              <a:t>Deferred Query Execution</a:t>
            </a:r>
            <a:endParaRPr lang="en-US" sz="2800" dirty="0">
              <a:solidFill>
                <a:schemeClr val="bg2">
                  <a:lumMod val="95000"/>
                  <a:lumOff val="5000"/>
                </a:schemeClr>
              </a:solidFill>
              <a:latin typeface="+mj-lt"/>
            </a:endParaRPr>
          </a:p>
        </p:txBody>
      </p:sp>
      <p:sp>
        <p:nvSpPr>
          <p:cNvPr id="17411" name="Line 4"/>
          <p:cNvSpPr>
            <a:spLocks noChangeShapeType="1"/>
          </p:cNvSpPr>
          <p:nvPr/>
        </p:nvSpPr>
        <p:spPr bwMode="auto">
          <a:xfrm>
            <a:off x="2057400" y="1524000"/>
            <a:ext cx="82296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98614"/>
            <a:ext cx="73152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83072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ln/>
        </p:spPr>
        <p:txBody>
          <a:bodyPr/>
          <a:lstStyle/>
          <a:p>
            <a:r>
              <a:rPr lang="en-US" altLang="en-US"/>
              <a:t>Advantages</a:t>
            </a:r>
          </a:p>
        </p:txBody>
      </p:sp>
      <p:sp>
        <p:nvSpPr>
          <p:cNvPr id="12290" name="Rectangle 2"/>
          <p:cNvSpPr>
            <a:spLocks noGrp="1" noChangeArrowheads="1"/>
          </p:cNvSpPr>
          <p:nvPr>
            <p:ph type="body" idx="1"/>
          </p:nvPr>
        </p:nvSpPr>
        <p:spPr>
          <a:ln/>
        </p:spPr>
        <p:txBody>
          <a:bodyPr/>
          <a:lstStyle/>
          <a:p>
            <a:pPr marL="457200" indent="-290513">
              <a:buFont typeface="Wingdings" panose="05000000000000000000" pitchFamily="2" charset="2"/>
              <a:buChar char="§"/>
            </a:pPr>
            <a:r>
              <a:rPr lang="en-US" altLang="en-US" dirty="0"/>
              <a:t>Unified data access</a:t>
            </a:r>
            <a:br>
              <a:rPr lang="en-US" altLang="en-US" dirty="0"/>
            </a:br>
            <a:r>
              <a:rPr lang="en-US" altLang="en-US" dirty="0"/>
              <a:t>Single syntax to learn and remember</a:t>
            </a:r>
          </a:p>
          <a:p>
            <a:pPr marL="457200" indent="-290513">
              <a:buFont typeface="Wingdings" panose="05000000000000000000" pitchFamily="2" charset="2"/>
              <a:buChar char="§"/>
            </a:pPr>
            <a:r>
              <a:rPr lang="en-US" altLang="en-US" dirty="0"/>
              <a:t>Strongly typed</a:t>
            </a:r>
            <a:br>
              <a:rPr lang="en-US" altLang="en-US" dirty="0"/>
            </a:br>
            <a:r>
              <a:rPr lang="en-US" altLang="en-US" dirty="0"/>
              <a:t>Catch errors during compilation</a:t>
            </a:r>
          </a:p>
          <a:p>
            <a:pPr marL="457200" indent="-290513">
              <a:buFont typeface="Wingdings" panose="05000000000000000000" pitchFamily="2" charset="2"/>
              <a:buChar char="§"/>
            </a:pPr>
            <a:r>
              <a:rPr lang="en-US" altLang="en-US" dirty="0"/>
              <a:t>IntelliSense</a:t>
            </a:r>
            <a:br>
              <a:rPr lang="en-US" altLang="en-US" dirty="0"/>
            </a:br>
            <a:r>
              <a:rPr lang="en-US" altLang="en-US" dirty="0"/>
              <a:t>Prompt for syntax and attributes</a:t>
            </a:r>
          </a:p>
          <a:p>
            <a:pPr marL="457200" indent="-290513">
              <a:buFont typeface="Wingdings" panose="05000000000000000000" pitchFamily="2" charset="2"/>
              <a:buChar char="§"/>
            </a:pPr>
            <a:r>
              <a:rPr lang="en-US" altLang="en-US" dirty="0" err="1"/>
              <a:t>Bindable</a:t>
            </a:r>
            <a:r>
              <a:rPr lang="en-US" altLang="en-US" dirty="0"/>
              <a:t> result sets</a:t>
            </a:r>
          </a:p>
        </p:txBody>
      </p:sp>
    </p:spTree>
    <p:extLst>
      <p:ext uri="{BB962C8B-B14F-4D97-AF65-F5344CB8AC3E}">
        <p14:creationId xmlns:p14="http://schemas.microsoft.com/office/powerpoint/2010/main" val="408323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r>
              <a:rPr lang="en-US" altLang="en-US"/>
              <a:t>Architecture</a:t>
            </a:r>
          </a:p>
        </p:txBody>
      </p:sp>
      <p:sp>
        <p:nvSpPr>
          <p:cNvPr id="13314" name="AutoShape 2"/>
          <p:cNvSpPr>
            <a:spLocks/>
          </p:cNvSpPr>
          <p:nvPr/>
        </p:nvSpPr>
        <p:spPr bwMode="auto">
          <a:xfrm>
            <a:off x="2327672" y="3884414"/>
            <a:ext cx="7545586" cy="1928813"/>
          </a:xfrm>
          <a:prstGeom prst="roundRect">
            <a:avLst>
              <a:gd name="adj" fmla="val 6944"/>
            </a:avLst>
          </a:prstGeom>
          <a:gradFill rotWithShape="0">
            <a:gsLst>
              <a:gs pos="0">
                <a:srgbClr val="808080">
                  <a:alpha val="50000"/>
                </a:srgbClr>
              </a:gs>
              <a:gs pos="100000">
                <a:srgbClr val="FFFFFF">
                  <a:alpha val="50000"/>
                </a:srgbClr>
              </a:gs>
            </a:gsLst>
            <a:lin ang="5400000" scaled="1"/>
          </a:gradFill>
          <a:ln w="25400">
            <a:solidFill>
              <a:schemeClr val="tx1">
                <a:alpha val="50000"/>
              </a:schemeClr>
            </a:solidFill>
            <a:round/>
            <a:headEnd/>
            <a:tailEnd/>
          </a:ln>
        </p:spPr>
        <p:txBody>
          <a:bodyPr lIns="0" tIns="0" rIns="0" bIns="0"/>
          <a:lstStyle/>
          <a:p>
            <a:endParaRPr lang="en-US" sz="1266"/>
          </a:p>
        </p:txBody>
      </p:sp>
      <p:sp>
        <p:nvSpPr>
          <p:cNvPr id="13315" name="AutoShape 3"/>
          <p:cNvSpPr>
            <a:spLocks/>
          </p:cNvSpPr>
          <p:nvPr/>
        </p:nvSpPr>
        <p:spPr bwMode="auto">
          <a:xfrm>
            <a:off x="3863578" y="4313039"/>
            <a:ext cx="4464844" cy="1419820"/>
          </a:xfrm>
          <a:prstGeom prst="roundRect">
            <a:avLst>
              <a:gd name="adj" fmla="val 9431"/>
            </a:avLst>
          </a:prstGeom>
          <a:gradFill rotWithShape="0">
            <a:gsLst>
              <a:gs pos="0">
                <a:srgbClr val="808080">
                  <a:alpha val="25000"/>
                </a:srgbClr>
              </a:gs>
              <a:gs pos="100000">
                <a:srgbClr val="FFFFFF">
                  <a:alpha val="25000"/>
                </a:srgbClr>
              </a:gs>
            </a:gsLst>
            <a:lin ang="5400000" scaled="1"/>
          </a:gradFill>
          <a:ln w="25400">
            <a:solidFill>
              <a:schemeClr val="tx1">
                <a:alpha val="25000"/>
              </a:schemeClr>
            </a:solidFill>
            <a:round/>
            <a:headEnd/>
            <a:tailEnd/>
          </a:ln>
        </p:spPr>
        <p:txBody>
          <a:bodyPr lIns="0" tIns="0" rIns="0" bIns="0"/>
          <a:lstStyle/>
          <a:p>
            <a:endParaRPr lang="en-US" sz="1266"/>
          </a:p>
        </p:txBody>
      </p:sp>
      <p:sp>
        <p:nvSpPr>
          <p:cNvPr id="13316" name="AutoShape 4"/>
          <p:cNvSpPr>
            <a:spLocks/>
          </p:cNvSpPr>
          <p:nvPr/>
        </p:nvSpPr>
        <p:spPr bwMode="auto">
          <a:xfrm>
            <a:off x="7774781" y="1893094"/>
            <a:ext cx="2000250"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Others</a:t>
            </a:r>
          </a:p>
        </p:txBody>
      </p:sp>
      <p:sp>
        <p:nvSpPr>
          <p:cNvPr id="13317" name="AutoShape 5"/>
          <p:cNvSpPr>
            <a:spLocks/>
          </p:cNvSpPr>
          <p:nvPr/>
        </p:nvSpPr>
        <p:spPr bwMode="auto">
          <a:xfrm>
            <a:off x="2416969" y="1893094"/>
            <a:ext cx="2000250"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dirty="0">
                <a:effectLst>
                  <a:outerShdw blurRad="38100" dist="38100" dir="2700000" algn="tl">
                    <a:srgbClr val="C0C0C0"/>
                  </a:outerShdw>
                </a:effectLst>
                <a:latin typeface="Calibri" panose="020F0502020204030204" pitchFamily="34" charset="0"/>
                <a:sym typeface="Calibri" panose="020F0502020204030204" pitchFamily="34" charset="0"/>
              </a:rPr>
              <a:t>C#</a:t>
            </a:r>
          </a:p>
        </p:txBody>
      </p:sp>
      <p:sp>
        <p:nvSpPr>
          <p:cNvPr id="13318" name="AutoShape 6"/>
          <p:cNvSpPr>
            <a:spLocks/>
          </p:cNvSpPr>
          <p:nvPr/>
        </p:nvSpPr>
        <p:spPr bwMode="auto">
          <a:xfrm>
            <a:off x="5095875" y="1893094"/>
            <a:ext cx="2000250"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VB.NET</a:t>
            </a:r>
          </a:p>
        </p:txBody>
      </p:sp>
      <p:sp>
        <p:nvSpPr>
          <p:cNvPr id="13319" name="AutoShape 7"/>
          <p:cNvSpPr>
            <a:spLocks/>
          </p:cNvSpPr>
          <p:nvPr/>
        </p:nvSpPr>
        <p:spPr bwMode="auto">
          <a:xfrm>
            <a:off x="2425898" y="2902148"/>
            <a:ext cx="7358063"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.NET Language Integrated Query (LINQ)</a:t>
            </a:r>
          </a:p>
        </p:txBody>
      </p:sp>
      <p:sp>
        <p:nvSpPr>
          <p:cNvPr id="13320" name="AutoShape 8"/>
          <p:cNvSpPr>
            <a:spLocks/>
          </p:cNvSpPr>
          <p:nvPr/>
        </p:nvSpPr>
        <p:spPr bwMode="auto">
          <a:xfrm>
            <a:off x="5408414"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SQL</a:t>
            </a:r>
          </a:p>
        </p:txBody>
      </p:sp>
      <p:sp>
        <p:nvSpPr>
          <p:cNvPr id="13321" name="AutoShape 9"/>
          <p:cNvSpPr>
            <a:spLocks/>
          </p:cNvSpPr>
          <p:nvPr/>
        </p:nvSpPr>
        <p:spPr bwMode="auto">
          <a:xfrm>
            <a:off x="2416969"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Objects</a:t>
            </a:r>
          </a:p>
        </p:txBody>
      </p:sp>
      <p:sp>
        <p:nvSpPr>
          <p:cNvPr id="13322" name="AutoShape 10"/>
          <p:cNvSpPr>
            <a:spLocks/>
          </p:cNvSpPr>
          <p:nvPr/>
        </p:nvSpPr>
        <p:spPr bwMode="auto">
          <a:xfrm>
            <a:off x="8399859"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XML</a:t>
            </a:r>
          </a:p>
        </p:txBody>
      </p:sp>
      <p:sp>
        <p:nvSpPr>
          <p:cNvPr id="13323" name="AutoShape 11"/>
          <p:cNvSpPr>
            <a:spLocks/>
          </p:cNvSpPr>
          <p:nvPr/>
        </p:nvSpPr>
        <p:spPr bwMode="auto">
          <a:xfrm>
            <a:off x="3935016"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Datasets</a:t>
            </a:r>
          </a:p>
        </p:txBody>
      </p:sp>
      <p:sp>
        <p:nvSpPr>
          <p:cNvPr id="13324" name="AutoShape 12"/>
          <p:cNvSpPr>
            <a:spLocks/>
          </p:cNvSpPr>
          <p:nvPr/>
        </p:nvSpPr>
        <p:spPr bwMode="auto">
          <a:xfrm>
            <a:off x="6863953"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Entities</a:t>
            </a:r>
          </a:p>
        </p:txBody>
      </p:sp>
      <p:sp>
        <p:nvSpPr>
          <p:cNvPr id="13325" name="Rectangle 13"/>
          <p:cNvSpPr>
            <a:spLocks/>
          </p:cNvSpPr>
          <p:nvPr/>
        </p:nvSpPr>
        <p:spPr bwMode="auto">
          <a:xfrm>
            <a:off x="4591348" y="3940903"/>
            <a:ext cx="297286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tLang="en-US" sz="2109">
                <a:effectLst>
                  <a:outerShdw blurRad="38100" dist="38100" dir="2700000" algn="tl">
                    <a:srgbClr val="000000"/>
                  </a:outerShdw>
                </a:effectLst>
                <a:latin typeface="Calibri" panose="020F0502020204030204" pitchFamily="34" charset="0"/>
                <a:sym typeface="Calibri" panose="020F0502020204030204" pitchFamily="34" charset="0"/>
              </a:rPr>
              <a:t>LINQ data source providers</a:t>
            </a:r>
          </a:p>
        </p:txBody>
      </p:sp>
      <p:sp>
        <p:nvSpPr>
          <p:cNvPr id="13326" name="Rectangle 14"/>
          <p:cNvSpPr>
            <a:spLocks/>
          </p:cNvSpPr>
          <p:nvPr/>
        </p:nvSpPr>
        <p:spPr bwMode="auto">
          <a:xfrm>
            <a:off x="4615905" y="4360599"/>
            <a:ext cx="290457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tLang="en-US" sz="2109">
                <a:effectLst>
                  <a:outerShdw blurRad="38100" dist="38100" dir="2700000" algn="tl">
                    <a:srgbClr val="000000"/>
                  </a:outerShdw>
                </a:effectLst>
                <a:latin typeface="Calibri" panose="020F0502020204030204" pitchFamily="34" charset="0"/>
                <a:sym typeface="Calibri" panose="020F0502020204030204" pitchFamily="34" charset="0"/>
              </a:rPr>
              <a:t>ADO.NET support for LINQ</a:t>
            </a:r>
          </a:p>
        </p:txBody>
      </p:sp>
    </p:spTree>
    <p:extLst>
      <p:ext uri="{BB962C8B-B14F-4D97-AF65-F5344CB8AC3E}">
        <p14:creationId xmlns:p14="http://schemas.microsoft.com/office/powerpoint/2010/main" val="187323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lstStyle/>
          <a:p>
            <a:r>
              <a:rPr lang="en-US" altLang="en-US"/>
              <a:t>LINQ to Objects</a:t>
            </a:r>
          </a:p>
        </p:txBody>
      </p:sp>
      <p:sp>
        <p:nvSpPr>
          <p:cNvPr id="14338" name="Rectangle 2"/>
          <p:cNvSpPr>
            <a:spLocks noGrp="1" noChangeArrowheads="1"/>
          </p:cNvSpPr>
          <p:nvPr>
            <p:ph type="body" idx="1"/>
          </p:nvPr>
        </p:nvSpPr>
        <p:spPr>
          <a:xfrm>
            <a:off x="1097281" y="1946672"/>
            <a:ext cx="8677752" cy="2528346"/>
          </a:xfrm>
          <a:ln/>
        </p:spPr>
        <p:txBody>
          <a:bodyPr>
            <a:normAutofit/>
          </a:bodyPr>
          <a:lstStyle/>
          <a:p>
            <a:pPr marL="133941" indent="0">
              <a:buNone/>
            </a:pPr>
            <a:r>
              <a:rPr lang="en-US" altLang="en-US" sz="2531" dirty="0">
                <a:latin typeface="Inconsolata" charset="0"/>
                <a:sym typeface="Inconsolata" charset="0"/>
              </a:rPr>
              <a:t>int[] </a:t>
            </a:r>
            <a:r>
              <a:rPr lang="en-US" altLang="en-US" sz="2531" dirty="0" err="1">
                <a:latin typeface="Inconsolata" charset="0"/>
                <a:sym typeface="Inconsolata" charset="0"/>
              </a:rPr>
              <a:t>nums</a:t>
            </a:r>
            <a:r>
              <a:rPr lang="en-US" altLang="en-US" sz="2531" dirty="0">
                <a:latin typeface="Inconsolata" charset="0"/>
                <a:sym typeface="Inconsolata" charset="0"/>
              </a:rPr>
              <a:t> = new int[] {0,4,2,6,3,8,3,1};</a:t>
            </a:r>
          </a:p>
          <a:p>
            <a:pPr marL="133941" indent="0">
              <a:buNone/>
            </a:pP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double average = </a:t>
            </a:r>
            <a:r>
              <a:rPr lang="en-US" altLang="en-US" sz="2531" dirty="0" err="1">
                <a:latin typeface="Inconsolata" charset="0"/>
                <a:sym typeface="Inconsolata" charset="0"/>
              </a:rPr>
              <a:t>nums.Take</a:t>
            </a:r>
            <a:r>
              <a:rPr lang="en-US" altLang="en-US" sz="2531" dirty="0">
                <a:latin typeface="Inconsolata" charset="0"/>
                <a:sym typeface="Inconsolata" charset="0"/>
              </a:rPr>
              <a:t>(6).Average();</a:t>
            </a:r>
            <a:br>
              <a:rPr lang="en-US" altLang="en-US" sz="2531" dirty="0">
                <a:latin typeface="Inconsolata" charset="0"/>
                <a:ea typeface="ヒラギノ角ゴ ProN W6" charset="-128"/>
                <a:sym typeface="Inconsolata" charset="0"/>
              </a:rPr>
            </a:br>
            <a:r>
              <a:rPr lang="en-US" altLang="en-US" sz="2531" dirty="0" err="1">
                <a:latin typeface="Inconsolata" charset="0"/>
                <a:sym typeface="Inconsolata" charset="0"/>
              </a:rPr>
              <a:t>var</a:t>
            </a:r>
            <a:r>
              <a:rPr lang="en-US" altLang="en-US" sz="2531" dirty="0">
                <a:latin typeface="Inconsolata" charset="0"/>
                <a:sym typeface="Inconsolata" charset="0"/>
              </a:rPr>
              <a:t> above = from n in </a:t>
            </a:r>
            <a:r>
              <a:rPr lang="en-US" altLang="en-US" sz="2531" dirty="0" err="1">
                <a:latin typeface="Inconsolata" charset="0"/>
                <a:sym typeface="Inconsolata" charset="0"/>
              </a:rPr>
              <a:t>nums</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where n &gt; average</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select n;</a:t>
            </a:r>
            <a:endParaRPr lang="en-US" altLang="en-US" sz="2531"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247234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normAutofit/>
          </a:bodyPr>
          <a:lstStyle/>
          <a:p>
            <a:r>
              <a:rPr lang="en-US" dirty="0"/>
              <a:t>Querying an Array of Reference-Type Elements Using LINQ</a:t>
            </a:r>
            <a:endParaRPr lang="en-US" altLang="en-US" dirty="0"/>
          </a:p>
        </p:txBody>
      </p:sp>
      <p:sp>
        <p:nvSpPr>
          <p:cNvPr id="14338" name="Rectangle 2"/>
          <p:cNvSpPr>
            <a:spLocks noGrp="1" noChangeArrowheads="1"/>
          </p:cNvSpPr>
          <p:nvPr>
            <p:ph type="body" idx="1"/>
          </p:nvPr>
        </p:nvSpPr>
        <p:spPr>
          <a:xfrm>
            <a:off x="1097280" y="1946672"/>
            <a:ext cx="10058399" cy="4301728"/>
          </a:xfrm>
          <a:ln/>
        </p:spPr>
        <p:txBody>
          <a:bodyPr>
            <a:normAutofit/>
          </a:bodyPr>
          <a:lstStyle/>
          <a:p>
            <a:pPr marL="365125" lvl="0" indent="-255588" fontAlgn="base">
              <a:spcBef>
                <a:spcPts val="400"/>
              </a:spcBef>
              <a:spcAft>
                <a:spcPct val="0"/>
              </a:spcAft>
              <a:buClr>
                <a:srgbClr val="2DA2BF"/>
              </a:buClr>
              <a:buSzPct val="68000"/>
              <a:buFont typeface="Wingdings 3" pitchFamily="18" charset="2"/>
              <a:buChar char=""/>
            </a:pPr>
            <a:r>
              <a:rPr lang="en-US" sz="2500" dirty="0">
                <a:latin typeface="Inconsolata" charset="0"/>
              </a:rPr>
              <a:t>When you type the name of an </a:t>
            </a:r>
            <a:r>
              <a:rPr lang="en-US" sz="2500" dirty="0" err="1">
                <a:latin typeface="Inconsolata" charset="0"/>
              </a:rPr>
              <a:t>IEnumerable</a:t>
            </a:r>
            <a:r>
              <a:rPr lang="en-US" sz="2500" dirty="0">
                <a:latin typeface="Inconsolata" charset="0"/>
              </a:rPr>
              <a:t> object (such as an array or the result of a LINQ query) then type the dot (.) separator, the list of the methods and properties that can be used with that object are shown.</a:t>
            </a:r>
          </a:p>
          <a:p>
            <a:pPr marL="365125" lvl="0" indent="-255588" fontAlgn="base">
              <a:spcBef>
                <a:spcPts val="400"/>
              </a:spcBef>
              <a:spcAft>
                <a:spcPct val="0"/>
              </a:spcAft>
              <a:buClr>
                <a:srgbClr val="2DA2BF"/>
              </a:buClr>
              <a:buSzPct val="68000"/>
              <a:buFont typeface="Wingdings 3" pitchFamily="18" charset="2"/>
              <a:buChar char=""/>
            </a:pPr>
            <a:endParaRPr lang="en-US" sz="2500">
              <a:latin typeface="Inconsolata" charset="0"/>
            </a:endParaRPr>
          </a:p>
          <a:p>
            <a:pPr marL="365125" lvl="0" indent="-255588" fontAlgn="base">
              <a:spcBef>
                <a:spcPts val="400"/>
              </a:spcBef>
              <a:spcAft>
                <a:spcPct val="0"/>
              </a:spcAft>
              <a:buClr>
                <a:srgbClr val="2DA2BF"/>
              </a:buClr>
              <a:buSzPct val="68000"/>
              <a:buFont typeface="Wingdings 3" pitchFamily="18" charset="2"/>
              <a:buChar char=""/>
            </a:pPr>
            <a:r>
              <a:rPr lang="en-US" sz="2500">
                <a:latin typeface="Inconsolata" charset="0"/>
              </a:rPr>
              <a:t>Some </a:t>
            </a:r>
            <a:r>
              <a:rPr lang="en-US" sz="2500" dirty="0">
                <a:latin typeface="Inconsolata" charset="0"/>
              </a:rPr>
              <a:t>of the methods are so-called extension methods.</a:t>
            </a:r>
          </a:p>
          <a:p>
            <a:pPr marL="365125" lvl="0" indent="-255588" fontAlgn="base">
              <a:spcBef>
                <a:spcPts val="400"/>
              </a:spcBef>
              <a:spcAft>
                <a:spcPct val="0"/>
              </a:spcAft>
              <a:buClr>
                <a:srgbClr val="2DA2BF"/>
              </a:buClr>
              <a:buSzPct val="68000"/>
              <a:buFont typeface="Wingdings 3" pitchFamily="18" charset="2"/>
              <a:buChar char=""/>
            </a:pPr>
            <a:endParaRPr lang="en-US" sz="2500" dirty="0">
              <a:latin typeface="Inconsolata" charset="0"/>
            </a:endParaRPr>
          </a:p>
          <a:p>
            <a:pPr marL="365125" lvl="0" indent="-255588" fontAlgn="base">
              <a:spcBef>
                <a:spcPts val="400"/>
              </a:spcBef>
              <a:spcAft>
                <a:spcPct val="0"/>
              </a:spcAft>
              <a:buClr>
                <a:srgbClr val="2DA2BF"/>
              </a:buClr>
              <a:buSzPct val="68000"/>
              <a:buFont typeface="Wingdings 3" pitchFamily="18" charset="2"/>
              <a:buChar char=""/>
            </a:pPr>
            <a:r>
              <a:rPr lang="en-US" sz="2500" dirty="0">
                <a:latin typeface="Inconsolata" charset="0"/>
              </a:rPr>
              <a:t>For example, if you have an array of Doubles called numbers and you want to calculate the average of its values, you can simply call the Average extension method, as in </a:t>
            </a:r>
            <a:r>
              <a:rPr lang="en-US" sz="2500" dirty="0" err="1">
                <a:latin typeface="Inconsolata" charset="0"/>
              </a:rPr>
              <a:t>numbers.Average</a:t>
            </a:r>
            <a:r>
              <a:rPr lang="en-US" sz="2500" dirty="0">
                <a:latin typeface="Inconsolata" charset="0"/>
              </a:rPr>
              <a:t>().</a:t>
            </a:r>
          </a:p>
        </p:txBody>
      </p:sp>
    </p:spTree>
    <p:extLst>
      <p:ext uri="{BB962C8B-B14F-4D97-AF65-F5344CB8AC3E}">
        <p14:creationId xmlns:p14="http://schemas.microsoft.com/office/powerpoint/2010/main" val="307556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altLang="en-US"/>
              <a:t>LINQ to Objects</a:t>
            </a:r>
          </a:p>
        </p:txBody>
      </p:sp>
      <p:sp>
        <p:nvSpPr>
          <p:cNvPr id="15362" name="Rectangle 2"/>
          <p:cNvSpPr>
            <a:spLocks noGrp="1" noChangeArrowheads="1"/>
          </p:cNvSpPr>
          <p:nvPr>
            <p:ph type="body" idx="1"/>
          </p:nvPr>
        </p:nvSpPr>
        <p:spPr>
          <a:xfrm>
            <a:off x="1097281" y="1946672"/>
            <a:ext cx="8677752" cy="4295180"/>
          </a:xfrm>
          <a:ln/>
        </p:spPr>
        <p:txBody>
          <a:bodyPr/>
          <a:lstStyle/>
          <a:p>
            <a:pPr marL="401638" indent="-346075">
              <a:buFont typeface="Wingdings" panose="05000000000000000000" pitchFamily="2" charset="2"/>
              <a:buChar char="§"/>
            </a:pPr>
            <a:r>
              <a:rPr lang="en-US" altLang="en-US" dirty="0"/>
              <a:t>Query any </a:t>
            </a:r>
            <a:r>
              <a:rPr lang="en-US" altLang="en-US" dirty="0" err="1"/>
              <a:t>IEnumerable</a:t>
            </a:r>
            <a:r>
              <a:rPr lang="en-US" altLang="en-US" dirty="0"/>
              <a:t>&lt;T&gt; source</a:t>
            </a:r>
            <a:br>
              <a:rPr lang="en-US" altLang="en-US" dirty="0"/>
            </a:br>
            <a:r>
              <a:rPr lang="en-US" altLang="en-US" dirty="0"/>
              <a:t>Includes arrays, List&lt;T&gt;, Dictionary...</a:t>
            </a:r>
          </a:p>
          <a:p>
            <a:pPr marL="401638" indent="-346075">
              <a:buFont typeface="Wingdings" panose="05000000000000000000" pitchFamily="2" charset="2"/>
              <a:buChar char="§"/>
            </a:pPr>
            <a:r>
              <a:rPr lang="en-US" altLang="en-US" dirty="0"/>
              <a:t>Many useful operators available</a:t>
            </a:r>
            <a:br>
              <a:rPr lang="en-US" altLang="en-US" dirty="0"/>
            </a:br>
            <a:r>
              <a:rPr lang="en-US" altLang="en-US" dirty="0"/>
              <a:t>Sum, Max, Min, Distinct, Intersect, Union</a:t>
            </a:r>
          </a:p>
          <a:p>
            <a:pPr marL="401638" indent="-346075">
              <a:buFont typeface="Wingdings" panose="05000000000000000000" pitchFamily="2" charset="2"/>
              <a:buChar char="§"/>
            </a:pPr>
            <a:r>
              <a:rPr lang="en-US" altLang="en-US" dirty="0"/>
              <a:t>Expose your own data with </a:t>
            </a:r>
            <a:r>
              <a:rPr lang="en-US" altLang="en-US" dirty="0" err="1"/>
              <a:t>IEnumerable</a:t>
            </a:r>
            <a:r>
              <a:rPr lang="en-US" altLang="en-US" dirty="0"/>
              <a:t>&lt;T&gt; or </a:t>
            </a:r>
            <a:r>
              <a:rPr lang="en-US" altLang="en-US" dirty="0" err="1"/>
              <a:t>IQueryable</a:t>
            </a:r>
            <a:r>
              <a:rPr lang="en-US" altLang="en-US" dirty="0"/>
              <a:t>&lt;T&gt;</a:t>
            </a:r>
          </a:p>
          <a:p>
            <a:pPr marL="401638" indent="-346075">
              <a:buFont typeface="Wingdings" panose="05000000000000000000" pitchFamily="2" charset="2"/>
              <a:buChar char="§"/>
            </a:pPr>
            <a:r>
              <a:rPr lang="en-US" altLang="en-US" dirty="0"/>
              <a:t>Create operators using extension methods</a:t>
            </a:r>
          </a:p>
        </p:txBody>
      </p:sp>
    </p:spTree>
    <p:extLst>
      <p:ext uri="{BB962C8B-B14F-4D97-AF65-F5344CB8AC3E}">
        <p14:creationId xmlns:p14="http://schemas.microsoft.com/office/powerpoint/2010/main" val="27130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a:bodyPr>
          <a:lstStyle/>
          <a:p>
            <a:pPr algn="ctr"/>
            <a:r>
              <a:rPr lang="en-US" sz="6600" dirty="0"/>
              <a:t>LINQ</a:t>
            </a:r>
            <a:endParaRPr lang="en-US" altLang="en-US" sz="6600" b="1"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lstStyle/>
          <a:p>
            <a:r>
              <a:rPr lang="en-US" altLang="en-US"/>
              <a:t>LINQ operators</a:t>
            </a:r>
          </a:p>
        </p:txBody>
      </p:sp>
      <p:graphicFrame>
        <p:nvGraphicFramePr>
          <p:cNvPr id="16386" name="Group 2"/>
          <p:cNvGraphicFramePr>
            <a:graphicFrameLocks noGrp="1"/>
          </p:cNvGraphicFramePr>
          <p:nvPr/>
        </p:nvGraphicFramePr>
        <p:xfrm>
          <a:off x="2031876" y="1908721"/>
          <a:ext cx="8126015" cy="4091360"/>
        </p:xfrm>
        <a:graphic>
          <a:graphicData uri="http://schemas.openxmlformats.org/drawingml/2006/table">
            <a:tbl>
              <a:tblPr/>
              <a:tblGrid>
                <a:gridCol w="1625203">
                  <a:extLst>
                    <a:ext uri="{9D8B030D-6E8A-4147-A177-3AD203B41FA5}">
                      <a16:colId xmlns:a16="http://schemas.microsoft.com/office/drawing/2014/main" val="2914675474"/>
                    </a:ext>
                  </a:extLst>
                </a:gridCol>
                <a:gridCol w="1625203">
                  <a:extLst>
                    <a:ext uri="{9D8B030D-6E8A-4147-A177-3AD203B41FA5}">
                      <a16:colId xmlns:a16="http://schemas.microsoft.com/office/drawing/2014/main" val="504650090"/>
                    </a:ext>
                  </a:extLst>
                </a:gridCol>
                <a:gridCol w="1625203">
                  <a:extLst>
                    <a:ext uri="{9D8B030D-6E8A-4147-A177-3AD203B41FA5}">
                      <a16:colId xmlns:a16="http://schemas.microsoft.com/office/drawing/2014/main" val="1510789204"/>
                    </a:ext>
                  </a:extLst>
                </a:gridCol>
                <a:gridCol w="1625203">
                  <a:extLst>
                    <a:ext uri="{9D8B030D-6E8A-4147-A177-3AD203B41FA5}">
                      <a16:colId xmlns:a16="http://schemas.microsoft.com/office/drawing/2014/main" val="1778832747"/>
                    </a:ext>
                  </a:extLst>
                </a:gridCol>
                <a:gridCol w="1625203">
                  <a:extLst>
                    <a:ext uri="{9D8B030D-6E8A-4147-A177-3AD203B41FA5}">
                      <a16:colId xmlns:a16="http://schemas.microsoft.com/office/drawing/2014/main" val="2704246189"/>
                    </a:ext>
                  </a:extLst>
                </a:gridCol>
              </a:tblGrid>
              <a:tr h="548060">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Aggregate</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Conversion</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Ordering</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Partitioning</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Sets</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extLst>
                  <a:ext uri="{0D108BD9-81ED-4DB2-BD59-A6C34878D82A}">
                    <a16:rowId xmlns:a16="http://schemas.microsoft.com/office/drawing/2014/main" val="3773433161"/>
                  </a:ext>
                </a:extLst>
              </a:tr>
              <a:tr h="3543300">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Aggregate</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Average</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Count</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Max</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Min</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Sum</a:t>
                      </a: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Cast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OfType</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ToArray</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ToDictionary</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ToList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ToLookup</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ToSequence</a:t>
                      </a:r>
                      <a:endPar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endParaRP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OrderBy</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ThenBy</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Descending</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Reverse</a:t>
                      </a: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Skip</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SkipWhile</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Take</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TakeWhile</a:t>
                      </a:r>
                      <a:endPar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endParaRP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Concat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Distinct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Except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Intersect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Union</a:t>
                      </a: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6470167"/>
                  </a:ext>
                </a:extLst>
              </a:tr>
            </a:tbl>
          </a:graphicData>
        </a:graphic>
      </p:graphicFrame>
      <p:sp>
        <p:nvSpPr>
          <p:cNvPr id="16424" name="Rectangle 40"/>
          <p:cNvSpPr>
            <a:spLocks/>
          </p:cNvSpPr>
          <p:nvPr/>
        </p:nvSpPr>
        <p:spPr bwMode="auto">
          <a:xfrm>
            <a:off x="4771059" y="5729223"/>
            <a:ext cx="1108317" cy="19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tLang="en-US" sz="1266">
                <a:latin typeface="Calibri" panose="020F0502020204030204" pitchFamily="34" charset="0"/>
                <a:sym typeface="Calibri" panose="020F0502020204030204" pitchFamily="34" charset="0"/>
              </a:rPr>
              <a:t>and many others</a:t>
            </a:r>
          </a:p>
        </p:txBody>
      </p:sp>
    </p:spTree>
    <p:extLst>
      <p:ext uri="{BB962C8B-B14F-4D97-AF65-F5344CB8AC3E}">
        <p14:creationId xmlns:p14="http://schemas.microsoft.com/office/powerpoint/2010/main" val="1594108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r>
              <a:rPr lang="en-US" altLang="en-US" dirty="0"/>
              <a:t>LINQ to SQL (formerly known as </a:t>
            </a:r>
            <a:r>
              <a:rPr lang="en-US" altLang="en-US" dirty="0" err="1"/>
              <a:t>Dlinq</a:t>
            </a:r>
            <a:r>
              <a:rPr lang="en-US" altLang="en-US" dirty="0"/>
              <a:t>)</a:t>
            </a:r>
          </a:p>
        </p:txBody>
      </p:sp>
      <p:sp>
        <p:nvSpPr>
          <p:cNvPr id="17410" name="Rectangle 2"/>
          <p:cNvSpPr>
            <a:spLocks noGrp="1" noChangeArrowheads="1"/>
          </p:cNvSpPr>
          <p:nvPr>
            <p:ph type="body" idx="1"/>
          </p:nvPr>
        </p:nvSpPr>
        <p:spPr>
          <a:xfrm>
            <a:off x="1205345" y="1946672"/>
            <a:ext cx="8569688" cy="3634383"/>
          </a:xfrm>
          <a:ln/>
        </p:spPr>
        <p:txBody>
          <a:bodyPr/>
          <a:lstStyle/>
          <a:p>
            <a:pPr marL="509588" indent="-342900">
              <a:buFont typeface="Wingdings" panose="05000000000000000000" pitchFamily="2" charset="2"/>
              <a:buChar char="§"/>
            </a:pPr>
            <a:r>
              <a:rPr lang="en-US" altLang="en-US" dirty="0"/>
              <a:t>Object-relational mapping</a:t>
            </a:r>
            <a:br>
              <a:rPr lang="en-US" altLang="en-US" dirty="0"/>
            </a:br>
            <a:r>
              <a:rPr lang="en-US" altLang="en-US" dirty="0"/>
              <a:t>Records become strongly-typed objects</a:t>
            </a:r>
          </a:p>
          <a:p>
            <a:pPr marL="509588" indent="-342900">
              <a:buFont typeface="Wingdings" panose="05000000000000000000" pitchFamily="2" charset="2"/>
              <a:buChar char="§"/>
            </a:pPr>
            <a:r>
              <a:rPr lang="en-US" altLang="en-US" dirty="0"/>
              <a:t>Data context is the controller mechanism</a:t>
            </a:r>
          </a:p>
          <a:p>
            <a:pPr marL="509588" indent="-342900">
              <a:buFont typeface="Wingdings" panose="05000000000000000000" pitchFamily="2" charset="2"/>
              <a:buChar char="§"/>
            </a:pPr>
            <a:r>
              <a:rPr lang="en-US" altLang="en-US" dirty="0"/>
              <a:t>Facilitates update, delete &amp; insert</a:t>
            </a:r>
          </a:p>
          <a:p>
            <a:pPr marL="509588" indent="-342900">
              <a:buFont typeface="Wingdings" panose="05000000000000000000" pitchFamily="2" charset="2"/>
              <a:buChar char="§"/>
            </a:pPr>
            <a:r>
              <a:rPr lang="en-US" altLang="en-US" dirty="0"/>
              <a:t>Translates LINQ queries behind the scenes</a:t>
            </a:r>
          </a:p>
          <a:p>
            <a:pPr marL="509588" indent="-342900">
              <a:buFont typeface="Wingdings" panose="05000000000000000000" pitchFamily="2" charset="2"/>
              <a:buChar char="§"/>
            </a:pPr>
            <a:r>
              <a:rPr lang="en-US" altLang="en-US" dirty="0"/>
              <a:t>Type, parameter and injection safe</a:t>
            </a:r>
          </a:p>
        </p:txBody>
      </p:sp>
    </p:spTree>
    <p:extLst>
      <p:ext uri="{BB962C8B-B14F-4D97-AF65-F5344CB8AC3E}">
        <p14:creationId xmlns:p14="http://schemas.microsoft.com/office/powerpoint/2010/main" val="4121416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r>
              <a:rPr lang="en-US" altLang="en-US"/>
              <a:t>Limitations</a:t>
            </a:r>
          </a:p>
        </p:txBody>
      </p:sp>
      <p:sp>
        <p:nvSpPr>
          <p:cNvPr id="23554" name="Rectangle 2"/>
          <p:cNvSpPr>
            <a:spLocks noGrp="1" noChangeArrowheads="1"/>
          </p:cNvSpPr>
          <p:nvPr>
            <p:ph type="body" idx="1"/>
          </p:nvPr>
        </p:nvSpPr>
        <p:spPr>
          <a:ln/>
        </p:spPr>
        <p:txBody>
          <a:bodyPr/>
          <a:lstStyle/>
          <a:p>
            <a:pPr marL="0" indent="0">
              <a:spcBef>
                <a:spcPct val="0"/>
              </a:spcBef>
              <a:buNone/>
            </a:pPr>
            <a:r>
              <a:rPr lang="en-US" altLang="en-US" dirty="0">
                <a:latin typeface="Calibri Bold" panose="020F0702030404030204" pitchFamily="34" charset="0"/>
                <a:sym typeface="Calibri Bold" panose="020F0702030404030204" pitchFamily="34" charset="0"/>
              </a:rPr>
              <a:t>LINQ</a:t>
            </a:r>
            <a:endParaRPr lang="en-US" altLang="en-US" dirty="0">
              <a:latin typeface="Calibri Bold" panose="020F0702030404030204" pitchFamily="34" charset="0"/>
              <a:ea typeface="ヒラギノ角ゴ ProN W6" charset="-128"/>
              <a:sym typeface="Calibri Bold" panose="020F0702030404030204" pitchFamily="34" charset="0"/>
            </a:endParaRPr>
          </a:p>
          <a:p>
            <a:pPr marL="0" indent="0">
              <a:spcBef>
                <a:spcPct val="0"/>
              </a:spcBef>
            </a:pPr>
            <a:r>
              <a:rPr lang="en-US" altLang="en-US" dirty="0"/>
              <a:t>Only defines query, not update or context</a:t>
            </a:r>
          </a:p>
          <a:p>
            <a:pPr marL="0" indent="0">
              <a:buNone/>
            </a:pPr>
            <a:r>
              <a:rPr lang="en-US" altLang="en-US" dirty="0">
                <a:latin typeface="Calibri Bold" panose="020F0702030404030204" pitchFamily="34" charset="0"/>
                <a:sym typeface="Calibri Bold" panose="020F0702030404030204" pitchFamily="34" charset="0"/>
              </a:rPr>
              <a:t>LINQ To SQL</a:t>
            </a:r>
            <a:endParaRPr lang="en-US" altLang="en-US" dirty="0">
              <a:latin typeface="Calibri Bold" panose="020F0702030404030204" pitchFamily="34" charset="0"/>
              <a:ea typeface="ヒラギノ角ゴ ProN W6" charset="-128"/>
              <a:sym typeface="Calibri Bold" panose="020F0702030404030204" pitchFamily="34" charset="0"/>
            </a:endParaRPr>
          </a:p>
          <a:p>
            <a:pPr marL="290513" indent="-290513">
              <a:buFont typeface="Wingdings" panose="05000000000000000000" pitchFamily="2" charset="2"/>
              <a:buChar char="§"/>
            </a:pPr>
            <a:r>
              <a:rPr lang="en-US" dirty="0"/>
              <a:t>limited to SQL Server as backend</a:t>
            </a:r>
          </a:p>
          <a:p>
            <a:pPr marL="290513" indent="-290513">
              <a:buFont typeface="Wingdings" panose="05000000000000000000" pitchFamily="2" charset="2"/>
              <a:buChar char="§"/>
            </a:pPr>
            <a:r>
              <a:rPr lang="en-US" dirty="0"/>
              <a:t>requires at least .NET 3.5 to run</a:t>
            </a:r>
          </a:p>
          <a:p>
            <a:pPr marL="290513" indent="-290513">
              <a:buFont typeface="Wingdings" panose="05000000000000000000" pitchFamily="2" charset="2"/>
              <a:buChar char="§"/>
            </a:pPr>
            <a:r>
              <a:rPr lang="en-US" dirty="0"/>
              <a:t>somewhat limited in that tables are mapped strictly on a 1:1 basis (one table = one class)</a:t>
            </a:r>
          </a:p>
        </p:txBody>
      </p:sp>
    </p:spTree>
    <p:extLst>
      <p:ext uri="{BB962C8B-B14F-4D97-AF65-F5344CB8AC3E}">
        <p14:creationId xmlns:p14="http://schemas.microsoft.com/office/powerpoint/2010/main" val="2130413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191491" y="178594"/>
            <a:ext cx="8815712" cy="1714500"/>
          </a:xfrm>
          <a:ln/>
        </p:spPr>
        <p:txBody>
          <a:bodyPr/>
          <a:lstStyle/>
          <a:p>
            <a:r>
              <a:rPr lang="en-US" altLang="en-US" dirty="0"/>
              <a:t>.NET features used</a:t>
            </a:r>
          </a:p>
        </p:txBody>
      </p:sp>
      <p:sp>
        <p:nvSpPr>
          <p:cNvPr id="24578" name="Rectangle 2"/>
          <p:cNvSpPr>
            <a:spLocks noGrp="1" noChangeArrowheads="1"/>
          </p:cNvSpPr>
          <p:nvPr>
            <p:ph type="body" idx="1"/>
          </p:nvPr>
        </p:nvSpPr>
        <p:spPr>
          <a:xfrm>
            <a:off x="1191491" y="1946672"/>
            <a:ext cx="8583541" cy="4500563"/>
          </a:xfrm>
          <a:ln/>
        </p:spPr>
        <p:txBody>
          <a:bodyPr/>
          <a:lstStyle/>
          <a:p>
            <a:pPr marL="0" indent="0">
              <a:buNone/>
            </a:pPr>
            <a:r>
              <a:rPr lang="en-US" altLang="en-US" dirty="0"/>
              <a:t>.NET Framework 2.0</a:t>
            </a:r>
          </a:p>
          <a:p>
            <a:pPr marL="937584" lvl="1"/>
            <a:r>
              <a:rPr lang="en-US" altLang="en-US" dirty="0"/>
              <a:t>Partial classes (mapping)</a:t>
            </a:r>
          </a:p>
          <a:p>
            <a:pPr marL="0" indent="0">
              <a:buNone/>
            </a:pPr>
            <a:r>
              <a:rPr lang="en-US" altLang="en-US" dirty="0"/>
              <a:t>.NET Framework 3.5</a:t>
            </a:r>
          </a:p>
          <a:p>
            <a:pPr marL="937584" lvl="1"/>
            <a:r>
              <a:rPr lang="en-US" altLang="en-US" dirty="0"/>
              <a:t>Anonymous types (shaping)</a:t>
            </a:r>
          </a:p>
          <a:p>
            <a:pPr marL="937584" lvl="1">
              <a:spcBef>
                <a:spcPts val="844"/>
              </a:spcBef>
            </a:pPr>
            <a:r>
              <a:rPr lang="en-US" altLang="en-US" dirty="0"/>
              <a:t>Extension methods (query operators)</a:t>
            </a:r>
          </a:p>
          <a:p>
            <a:pPr marL="937584" lvl="1">
              <a:spcBef>
                <a:spcPts val="844"/>
              </a:spcBef>
            </a:pPr>
            <a:r>
              <a:rPr lang="en-US" altLang="en-US" dirty="0"/>
              <a:t>Type inference (</a:t>
            </a:r>
            <a:r>
              <a:rPr lang="en-US" altLang="en-US" dirty="0" err="1"/>
              <a:t>var</a:t>
            </a:r>
            <a:r>
              <a:rPr lang="en-US" altLang="en-US" dirty="0"/>
              <a:t> keyword)</a:t>
            </a:r>
          </a:p>
          <a:p>
            <a:pPr marL="937584" lvl="1">
              <a:spcBef>
                <a:spcPts val="844"/>
              </a:spcBef>
            </a:pPr>
            <a:r>
              <a:rPr lang="en-US" altLang="en-US" dirty="0"/>
              <a:t>Lambda expressions (query syntax)</a:t>
            </a:r>
          </a:p>
        </p:txBody>
      </p:sp>
    </p:spTree>
    <p:extLst>
      <p:ext uri="{BB962C8B-B14F-4D97-AF65-F5344CB8AC3E}">
        <p14:creationId xmlns:p14="http://schemas.microsoft.com/office/powerpoint/2010/main" val="2029674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r>
              <a:rPr lang="en-US" altLang="en-US" dirty="0"/>
              <a:t>More LINQ queries</a:t>
            </a:r>
          </a:p>
        </p:txBody>
      </p:sp>
      <p:sp>
        <p:nvSpPr>
          <p:cNvPr id="11266" name="Rectangle 2"/>
          <p:cNvSpPr>
            <a:spLocks/>
          </p:cNvSpPr>
          <p:nvPr/>
        </p:nvSpPr>
        <p:spPr bwMode="auto">
          <a:xfrm>
            <a:off x="1097281" y="1946673"/>
            <a:ext cx="8677752" cy="186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687"/>
              </a:spcBef>
            </a:pPr>
            <a:r>
              <a:rPr lang="en-US" altLang="en-US" sz="2531" dirty="0" err="1">
                <a:latin typeface="Inconsolata" charset="0"/>
                <a:sym typeface="Inconsolata" charset="0"/>
              </a:rPr>
              <a:t>var</a:t>
            </a:r>
            <a:r>
              <a:rPr lang="en-US" altLang="en-US" sz="2531" dirty="0">
                <a:latin typeface="Inconsolata" charset="0"/>
                <a:sym typeface="Inconsolata" charset="0"/>
              </a:rPr>
              <a:t> </a:t>
            </a:r>
            <a:r>
              <a:rPr lang="en-US" altLang="en-US" sz="2531" dirty="0" err="1">
                <a:latin typeface="Inconsolata" charset="0"/>
                <a:sym typeface="Inconsolata" charset="0"/>
              </a:rPr>
              <a:t>goodCusts</a:t>
            </a:r>
            <a:r>
              <a:rPr lang="en-US" altLang="en-US" sz="2531" dirty="0">
                <a:latin typeface="Inconsolata" charset="0"/>
                <a:sym typeface="Inconsolata" charset="0"/>
              </a:rPr>
              <a:t> = (from c in </a:t>
            </a:r>
            <a:r>
              <a:rPr lang="en-US" altLang="en-US" sz="2531" dirty="0" err="1">
                <a:latin typeface="Inconsolata" charset="0"/>
                <a:sym typeface="Inconsolata" charset="0"/>
              </a:rPr>
              <a:t>db.Customers</a:t>
            </a:r>
            <a:br>
              <a:rPr lang="en-US" altLang="en-US" sz="2531" dirty="0">
                <a:latin typeface="Inconsolata" charset="0"/>
                <a:sym typeface="Inconsolata" charset="0"/>
              </a:rPr>
            </a:br>
            <a:r>
              <a:rPr lang="en-US" altLang="en-US" sz="2531" dirty="0">
                <a:latin typeface="Inconsolata" charset="0"/>
                <a:sym typeface="Inconsolata" charset="0"/>
              </a:rPr>
              <a:t>    where </a:t>
            </a:r>
            <a:r>
              <a:rPr lang="en-US" altLang="en-US" sz="2531" dirty="0" err="1">
                <a:latin typeface="Inconsolata" charset="0"/>
                <a:sym typeface="Inconsolata" charset="0"/>
              </a:rPr>
              <a:t>c.PostCode.StartsWith</a:t>
            </a:r>
            <a:r>
              <a:rPr lang="en-US" altLang="en-US" sz="2531" dirty="0">
                <a:latin typeface="Inconsolata" charset="0"/>
                <a:sym typeface="Inconsolata" charset="0"/>
              </a:rPr>
              <a:t>(“PK")</a:t>
            </a:r>
            <a:br>
              <a:rPr lang="en-US" altLang="en-US" sz="2531" dirty="0">
                <a:latin typeface="Inconsolata" charset="0"/>
                <a:sym typeface="Inconsolata" charset="0"/>
              </a:rPr>
            </a:br>
            <a:r>
              <a:rPr lang="en-US" altLang="en-US" sz="2531" dirty="0">
                <a:latin typeface="Inconsolata" charset="0"/>
                <a:sym typeface="Inconsolata" charset="0"/>
              </a:rPr>
              <a:t>    </a:t>
            </a:r>
            <a:r>
              <a:rPr lang="en-US" altLang="en-US" sz="2531" dirty="0" err="1">
                <a:latin typeface="Inconsolata" charset="0"/>
                <a:sym typeface="Inconsolata" charset="0"/>
              </a:rPr>
              <a:t>orderby</a:t>
            </a:r>
            <a:r>
              <a:rPr lang="en-US" altLang="en-US" sz="2531" dirty="0">
                <a:latin typeface="Inconsolata" charset="0"/>
                <a:sym typeface="Inconsolata" charset="0"/>
              </a:rPr>
              <a:t> </a:t>
            </a:r>
            <a:r>
              <a:rPr lang="en-US" altLang="en-US" sz="2531" dirty="0" err="1">
                <a:latin typeface="Inconsolata" charset="0"/>
                <a:sym typeface="Inconsolata" charset="0"/>
              </a:rPr>
              <a:t>c.Sales</a:t>
            </a:r>
            <a:r>
              <a:rPr lang="en-US" altLang="en-US" sz="2531" dirty="0">
                <a:latin typeface="Inconsolata" charset="0"/>
                <a:sym typeface="Inconsolata" charset="0"/>
              </a:rPr>
              <a:t> descending</a:t>
            </a:r>
            <a:br>
              <a:rPr lang="en-US" altLang="en-US" sz="2531" dirty="0">
                <a:latin typeface="Inconsolata" charset="0"/>
                <a:sym typeface="Inconsolata" charset="0"/>
              </a:rPr>
            </a:br>
            <a:r>
              <a:rPr lang="en-US" altLang="en-US" sz="2531" dirty="0">
                <a:latin typeface="Inconsolata" charset="0"/>
                <a:sym typeface="Inconsolata" charset="0"/>
              </a:rPr>
              <a:t>    select c).Skip(10).Take(10);</a:t>
            </a:r>
          </a:p>
        </p:txBody>
      </p:sp>
    </p:spTree>
    <p:extLst>
      <p:ext uri="{BB962C8B-B14F-4D97-AF65-F5344CB8AC3E}">
        <p14:creationId xmlns:p14="http://schemas.microsoft.com/office/powerpoint/2010/main" val="4117555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a:lstStyle/>
          <a:p>
            <a:r>
              <a:rPr lang="en-US" altLang="en-US"/>
              <a:t>What is LINQ?</a:t>
            </a:r>
          </a:p>
        </p:txBody>
      </p:sp>
      <p:sp>
        <p:nvSpPr>
          <p:cNvPr id="3074" name="Rectangle 2"/>
          <p:cNvSpPr>
            <a:spLocks noGrp="1" noChangeArrowheads="1"/>
          </p:cNvSpPr>
          <p:nvPr>
            <p:ph type="body" idx="1"/>
          </p:nvPr>
        </p:nvSpPr>
        <p:spPr>
          <a:ln/>
        </p:spPr>
        <p:txBody>
          <a:bodyPr/>
          <a:lstStyle/>
          <a:p>
            <a:pPr marL="876516" indent="-342900">
              <a:buFont typeface="Wingdings" panose="05000000000000000000" pitchFamily="2" charset="2"/>
              <a:buChar char="§"/>
            </a:pPr>
            <a:r>
              <a:rPr lang="en-US" altLang="en-US" dirty="0"/>
              <a:t>Language Integrated Query</a:t>
            </a:r>
          </a:p>
          <a:p>
            <a:pPr marL="876516" indent="-342900">
              <a:buFont typeface="Wingdings" panose="05000000000000000000" pitchFamily="2" charset="2"/>
              <a:buChar char="§"/>
            </a:pPr>
            <a:r>
              <a:rPr lang="en-US" altLang="en-US" dirty="0"/>
              <a:t>Make query a part of the language</a:t>
            </a:r>
          </a:p>
          <a:p>
            <a:pPr marL="876516" indent="-342900">
              <a:buFont typeface="Wingdings" panose="05000000000000000000" pitchFamily="2" charset="2"/>
              <a:buChar char="§"/>
            </a:pPr>
            <a:r>
              <a:rPr lang="en-US" altLang="en-US" dirty="0"/>
              <a:t>Component of .NET Framework 3.5</a:t>
            </a:r>
          </a:p>
        </p:txBody>
      </p:sp>
    </p:spTree>
    <p:extLst>
      <p:ext uri="{BB962C8B-B14F-4D97-AF65-F5344CB8AC3E}">
        <p14:creationId xmlns:p14="http://schemas.microsoft.com/office/powerpoint/2010/main" val="358037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ln/>
        </p:spPr>
        <p:txBody>
          <a:bodyPr/>
          <a:lstStyle/>
          <a:p>
            <a:r>
              <a:rPr lang="en-US" altLang="en-US" dirty="0"/>
              <a:t>Query without LINQ</a:t>
            </a:r>
          </a:p>
        </p:txBody>
      </p:sp>
      <p:sp>
        <p:nvSpPr>
          <p:cNvPr id="5122" name="Rectangle 2"/>
          <p:cNvSpPr>
            <a:spLocks noGrp="1" noChangeArrowheads="1"/>
          </p:cNvSpPr>
          <p:nvPr>
            <p:ph type="body" idx="1"/>
          </p:nvPr>
        </p:nvSpPr>
        <p:spPr>
          <a:ln/>
        </p:spPr>
        <p:txBody>
          <a:bodyPr/>
          <a:lstStyle/>
          <a:p>
            <a:pPr marL="625056"/>
            <a:r>
              <a:rPr lang="en-US" altLang="en-US" dirty="0"/>
              <a:t>Objects using loops and conditions</a:t>
            </a:r>
            <a:br>
              <a:rPr lang="en-US" altLang="en-US" dirty="0"/>
            </a:br>
            <a:r>
              <a:rPr lang="en-US" altLang="en-US" sz="2531" dirty="0" err="1">
                <a:latin typeface="Inconsolata" charset="0"/>
                <a:sym typeface="Inconsolata" charset="0"/>
              </a:rPr>
              <a:t>foreach</a:t>
            </a:r>
            <a:r>
              <a:rPr lang="en-US" altLang="en-US" sz="2531" dirty="0">
                <a:latin typeface="Inconsolata" charset="0"/>
                <a:sym typeface="Inconsolata" charset="0"/>
              </a:rPr>
              <a:t>(Customer c in customers)</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if (</a:t>
            </a:r>
            <a:r>
              <a:rPr lang="en-US" altLang="en-US" sz="2531" dirty="0" err="1">
                <a:latin typeface="Inconsolata" charset="0"/>
                <a:sym typeface="Inconsolata" charset="0"/>
              </a:rPr>
              <a:t>c.Region</a:t>
            </a:r>
            <a:r>
              <a:rPr lang="en-US" altLang="en-US" sz="2531" dirty="0">
                <a:latin typeface="Inconsolata" charset="0"/>
                <a:sym typeface="Inconsolata" charset="0"/>
              </a:rPr>
              <a:t> == “PAK") ...</a:t>
            </a:r>
            <a:endParaRPr lang="en-US" altLang="en-US" dirty="0">
              <a:solidFill>
                <a:srgbClr val="E6E6E6"/>
              </a:solidFill>
            </a:endParaRPr>
          </a:p>
          <a:p>
            <a:pPr marL="625056"/>
            <a:r>
              <a:rPr lang="en-US" altLang="en-US" dirty="0"/>
              <a:t>Databases using SQL</a:t>
            </a:r>
            <a:br>
              <a:rPr lang="en-US" altLang="en-US" dirty="0"/>
            </a:br>
            <a:r>
              <a:rPr lang="en-US" altLang="en-US" sz="2531" dirty="0">
                <a:latin typeface="Inconsolata" charset="0"/>
                <a:sym typeface="Inconsolata" charset="0"/>
              </a:rPr>
              <a:t>SELECT * FROM Customers WHERE Region=‘PAK'</a:t>
            </a:r>
            <a:endParaRPr lang="en-US" altLang="en-US" sz="2531" dirty="0">
              <a:latin typeface="Inconsolata" charset="0"/>
              <a:ea typeface="ヒラギノ角ゴ ProN W6" charset="-128"/>
              <a:sym typeface="Inconsolata" charset="0"/>
            </a:endParaRPr>
          </a:p>
          <a:p>
            <a:pPr marL="625056"/>
            <a:r>
              <a:rPr lang="en-US" altLang="en-US" dirty="0"/>
              <a:t>XML using XPath/XQuery</a:t>
            </a:r>
            <a:br>
              <a:rPr lang="en-US" altLang="en-US" dirty="0"/>
            </a:br>
            <a:r>
              <a:rPr lang="en-US" altLang="en-US" sz="2531" dirty="0">
                <a:latin typeface="Inconsolata" charset="0"/>
                <a:sym typeface="Inconsolata" charset="0"/>
              </a:rPr>
              <a:t>//Customers/Customer[@Region=‘PAK']</a:t>
            </a:r>
            <a:endParaRPr lang="en-US" altLang="en-US" sz="2531"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42376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fade">
                                      <p:cBhvr>
                                        <p:cTn id="7" dur="500"/>
                                        <p:tgtEl>
                                          <p:spTgt spid="51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xEl>
                                              <p:pRg st="2" end="2"/>
                                            </p:txEl>
                                          </p:spTgt>
                                        </p:tgtEl>
                                        <p:attrNameLst>
                                          <p:attrName>style.visibility</p:attrName>
                                        </p:attrNameLst>
                                      </p:cBhvr>
                                      <p:to>
                                        <p:strVal val="visible"/>
                                      </p:to>
                                    </p:set>
                                    <p:animEffect transition="in" filter="fade">
                                      <p:cBhvr>
                                        <p:cTn id="12" dur="500"/>
                                        <p:tgtEl>
                                          <p:spTgt spid="5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191492" y="178594"/>
            <a:ext cx="8583540" cy="1714500"/>
          </a:xfrm>
          <a:ln/>
        </p:spPr>
        <p:txBody>
          <a:bodyPr/>
          <a:lstStyle/>
          <a:p>
            <a:r>
              <a:rPr lang="en-US" altLang="en-US" dirty="0"/>
              <a:t>ADO without LINQ</a:t>
            </a:r>
          </a:p>
        </p:txBody>
      </p:sp>
      <p:sp>
        <p:nvSpPr>
          <p:cNvPr id="7170" name="Rectangle 2"/>
          <p:cNvSpPr>
            <a:spLocks noGrp="1" noChangeArrowheads="1"/>
          </p:cNvSpPr>
          <p:nvPr>
            <p:ph type="body" idx="1"/>
          </p:nvPr>
        </p:nvSpPr>
        <p:spPr>
          <a:xfrm>
            <a:off x="1191493" y="1946672"/>
            <a:ext cx="8583540" cy="4143375"/>
          </a:xfrm>
          <a:ln/>
        </p:spPr>
        <p:txBody>
          <a:bodyPr>
            <a:normAutofit lnSpcReduction="10000"/>
          </a:bodyPr>
          <a:lstStyle/>
          <a:p>
            <a:pPr marL="0" indent="0">
              <a:spcBef>
                <a:spcPct val="0"/>
              </a:spcBef>
              <a:buNone/>
            </a:pPr>
            <a:r>
              <a:rPr lang="en-US" altLang="en-US" sz="1969" dirty="0" err="1">
                <a:latin typeface="Inconsolata" charset="0"/>
                <a:sym typeface="Inconsolata" charset="0"/>
              </a:rPr>
              <a:t>SqlConnection</a:t>
            </a:r>
            <a:r>
              <a:rPr lang="en-US" altLang="en-US" sz="1969" dirty="0">
                <a:latin typeface="Inconsolata" charset="0"/>
                <a:sym typeface="Inconsolata" charset="0"/>
              </a:rPr>
              <a:t> con = new </a:t>
            </a:r>
            <a:r>
              <a:rPr lang="en-US" altLang="en-US" sz="1969" dirty="0" err="1">
                <a:latin typeface="Inconsolata" charset="0"/>
                <a:sym typeface="Inconsolata" charset="0"/>
              </a:rPr>
              <a:t>SqlConnection</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con.Open</a:t>
            </a:r>
            <a:r>
              <a:rPr lang="en-US" altLang="en-US" sz="1969" dirty="0">
                <a:latin typeface="Inconsolata" charset="0"/>
                <a:sym typeface="Inconsolata" charset="0"/>
              </a:rPr>
              <a:t>(); </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SqlCommand</a:t>
            </a:r>
            <a:r>
              <a:rPr lang="en-US" altLang="en-US" sz="1969" dirty="0">
                <a:latin typeface="Inconsolata" charset="0"/>
                <a:sym typeface="Inconsolata" charset="0"/>
              </a:rPr>
              <a:t> </a:t>
            </a:r>
            <a:r>
              <a:rPr lang="en-US" altLang="en-US" sz="1969" dirty="0" err="1">
                <a:latin typeface="Inconsolata" charset="0"/>
                <a:sym typeface="Inconsolata" charset="0"/>
              </a:rPr>
              <a:t>cmd</a:t>
            </a:r>
            <a:r>
              <a:rPr lang="en-US" altLang="en-US" sz="1969" dirty="0">
                <a:latin typeface="Inconsolata" charset="0"/>
                <a:sym typeface="Inconsolata" charset="0"/>
              </a:rPr>
              <a:t> = new </a:t>
            </a:r>
            <a:r>
              <a:rPr lang="en-US" altLang="en-US" sz="1969" dirty="0" err="1">
                <a:latin typeface="Inconsolata" charset="0"/>
                <a:sym typeface="Inconsolata" charset="0"/>
              </a:rPr>
              <a:t>SqlCommand</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a:t>
            </a:r>
            <a:r>
              <a:rPr lang="en-US" altLang="en-US" sz="1969" dirty="0">
                <a:latin typeface="Inconsolata" charset="0"/>
                <a:ea typeface="ヒラギノ角ゴ ProN W6" charset="-128"/>
                <a:sym typeface="Inconsolata" charset="0"/>
              </a:rPr>
              <a:t>	</a:t>
            </a:r>
            <a:r>
              <a:rPr lang="en-US" altLang="en-US" sz="1969" dirty="0">
                <a:latin typeface="Inconsolata" charset="0"/>
                <a:sym typeface="Inconsolata" charset="0"/>
              </a:rPr>
              <a:t>@"SELECT * FROM Customers</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a:t>
            </a:r>
            <a:r>
              <a:rPr lang="en-US" altLang="en-US" sz="1969" dirty="0">
                <a:latin typeface="Inconsolata" charset="0"/>
                <a:ea typeface="ヒラギノ角ゴ ProN W6" charset="-128"/>
                <a:sym typeface="Inconsolata" charset="0"/>
              </a:rPr>
              <a:t>	</a:t>
            </a:r>
            <a:r>
              <a:rPr lang="en-US" altLang="en-US" sz="1969" dirty="0">
                <a:latin typeface="Inconsolata" charset="0"/>
                <a:sym typeface="Inconsolata" charset="0"/>
              </a:rPr>
              <a:t>      WHERE </a:t>
            </a:r>
            <a:r>
              <a:rPr lang="en-US" altLang="en-US" sz="1969" dirty="0" err="1">
                <a:latin typeface="Inconsolata" charset="0"/>
                <a:sym typeface="Inconsolata" charset="0"/>
              </a:rPr>
              <a:t>c.Region</a:t>
            </a:r>
            <a:r>
              <a:rPr lang="en-US" altLang="en-US" sz="1969" dirty="0">
                <a:latin typeface="Inconsolata" charset="0"/>
                <a:sym typeface="Inconsolata" charset="0"/>
              </a:rPr>
              <a:t> = @Region", con</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ea typeface="ヒラギノ角ゴ ProN W6" charset="-128"/>
                <a:sym typeface="Inconsolata" charset="0"/>
              </a:rPr>
              <a:t>	</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cmd.Parameters.AddWithValue</a:t>
            </a:r>
            <a:r>
              <a:rPr lang="en-US" altLang="en-US" sz="1969" dirty="0">
                <a:latin typeface="Inconsolata" charset="0"/>
                <a:sym typeface="Inconsolata" charset="0"/>
              </a:rPr>
              <a:t>("@Region", “PAK"); </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DataReader</a:t>
            </a:r>
            <a:r>
              <a:rPr lang="en-US" altLang="en-US" sz="1969" dirty="0">
                <a:latin typeface="Inconsolata" charset="0"/>
                <a:sym typeface="Inconsolata" charset="0"/>
              </a:rPr>
              <a:t> </a:t>
            </a:r>
            <a:r>
              <a:rPr lang="en-US" altLang="en-US" sz="1969" dirty="0" err="1">
                <a:latin typeface="Inconsolata" charset="0"/>
                <a:sym typeface="Inconsolata" charset="0"/>
              </a:rPr>
              <a:t>dr</a:t>
            </a:r>
            <a:r>
              <a:rPr lang="en-US" altLang="en-US" sz="1969" dirty="0">
                <a:latin typeface="Inconsolata" charset="0"/>
                <a:sym typeface="Inconsolata" charset="0"/>
              </a:rPr>
              <a:t> = </a:t>
            </a:r>
            <a:r>
              <a:rPr lang="en-US" altLang="en-US" sz="1969" dirty="0" err="1">
                <a:latin typeface="Inconsolata" charset="0"/>
                <a:sym typeface="Inconsolata" charset="0"/>
              </a:rPr>
              <a:t>cmd.ExecuteReader</a:t>
            </a:r>
            <a:r>
              <a:rPr lang="en-US" altLang="en-US" sz="1969" dirty="0">
                <a:latin typeface="Inconsolata" charset="0"/>
                <a:sym typeface="Inconsolata" charset="0"/>
              </a:rPr>
              <a:t>(); </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while (</a:t>
            </a:r>
            <a:r>
              <a:rPr lang="en-US" altLang="en-US" sz="1969" dirty="0" err="1">
                <a:latin typeface="Inconsolata" charset="0"/>
                <a:sym typeface="Inconsolata" charset="0"/>
              </a:rPr>
              <a:t>dr.Read</a:t>
            </a:r>
            <a:r>
              <a:rPr lang="en-US" altLang="en-US" sz="1969" dirty="0">
                <a:latin typeface="Inconsolata" charset="0"/>
                <a:sym typeface="Inconsolata" charset="0"/>
              </a:rPr>
              <a:t>()) {</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string name = </a:t>
            </a:r>
            <a:r>
              <a:rPr lang="en-US" altLang="en-US" sz="1969" dirty="0" err="1">
                <a:latin typeface="Inconsolata" charset="0"/>
                <a:sym typeface="Inconsolata" charset="0"/>
              </a:rPr>
              <a:t>dr.GetString</a:t>
            </a:r>
            <a:r>
              <a:rPr lang="en-US" altLang="en-US" sz="1969" dirty="0">
                <a:latin typeface="Inconsolata" charset="0"/>
                <a:sym typeface="Inconsolata" charset="0"/>
              </a:rPr>
              <a:t>(</a:t>
            </a:r>
            <a:r>
              <a:rPr lang="en-US" altLang="en-US" sz="1969" dirty="0" err="1">
                <a:latin typeface="Inconsolata" charset="0"/>
                <a:sym typeface="Inconsolata" charset="0"/>
              </a:rPr>
              <a:t>dr.GetOrdinal</a:t>
            </a:r>
            <a:r>
              <a:rPr lang="en-US" altLang="en-US" sz="1969" dirty="0">
                <a:latin typeface="Inconsolata" charset="0"/>
                <a:sym typeface="Inconsolata" charset="0"/>
              </a:rPr>
              <a:t>("Name"));</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string phone = </a:t>
            </a:r>
            <a:r>
              <a:rPr lang="en-US" altLang="en-US" sz="1969" dirty="0" err="1">
                <a:latin typeface="Inconsolata" charset="0"/>
                <a:sym typeface="Inconsolata" charset="0"/>
              </a:rPr>
              <a:t>dr.GetString</a:t>
            </a:r>
            <a:r>
              <a:rPr lang="en-US" altLang="en-US" sz="1969" dirty="0">
                <a:latin typeface="Inconsolata" charset="0"/>
                <a:sym typeface="Inconsolata" charset="0"/>
              </a:rPr>
              <a:t>(</a:t>
            </a:r>
            <a:r>
              <a:rPr lang="en-US" altLang="en-US" sz="1969" dirty="0" err="1">
                <a:latin typeface="Inconsolata" charset="0"/>
                <a:sym typeface="Inconsolata" charset="0"/>
              </a:rPr>
              <a:t>dr.GetOrdinal</a:t>
            </a:r>
            <a:r>
              <a:rPr lang="en-US" altLang="en-US" sz="1969" dirty="0">
                <a:latin typeface="Inconsolata" charset="0"/>
                <a:sym typeface="Inconsolata" charset="0"/>
              </a:rPr>
              <a:t>("Phone"));</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a:t>
            </a:r>
            <a:r>
              <a:rPr lang="en-US" altLang="en-US" sz="1969" dirty="0" err="1">
                <a:latin typeface="Inconsolata" charset="0"/>
                <a:sym typeface="Inconsolata" charset="0"/>
              </a:rPr>
              <a:t>DateTime</a:t>
            </a:r>
            <a:r>
              <a:rPr lang="en-US" altLang="en-US" sz="1969" dirty="0">
                <a:latin typeface="Inconsolata" charset="0"/>
                <a:sym typeface="Inconsolata" charset="0"/>
              </a:rPr>
              <a:t> date = </a:t>
            </a:r>
            <a:r>
              <a:rPr lang="en-US" altLang="en-US" sz="1969" dirty="0" err="1">
                <a:latin typeface="Inconsolata" charset="0"/>
                <a:sym typeface="Inconsolata" charset="0"/>
              </a:rPr>
              <a:t>dr.GetDateTime</a:t>
            </a:r>
            <a:r>
              <a:rPr lang="en-US" altLang="en-US" sz="1969" dirty="0">
                <a:latin typeface="Inconsolata" charset="0"/>
                <a:sym typeface="Inconsolata" charset="0"/>
              </a:rPr>
              <a:t>(3);</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dr.Close</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con.Close</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115339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altLang="en-US"/>
              <a:t>LINQ to…</a:t>
            </a:r>
          </a:p>
        </p:txBody>
      </p:sp>
      <p:sp>
        <p:nvSpPr>
          <p:cNvPr id="9221" name="Rectangle 5"/>
          <p:cNvSpPr>
            <a:spLocks noGrp="1" noChangeArrowheads="1"/>
          </p:cNvSpPr>
          <p:nvPr>
            <p:ph type="body" idx="1"/>
          </p:nvPr>
        </p:nvSpPr>
        <p:spPr/>
        <p:txBody>
          <a:bodyPr/>
          <a:lstStyle/>
          <a:p>
            <a:r>
              <a:rPr lang="en-US" altLang="en-US" b="1"/>
              <a:t>LINQ to Objects</a:t>
            </a:r>
          </a:p>
          <a:p>
            <a:endParaRPr lang="en-US" altLang="en-US" b="1"/>
          </a:p>
          <a:p>
            <a:r>
              <a:rPr lang="en-US" altLang="en-US" b="1"/>
              <a:t>LINQ to SQL (formerly known as DLINQ)</a:t>
            </a:r>
          </a:p>
          <a:p>
            <a:endParaRPr lang="en-US" altLang="en-US" b="1"/>
          </a:p>
          <a:p>
            <a:r>
              <a:rPr lang="en-US" altLang="en-US" b="1"/>
              <a:t>LINQ to XML (formerly known as XLINQ)</a:t>
            </a:r>
          </a:p>
          <a:p>
            <a:endParaRPr lang="en-US" altLang="en-US" b="1"/>
          </a:p>
          <a:p>
            <a:r>
              <a:rPr lang="en-US" altLang="en-US" b="1"/>
              <a:t>LINQ to Entities (ADO.NET Entities)</a:t>
            </a:r>
          </a:p>
        </p:txBody>
      </p:sp>
    </p:spTree>
    <p:extLst>
      <p:ext uri="{BB962C8B-B14F-4D97-AF65-F5344CB8AC3E}">
        <p14:creationId xmlns:p14="http://schemas.microsoft.com/office/powerpoint/2010/main" val="4589054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30-31B1-48B1-98E1-2132E4B15240}"/>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DB421F16-8B50-4CFE-A93D-791E59E8DF35}"/>
              </a:ext>
            </a:extLst>
          </p:cNvPr>
          <p:cNvSpPr>
            <a:spLocks noGrp="1"/>
          </p:cNvSpPr>
          <p:nvPr>
            <p:ph idx="1"/>
          </p:nvPr>
        </p:nvSpPr>
        <p:spPr/>
        <p:txBody>
          <a:bodyPr/>
          <a:lstStyle/>
          <a:p>
            <a:pPr marL="360363" indent="-360363">
              <a:buFont typeface="Arial" panose="020B0604020202020204" pitchFamily="34" charset="0"/>
              <a:buChar char="•"/>
            </a:pPr>
            <a:r>
              <a:rPr lang="en-US" dirty="0"/>
              <a:t>You have the following array. Return all numbers which are greater then 4.</a:t>
            </a:r>
          </a:p>
          <a:p>
            <a:pPr marL="360363" indent="-360363">
              <a:buFont typeface="Arial" panose="020B0604020202020204" pitchFamily="34" charset="0"/>
              <a:buChar char="•"/>
            </a:pPr>
            <a:r>
              <a:rPr lang="en-US" dirty="0"/>
              <a:t>Int[] Values = { 2,9,5,0,3,7,1,4,8,6};</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a:t>Var filtered =   from value in Values</a:t>
            </a:r>
            <a:br>
              <a:rPr lang="en-US" dirty="0"/>
            </a:br>
            <a:r>
              <a:rPr lang="en-US" dirty="0"/>
              <a:t>                           where value &gt; 4</a:t>
            </a:r>
            <a:br>
              <a:rPr lang="en-US" dirty="0"/>
            </a:br>
            <a:r>
              <a:rPr lang="en-US" dirty="0"/>
              <a:t>                           select value</a:t>
            </a:r>
          </a:p>
        </p:txBody>
      </p:sp>
    </p:spTree>
    <p:extLst>
      <p:ext uri="{BB962C8B-B14F-4D97-AF65-F5344CB8AC3E}">
        <p14:creationId xmlns:p14="http://schemas.microsoft.com/office/powerpoint/2010/main" val="20837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30-31B1-48B1-98E1-2132E4B15240}"/>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DB421F16-8B50-4CFE-A93D-791E59E8DF35}"/>
              </a:ext>
            </a:extLst>
          </p:cNvPr>
          <p:cNvSpPr>
            <a:spLocks noGrp="1"/>
          </p:cNvSpPr>
          <p:nvPr>
            <p:ph idx="1"/>
          </p:nvPr>
        </p:nvSpPr>
        <p:spPr/>
        <p:txBody>
          <a:bodyPr/>
          <a:lstStyle/>
          <a:p>
            <a:pPr marL="442913" indent="-442913">
              <a:lnSpc>
                <a:spcPct val="80000"/>
              </a:lnSpc>
              <a:buFont typeface="Arial" panose="020B0604020202020204" pitchFamily="34" charset="0"/>
              <a:buChar char="•"/>
            </a:pPr>
            <a:r>
              <a:rPr lang="en-US" dirty="0">
                <a:solidFill>
                  <a:srgbClr val="000000"/>
                </a:solidFill>
                <a:latin typeface="Times New Roman" pitchFamily="18" charset="0"/>
              </a:rPr>
              <a:t>Our first LINQ query begins with a </a:t>
            </a:r>
            <a:r>
              <a:rPr lang="en-US" dirty="0">
                <a:solidFill>
                  <a:srgbClr val="0000FF"/>
                </a:solidFill>
                <a:latin typeface="Times New Roman" pitchFamily="18" charset="0"/>
              </a:rPr>
              <a:t>From clause</a:t>
            </a:r>
            <a:r>
              <a:rPr lang="en-US" dirty="0">
                <a:solidFill>
                  <a:srgbClr val="000000"/>
                </a:solidFill>
                <a:latin typeface="Times New Roman" pitchFamily="18" charset="0"/>
              </a:rPr>
              <a:t> which specifies a </a:t>
            </a:r>
            <a:r>
              <a:rPr lang="en-US" dirty="0">
                <a:solidFill>
                  <a:srgbClr val="0000FF"/>
                </a:solidFill>
                <a:latin typeface="Times New Roman" pitchFamily="18" charset="0"/>
              </a:rPr>
              <a:t>range variable</a:t>
            </a:r>
            <a:r>
              <a:rPr lang="en-US" dirty="0">
                <a:solidFill>
                  <a:srgbClr val="000000"/>
                </a:solidFill>
                <a:latin typeface="Times New Roman" pitchFamily="18" charset="0"/>
              </a:rPr>
              <a:t> (</a:t>
            </a:r>
            <a:r>
              <a:rPr lang="en-US" dirty="0">
                <a:solidFill>
                  <a:srgbClr val="000000"/>
                </a:solidFill>
                <a:latin typeface="Lucida Console" pitchFamily="49" charset="0"/>
              </a:rPr>
              <a:t>value</a:t>
            </a:r>
            <a:r>
              <a:rPr lang="en-US" dirty="0">
                <a:solidFill>
                  <a:srgbClr val="000000"/>
                </a:solidFill>
                <a:latin typeface="Times New Roman" pitchFamily="18" charset="0"/>
              </a:rPr>
              <a:t>) and the data source to query (the array </a:t>
            </a:r>
            <a:r>
              <a:rPr lang="en-US" dirty="0">
                <a:solidFill>
                  <a:srgbClr val="000000"/>
                </a:solidFill>
                <a:latin typeface="Lucida Console" pitchFamily="49" charset="0"/>
              </a:rPr>
              <a:t>values)</a:t>
            </a:r>
            <a:r>
              <a:rPr lang="en-US" dirty="0">
                <a:solidFill>
                  <a:srgbClr val="000000"/>
                </a:solidFill>
                <a:latin typeface="Times New Roman" pitchFamily="18" charset="0"/>
              </a:rPr>
              <a:t>.</a:t>
            </a:r>
          </a:p>
          <a:p>
            <a:pPr marL="442913" indent="-442913">
              <a:lnSpc>
                <a:spcPct val="80000"/>
              </a:lnSpc>
              <a:buFont typeface="Arial" panose="020B0604020202020204" pitchFamily="34" charset="0"/>
              <a:buChar char="•"/>
            </a:pPr>
            <a:r>
              <a:rPr lang="en-US" dirty="0">
                <a:solidFill>
                  <a:srgbClr val="000000"/>
                </a:solidFill>
                <a:latin typeface="Times New Roman" pitchFamily="18" charset="0"/>
              </a:rPr>
              <a:t>The range variable represents each item in the data source, much like the control variable in a </a:t>
            </a:r>
            <a:r>
              <a:rPr lang="en-US" dirty="0">
                <a:solidFill>
                  <a:srgbClr val="000000"/>
                </a:solidFill>
                <a:latin typeface="Lucida Console" pitchFamily="49" charset="0"/>
              </a:rPr>
              <a:t>For</a:t>
            </a:r>
            <a:r>
              <a:rPr lang="en-US" dirty="0">
                <a:solidFill>
                  <a:srgbClr val="000000"/>
                </a:solidFill>
                <a:latin typeface="Times New Roman" pitchFamily="18" charset="0"/>
              </a:rPr>
              <a:t> </a:t>
            </a:r>
            <a:r>
              <a:rPr lang="en-US" dirty="0">
                <a:solidFill>
                  <a:srgbClr val="000000"/>
                </a:solidFill>
                <a:latin typeface="Lucida Console" pitchFamily="49" charset="0"/>
              </a:rPr>
              <a:t>Each</a:t>
            </a:r>
            <a:r>
              <a:rPr lang="en-US" dirty="0">
                <a:solidFill>
                  <a:srgbClr val="000000"/>
                </a:solidFill>
                <a:latin typeface="Times New Roman" pitchFamily="18" charset="0"/>
              </a:rPr>
              <a:t>…</a:t>
            </a:r>
            <a:r>
              <a:rPr lang="en-US" dirty="0">
                <a:solidFill>
                  <a:srgbClr val="000000"/>
                </a:solidFill>
                <a:latin typeface="Lucida Console" pitchFamily="49" charset="0"/>
              </a:rPr>
              <a:t>Next</a:t>
            </a:r>
            <a:r>
              <a:rPr lang="en-US" dirty="0">
                <a:solidFill>
                  <a:srgbClr val="000000"/>
                </a:solidFill>
                <a:latin typeface="Times New Roman" pitchFamily="18" charset="0"/>
              </a:rPr>
              <a:t> statement.</a:t>
            </a:r>
          </a:p>
          <a:p>
            <a:pPr marL="442913" indent="-442913">
              <a:lnSpc>
                <a:spcPct val="80000"/>
              </a:lnSpc>
              <a:buFont typeface="Arial" panose="020B0604020202020204" pitchFamily="34" charset="0"/>
              <a:buChar char="•"/>
            </a:pPr>
            <a:r>
              <a:rPr lang="en-US" dirty="0">
                <a:solidFill>
                  <a:srgbClr val="000000"/>
                </a:solidFill>
                <a:latin typeface="Times New Roman" pitchFamily="18" charset="0"/>
              </a:rPr>
              <a:t>If the condition in the </a:t>
            </a:r>
            <a:r>
              <a:rPr lang="en-US" dirty="0">
                <a:solidFill>
                  <a:srgbClr val="0000FF"/>
                </a:solidFill>
                <a:latin typeface="Times New Roman" pitchFamily="18" charset="0"/>
              </a:rPr>
              <a:t>Where clause</a:t>
            </a:r>
            <a:r>
              <a:rPr lang="en-US" dirty="0">
                <a:solidFill>
                  <a:srgbClr val="000000"/>
                </a:solidFill>
                <a:latin typeface="Times New Roman" pitchFamily="18" charset="0"/>
              </a:rPr>
              <a:t> evaluates to </a:t>
            </a:r>
            <a:r>
              <a:rPr lang="en-US" dirty="0">
                <a:solidFill>
                  <a:srgbClr val="000000"/>
                </a:solidFill>
                <a:latin typeface="Lucida Console" pitchFamily="49" charset="0"/>
              </a:rPr>
              <a:t>True</a:t>
            </a:r>
            <a:r>
              <a:rPr lang="en-US" dirty="0">
                <a:solidFill>
                  <a:srgbClr val="000000"/>
                </a:solidFill>
                <a:latin typeface="Times New Roman" pitchFamily="18" charset="0"/>
              </a:rPr>
              <a:t>, the element is selected—that is, it’s included in the collection of </a:t>
            </a:r>
            <a:r>
              <a:rPr lang="en-US" dirty="0">
                <a:solidFill>
                  <a:srgbClr val="000000"/>
                </a:solidFill>
                <a:latin typeface="Lucida Console" pitchFamily="49" charset="0"/>
              </a:rPr>
              <a:t>Integer</a:t>
            </a:r>
            <a:r>
              <a:rPr lang="en-US" dirty="0">
                <a:solidFill>
                  <a:srgbClr val="000000"/>
                </a:solidFill>
                <a:latin typeface="Times New Roman" pitchFamily="18" charset="0"/>
              </a:rPr>
              <a:t>s that represents the query results.</a:t>
            </a:r>
          </a:p>
          <a:p>
            <a:pPr marL="442913" indent="-442913">
              <a:lnSpc>
                <a:spcPct val="80000"/>
              </a:lnSpc>
              <a:buFont typeface="Arial" panose="020B0604020202020204" pitchFamily="34" charset="0"/>
              <a:buChar char="•"/>
            </a:pPr>
            <a:r>
              <a:rPr lang="en-US" dirty="0">
                <a:solidFill>
                  <a:srgbClr val="000000"/>
                </a:solidFill>
                <a:latin typeface="Times New Roman" pitchFamily="18" charset="0"/>
              </a:rPr>
              <a:t>Here, the </a:t>
            </a:r>
            <a:r>
              <a:rPr lang="en-US" dirty="0">
                <a:solidFill>
                  <a:srgbClr val="000000"/>
                </a:solidFill>
                <a:latin typeface="Lucida Console" pitchFamily="49" charset="0"/>
              </a:rPr>
              <a:t>Integer</a:t>
            </a:r>
            <a:r>
              <a:rPr lang="en-US" dirty="0">
                <a:solidFill>
                  <a:srgbClr val="000000"/>
                </a:solidFill>
                <a:latin typeface="Times New Roman" pitchFamily="18" charset="0"/>
              </a:rPr>
              <a:t>s in the array are included only if they’re greater than </a:t>
            </a:r>
            <a:r>
              <a:rPr lang="en-US" dirty="0">
                <a:solidFill>
                  <a:srgbClr val="000000"/>
                </a:solidFill>
                <a:latin typeface="Lucida Console" pitchFamily="49" charset="0"/>
              </a:rPr>
              <a:t>4</a:t>
            </a:r>
            <a:r>
              <a:rPr lang="en-US" dirty="0">
                <a:solidFill>
                  <a:srgbClr val="000000"/>
                </a:solidFill>
                <a:latin typeface="Times New Roman" pitchFamily="18" charset="0"/>
              </a:rPr>
              <a:t>.</a:t>
            </a:r>
          </a:p>
        </p:txBody>
      </p:sp>
    </p:spTree>
    <p:extLst>
      <p:ext uri="{BB962C8B-B14F-4D97-AF65-F5344CB8AC3E}">
        <p14:creationId xmlns:p14="http://schemas.microsoft.com/office/powerpoint/2010/main" val="25940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30-31B1-48B1-98E1-2132E4B15240}"/>
              </a:ext>
            </a:extLst>
          </p:cNvPr>
          <p:cNvSpPr>
            <a:spLocks noGrp="1"/>
          </p:cNvSpPr>
          <p:nvPr>
            <p:ph type="title"/>
          </p:nvPr>
        </p:nvSpPr>
        <p:spPr/>
        <p:txBody>
          <a:bodyPr/>
          <a:lstStyle/>
          <a:p>
            <a:r>
              <a:rPr lang="en-US" dirty="0"/>
              <a:t>Example (Sorting)</a:t>
            </a:r>
            <a:endParaRPr lang="en-PK" dirty="0"/>
          </a:p>
        </p:txBody>
      </p:sp>
      <p:sp>
        <p:nvSpPr>
          <p:cNvPr id="3" name="Content Placeholder 2">
            <a:extLst>
              <a:ext uri="{FF2B5EF4-FFF2-40B4-BE49-F238E27FC236}">
                <a16:creationId xmlns:a16="http://schemas.microsoft.com/office/drawing/2014/main" id="{DB421F16-8B50-4CFE-A93D-791E59E8DF35}"/>
              </a:ext>
            </a:extLst>
          </p:cNvPr>
          <p:cNvSpPr>
            <a:spLocks noGrp="1"/>
          </p:cNvSpPr>
          <p:nvPr>
            <p:ph idx="1"/>
          </p:nvPr>
        </p:nvSpPr>
        <p:spPr/>
        <p:txBody>
          <a:bodyPr/>
          <a:lstStyle/>
          <a:p>
            <a:pPr marL="360363" indent="-360363">
              <a:buFont typeface="Arial" panose="020B0604020202020204" pitchFamily="34" charset="0"/>
              <a:buChar char="•"/>
            </a:pPr>
            <a:r>
              <a:rPr lang="en-US" dirty="0">
                <a:solidFill>
                  <a:srgbClr val="000000"/>
                </a:solidFill>
                <a:latin typeface="Times New Roman" pitchFamily="18" charset="0"/>
              </a:rPr>
              <a:t>The LINQ query in the above example selects the elements of the array </a:t>
            </a:r>
            <a:r>
              <a:rPr lang="en-US" dirty="0">
                <a:solidFill>
                  <a:srgbClr val="000000"/>
                </a:solidFill>
                <a:latin typeface="Lucida Console" pitchFamily="49" charset="0"/>
              </a:rPr>
              <a:t>values</a:t>
            </a:r>
            <a:r>
              <a:rPr lang="en-US" dirty="0">
                <a:solidFill>
                  <a:srgbClr val="000000"/>
                </a:solidFill>
                <a:latin typeface="Times New Roman" pitchFamily="18" charset="0"/>
              </a:rPr>
              <a:t> and returns an </a:t>
            </a:r>
            <a:r>
              <a:rPr lang="en-US" dirty="0" err="1">
                <a:solidFill>
                  <a:srgbClr val="000000"/>
                </a:solidFill>
                <a:latin typeface="Lucida Console" pitchFamily="49" charset="0"/>
              </a:rPr>
              <a:t>IEnumerable</a:t>
            </a:r>
            <a:r>
              <a:rPr lang="en-US" dirty="0">
                <a:solidFill>
                  <a:srgbClr val="000000"/>
                </a:solidFill>
                <a:latin typeface="Times New Roman" pitchFamily="18" charset="0"/>
              </a:rPr>
              <a:t> object containing a sorted copy of the elements.</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a:t>Int[] Values = { 2,9,5,0,3,7,1,4,8,6};</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a:t>Var filtered =   from value in Values</a:t>
            </a:r>
            <a:br>
              <a:rPr lang="en-US" dirty="0"/>
            </a:br>
            <a:r>
              <a:rPr lang="en-US" dirty="0"/>
              <a:t>                           Order By value</a:t>
            </a:r>
            <a:br>
              <a:rPr lang="en-US" dirty="0"/>
            </a:br>
            <a:r>
              <a:rPr lang="en-US" dirty="0"/>
              <a:t>                           select value</a:t>
            </a:r>
          </a:p>
        </p:txBody>
      </p:sp>
    </p:spTree>
    <p:extLst>
      <p:ext uri="{BB962C8B-B14F-4D97-AF65-F5344CB8AC3E}">
        <p14:creationId xmlns:p14="http://schemas.microsoft.com/office/powerpoint/2010/main" val="301839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1084</TotalTime>
  <Words>1181</Words>
  <Application>Microsoft Office PowerPoint</Application>
  <PresentationFormat>Widescreen</PresentationFormat>
  <Paragraphs>159</Paragraphs>
  <Slides>25</Slides>
  <Notes>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Information Processing Techniques</vt:lpstr>
      <vt:lpstr>LINQ</vt:lpstr>
      <vt:lpstr>What is LINQ?</vt:lpstr>
      <vt:lpstr>Query without LINQ</vt:lpstr>
      <vt:lpstr>ADO without LINQ</vt:lpstr>
      <vt:lpstr>LINQ to…</vt:lpstr>
      <vt:lpstr>Example</vt:lpstr>
      <vt:lpstr>Example</vt:lpstr>
      <vt:lpstr>Example (Sorting)</vt:lpstr>
      <vt:lpstr>Query with LINQ (C#)</vt:lpstr>
      <vt:lpstr>LINQ to ADO.Net</vt:lpstr>
      <vt:lpstr>LINQ to XML</vt:lpstr>
      <vt:lpstr>PowerPoint Presentation</vt:lpstr>
      <vt:lpstr>PowerPoint Presentation</vt:lpstr>
      <vt:lpstr>Advantages</vt:lpstr>
      <vt:lpstr>Architecture</vt:lpstr>
      <vt:lpstr>LINQ to Objects</vt:lpstr>
      <vt:lpstr>Querying an Array of Reference-Type Elements Using LINQ</vt:lpstr>
      <vt:lpstr>LINQ to Objects</vt:lpstr>
      <vt:lpstr>LINQ operators</vt:lpstr>
      <vt:lpstr>LINQ to SQL (formerly known as Dlinq)</vt:lpstr>
      <vt:lpstr>Limitations</vt:lpstr>
      <vt:lpstr>.NET features used</vt:lpstr>
      <vt:lpstr>More LINQ queries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Week 11 - ADO.Net</dc:title>
  <dc:creator>Abeeha Sattar</dc:creator>
  <cp:lastModifiedBy>Ishaq Ahmed</cp:lastModifiedBy>
  <cp:revision>22</cp:revision>
  <dcterms:created xsi:type="dcterms:W3CDTF">2017-03-20T10:26:01Z</dcterms:created>
  <dcterms:modified xsi:type="dcterms:W3CDTF">2021-12-28T17:38:23Z</dcterms:modified>
</cp:coreProperties>
</file>