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5" r:id="rId18"/>
    <p:sldId id="274" r:id="rId19"/>
    <p:sldId id="276" r:id="rId20"/>
    <p:sldId id="270" r:id="rId21"/>
    <p:sldId id="277" r:id="rId22"/>
    <p:sldId id="279" r:id="rId23"/>
    <p:sldId id="278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554" autoAdjust="0"/>
  </p:normalViewPr>
  <p:slideViewPr>
    <p:cSldViewPr snapToGrid="0">
      <p:cViewPr varScale="1">
        <p:scale>
          <a:sx n="63" d="100"/>
          <a:sy n="63" d="100"/>
        </p:scale>
        <p:origin x="-7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52AC0-A5C0-4F0E-B96E-E7B21121E81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3FD589-956C-491B-869F-AD0CA4117B3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Common Language Runtime (CLR)</a:t>
          </a:r>
          <a:endParaRPr lang="en-US" dirty="0"/>
        </a:p>
      </dgm:t>
    </dgm:pt>
    <dgm:pt modelId="{3B78EC4B-2122-40DC-9136-551B6392FCDD}" type="parTrans" cxnId="{52403C1E-7D7B-44B9-A909-664821E5947F}">
      <dgm:prSet/>
      <dgm:spPr/>
      <dgm:t>
        <a:bodyPr/>
        <a:lstStyle/>
        <a:p>
          <a:endParaRPr lang="en-US"/>
        </a:p>
      </dgm:t>
    </dgm:pt>
    <dgm:pt modelId="{C4ECEC78-D05B-4AE2-9F15-7BE2259F0452}" type="sibTrans" cxnId="{52403C1E-7D7B-44B9-A909-664821E5947F}">
      <dgm:prSet/>
      <dgm:spPr/>
      <dgm:t>
        <a:bodyPr/>
        <a:lstStyle/>
        <a:p>
          <a:endParaRPr lang="en-US"/>
        </a:p>
      </dgm:t>
    </dgm:pt>
    <dgm:pt modelId="{CA105543-F0F3-48DC-8FCE-4E6A7DEF7AC6}">
      <dgm:prSet phldrT="[Text]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dirty="0" smtClean="0"/>
            <a:t>Common Language Infrastructure (CLI)</a:t>
          </a:r>
          <a:endParaRPr lang="en-US" dirty="0"/>
        </a:p>
      </dgm:t>
    </dgm:pt>
    <dgm:pt modelId="{4311BF65-FFB8-4804-B7FD-B701CE6537CB}" type="parTrans" cxnId="{35F7C31A-A60C-4E16-8613-FD0DBFE18B77}">
      <dgm:prSet/>
      <dgm:spPr/>
      <dgm:t>
        <a:bodyPr/>
        <a:lstStyle/>
        <a:p>
          <a:endParaRPr lang="en-US"/>
        </a:p>
      </dgm:t>
    </dgm:pt>
    <dgm:pt modelId="{F130B1B6-E8CC-4E73-90E8-59552D4DA41B}" type="sibTrans" cxnId="{35F7C31A-A60C-4E16-8613-FD0DBFE18B77}">
      <dgm:prSet/>
      <dgm:spPr/>
      <dgm:t>
        <a:bodyPr/>
        <a:lstStyle/>
        <a:p>
          <a:endParaRPr lang="en-US"/>
        </a:p>
      </dgm:t>
    </dgm:pt>
    <dgm:pt modelId="{17C6AC78-0DF0-47E9-A302-905BEA329ACB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 smtClean="0"/>
            <a:t>Garbage Collector</a:t>
          </a:r>
        </a:p>
      </dgm:t>
    </dgm:pt>
    <dgm:pt modelId="{FEAD8050-77BC-416B-9B93-9C13B1EE9108}" type="parTrans" cxnId="{B95BCF8E-31C5-4783-BCFE-982F0C959797}">
      <dgm:prSet/>
      <dgm:spPr/>
      <dgm:t>
        <a:bodyPr/>
        <a:lstStyle/>
        <a:p>
          <a:endParaRPr lang="en-US"/>
        </a:p>
      </dgm:t>
    </dgm:pt>
    <dgm:pt modelId="{A94404FD-8092-4B9C-B603-638861D0DFB0}" type="sibTrans" cxnId="{B95BCF8E-31C5-4783-BCFE-982F0C959797}">
      <dgm:prSet/>
      <dgm:spPr/>
      <dgm:t>
        <a:bodyPr/>
        <a:lstStyle/>
        <a:p>
          <a:endParaRPr lang="en-US"/>
        </a:p>
      </dgm:t>
    </dgm:pt>
    <dgm:pt modelId="{13864EF4-7271-44DD-B22A-77B3A152808A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JIT (just in time) compilation</a:t>
          </a:r>
          <a:endParaRPr lang="en-US" dirty="0"/>
        </a:p>
      </dgm:t>
    </dgm:pt>
    <dgm:pt modelId="{C462D5C5-7314-402C-96A1-3845D25F3C2E}" type="parTrans" cxnId="{E7808B16-8D94-4ABD-B6D6-1E6E86769745}">
      <dgm:prSet/>
      <dgm:spPr/>
      <dgm:t>
        <a:bodyPr/>
        <a:lstStyle/>
        <a:p>
          <a:endParaRPr lang="en-US"/>
        </a:p>
      </dgm:t>
    </dgm:pt>
    <dgm:pt modelId="{42746538-198F-4BE5-8AB8-46D976C6C99E}" type="sibTrans" cxnId="{E7808B16-8D94-4ABD-B6D6-1E6E86769745}">
      <dgm:prSet/>
      <dgm:spPr/>
      <dgm:t>
        <a:bodyPr/>
        <a:lstStyle/>
        <a:p>
          <a:endParaRPr lang="en-US"/>
        </a:p>
      </dgm:t>
    </dgm:pt>
    <dgm:pt modelId="{9617527E-87B5-4D26-BCC8-B7326F1E99D5}" type="pres">
      <dgm:prSet presAssocID="{A2052AC0-A5C0-4F0E-B96E-E7B21121E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56985D-2189-453B-BBA5-C6C5D6D3F4B0}" type="pres">
      <dgm:prSet presAssocID="{1C3FD589-956C-491B-869F-AD0CA4117B38}" presName="root" presStyleCnt="0"/>
      <dgm:spPr/>
    </dgm:pt>
    <dgm:pt modelId="{C0780425-D68D-4805-BFDB-BA1738FEC4D4}" type="pres">
      <dgm:prSet presAssocID="{1C3FD589-956C-491B-869F-AD0CA4117B38}" presName="rootComposite" presStyleCnt="0"/>
      <dgm:spPr/>
    </dgm:pt>
    <dgm:pt modelId="{6CA119DC-CDFA-4F79-A017-42CA59BF63D8}" type="pres">
      <dgm:prSet presAssocID="{1C3FD589-956C-491B-869F-AD0CA4117B38}" presName="rootText" presStyleLbl="node1" presStyleIdx="0" presStyleCnt="1"/>
      <dgm:spPr/>
      <dgm:t>
        <a:bodyPr/>
        <a:lstStyle/>
        <a:p>
          <a:endParaRPr lang="en-US"/>
        </a:p>
      </dgm:t>
    </dgm:pt>
    <dgm:pt modelId="{A4A8A2E3-FDA3-48B5-B44E-5022099091B6}" type="pres">
      <dgm:prSet presAssocID="{1C3FD589-956C-491B-869F-AD0CA4117B38}" presName="rootConnector" presStyleLbl="node1" presStyleIdx="0" presStyleCnt="1"/>
      <dgm:spPr/>
      <dgm:t>
        <a:bodyPr/>
        <a:lstStyle/>
        <a:p>
          <a:endParaRPr lang="en-US"/>
        </a:p>
      </dgm:t>
    </dgm:pt>
    <dgm:pt modelId="{2D0C4671-28FA-4AF2-9BCB-3D7E9B5DE62C}" type="pres">
      <dgm:prSet presAssocID="{1C3FD589-956C-491B-869F-AD0CA4117B38}" presName="childShape" presStyleCnt="0"/>
      <dgm:spPr/>
    </dgm:pt>
    <dgm:pt modelId="{626943EB-1563-42EE-941B-0269832993C5}" type="pres">
      <dgm:prSet presAssocID="{4311BF65-FFB8-4804-B7FD-B701CE6537CB}" presName="Name13" presStyleLbl="parChTrans1D2" presStyleIdx="0" presStyleCnt="3"/>
      <dgm:spPr/>
      <dgm:t>
        <a:bodyPr/>
        <a:lstStyle/>
        <a:p>
          <a:endParaRPr lang="en-US"/>
        </a:p>
      </dgm:t>
    </dgm:pt>
    <dgm:pt modelId="{CF181359-43FA-4EA2-8B12-B5602187BE37}" type="pres">
      <dgm:prSet presAssocID="{CA105543-F0F3-48DC-8FCE-4E6A7DEF7AC6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4C224-B738-4A10-8BBB-9AFB7B2DDAC6}" type="pres">
      <dgm:prSet presAssocID="{FEAD8050-77BC-416B-9B93-9C13B1EE9108}" presName="Name13" presStyleLbl="parChTrans1D2" presStyleIdx="1" presStyleCnt="3"/>
      <dgm:spPr/>
      <dgm:t>
        <a:bodyPr/>
        <a:lstStyle/>
        <a:p>
          <a:endParaRPr lang="en-US"/>
        </a:p>
      </dgm:t>
    </dgm:pt>
    <dgm:pt modelId="{84A432C9-84FC-453D-90A1-A7F74E74077A}" type="pres">
      <dgm:prSet presAssocID="{17C6AC78-0DF0-47E9-A302-905BEA329ACB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9ED73-F97E-4756-8FF8-EA898920F26B}" type="pres">
      <dgm:prSet presAssocID="{C462D5C5-7314-402C-96A1-3845D25F3C2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851847B8-0F6B-45C9-B39F-65A3F7B7F8C4}" type="pres">
      <dgm:prSet presAssocID="{13864EF4-7271-44DD-B22A-77B3A152808A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292980-2A88-4841-8091-790D8CC658E5}" type="presOf" srcId="{13864EF4-7271-44DD-B22A-77B3A152808A}" destId="{851847B8-0F6B-45C9-B39F-65A3F7B7F8C4}" srcOrd="0" destOrd="0" presId="urn:microsoft.com/office/officeart/2005/8/layout/hierarchy3"/>
    <dgm:cxn modelId="{56424227-6C37-41A5-BEE2-F5B29F46F3CB}" type="presOf" srcId="{4311BF65-FFB8-4804-B7FD-B701CE6537CB}" destId="{626943EB-1563-42EE-941B-0269832993C5}" srcOrd="0" destOrd="0" presId="urn:microsoft.com/office/officeart/2005/8/layout/hierarchy3"/>
    <dgm:cxn modelId="{E7808B16-8D94-4ABD-B6D6-1E6E86769745}" srcId="{1C3FD589-956C-491B-869F-AD0CA4117B38}" destId="{13864EF4-7271-44DD-B22A-77B3A152808A}" srcOrd="2" destOrd="0" parTransId="{C462D5C5-7314-402C-96A1-3845D25F3C2E}" sibTransId="{42746538-198F-4BE5-8AB8-46D976C6C99E}"/>
    <dgm:cxn modelId="{804189E2-21AC-4B1A-BA71-63B59ACF1B2D}" type="presOf" srcId="{1C3FD589-956C-491B-869F-AD0CA4117B38}" destId="{A4A8A2E3-FDA3-48B5-B44E-5022099091B6}" srcOrd="1" destOrd="0" presId="urn:microsoft.com/office/officeart/2005/8/layout/hierarchy3"/>
    <dgm:cxn modelId="{52403C1E-7D7B-44B9-A909-664821E5947F}" srcId="{A2052AC0-A5C0-4F0E-B96E-E7B21121E818}" destId="{1C3FD589-956C-491B-869F-AD0CA4117B38}" srcOrd="0" destOrd="0" parTransId="{3B78EC4B-2122-40DC-9136-551B6392FCDD}" sibTransId="{C4ECEC78-D05B-4AE2-9F15-7BE2259F0452}"/>
    <dgm:cxn modelId="{35F7C31A-A60C-4E16-8613-FD0DBFE18B77}" srcId="{1C3FD589-956C-491B-869F-AD0CA4117B38}" destId="{CA105543-F0F3-48DC-8FCE-4E6A7DEF7AC6}" srcOrd="0" destOrd="0" parTransId="{4311BF65-FFB8-4804-B7FD-B701CE6537CB}" sibTransId="{F130B1B6-E8CC-4E73-90E8-59552D4DA41B}"/>
    <dgm:cxn modelId="{607C292C-CB73-468C-BF16-CAC136D04C2E}" type="presOf" srcId="{A2052AC0-A5C0-4F0E-B96E-E7B21121E818}" destId="{9617527E-87B5-4D26-BCC8-B7326F1E99D5}" srcOrd="0" destOrd="0" presId="urn:microsoft.com/office/officeart/2005/8/layout/hierarchy3"/>
    <dgm:cxn modelId="{2F96A0F8-9FE1-4E85-93C7-C2D59414EC4C}" type="presOf" srcId="{17C6AC78-0DF0-47E9-A302-905BEA329ACB}" destId="{84A432C9-84FC-453D-90A1-A7F74E74077A}" srcOrd="0" destOrd="0" presId="urn:microsoft.com/office/officeart/2005/8/layout/hierarchy3"/>
    <dgm:cxn modelId="{2165AE0E-EFB9-4643-8006-9F87D9A14635}" type="presOf" srcId="{C462D5C5-7314-402C-96A1-3845D25F3C2E}" destId="{1849ED73-F97E-4756-8FF8-EA898920F26B}" srcOrd="0" destOrd="0" presId="urn:microsoft.com/office/officeart/2005/8/layout/hierarchy3"/>
    <dgm:cxn modelId="{0B7C5F75-3840-45A0-AE0B-8B456F990D02}" type="presOf" srcId="{FEAD8050-77BC-416B-9B93-9C13B1EE9108}" destId="{4D44C224-B738-4A10-8BBB-9AFB7B2DDAC6}" srcOrd="0" destOrd="0" presId="urn:microsoft.com/office/officeart/2005/8/layout/hierarchy3"/>
    <dgm:cxn modelId="{02190617-11EC-48BC-BC6A-2DEF98794EDC}" type="presOf" srcId="{1C3FD589-956C-491B-869F-AD0CA4117B38}" destId="{6CA119DC-CDFA-4F79-A017-42CA59BF63D8}" srcOrd="0" destOrd="0" presId="urn:microsoft.com/office/officeart/2005/8/layout/hierarchy3"/>
    <dgm:cxn modelId="{3E2C8E7C-CB3B-41F0-8B10-894FF27B63F8}" type="presOf" srcId="{CA105543-F0F3-48DC-8FCE-4E6A7DEF7AC6}" destId="{CF181359-43FA-4EA2-8B12-B5602187BE37}" srcOrd="0" destOrd="0" presId="urn:microsoft.com/office/officeart/2005/8/layout/hierarchy3"/>
    <dgm:cxn modelId="{B95BCF8E-31C5-4783-BCFE-982F0C959797}" srcId="{1C3FD589-956C-491B-869F-AD0CA4117B38}" destId="{17C6AC78-0DF0-47E9-A302-905BEA329ACB}" srcOrd="1" destOrd="0" parTransId="{FEAD8050-77BC-416B-9B93-9C13B1EE9108}" sibTransId="{A94404FD-8092-4B9C-B603-638861D0DFB0}"/>
    <dgm:cxn modelId="{7A553162-4704-4C33-8FDD-B2AB4644B2E0}" type="presParOf" srcId="{9617527E-87B5-4D26-BCC8-B7326F1E99D5}" destId="{8D56985D-2189-453B-BBA5-C6C5D6D3F4B0}" srcOrd="0" destOrd="0" presId="urn:microsoft.com/office/officeart/2005/8/layout/hierarchy3"/>
    <dgm:cxn modelId="{2D12E4C9-93D2-4496-ACB2-7F21667DC0F5}" type="presParOf" srcId="{8D56985D-2189-453B-BBA5-C6C5D6D3F4B0}" destId="{C0780425-D68D-4805-BFDB-BA1738FEC4D4}" srcOrd="0" destOrd="0" presId="urn:microsoft.com/office/officeart/2005/8/layout/hierarchy3"/>
    <dgm:cxn modelId="{CB2F35BF-F50B-4248-9AA4-37DC3D454EF8}" type="presParOf" srcId="{C0780425-D68D-4805-BFDB-BA1738FEC4D4}" destId="{6CA119DC-CDFA-4F79-A017-42CA59BF63D8}" srcOrd="0" destOrd="0" presId="urn:microsoft.com/office/officeart/2005/8/layout/hierarchy3"/>
    <dgm:cxn modelId="{4C202C07-CCE1-4858-9A94-7ED41CF82BD1}" type="presParOf" srcId="{C0780425-D68D-4805-BFDB-BA1738FEC4D4}" destId="{A4A8A2E3-FDA3-48B5-B44E-5022099091B6}" srcOrd="1" destOrd="0" presId="urn:microsoft.com/office/officeart/2005/8/layout/hierarchy3"/>
    <dgm:cxn modelId="{59B13C29-EC70-4DA2-885A-8442482E957D}" type="presParOf" srcId="{8D56985D-2189-453B-BBA5-C6C5D6D3F4B0}" destId="{2D0C4671-28FA-4AF2-9BCB-3D7E9B5DE62C}" srcOrd="1" destOrd="0" presId="urn:microsoft.com/office/officeart/2005/8/layout/hierarchy3"/>
    <dgm:cxn modelId="{64955F19-B6C3-40E8-A1A9-A0698DE89A8B}" type="presParOf" srcId="{2D0C4671-28FA-4AF2-9BCB-3D7E9B5DE62C}" destId="{626943EB-1563-42EE-941B-0269832993C5}" srcOrd="0" destOrd="0" presId="urn:microsoft.com/office/officeart/2005/8/layout/hierarchy3"/>
    <dgm:cxn modelId="{46987156-CD87-44BE-A82E-7A8E63E45413}" type="presParOf" srcId="{2D0C4671-28FA-4AF2-9BCB-3D7E9B5DE62C}" destId="{CF181359-43FA-4EA2-8B12-B5602187BE37}" srcOrd="1" destOrd="0" presId="urn:microsoft.com/office/officeart/2005/8/layout/hierarchy3"/>
    <dgm:cxn modelId="{B8975299-FCE9-4888-96F5-CDDE7C908B2D}" type="presParOf" srcId="{2D0C4671-28FA-4AF2-9BCB-3D7E9B5DE62C}" destId="{4D44C224-B738-4A10-8BBB-9AFB7B2DDAC6}" srcOrd="2" destOrd="0" presId="urn:microsoft.com/office/officeart/2005/8/layout/hierarchy3"/>
    <dgm:cxn modelId="{F3BF4F26-8F64-4EC8-917E-CA129148E71D}" type="presParOf" srcId="{2D0C4671-28FA-4AF2-9BCB-3D7E9B5DE62C}" destId="{84A432C9-84FC-453D-90A1-A7F74E74077A}" srcOrd="3" destOrd="0" presId="urn:microsoft.com/office/officeart/2005/8/layout/hierarchy3"/>
    <dgm:cxn modelId="{6D328AB2-5DF0-4306-825B-C792ED6A6CE2}" type="presParOf" srcId="{2D0C4671-28FA-4AF2-9BCB-3D7E9B5DE62C}" destId="{1849ED73-F97E-4756-8FF8-EA898920F26B}" srcOrd="4" destOrd="0" presId="urn:microsoft.com/office/officeart/2005/8/layout/hierarchy3"/>
    <dgm:cxn modelId="{1C3EC76F-EC07-4A62-B991-3CBA5EF36A51}" type="presParOf" srcId="{2D0C4671-28FA-4AF2-9BCB-3D7E9B5DE62C}" destId="{851847B8-0F6B-45C9-B39F-65A3F7B7F8C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119DC-CDFA-4F79-A017-42CA59BF63D8}">
      <dsp:nvSpPr>
        <dsp:cNvPr id="0" name=""/>
        <dsp:cNvSpPr/>
      </dsp:nvSpPr>
      <dsp:spPr>
        <a:xfrm>
          <a:off x="4673853" y="2646"/>
          <a:ext cx="2105540" cy="105277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Common Language Runtime (CLR)</a:t>
          </a:r>
          <a:endParaRPr lang="en-US" sz="2200" kern="1200" dirty="0"/>
        </a:p>
      </dsp:txBody>
      <dsp:txXfrm>
        <a:off x="4704688" y="33481"/>
        <a:ext cx="2043870" cy="991100"/>
      </dsp:txXfrm>
    </dsp:sp>
    <dsp:sp modelId="{626943EB-1563-42EE-941B-0269832993C5}">
      <dsp:nvSpPr>
        <dsp:cNvPr id="0" name=""/>
        <dsp:cNvSpPr/>
      </dsp:nvSpPr>
      <dsp:spPr>
        <a:xfrm>
          <a:off x="4884407" y="1055416"/>
          <a:ext cx="210554" cy="789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577"/>
              </a:lnTo>
              <a:lnTo>
                <a:pt x="210554" y="7895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81359-43FA-4EA2-8B12-B5602187BE37}">
      <dsp:nvSpPr>
        <dsp:cNvPr id="0" name=""/>
        <dsp:cNvSpPr/>
      </dsp:nvSpPr>
      <dsp:spPr>
        <a:xfrm>
          <a:off x="5094961" y="1318609"/>
          <a:ext cx="1684432" cy="1052770"/>
        </a:xfrm>
        <a:prstGeom prst="roundRect">
          <a:avLst>
            <a:gd name="adj" fmla="val 10000"/>
          </a:avLst>
        </a:prstGeom>
        <a:solidFill>
          <a:srgbClr val="0070C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Common Language Infrastructure (CLI)</a:t>
          </a:r>
          <a:endParaRPr lang="en-US" sz="1600" kern="1200" dirty="0"/>
        </a:p>
      </dsp:txBody>
      <dsp:txXfrm>
        <a:off x="5125796" y="1349444"/>
        <a:ext cx="1622762" cy="991100"/>
      </dsp:txXfrm>
    </dsp:sp>
    <dsp:sp modelId="{4D44C224-B738-4A10-8BBB-9AFB7B2DDAC6}">
      <dsp:nvSpPr>
        <dsp:cNvPr id="0" name=""/>
        <dsp:cNvSpPr/>
      </dsp:nvSpPr>
      <dsp:spPr>
        <a:xfrm>
          <a:off x="4884407" y="1055416"/>
          <a:ext cx="210554" cy="210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540"/>
              </a:lnTo>
              <a:lnTo>
                <a:pt x="210554" y="2105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432C9-84FC-453D-90A1-A7F74E74077A}">
      <dsp:nvSpPr>
        <dsp:cNvPr id="0" name=""/>
        <dsp:cNvSpPr/>
      </dsp:nvSpPr>
      <dsp:spPr>
        <a:xfrm>
          <a:off x="5094961" y="2634572"/>
          <a:ext cx="1684432" cy="1052770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Garbage Collector</a:t>
          </a:r>
        </a:p>
      </dsp:txBody>
      <dsp:txXfrm>
        <a:off x="5125796" y="2665407"/>
        <a:ext cx="1622762" cy="991100"/>
      </dsp:txXfrm>
    </dsp:sp>
    <dsp:sp modelId="{1849ED73-F97E-4756-8FF8-EA898920F26B}">
      <dsp:nvSpPr>
        <dsp:cNvPr id="0" name=""/>
        <dsp:cNvSpPr/>
      </dsp:nvSpPr>
      <dsp:spPr>
        <a:xfrm>
          <a:off x="4884407" y="1055416"/>
          <a:ext cx="210554" cy="3421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1504"/>
              </a:lnTo>
              <a:lnTo>
                <a:pt x="210554" y="34215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847B8-0F6B-45C9-B39F-65A3F7B7F8C4}">
      <dsp:nvSpPr>
        <dsp:cNvPr id="0" name=""/>
        <dsp:cNvSpPr/>
      </dsp:nvSpPr>
      <dsp:spPr>
        <a:xfrm>
          <a:off x="5094961" y="3950535"/>
          <a:ext cx="1684432" cy="1052770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JIT (just in time) compilation</a:t>
          </a:r>
          <a:endParaRPr lang="en-US" sz="1600" kern="1200" dirty="0"/>
        </a:p>
      </dsp:txBody>
      <dsp:txXfrm>
        <a:off x="5125796" y="3981370"/>
        <a:ext cx="1622762" cy="99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CF451-7121-498F-989C-588A0602C75A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3CB1A-8655-43E1-BB85-F3FBED0239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29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3CB1A-8655-43E1-BB85-F3FBED0239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4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53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19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84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4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8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13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00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298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32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9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546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2549-FC4B-4A25-B9E1-79546F8DB9FF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0AD4-E58E-4086-89ED-167ACC5653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036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Information Processing Techniques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2945" y="4085615"/>
            <a:ext cx="5421924" cy="181402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Lecture 1 </a:t>
            </a:r>
            <a:r>
              <a:rPr lang="en-US" sz="4800" b="1" dirty="0" smtClean="0">
                <a:solidFill>
                  <a:schemeClr val="accent6"/>
                </a:solidFill>
              </a:rPr>
              <a:t>| Week 1</a:t>
            </a:r>
            <a:endParaRPr lang="en-US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98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.NET Languages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framework supports about 60+ programming languages including C#, VB, F#, APL, C++/CLI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languag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55" y="2701145"/>
            <a:ext cx="5772594" cy="41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46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Framework Class Library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smtClean="0">
                <a:solidFill>
                  <a:srgbClr val="C00000"/>
                </a:solidFill>
              </a:rPr>
              <a:t>Framework Class Library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Base Class Library </a:t>
            </a:r>
            <a:r>
              <a:rPr lang="en-US" dirty="0" smtClean="0"/>
              <a:t>provides </a:t>
            </a:r>
            <a:r>
              <a:rPr lang="en-US" dirty="0"/>
              <a:t>a library of clean, reusable </a:t>
            </a:r>
            <a:r>
              <a:rPr lang="en-US" dirty="0" smtClean="0"/>
              <a:t>code </a:t>
            </a:r>
            <a:r>
              <a:rPr lang="en-US" dirty="0"/>
              <a:t>that developers can use to build </a:t>
            </a:r>
            <a:r>
              <a:rPr lang="en-US" dirty="0" smtClean="0"/>
              <a:t>their applications</a:t>
            </a:r>
          </a:p>
          <a:p>
            <a:endParaRPr lang="en-US" dirty="0" smtClean="0"/>
          </a:p>
          <a:p>
            <a:pPr lvl="1"/>
            <a:r>
              <a:rPr lang="en-GB" altLang="en-US" dirty="0" smtClean="0"/>
              <a:t>ASP.NET provides the core Web infrastructure such as Web Forms for UI based development</a:t>
            </a:r>
            <a:br>
              <a:rPr lang="en-GB" altLang="en-US" dirty="0" smtClean="0"/>
            </a:br>
            <a:r>
              <a:rPr lang="en-GB" altLang="en-US" b="1" u="sng" dirty="0" smtClean="0"/>
              <a:t>Example:</a:t>
            </a:r>
            <a:r>
              <a:rPr lang="en-GB" altLang="en-US" b="1" dirty="0" smtClean="0"/>
              <a:t> </a:t>
            </a:r>
            <a:r>
              <a:rPr lang="en-US" i="1" dirty="0" err="1" smtClean="0"/>
              <a:t>System.Web.UI.Page</a:t>
            </a:r>
            <a:endParaRPr lang="en-GB" altLang="en-US" i="1" dirty="0" smtClean="0"/>
          </a:p>
          <a:p>
            <a:pPr lvl="1"/>
            <a:r>
              <a:rPr lang="en-GB" altLang="en-US" dirty="0" smtClean="0"/>
              <a:t>It also provides Web Services for programmatic interface development</a:t>
            </a:r>
          </a:p>
          <a:p>
            <a:pPr lvl="1"/>
            <a:r>
              <a:rPr lang="en-GB" altLang="en-US" dirty="0" smtClean="0"/>
              <a:t>UI development on Windows platform can be done using Windows Forms</a:t>
            </a:r>
          </a:p>
          <a:p>
            <a:pPr lvl="1"/>
            <a:r>
              <a:rPr lang="en-GB" altLang="en-US" dirty="0" smtClean="0"/>
              <a:t>ADO.NET and XML provide the functionality for  data access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98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</a:rPr>
              <a:t>Common Language Runtime (CLR)</a:t>
            </a:r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Common Language Runtime is the component that executes all the programs written on the .NET Framework. It offers several services, including: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Memory management, code execution and threads, basic security checks</a:t>
            </a:r>
          </a:p>
          <a:p>
            <a:pPr lvl="1"/>
            <a:r>
              <a:rPr lang="en-US" dirty="0" smtClean="0"/>
              <a:t>Performing type-safety</a:t>
            </a:r>
          </a:p>
          <a:p>
            <a:pPr lvl="1"/>
            <a:r>
              <a:rPr lang="en-US" dirty="0" smtClean="0"/>
              <a:t>Garbage collection, i.e. removing unwanted resources</a:t>
            </a:r>
          </a:p>
          <a:p>
            <a:pPr lvl="1"/>
            <a:r>
              <a:rPr lang="en-US" dirty="0" smtClean="0"/>
              <a:t>Common Intermediate Language (CIL) for interoperability between .NET languages</a:t>
            </a:r>
          </a:p>
          <a:p>
            <a:pPr lvl="1"/>
            <a:r>
              <a:rPr lang="en-US" dirty="0" smtClean="0"/>
              <a:t>Generating native code from CIL</a:t>
            </a:r>
          </a:p>
          <a:p>
            <a:pPr lvl="1"/>
            <a:r>
              <a:rPr lang="en-US" dirty="0" smtClean="0"/>
              <a:t>Hosting runtime on server-side applications (e.g. MS SQL Server)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98" y="2101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Common Language Runtime (CLR) Components</a:t>
            </a:r>
            <a:endParaRPr lang="en-US" sz="4800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8454" y="1596326"/>
          <a:ext cx="11453248" cy="500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191214" y="3177153"/>
            <a:ext cx="119336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91214" y="3704095"/>
            <a:ext cx="114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5579" y="2975676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Type System (CTS)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59491" y="3484537"/>
            <a:ext cx="289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Language Specification (CLS)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F0"/>
                </a:solidFill>
              </a:rPr>
              <a:t>Common Type System (CTS)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CTS specification fully describes all possible data </a:t>
            </a:r>
            <a:r>
              <a:rPr lang="en-US" dirty="0" smtClean="0"/>
              <a:t>types, operations </a:t>
            </a:r>
            <a:r>
              <a:rPr lang="en-US" dirty="0"/>
              <a:t>and </a:t>
            </a:r>
            <a:r>
              <a:rPr lang="en-US" dirty="0" smtClean="0"/>
              <a:t>programming </a:t>
            </a:r>
            <a:r>
              <a:rPr lang="en-US" dirty="0"/>
              <a:t>constructs supported by the </a:t>
            </a:r>
            <a:r>
              <a:rPr lang="en-US" dirty="0" smtClean="0"/>
              <a:t>.NET runtime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rgbClr val="C00000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- In C#, an integer variable can be declared as:	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k;</a:t>
            </a:r>
          </a:p>
          <a:p>
            <a:pPr marL="457200" lvl="1" indent="0">
              <a:buNone/>
            </a:pPr>
            <a:r>
              <a:rPr lang="en-US" dirty="0" smtClean="0"/>
              <a:t>- In J#, the declaration would be:			</a:t>
            </a:r>
            <a:r>
              <a:rPr lang="en-US" b="1" i="1" dirty="0" smtClean="0"/>
              <a:t>Dim k As Integer</a:t>
            </a:r>
          </a:p>
          <a:p>
            <a:pPr lvl="1">
              <a:buFontTx/>
              <a:buChar char="-"/>
            </a:pPr>
            <a:r>
              <a:rPr lang="en-US" dirty="0" smtClean="0"/>
              <a:t>But both these languages have common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CTS data type:					</a:t>
            </a:r>
            <a:r>
              <a:rPr lang="en-US" b="1" i="1" dirty="0" smtClean="0"/>
              <a:t>System.Int32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="" val="100936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7348" y="585909"/>
            <a:ext cx="7710375" cy="5776764"/>
          </a:xfrm>
        </p:spPr>
      </p:pic>
    </p:spTree>
    <p:extLst>
      <p:ext uri="{BB962C8B-B14F-4D97-AF65-F5344CB8AC3E}">
        <p14:creationId xmlns:p14="http://schemas.microsoft.com/office/powerpoint/2010/main" xmlns="" val="49102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B0F0"/>
                </a:solidFill>
              </a:rPr>
              <a:t>Common Language Specification (CLS)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.NET languages have their own programming constructs and syntax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CLS is a set of rules that describe the restrictions all .NET languages must follow in order to generate CIL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languages conforming to these rules are called CLS-compliant languages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C00000"/>
                </a:solidFill>
              </a:rPr>
              <a:t>Example: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.NET does not inherently support </a:t>
            </a:r>
            <a:r>
              <a:rPr lang="en-US" i="1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79526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Just In Time (JIT) Compilation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.</a:t>
            </a:r>
            <a:r>
              <a:rPr lang="en-US" dirty="0" smtClean="0"/>
              <a:t>NET language </a:t>
            </a:r>
            <a:r>
              <a:rPr lang="en-US" dirty="0"/>
              <a:t>compiler produces an intermediate code after compiling the source code. The intermediate code is common for all languages and is understandable only to .NET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r>
              <a:rPr lang="en-US" dirty="0" smtClean="0"/>
              <a:t>This intermediate code or CIL is called Microsoft Intermediate Language (MSIL)</a:t>
            </a:r>
          </a:p>
          <a:p>
            <a:endParaRPr lang="en-US" dirty="0" smtClean="0"/>
          </a:p>
          <a:p>
            <a:r>
              <a:rPr lang="en-US" dirty="0" smtClean="0"/>
              <a:t>The MSIL is converted to Native Machine Code by JIT</a:t>
            </a:r>
          </a:p>
        </p:txBody>
      </p:sp>
    </p:spTree>
    <p:extLst>
      <p:ext uri="{BB962C8B-B14F-4D97-AF65-F5344CB8AC3E}">
        <p14:creationId xmlns:p14="http://schemas.microsoft.com/office/powerpoint/2010/main" xmlns="" val="3866562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</a:rPr>
              <a:t>Visual Overview of CLI </a:t>
            </a:r>
            <a:endParaRPr lang="en-US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5976" y="1961844"/>
            <a:ext cx="4056185" cy="4679099"/>
          </a:xfrm>
        </p:spPr>
      </p:pic>
    </p:spTree>
    <p:extLst>
      <p:ext uri="{BB962C8B-B14F-4D97-AF65-F5344CB8AC3E}">
        <p14:creationId xmlns:p14="http://schemas.microsoft.com/office/powerpoint/2010/main" xmlns="" val="409797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Visual Overview of CLI </a:t>
            </a:r>
            <a:endParaRPr lang="en-US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FC87422-628D-468E-9D41-24C592B66F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2487" y="2174448"/>
            <a:ext cx="7667026" cy="398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2738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Marks Distribution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Assignments:	</a:t>
            </a:r>
            <a:r>
              <a:rPr lang="en-US" b="1" dirty="0" smtClean="0">
                <a:solidFill>
                  <a:srgbClr val="C0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/>
              <a:t>Project:		</a:t>
            </a:r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 smtClean="0"/>
              <a:t>Mid-term:		</a:t>
            </a:r>
            <a:r>
              <a:rPr lang="en-US" b="1" dirty="0" smtClean="0">
                <a:solidFill>
                  <a:srgbClr val="C00000"/>
                </a:solidFill>
              </a:rPr>
              <a:t>25</a:t>
            </a:r>
          </a:p>
          <a:p>
            <a:pPr marL="0" indent="0">
              <a:buNone/>
            </a:pPr>
            <a:r>
              <a:rPr lang="en-US" dirty="0" smtClean="0"/>
              <a:t>Labs:			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 smtClean="0"/>
              <a:t>Finals:		</a:t>
            </a:r>
            <a:r>
              <a:rPr lang="en-US" b="1" dirty="0" smtClean="0">
                <a:solidFill>
                  <a:srgbClr val="C00000"/>
                </a:solidFill>
              </a:rPr>
              <a:t>50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85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Benefits of CIL (MSIL)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r>
              <a:rPr lang="en-US" dirty="0"/>
              <a:t>Why do we need CIL rather then directly converting to a specific instruction set?</a:t>
            </a:r>
          </a:p>
          <a:p>
            <a:endParaRPr lang="en-US" dirty="0"/>
          </a:p>
          <a:p>
            <a:pPr lvl="1"/>
            <a:r>
              <a:rPr lang="en-US" b="1" dirty="0"/>
              <a:t>Language integration: </a:t>
            </a:r>
            <a:r>
              <a:rPr lang="en-US" dirty="0"/>
              <a:t>Each .NET-aware compiler produces nearly identical CIL instructions.  Therefore, all languages are able to interact within a well-defined binary arena.</a:t>
            </a:r>
          </a:p>
          <a:p>
            <a:pPr lvl="1"/>
            <a:r>
              <a:rPr lang="en-US" b="1" dirty="0"/>
              <a:t>Platform-agnostic: </a:t>
            </a:r>
            <a:r>
              <a:rPr lang="en-US" dirty="0"/>
              <a:t>a single codebase running on numerous operating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046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.NET Assemblies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b="1" dirty="0"/>
              <a:t>*.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*.exe </a:t>
            </a:r>
            <a:r>
              <a:rPr lang="en-US" dirty="0"/>
              <a:t>has been created using a .NET-aware compiler, the binary blob is termed an </a:t>
            </a:r>
            <a:r>
              <a:rPr lang="en-US" dirty="0" smtClean="0"/>
              <a:t>assembly</a:t>
            </a:r>
          </a:p>
          <a:p>
            <a:endParaRPr lang="en-US" dirty="0"/>
          </a:p>
          <a:p>
            <a:r>
              <a:rPr lang="en-US" dirty="0"/>
              <a:t>Assemblies contain:</a:t>
            </a:r>
          </a:p>
          <a:p>
            <a:pPr lvl="1"/>
            <a:r>
              <a:rPr lang="en-US" dirty="0"/>
              <a:t>MSIL (Microsoft Intermediate Language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Metadata </a:t>
            </a:r>
          </a:p>
          <a:p>
            <a:pPr lvl="1"/>
            <a:r>
              <a:rPr lang="en-US" dirty="0"/>
              <a:t>Manifest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96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Types of Assemblies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Assemblies </a:t>
            </a:r>
            <a:r>
              <a:rPr lang="en-US" dirty="0"/>
              <a:t>are basically the following two types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Private Assembly:</a:t>
            </a:r>
          </a:p>
          <a:p>
            <a:pPr marL="914400" lvl="2" indent="0">
              <a:buNone/>
            </a:pPr>
            <a:r>
              <a:rPr lang="en-US" dirty="0" smtClean="0"/>
              <a:t>Assembly </a:t>
            </a:r>
            <a:r>
              <a:rPr lang="en-US" dirty="0"/>
              <a:t>that is being used by a single application only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Shared Assembly</a:t>
            </a:r>
          </a:p>
          <a:p>
            <a:pPr marL="914400" lvl="2" indent="0">
              <a:buNone/>
            </a:pPr>
            <a:r>
              <a:rPr lang="en-US" dirty="0" smtClean="0"/>
              <a:t>Assemblies </a:t>
            </a:r>
            <a:r>
              <a:rPr lang="en-US" dirty="0"/>
              <a:t>that can be used in more than one project </a:t>
            </a:r>
            <a:r>
              <a:rPr lang="en-US" dirty="0" smtClean="0"/>
              <a:t>and installed in </a:t>
            </a:r>
            <a:r>
              <a:rPr lang="en-US" i="1" dirty="0" smtClean="0"/>
              <a:t>Global Assembly Cache </a:t>
            </a:r>
            <a:r>
              <a:rPr lang="en-US" dirty="0" smtClean="0"/>
              <a:t>(GAC)</a:t>
            </a:r>
          </a:p>
        </p:txBody>
      </p:sp>
    </p:spTree>
    <p:extLst>
      <p:ext uri="{BB962C8B-B14F-4D97-AF65-F5344CB8AC3E}">
        <p14:creationId xmlns:p14="http://schemas.microsoft.com/office/powerpoint/2010/main" xmlns="" val="140434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MSIL to Native Code</a:t>
            </a:r>
            <a:endParaRPr lang="en-US" sz="54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3727" y="2045004"/>
            <a:ext cx="6284546" cy="4185507"/>
          </a:xfrm>
        </p:spPr>
      </p:pic>
    </p:spTree>
    <p:extLst>
      <p:ext uri="{BB962C8B-B14F-4D97-AF65-F5344CB8AC3E}">
        <p14:creationId xmlns:p14="http://schemas.microsoft.com/office/powerpoint/2010/main" xmlns="" val="330548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</a:rPr>
              <a:t>Relationship Between Base Class Library, CLR, CLS, CTS</a:t>
            </a:r>
            <a:endParaRPr lang="en-US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0470" y="2203363"/>
            <a:ext cx="8171060" cy="4065552"/>
          </a:xfrm>
        </p:spPr>
      </p:pic>
    </p:spTree>
    <p:extLst>
      <p:ext uri="{BB962C8B-B14F-4D97-AF65-F5344CB8AC3E}">
        <p14:creationId xmlns:p14="http://schemas.microsoft.com/office/powerpoint/2010/main" xmlns="" val="34643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Plagiarism Policy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Partial marks will be given in case of incomplete submissions. However, if any plagiarism is found, you will be marked ZERO in the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554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Reference Books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 C# 7 With </a:t>
            </a:r>
            <a:r>
              <a:rPr lang="en-US" b="1" dirty="0" err="1" smtClean="0"/>
              <a:t>.Net</a:t>
            </a:r>
            <a:r>
              <a:rPr lang="en-US" b="1" dirty="0" smtClean="0"/>
              <a:t> and </a:t>
            </a:r>
            <a:r>
              <a:rPr lang="en-US" b="1" dirty="0" err="1" smtClean="0"/>
              <a:t>.Net</a:t>
            </a:r>
            <a:r>
              <a:rPr lang="en-US" b="1" dirty="0" smtClean="0"/>
              <a:t> Core </a:t>
            </a:r>
            <a:r>
              <a:rPr lang="en-US" i="1" dirty="0" smtClean="0"/>
              <a:t>by Andrew </a:t>
            </a:r>
            <a:r>
              <a:rPr lang="en-US" i="1" dirty="0" err="1" smtClean="0"/>
              <a:t>Troelsen</a:t>
            </a:r>
            <a:r>
              <a:rPr lang="en-US" i="1" dirty="0" smtClean="0"/>
              <a:t> and Philip </a:t>
            </a:r>
            <a:r>
              <a:rPr lang="en-US" i="1" dirty="0" err="1" smtClean="0"/>
              <a:t>Japikse</a:t>
            </a:r>
            <a:r>
              <a:rPr lang="en-US" i="1" dirty="0" smtClean="0"/>
              <a:t> (</a:t>
            </a:r>
            <a:r>
              <a:rPr lang="en-US" i="1" dirty="0" err="1" smtClean="0"/>
              <a:t>Apress</a:t>
            </a:r>
            <a:r>
              <a:rPr lang="en-US" i="1" dirty="0" smtClean="0"/>
              <a:t> Publications)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946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Pre-requisite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Knowledge of programming</a:t>
            </a:r>
          </a:p>
          <a:p>
            <a:r>
              <a:rPr lang="en-US" dirty="0" smtClean="0"/>
              <a:t>Knowledge of data structures</a:t>
            </a:r>
          </a:p>
          <a:p>
            <a:r>
              <a:rPr lang="en-US" dirty="0" smtClean="0"/>
              <a:t>Knowledge of database server and queries</a:t>
            </a:r>
          </a:p>
          <a:p>
            <a:r>
              <a:rPr lang="en-US" dirty="0" smtClean="0"/>
              <a:t>Honesty &amp; dedication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94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Required Tools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Visual Studio (VS 2017/2019/Code)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Windows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Windows 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Web Application (</a:t>
            </a:r>
            <a:r>
              <a:rPr lang="en-US" dirty="0" err="1" smtClean="0"/>
              <a:t>ASP.Net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Web Service (ASMX)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WCF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WEB API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SQL Server </a:t>
            </a:r>
            <a:r>
              <a:rPr lang="en-US" dirty="0" smtClean="0"/>
              <a:t>( SQL Server 2014+ Professional or Enterprise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139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Information Processing Techniques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Using </a:t>
            </a:r>
            <a:r>
              <a:rPr lang="en-US" dirty="0"/>
              <a:t>technology </a:t>
            </a:r>
            <a:r>
              <a:rPr lang="en-US" dirty="0" smtClean="0"/>
              <a:t>effectively under given situation and constraints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Making use of the tools and technologies to process the information efficiently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Examples: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Choosing Sorting Algorithm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Choosing Data Base , choosing types of join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Choosing different Web Service v/s WCF v/s Web API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22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.NET Framework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.NET framework is an environment (set of technologies) that allows the development of applications</a:t>
            </a:r>
          </a:p>
          <a:p>
            <a:endParaRPr lang="en-US" dirty="0"/>
          </a:p>
          <a:p>
            <a:r>
              <a:rPr lang="en-US" dirty="0" smtClean="0"/>
              <a:t>VS.NET is the set of tools that exploits the .NET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787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.NET Framework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9351" y="1558825"/>
            <a:ext cx="5877537" cy="5089947"/>
          </a:xfrm>
        </p:spPr>
      </p:pic>
    </p:spTree>
    <p:extLst>
      <p:ext uri="{BB962C8B-B14F-4D97-AF65-F5344CB8AC3E}">
        <p14:creationId xmlns:p14="http://schemas.microsoft.com/office/powerpoint/2010/main" xmlns="" val="327599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4139761</TotalTime>
  <Words>703</Words>
  <Application>Microsoft Office PowerPoint</Application>
  <PresentationFormat>Custom</PresentationFormat>
  <Paragraphs>127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Information Processing Techniques</vt:lpstr>
      <vt:lpstr>Marks Distribution</vt:lpstr>
      <vt:lpstr>Plagiarism Policy</vt:lpstr>
      <vt:lpstr>Reference Books</vt:lpstr>
      <vt:lpstr>Pre-requisite</vt:lpstr>
      <vt:lpstr>Required Tools</vt:lpstr>
      <vt:lpstr>Information Processing Techniques</vt:lpstr>
      <vt:lpstr>.NET Framework</vt:lpstr>
      <vt:lpstr>.NET Framework</vt:lpstr>
      <vt:lpstr>.NET Languages</vt:lpstr>
      <vt:lpstr>Framework Class Library</vt:lpstr>
      <vt:lpstr>Common Language Runtime (CLR)</vt:lpstr>
      <vt:lpstr>Common Language Runtime (CLR) Components</vt:lpstr>
      <vt:lpstr>Common Type System (CTS)</vt:lpstr>
      <vt:lpstr>Slide 15</vt:lpstr>
      <vt:lpstr>Common Language Specification (CLS)</vt:lpstr>
      <vt:lpstr>Just In Time (JIT) Compilation</vt:lpstr>
      <vt:lpstr>Visual Overview of CLI </vt:lpstr>
      <vt:lpstr>Visual Overview of CLI </vt:lpstr>
      <vt:lpstr>Benefits of CIL (MSIL)</vt:lpstr>
      <vt:lpstr>.NET Assemblies</vt:lpstr>
      <vt:lpstr>Types of Assemblies</vt:lpstr>
      <vt:lpstr>MSIL to Native Code</vt:lpstr>
      <vt:lpstr>Relationship Between Base Class Library, CLR, CLS, CTS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</dc:creator>
  <cp:lastModifiedBy>Zain</cp:lastModifiedBy>
  <cp:revision>93</cp:revision>
  <dcterms:created xsi:type="dcterms:W3CDTF">2021-09-06T08:53:06Z</dcterms:created>
  <dcterms:modified xsi:type="dcterms:W3CDTF">2021-09-19T19:59:09Z</dcterms:modified>
</cp:coreProperties>
</file>