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99" r:id="rId4"/>
    <p:sldId id="300" r:id="rId5"/>
    <p:sldId id="260" r:id="rId6"/>
    <p:sldId id="261" r:id="rId7"/>
    <p:sldId id="301" r:id="rId8"/>
    <p:sldId id="302" r:id="rId9"/>
    <p:sldId id="303" r:id="rId10"/>
    <p:sldId id="304" r:id="rId11"/>
    <p:sldId id="262" r:id="rId12"/>
    <p:sldId id="263" r:id="rId13"/>
    <p:sldId id="264" r:id="rId14"/>
    <p:sldId id="265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5972" autoAdjust="0"/>
  </p:normalViewPr>
  <p:slideViewPr>
    <p:cSldViewPr snapToGrid="0">
      <p:cViewPr varScale="1">
        <p:scale>
          <a:sx n="110" d="100"/>
          <a:sy n="110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C7C8-593D-4F9A-9428-B528C14C9232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5CB6E-C196-4EEB-ADF2-B5E5EC421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6C4DF1-840A-4B15-B6AE-1FB3D78C981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/>
              <a:t>Text-based format means that one can read and edit an xml document using standard text editing tools</a:t>
            </a:r>
          </a:p>
        </p:txBody>
      </p:sp>
    </p:spTree>
    <p:extLst>
      <p:ext uri="{BB962C8B-B14F-4D97-AF65-F5344CB8AC3E}">
        <p14:creationId xmlns:p14="http://schemas.microsoft.com/office/powerpoint/2010/main" val="389798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XSD = XML Schema Definition</a:t>
            </a:r>
          </a:p>
          <a:p>
            <a:r>
              <a:rPr lang="en-US" dirty="0"/>
              <a:t>DTD = Document Type Definition</a:t>
            </a:r>
          </a:p>
          <a:p>
            <a:r>
              <a:rPr lang="en-US" dirty="0"/>
              <a:t>XDR = </a:t>
            </a:r>
            <a:r>
              <a:rPr lang="en-US" dirty="0" err="1"/>
              <a:t>eXternal</a:t>
            </a:r>
            <a:r>
              <a:rPr lang="en-US" dirty="0"/>
              <a:t> Data Representation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89D98-7D46-403E-9283-079110C3E1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1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XSLT = </a:t>
            </a:r>
            <a:r>
              <a:rPr lang="en-US" dirty="0" err="1"/>
              <a:t>eXtensible</a:t>
            </a:r>
            <a:r>
              <a:rPr lang="en-US" dirty="0"/>
              <a:t> </a:t>
            </a:r>
            <a:r>
              <a:rPr lang="en-US" dirty="0" err="1"/>
              <a:t>StyleSheet</a:t>
            </a:r>
            <a:r>
              <a:rPr lang="en-US" dirty="0"/>
              <a:t> 	Language 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89D98-7D46-403E-9283-079110C3E1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04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CS4042 – Information Processing Techniques(IPT)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 – 04</a:t>
            </a:r>
          </a:p>
          <a:p>
            <a:r>
              <a:rPr lang="en-US" dirty="0"/>
              <a:t>Sep 13-17, 2021</a:t>
            </a:r>
          </a:p>
          <a:p>
            <a:r>
              <a:rPr lang="en-US" dirty="0"/>
              <a:t>Instructor: </a:t>
            </a:r>
            <a:r>
              <a:rPr lang="en-US" b="1" dirty="0"/>
              <a:t>Syed Zain Ul Hassan 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4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A98D-6106-467A-B719-85DADD59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Syntax (Attributes)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6BD68-9ECC-41F3-ABFA-CB6FA181C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are used to provide information that is not a part of the content of the XML document</a:t>
            </a:r>
          </a:p>
          <a:p>
            <a:endParaRPr lang="en-US" dirty="0"/>
          </a:p>
          <a:p>
            <a:r>
              <a:rPr lang="en-US" b="1" dirty="0"/>
              <a:t>Example: </a:t>
            </a:r>
            <a:r>
              <a:rPr lang="en-US" dirty="0"/>
              <a:t>&lt;image </a:t>
            </a:r>
            <a:r>
              <a:rPr lang="en-US" dirty="0" err="1"/>
              <a:t>src</a:t>
            </a:r>
            <a:r>
              <a:rPr lang="en-US" dirty="0"/>
              <a:t>="computer.gif"&gt;</a:t>
            </a:r>
          </a:p>
        </p:txBody>
      </p:sp>
    </p:spTree>
    <p:extLst>
      <p:ext uri="{BB962C8B-B14F-4D97-AF65-F5344CB8AC3E}">
        <p14:creationId xmlns:p14="http://schemas.microsoft.com/office/powerpoint/2010/main" val="63369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055" y="990600"/>
            <a:ext cx="7772400" cy="6858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46275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dirty="0"/>
              <a:t>Skeleton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233055" y="1925782"/>
            <a:ext cx="10002981" cy="43641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Schema Languages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Used to describe the structure and content of xml document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During document interchange describes the contract between the producer and consumer application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DTDs, XDR, XSD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XML APIs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Tree-model API – (full tree in memory)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/>
              <a:t>XmlDocument</a:t>
            </a:r>
            <a:r>
              <a:rPr lang="en-US" altLang="en-US" dirty="0"/>
              <a:t> Class in .NET, DOM, SAX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Cursor-based API – lens on one node at a time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/>
              <a:t>XPathNavigator</a:t>
            </a:r>
            <a:r>
              <a:rPr lang="en-US" altLang="en-US" dirty="0"/>
              <a:t> Class in .NET (only required fields in mem.)</a:t>
            </a:r>
          </a:p>
          <a:p>
            <a:pPr lvl="2">
              <a:lnSpc>
                <a:spcPct val="90000"/>
              </a:lnSpc>
            </a:pPr>
            <a:r>
              <a:rPr lang="en-US" altLang="en-US" dirty="0" err="1">
                <a:solidFill>
                  <a:schemeClr val="tx1"/>
                </a:solidFill>
              </a:rPr>
              <a:t>XmlCursor</a:t>
            </a:r>
            <a:r>
              <a:rPr lang="en-US" altLang="en-US" dirty="0">
                <a:solidFill>
                  <a:schemeClr val="tx1"/>
                </a:solidFill>
              </a:rPr>
              <a:t> class from BEA's </a:t>
            </a:r>
            <a:r>
              <a:rPr lang="en-US" altLang="en-US" dirty="0" err="1">
                <a:solidFill>
                  <a:schemeClr val="tx1"/>
                </a:solidFill>
              </a:rPr>
              <a:t>XMLBeans</a:t>
            </a:r>
            <a:r>
              <a:rPr lang="en-US" altLang="en-US" dirty="0">
                <a:solidFill>
                  <a:schemeClr val="tx1"/>
                </a:solidFill>
              </a:rPr>
              <a:t> toolkit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Streaming API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SAX, XMLPULL,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Object to XML Mapping API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include JAXB, the .NET Framework's </a:t>
            </a:r>
            <a:r>
              <a:rPr lang="en-US" altLang="en-US" dirty="0" err="1"/>
              <a:t>XmlSerializer</a:t>
            </a:r>
            <a:r>
              <a:rPr lang="en-US" altLang="en-US" dirty="0"/>
              <a:t> and Castor.</a:t>
            </a:r>
          </a:p>
        </p:txBody>
      </p:sp>
    </p:spTree>
    <p:extLst>
      <p:ext uri="{BB962C8B-B14F-4D97-AF65-F5344CB8AC3E}">
        <p14:creationId xmlns:p14="http://schemas.microsoft.com/office/powerpoint/2010/main" val="26744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199" y="900545"/>
            <a:ext cx="7772400" cy="762000"/>
          </a:xfrm>
        </p:spPr>
        <p:txBody>
          <a:bodyPr/>
          <a:lstStyle/>
          <a:p>
            <a:r>
              <a:rPr lang="en-US" altLang="en-US" dirty="0"/>
              <a:t>Skeleton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219199" y="1870364"/>
            <a:ext cx="9975273" cy="4149435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dirty="0"/>
              <a:t>XML Query</a:t>
            </a:r>
          </a:p>
          <a:p>
            <a:pPr lvl="1">
              <a:spcBef>
                <a:spcPct val="40000"/>
              </a:spcBef>
            </a:pPr>
            <a:r>
              <a:rPr lang="en-US" altLang="en-US" dirty="0"/>
              <a:t>In some cases data extraction from XML documents through available APIs is difficult or all of the data can not be extracted.</a:t>
            </a:r>
          </a:p>
          <a:p>
            <a:pPr lvl="1">
              <a:spcBef>
                <a:spcPct val="40000"/>
              </a:spcBef>
            </a:pPr>
            <a:r>
              <a:rPr lang="en-US" altLang="en-US" dirty="0"/>
              <a:t>XPath, XQuery</a:t>
            </a:r>
          </a:p>
          <a:p>
            <a:pPr>
              <a:spcBef>
                <a:spcPct val="40000"/>
              </a:spcBef>
            </a:pPr>
            <a:r>
              <a:rPr lang="en-US" altLang="en-US" dirty="0"/>
              <a:t>XML Transformation</a:t>
            </a:r>
          </a:p>
          <a:p>
            <a:pPr lvl="1">
              <a:spcBef>
                <a:spcPct val="40000"/>
              </a:spcBef>
            </a:pPr>
            <a:r>
              <a:rPr lang="en-US" altLang="en-US" dirty="0"/>
              <a:t>XSLT is the primary transformation tool</a:t>
            </a:r>
          </a:p>
          <a:p>
            <a:pPr lvl="1">
              <a:spcBef>
                <a:spcPct val="40000"/>
              </a:spcBef>
            </a:pPr>
            <a:r>
              <a:rPr lang="en-US" altLang="en-US" dirty="0"/>
              <a:t>There are various vendor tools available for transforming XML to HTML, PDF, WORD, RTF etc.</a:t>
            </a:r>
          </a:p>
        </p:txBody>
      </p:sp>
    </p:spTree>
    <p:extLst>
      <p:ext uri="{BB962C8B-B14F-4D97-AF65-F5344CB8AC3E}">
        <p14:creationId xmlns:p14="http://schemas.microsoft.com/office/powerpoint/2010/main" val="4064743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03563"/>
            <a:ext cx="7772400" cy="838200"/>
          </a:xfrm>
        </p:spPr>
        <p:txBody>
          <a:bodyPr/>
          <a:lstStyle/>
          <a:p>
            <a:r>
              <a:rPr lang="en-US" altLang="en-US" dirty="0"/>
              <a:t>Uses of XML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25782"/>
            <a:ext cx="9947564" cy="4294909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Traditional data processing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XML encodes the data for a program to process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Document-driven programming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XML documents are containers that build interfaces and applications from existing components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Archiving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Foundation for document-driven programming, where the customized version of a component is saved (archived) so it can be used later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Binding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dirty="0"/>
              <a:t>DTD or schema that defines an XML data structure is used to automatically generate a significant portion of the application that will eventually process that data </a:t>
            </a:r>
          </a:p>
        </p:txBody>
      </p:sp>
    </p:spTree>
    <p:extLst>
      <p:ext uri="{BB962C8B-B14F-4D97-AF65-F5344CB8AC3E}">
        <p14:creationId xmlns:p14="http://schemas.microsoft.com/office/powerpoint/2010/main" val="15830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199" y="928254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Schema</a:t>
            </a:r>
            <a:br>
              <a:rPr lang="en-US" altLang="en-US" dirty="0"/>
            </a:br>
            <a:r>
              <a:rPr lang="en-US" altLang="en-US" sz="2000" dirty="0"/>
              <a:t>Anatomy of XML document</a:t>
            </a: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15463" r="23438" b="19588"/>
          <a:stretch>
            <a:fillRect/>
          </a:stretch>
        </p:blipFill>
        <p:spPr bwMode="auto">
          <a:xfrm>
            <a:off x="1219199" y="1884218"/>
            <a:ext cx="9684327" cy="451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26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5345" y="1737360"/>
            <a:ext cx="9950335" cy="437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&lt;?xml version="1.0"?&gt;</a:t>
            </a:r>
            <a:br>
              <a:rPr lang="en-US"/>
            </a:br>
            <a:r>
              <a:rPr lang="en-US"/>
              <a:t>&lt;xs:schema xmlns:xs="http://www.w3.org/2001/XMLSchema"&gt;</a:t>
            </a:r>
            <a:br>
              <a:rPr lang="en-US"/>
            </a:br>
            <a:br>
              <a:rPr lang="en-US"/>
            </a:br>
            <a:r>
              <a:rPr lang="en-US"/>
              <a:t>&lt;xs:element name="note"&gt;</a:t>
            </a:r>
            <a:br>
              <a:rPr lang="en-US"/>
            </a:br>
            <a:r>
              <a:rPr lang="en-US"/>
              <a:t>  &lt;xs:complexType&gt;</a:t>
            </a:r>
            <a:br>
              <a:rPr lang="en-US"/>
            </a:br>
            <a:r>
              <a:rPr lang="en-US"/>
              <a:t>    &lt;xs:sequence&gt;</a:t>
            </a:r>
            <a:br>
              <a:rPr lang="en-US"/>
            </a:br>
            <a:r>
              <a:rPr lang="en-US"/>
              <a:t>      &lt;xs:element name="to" type="xs:string"/&gt;</a:t>
            </a:r>
            <a:br>
              <a:rPr lang="en-US"/>
            </a:br>
            <a:r>
              <a:rPr lang="en-US"/>
              <a:t>      &lt;xs:element name="from" type="xs:string"/&gt;</a:t>
            </a:r>
            <a:br>
              <a:rPr lang="en-US"/>
            </a:br>
            <a:r>
              <a:rPr lang="en-US"/>
              <a:t>      &lt;xs:element name="heading" type="xs:string"/&gt;</a:t>
            </a:r>
            <a:br>
              <a:rPr lang="en-US"/>
            </a:br>
            <a:r>
              <a:rPr lang="en-US"/>
              <a:t>      &lt;xs:element name="body" type="xs:string"/&gt;</a:t>
            </a:r>
            <a:br>
              <a:rPr lang="en-US"/>
            </a:br>
            <a:r>
              <a:rPr lang="en-US"/>
              <a:t>    &lt;/xs:sequence&gt;</a:t>
            </a:r>
            <a:br>
              <a:rPr lang="en-US"/>
            </a:br>
            <a:r>
              <a:rPr lang="en-US"/>
              <a:t>  &lt;/xs:complexType&gt;</a:t>
            </a:r>
            <a:br>
              <a:rPr lang="en-US"/>
            </a:br>
            <a:r>
              <a:rPr lang="en-US"/>
              <a:t>&lt;/xs:element&gt;</a:t>
            </a:r>
            <a:br>
              <a:rPr lang="en-US"/>
            </a:br>
            <a:br>
              <a:rPr lang="en-US"/>
            </a:br>
            <a:r>
              <a:rPr lang="en-US"/>
              <a:t>&lt;/xs:schema&gt;</a:t>
            </a:r>
          </a:p>
        </p:txBody>
      </p:sp>
    </p:spTree>
    <p:extLst>
      <p:ext uri="{BB962C8B-B14F-4D97-AF65-F5344CB8AC3E}">
        <p14:creationId xmlns:p14="http://schemas.microsoft.com/office/powerpoint/2010/main" val="255627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XML Technology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925782"/>
            <a:ext cx="9113520" cy="410094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dirty="0"/>
              <a:t>Derived from SGML (</a:t>
            </a:r>
            <a:r>
              <a:rPr lang="en-US" altLang="en-US" sz="1800" dirty="0"/>
              <a:t>Standard Generalized Markup Language)</a:t>
            </a:r>
          </a:p>
          <a:p>
            <a:pPr>
              <a:lnSpc>
                <a:spcPct val="140000"/>
              </a:lnSpc>
            </a:pPr>
            <a:r>
              <a:rPr lang="en-US" altLang="en-US" dirty="0"/>
              <a:t>Text-based format</a:t>
            </a:r>
          </a:p>
          <a:p>
            <a:pPr>
              <a:lnSpc>
                <a:spcPct val="140000"/>
              </a:lnSpc>
            </a:pPr>
            <a:r>
              <a:rPr lang="en-US" altLang="en-US" dirty="0"/>
              <a:t>Describes document structures using markup tags</a:t>
            </a:r>
          </a:p>
          <a:p>
            <a:pPr>
              <a:lnSpc>
                <a:spcPct val="140000"/>
              </a:lnSpc>
            </a:pPr>
            <a:r>
              <a:rPr lang="en-US" altLang="en-US" dirty="0"/>
              <a:t>Useful for describing document formats for Web</a:t>
            </a:r>
          </a:p>
          <a:p>
            <a:pPr>
              <a:lnSpc>
                <a:spcPct val="140000"/>
              </a:lnSpc>
            </a:pPr>
            <a:r>
              <a:rPr lang="en-US" altLang="en-US" dirty="0"/>
              <a:t>It is also useful for describing both structured as well as semi-structured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281601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258A-5C65-4727-AB7A-BE10A2CB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XML Technology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EE5A-6214-43AF-8A60-4D6D3C115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(Extensible Markup Language) can be explained using its name</a:t>
            </a:r>
          </a:p>
          <a:p>
            <a:endParaRPr lang="en-US" dirty="0"/>
          </a:p>
          <a:p>
            <a:r>
              <a:rPr lang="en-US" dirty="0"/>
              <a:t>Extensible: 	It lets you define your own tags</a:t>
            </a:r>
          </a:p>
          <a:p>
            <a:r>
              <a:rPr lang="en-US" dirty="0"/>
              <a:t>Markup:		It contains tags</a:t>
            </a:r>
          </a:p>
          <a:p>
            <a:r>
              <a:rPr lang="en-US" dirty="0"/>
              <a:t>Language:	It is a language similar to HTML</a:t>
            </a:r>
          </a:p>
        </p:txBody>
      </p:sp>
    </p:spTree>
    <p:extLst>
      <p:ext uri="{BB962C8B-B14F-4D97-AF65-F5344CB8AC3E}">
        <p14:creationId xmlns:p14="http://schemas.microsoft.com/office/powerpoint/2010/main" val="396625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7CDB-4DE6-44F6-8B49-E172BEFC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vs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D8FBE-67C4-4ABB-8D16-BCDAB880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describes how the web page is presented or its layout</a:t>
            </a:r>
          </a:p>
          <a:p>
            <a:r>
              <a:rPr lang="en-US" dirty="0"/>
              <a:t>HTML is a Data Presentation Language</a:t>
            </a:r>
          </a:p>
          <a:p>
            <a:r>
              <a:rPr lang="en-US" dirty="0"/>
              <a:t>XML uses tags to contain or describe data and relationship between data elements</a:t>
            </a:r>
          </a:p>
          <a:p>
            <a:r>
              <a:rPr lang="en-US" dirty="0"/>
              <a:t>XML is a Data Description Language</a:t>
            </a:r>
          </a:p>
        </p:txBody>
      </p:sp>
    </p:spTree>
    <p:extLst>
      <p:ext uri="{BB962C8B-B14F-4D97-AF65-F5344CB8AC3E}">
        <p14:creationId xmlns:p14="http://schemas.microsoft.com/office/powerpoint/2010/main" val="337516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</a:t>
            </a:r>
            <a:r>
              <a:rPr lang="en-US" altLang="en-US">
                <a:solidFill>
                  <a:srgbClr val="CCFF66"/>
                </a:solidFill>
              </a:rPr>
              <a:t> </a:t>
            </a:r>
            <a:r>
              <a:rPr lang="en-US" altLang="en-US"/>
              <a:t>XML?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064327"/>
            <a:ext cx="8915400" cy="3879274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dirty="0"/>
              <a:t>Platform-independent</a:t>
            </a:r>
          </a:p>
          <a:p>
            <a:pPr marL="1371600" lvl="2" indent="-457200"/>
            <a:r>
              <a:rPr lang="en-US" altLang="en-US" dirty="0"/>
              <a:t>Can be run over any operating System</a:t>
            </a:r>
          </a:p>
          <a:p>
            <a:pPr marL="1371600" lvl="2" indent="-457200"/>
            <a:r>
              <a:rPr lang="en-US" altLang="en-US" dirty="0"/>
              <a:t>Can be processed using any programming language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Extensible: </a:t>
            </a:r>
          </a:p>
          <a:p>
            <a:pPr marL="1371600" lvl="2" indent="-457200"/>
            <a:r>
              <a:rPr lang="en-US" altLang="en-US" dirty="0"/>
              <a:t>No fixed vocabulary</a:t>
            </a:r>
          </a:p>
          <a:p>
            <a:pPr marL="1371600" lvl="2" indent="-457200"/>
            <a:r>
              <a:rPr lang="en-US" altLang="en-US" dirty="0"/>
              <a:t>Flexible, </a:t>
            </a:r>
            <a:r>
              <a:rPr lang="en-US" altLang="en-US" sz="1800" dirty="0"/>
              <a:t>change the structure by adding new tags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Supports Global implementation being fully Unicode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No emphasis on display and rendering the XML document</a:t>
            </a:r>
          </a:p>
        </p:txBody>
      </p:sp>
    </p:spTree>
    <p:extLst>
      <p:ext uri="{BB962C8B-B14F-4D97-AF65-F5344CB8AC3E}">
        <p14:creationId xmlns:p14="http://schemas.microsoft.com/office/powerpoint/2010/main" val="125981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6025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1525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2025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5" grpId="0" build="p" autoUpdateAnimBg="0" advAuto="500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763" y="810491"/>
            <a:ext cx="7772400" cy="8382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46275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en-US" dirty="0"/>
              <a:t>XML</a:t>
            </a:r>
            <a:r>
              <a:rPr lang="en-US" altLang="en-US" dirty="0">
                <a:solidFill>
                  <a:srgbClr val="CCFF66"/>
                </a:solidFill>
              </a:rPr>
              <a:t> </a:t>
            </a:r>
            <a:r>
              <a:rPr lang="en-US" altLang="en-US" dirty="0"/>
              <a:t>Skeleton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1260763" y="1988127"/>
            <a:ext cx="9947563" cy="4121728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Syntax similar to HTML</a:t>
            </a:r>
          </a:p>
          <a:p>
            <a:pPr lvl="1"/>
            <a:r>
              <a:rPr lang="en-US" altLang="en-US" dirty="0"/>
              <a:t>Start tag &lt;start&gt; </a:t>
            </a:r>
          </a:p>
          <a:p>
            <a:pPr lvl="1"/>
            <a:r>
              <a:rPr lang="en-US" altLang="en-US" dirty="0"/>
              <a:t>end tag &lt;/start&gt;</a:t>
            </a:r>
          </a:p>
          <a:p>
            <a:pPr lvl="1"/>
            <a:r>
              <a:rPr lang="en-US" altLang="en-US" dirty="0"/>
              <a:t>Case sensitive</a:t>
            </a:r>
          </a:p>
          <a:p>
            <a:pPr lvl="1"/>
            <a:r>
              <a:rPr lang="en-US" altLang="en-US" dirty="0"/>
              <a:t>White spaces are preserved</a:t>
            </a:r>
          </a:p>
          <a:p>
            <a:pPr lvl="1"/>
            <a:r>
              <a:rPr lang="en-US" altLang="en-US" dirty="0"/>
              <a:t>Elements must be properly nested</a:t>
            </a:r>
          </a:p>
          <a:p>
            <a:r>
              <a:rPr lang="en-US" altLang="en-US" dirty="0"/>
              <a:t>XML </a:t>
            </a:r>
            <a:r>
              <a:rPr lang="en-US" altLang="en-US" dirty="0" err="1"/>
              <a:t>Infoset</a:t>
            </a:r>
            <a:endParaRPr lang="en-US" altLang="en-US" dirty="0"/>
          </a:p>
          <a:p>
            <a:pPr lvl="1"/>
            <a:r>
              <a:rPr lang="en-US" altLang="en-US" dirty="0"/>
              <a:t>Information items which are abstract representation of components of an xml document</a:t>
            </a:r>
          </a:p>
          <a:p>
            <a:pPr lvl="1"/>
            <a:r>
              <a:rPr lang="en-US" altLang="en-US" dirty="0"/>
              <a:t>Up to 11 information items including Document, element, attribute, processing instructions etc.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519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49C5-E8A1-413C-A39C-3CC8C88C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Syntax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B721-1C38-42A7-9D17-AD47CBB1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&lt;?xml version="1.0"?&gt;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&lt;note&gt;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&lt;to&gt;</a:t>
            </a:r>
            <a:r>
              <a:rPr lang="en-US" b="1" dirty="0">
                <a:solidFill>
                  <a:schemeClr val="tx1"/>
                </a:solidFill>
              </a:rPr>
              <a:t>Alpha</a:t>
            </a:r>
            <a:r>
              <a:rPr lang="en-US" b="1" dirty="0">
                <a:solidFill>
                  <a:srgbClr val="C00000"/>
                </a:solidFill>
              </a:rPr>
              <a:t>&lt;/to&gt;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&lt;from&gt;</a:t>
            </a:r>
            <a:r>
              <a:rPr lang="en-US" b="1" dirty="0"/>
              <a:t>Beta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&lt;/from&gt;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&lt;heading&gt;</a:t>
            </a:r>
            <a:r>
              <a:rPr lang="en-US" b="1" dirty="0"/>
              <a:t>Reminder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&lt;/heading&gt;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Msgbody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en-US" b="1" dirty="0"/>
              <a:t>Try to finish work today!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&lt;/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Msgbody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&lt;/note&gt;</a:t>
            </a:r>
          </a:p>
        </p:txBody>
      </p:sp>
    </p:spTree>
    <p:extLst>
      <p:ext uri="{BB962C8B-B14F-4D97-AF65-F5344CB8AC3E}">
        <p14:creationId xmlns:p14="http://schemas.microsoft.com/office/powerpoint/2010/main" val="349387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C687-AC04-4C93-8EC2-7F2DC8E7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Syntax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AD4F-FF53-4F81-AFB3-EB0BE8C47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&lt;?xml version="1.0"?&gt;</a:t>
            </a:r>
            <a:endParaRPr lang="en-US" i="1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/>
              <a:t>The XML declaration should always be included. It defines the XML version of the document</a:t>
            </a:r>
          </a:p>
          <a:p>
            <a:r>
              <a:rPr lang="en-US" b="1" dirty="0">
                <a:solidFill>
                  <a:srgbClr val="00B050"/>
                </a:solidFill>
              </a:rPr>
              <a:t>&lt;note&gt;</a:t>
            </a:r>
          </a:p>
          <a:p>
            <a:pPr marL="0" indent="0">
              <a:buNone/>
            </a:pPr>
            <a:r>
              <a:rPr lang="en-US" dirty="0"/>
              <a:t>Defines the first element (root) of the document. Each XML file can contain exactly one root element</a:t>
            </a:r>
          </a:p>
        </p:txBody>
      </p:sp>
    </p:spTree>
    <p:extLst>
      <p:ext uri="{BB962C8B-B14F-4D97-AF65-F5344CB8AC3E}">
        <p14:creationId xmlns:p14="http://schemas.microsoft.com/office/powerpoint/2010/main" val="248046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D774-B0B6-4BC4-BEDC-C846CFD2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Syntax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2C7E-037E-4909-8B56-4218430B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&lt;to&gt;</a:t>
            </a:r>
            <a:r>
              <a:rPr lang="en-US" b="1" dirty="0">
                <a:solidFill>
                  <a:schemeClr val="tx1"/>
                </a:solidFill>
              </a:rPr>
              <a:t>Alpha</a:t>
            </a:r>
            <a:r>
              <a:rPr lang="en-US" b="1" dirty="0">
                <a:solidFill>
                  <a:srgbClr val="C00000"/>
                </a:solidFill>
              </a:rPr>
              <a:t>&lt;/to&gt;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&lt;from&gt;</a:t>
            </a:r>
            <a:r>
              <a:rPr lang="en-US" b="1" dirty="0"/>
              <a:t>Beta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&lt;/from&gt;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&lt;heading&gt;</a:t>
            </a:r>
            <a:r>
              <a:rPr lang="en-US" b="1" dirty="0"/>
              <a:t>Reminder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&lt;/heading&gt;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Msgbody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en-US" b="1" dirty="0"/>
              <a:t>Try to finish work today!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&lt;/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Msgbody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The above lines define child elements (tags) in the XML file. These tags work quite similar to HTML tags</a:t>
            </a:r>
          </a:p>
          <a:p>
            <a:r>
              <a:rPr lang="en-US" b="1" dirty="0">
                <a:solidFill>
                  <a:srgbClr val="00B050"/>
                </a:solidFill>
              </a:rPr>
              <a:t>&lt;/note&gt;</a:t>
            </a:r>
          </a:p>
          <a:p>
            <a:pPr marL="0" indent="0">
              <a:buNone/>
            </a:pPr>
            <a:r>
              <a:rPr lang="en-US" dirty="0"/>
              <a:t>This line defines the end of the root element</a:t>
            </a:r>
          </a:p>
        </p:txBody>
      </p:sp>
    </p:spTree>
    <p:extLst>
      <p:ext uri="{BB962C8B-B14F-4D97-AF65-F5344CB8AC3E}">
        <p14:creationId xmlns:p14="http://schemas.microsoft.com/office/powerpoint/2010/main" val="2262875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1626</TotalTime>
  <Words>876</Words>
  <Application>Microsoft Office PowerPoint</Application>
  <PresentationFormat>Widescreen</PresentationFormat>
  <Paragraphs>107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Garamond</vt:lpstr>
      <vt:lpstr>Roboto</vt:lpstr>
      <vt:lpstr>Organic</vt:lpstr>
      <vt:lpstr>CS4042 – Information Processing Techniques(IPT)</vt:lpstr>
      <vt:lpstr>XML Technology</vt:lpstr>
      <vt:lpstr>XML Technology</vt:lpstr>
      <vt:lpstr>XML vs HTML</vt:lpstr>
      <vt:lpstr>Why XML?</vt:lpstr>
      <vt:lpstr>XML Skeleton</vt:lpstr>
      <vt:lpstr>XML Syntax (Example)</vt:lpstr>
      <vt:lpstr>XML Syntax (Example)</vt:lpstr>
      <vt:lpstr>XML Syntax (Example)</vt:lpstr>
      <vt:lpstr>XML Syntax (Attributes)</vt:lpstr>
      <vt:lpstr>Skeleton</vt:lpstr>
      <vt:lpstr>Skeleton</vt:lpstr>
      <vt:lpstr>Uses of XML</vt:lpstr>
      <vt:lpstr>Schema Anatomy of XML document</vt:lpstr>
      <vt:lpstr>XSD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Fast</cp:lastModifiedBy>
  <cp:revision>96</cp:revision>
  <dcterms:created xsi:type="dcterms:W3CDTF">2019-01-21T07:30:30Z</dcterms:created>
  <dcterms:modified xsi:type="dcterms:W3CDTF">2021-10-04T18:37:39Z</dcterms:modified>
</cp:coreProperties>
</file>