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1B262-8E5F-4838-9B90-6E3C685CE76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D4CFF-86C1-42D5-8D76-44070D51C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4CFF-86C1-42D5-8D76-44070D51CC8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3C56-F73F-4B2C-AF58-7512F56A4843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D796-D0C9-4DCA-8BC9-7DB6BF894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hu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/>
              <a:t>Web Services &amp; APIs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Lecture 8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REST API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order for a Web API to be a </a:t>
            </a:r>
            <a:r>
              <a:rPr lang="en-US" dirty="0" err="1" smtClean="0"/>
              <a:t>RESTful</a:t>
            </a:r>
            <a:r>
              <a:rPr lang="en-US" dirty="0" smtClean="0"/>
              <a:t> API, it must conform to some rules: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Client-Server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as common protocol for sending/receiving requests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calls with REST API must be stateless (every request is independent of one another)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Layered systems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Caching of resources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REST API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REST request from client to server usually contains the following: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URL Path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(e.g. https://api.myapp.com/user)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 method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(GET, PUT, POST, PATCH, DELETE)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Header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(optional)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(e.g. authorization credentials)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(optional)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values that alter how resources will be returned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Body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(optional)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contains data that needs to be sent to the server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see what your friend posted on </a:t>
            </a:r>
            <a:r>
              <a:rPr lang="en-US" dirty="0" err="1" smtClean="0"/>
              <a:t>Facebook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b 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200400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want to see what your friend posted on </a:t>
            </a:r>
            <a:r>
              <a:rPr lang="en-US" dirty="0" err="1" smtClean="0"/>
              <a:t>Facebook</a:t>
            </a:r>
            <a:endParaRPr lang="en-US" dirty="0"/>
          </a:p>
          <a:p>
            <a:pPr lvl="1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Facebook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app (client) will make a request to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Facebook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server to request your friend’s profile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request will be a GET request  to user’s endpoint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parameters in request are friend’s account 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want to see what your friend posted on </a:t>
            </a:r>
            <a:r>
              <a:rPr lang="en-US" dirty="0" err="1" smtClean="0"/>
              <a:t>Facebook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 err="1" smtClean="0"/>
              <a:t>Facebook</a:t>
            </a:r>
            <a:r>
              <a:rPr lang="en-US" dirty="0" smtClean="0"/>
              <a:t> app (client) will make a request to </a:t>
            </a:r>
            <a:r>
              <a:rPr lang="en-US" dirty="0" err="1" smtClean="0"/>
              <a:t>Facebook</a:t>
            </a:r>
            <a:r>
              <a:rPr lang="en-US" dirty="0" smtClean="0"/>
              <a:t> server for your friend’s profile. This would be a GET request to /users endpoint  and </a:t>
            </a:r>
            <a:r>
              <a:rPr lang="en-US" dirty="0" err="1" smtClean="0"/>
              <a:t>user_id</a:t>
            </a:r>
            <a:r>
              <a:rPr lang="en-US" dirty="0" smtClean="0"/>
              <a:t> of your friend is included in parameter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Method: GET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URL: https://api.facebook.com/u/users/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Parameters: user={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user_id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Similarly, to create content on the platform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Method: POST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URL: https://api.facebook.com/u/media/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Parameters: post={text}&amp;user={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your_user_id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Benefits of REST APIs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Provides a standardized methodology for making API requests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Can send data in many formats (e.g. XML, JSON, XML, plain text)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Only needs minimum bandwidth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check out some free APIs on: </a:t>
            </a:r>
            <a:r>
              <a:rPr lang="en-US" dirty="0" smtClean="0">
                <a:hlinkClick r:id="rId2"/>
              </a:rPr>
              <a:t>https://rapidapi.com/hub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API testing tool such as Postman can be used to play around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Distributed Object Architecture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is no distinction between client and servers</a:t>
            </a:r>
          </a:p>
          <a:p>
            <a:endParaRPr lang="en-US" dirty="0" smtClean="0"/>
          </a:p>
          <a:p>
            <a:r>
              <a:rPr lang="en-US" dirty="0" smtClean="0"/>
              <a:t>Objects co-exist across network and interact as if they were on a single machine</a:t>
            </a:r>
          </a:p>
          <a:p>
            <a:endParaRPr lang="en-US" dirty="0" smtClean="0"/>
          </a:p>
          <a:p>
            <a:r>
              <a:rPr lang="en-US" dirty="0" smtClean="0"/>
              <a:t>Objects provides services to other objects</a:t>
            </a:r>
          </a:p>
          <a:p>
            <a:endParaRPr lang="en-US" dirty="0" smtClean="0"/>
          </a:p>
          <a:p>
            <a:r>
              <a:rPr lang="en-US" dirty="0" smtClean="0"/>
              <a:t>Objects communicate through a middleware</a:t>
            </a:r>
          </a:p>
          <a:p>
            <a:pPr lvl="1"/>
            <a:r>
              <a:rPr lang="en-US" dirty="0" smtClean="0"/>
              <a:t>e.g. CORBA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Web Services </a:t>
            </a:r>
            <a:r>
              <a:rPr lang="en-US" sz="4000" b="1" dirty="0" err="1" smtClean="0"/>
              <a:t>vs</a:t>
            </a:r>
            <a:r>
              <a:rPr lang="en-US" sz="4000" b="1" dirty="0" smtClean="0"/>
              <a:t> Distributed Objects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services are inherently more coarse-grained than objects</a:t>
            </a:r>
          </a:p>
          <a:p>
            <a:endParaRPr lang="en-US" dirty="0" smtClean="0"/>
          </a:p>
          <a:p>
            <a:r>
              <a:rPr lang="en-US" dirty="0" smtClean="0"/>
              <a:t>Recall that objects and their fine-grained nature were a drawback in terms of latency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Recall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HTTP </a:t>
            </a:r>
            <a:r>
              <a:rPr lang="en-US" dirty="0" smtClean="0"/>
              <a:t>(Hyper Text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Protocol </a:t>
            </a:r>
            <a:r>
              <a:rPr lang="en-US" dirty="0"/>
              <a:t>f</a:t>
            </a:r>
            <a:r>
              <a:rPr lang="en-US" dirty="0" smtClean="0"/>
              <a:t>or transferring data over internet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XML/JSON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Standard format for sending data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Web Apps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Programs that are accessed over internet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Web API </a:t>
            </a:r>
            <a:r>
              <a:rPr lang="en-US" sz="5400" b="1" dirty="0" err="1" smtClean="0"/>
              <a:t>vs</a:t>
            </a:r>
            <a:r>
              <a:rPr lang="en-US" sz="5400" b="1" dirty="0" smtClean="0"/>
              <a:t> Web Service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APIs are protocol-agnostic i.e. they can use any design style</a:t>
            </a:r>
          </a:p>
          <a:p>
            <a:endParaRPr lang="en-US" dirty="0" smtClean="0"/>
          </a:p>
          <a:p>
            <a:r>
              <a:rPr lang="en-US" dirty="0" smtClean="0"/>
              <a:t>Web Services are not protocol-agnostic and are mostly restricted to Simple Object Access Protocol (SOAP)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SOAP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(Simple Object Access Protocol) is a lightweight protocol for exchange of information between applications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SOAP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(Simple Object Access Protocol) is a lightweight protocol for exchange of information between applications</a:t>
            </a:r>
          </a:p>
          <a:p>
            <a:endParaRPr lang="en-US" dirty="0" smtClean="0"/>
          </a:p>
          <a:p>
            <a:r>
              <a:rPr lang="en-US" dirty="0" smtClean="0"/>
              <a:t>Doesn’t that sound familiar?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Much like REST architecture???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SOAP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SOAP is an object-oriented protocol that allows exchange of information between  client and server applications</a:t>
            </a:r>
          </a:p>
          <a:p>
            <a:endParaRPr lang="en-US" dirty="0" smtClean="0"/>
          </a:p>
          <a:p>
            <a:r>
              <a:rPr lang="en-US" dirty="0" smtClean="0"/>
              <a:t>This data (objects) are serialized to/from XML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SOAP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SOAP message (also called SOAP envelope) has at least one Body element and (optional) exactly one Header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SOAP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vs</a:t>
            </a:r>
            <a:r>
              <a:rPr lang="en-US" sz="5400" b="1" dirty="0" smtClean="0"/>
              <a:t> </a:t>
            </a:r>
            <a:r>
              <a:rPr lang="en-US" sz="5400" b="1" dirty="0" smtClean="0">
                <a:solidFill>
                  <a:srgbClr val="C00000"/>
                </a:solidFill>
              </a:rPr>
              <a:t>REST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SOAP operations are not limited to CRUD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REST operations are limited to CRUD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SOAP only works with XML as data format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REST supports XML, JSON, plain text and more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SOAP can work with any other TCP-based communication protocol than HTTP (e.g. SMTP)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REST only supports HTTP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WSDL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WSDL (Web Service Description Language) is an XML-based grammar for describing </a:t>
            </a:r>
            <a:r>
              <a:rPr lang="en-US" dirty="0" smtClean="0"/>
              <a:t>the Web Services</a:t>
            </a:r>
            <a:endParaRPr lang="en-US" dirty="0"/>
          </a:p>
          <a:p>
            <a:pPr lvl="1"/>
            <a:r>
              <a:rPr lang="en-US" dirty="0"/>
              <a:t>WSDL defines the methods and the data associated with Web Service.</a:t>
            </a:r>
          </a:p>
          <a:p>
            <a:pPr lvl="1"/>
            <a:r>
              <a:rPr lang="en-US" dirty="0"/>
              <a:t>Since WSDL is XML-based, it is both human and machine readable. However WSDL is designed to be used by machines for automated implementation of interface contracts.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203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WSDL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0843240"/>
              </p:ext>
            </p:extLst>
          </p:nvPr>
        </p:nvGraphicFramePr>
        <p:xfrm>
          <a:off x="990600" y="2286000"/>
          <a:ext cx="7239000" cy="3581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2188">
                  <a:extLst>
                    <a:ext uri="{9D8B030D-6E8A-4147-A177-3AD203B41FA5}">
                      <a16:colId xmlns="" xmlns:a16="http://schemas.microsoft.com/office/drawing/2014/main" val="2868761947"/>
                    </a:ext>
                  </a:extLst>
                </a:gridCol>
                <a:gridCol w="4976812">
                  <a:extLst>
                    <a:ext uri="{9D8B030D-6E8A-4147-A177-3AD203B41FA5}">
                      <a16:colId xmlns="" xmlns:a16="http://schemas.microsoft.com/office/drawing/2014/main" val="3510600417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WSDL Section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8685633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Types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types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9479916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Messages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message signatures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56004085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method definitions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58798325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Port Type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interface based on operations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19183365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Binding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 and method implementations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66152925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Associates binding with a specific address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1158145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ports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890718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Example: WSDL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&lt;</a:t>
            </a:r>
            <a:r>
              <a:rPr lang="en-US" dirty="0"/>
              <a:t>message name="</a:t>
            </a:r>
            <a:r>
              <a:rPr lang="en-US" dirty="0" err="1"/>
              <a:t>getTermRequest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&lt;part name="term"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&lt;/message&gt;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&lt;message name="</a:t>
            </a:r>
            <a:r>
              <a:rPr lang="en-US" dirty="0" err="1"/>
              <a:t>getTermResponse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&lt;part name="value"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&lt;/message&gt;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portType</a:t>
            </a:r>
            <a:r>
              <a:rPr lang="en-US" dirty="0"/>
              <a:t> name="</a:t>
            </a:r>
            <a:r>
              <a:rPr lang="en-US" dirty="0" err="1"/>
              <a:t>glossaryTerms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&lt;operation name="</a:t>
            </a:r>
            <a:r>
              <a:rPr lang="en-US" dirty="0" err="1"/>
              <a:t>getTerm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 &lt;input message="</a:t>
            </a:r>
            <a:r>
              <a:rPr lang="en-US" dirty="0" err="1"/>
              <a:t>getTermRequest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&lt;output message="</a:t>
            </a:r>
            <a:r>
              <a:rPr lang="en-US" dirty="0" err="1"/>
              <a:t>getTermResponse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&lt;/operation&gt;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portType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35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Some Key Questions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Can you recall the difference between an API and a </a:t>
            </a:r>
            <a:r>
              <a:rPr lang="en-US" dirty="0" err="1" smtClean="0"/>
              <a:t>webhook</a:t>
            </a:r>
            <a:r>
              <a:rPr lang="en-US" dirty="0" smtClean="0"/>
              <a:t>?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How is an API different than a Web Service?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How are </a:t>
            </a:r>
            <a:r>
              <a:rPr lang="en-US" dirty="0" err="1" smtClean="0"/>
              <a:t>RESTful</a:t>
            </a:r>
            <a:r>
              <a:rPr lang="en-US" dirty="0" smtClean="0"/>
              <a:t> APIs stateless?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Major differences between SOAP &amp; REST?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Web Service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Web Service is a way two machines communicate </a:t>
            </a:r>
            <a:r>
              <a:rPr lang="en-US" b="1" dirty="0" smtClean="0">
                <a:solidFill>
                  <a:srgbClr val="C00000"/>
                </a:solidFill>
              </a:rPr>
              <a:t>over a network</a:t>
            </a:r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When a client computer requests a resource over a network, the Web Service returns that resource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resource can be an </a:t>
            </a:r>
            <a:r>
              <a:rPr lang="en-US" i="1" dirty="0" smtClean="0"/>
              <a:t>XML file, audio, image etc.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An </a:t>
            </a:r>
            <a:r>
              <a:rPr lang="en-US" b="1" dirty="0" smtClean="0"/>
              <a:t>API (Application Programming Interface)</a:t>
            </a:r>
            <a:r>
              <a:rPr lang="en-US" dirty="0" smtClean="0"/>
              <a:t> is a set of code definitions and protocols that allow one application to communicate with another</a:t>
            </a:r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Can you think of a local example of this?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An API (Application Programming Interface) is a set of code definitions and protocols that allow one application to communicate with another</a:t>
            </a:r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Can you think of a local example of this?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.h files in C/C++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Web API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Web API is one which is accessible over the internet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For example, someone signing up for a website using Gmail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4" name="Picture 3" descr="gmail 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724400"/>
            <a:ext cx="1752600" cy="1752600"/>
          </a:xfrm>
          <a:prstGeom prst="rect">
            <a:avLst/>
          </a:prstGeom>
        </p:spPr>
      </p:pic>
      <p:pic>
        <p:nvPicPr>
          <p:cNvPr id="5" name="Picture 4" descr="app 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4800600"/>
            <a:ext cx="1598428" cy="1676400"/>
          </a:xfrm>
          <a:prstGeom prst="rect">
            <a:avLst/>
          </a:prstGeom>
        </p:spPr>
      </p:pic>
      <p:sp>
        <p:nvSpPr>
          <p:cNvPr id="6" name="Wave 5"/>
          <p:cNvSpPr/>
          <p:nvPr/>
        </p:nvSpPr>
        <p:spPr>
          <a:xfrm>
            <a:off x="3048000" y="5257800"/>
            <a:ext cx="2743200" cy="838200"/>
          </a:xfrm>
          <a:prstGeom prst="wav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API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Web Service </a:t>
            </a:r>
            <a:r>
              <a:rPr lang="en-US" sz="5400" b="1" dirty="0" err="1" smtClean="0"/>
              <a:t>vs</a:t>
            </a:r>
            <a:r>
              <a:rPr lang="en-US" sz="5400" b="1" dirty="0" smtClean="0"/>
              <a:t> API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Both are ways for two computers/applications to communicate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Unlike Web Service, an API does not necessarily have to be accessible over network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Conclusion:</a:t>
            </a:r>
            <a:r>
              <a:rPr lang="en-US" b="1" dirty="0" smtClean="0"/>
              <a:t> </a:t>
            </a:r>
            <a:r>
              <a:rPr lang="en-US" dirty="0" smtClean="0"/>
              <a:t>All Web Services are APIs, but not all APIs are Web Services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REST API</a:t>
            </a:r>
            <a:endParaRPr lang="en-US" sz="5400" b="1" dirty="0"/>
          </a:p>
        </p:txBody>
      </p:sp>
      <p:pic>
        <p:nvPicPr>
          <p:cNvPr id="4" name="Content Placeholder 3" descr="re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10569"/>
            <a:ext cx="5257800" cy="399469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REST API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REST</a:t>
            </a:r>
            <a:r>
              <a:rPr lang="en-US" dirty="0" smtClean="0"/>
              <a:t> (</a:t>
            </a:r>
            <a:r>
              <a:rPr lang="en-US" dirty="0" err="1" smtClean="0"/>
              <a:t>REpresentative</a:t>
            </a:r>
            <a:r>
              <a:rPr lang="en-US" dirty="0" smtClean="0"/>
              <a:t> State Transfer) is a standardized architectural style of  creating a Web API</a:t>
            </a:r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REST requires that HTTP methods are used by applications to make a request over the network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980</Words>
  <Application>Microsoft Office PowerPoint</Application>
  <PresentationFormat>On-screen Show (4:3)</PresentationFormat>
  <Paragraphs>161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Web Services &amp; APIs</vt:lpstr>
      <vt:lpstr>Recall</vt:lpstr>
      <vt:lpstr>Web Service</vt:lpstr>
      <vt:lpstr>API</vt:lpstr>
      <vt:lpstr>API</vt:lpstr>
      <vt:lpstr>Web API</vt:lpstr>
      <vt:lpstr>Web Service vs API</vt:lpstr>
      <vt:lpstr>REST API</vt:lpstr>
      <vt:lpstr>REST API</vt:lpstr>
      <vt:lpstr>REST API</vt:lpstr>
      <vt:lpstr>REST API</vt:lpstr>
      <vt:lpstr>Example</vt:lpstr>
      <vt:lpstr>Example</vt:lpstr>
      <vt:lpstr>Example</vt:lpstr>
      <vt:lpstr>Example</vt:lpstr>
      <vt:lpstr>Benefits of REST APIs</vt:lpstr>
      <vt:lpstr>Practice</vt:lpstr>
      <vt:lpstr>Distributed Object Architecture</vt:lpstr>
      <vt:lpstr>Web Services vs Distributed Objects </vt:lpstr>
      <vt:lpstr>Web API vs Web Service</vt:lpstr>
      <vt:lpstr>SOAP</vt:lpstr>
      <vt:lpstr>SOAP</vt:lpstr>
      <vt:lpstr>SOAP</vt:lpstr>
      <vt:lpstr>SOAP</vt:lpstr>
      <vt:lpstr>SOAP vs REST</vt:lpstr>
      <vt:lpstr>WSDL</vt:lpstr>
      <vt:lpstr>WSDL</vt:lpstr>
      <vt:lpstr>Example: WSDL</vt:lpstr>
      <vt:lpstr>Some Key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&amp; APIs</dc:title>
  <dc:creator>Zain</dc:creator>
  <cp:lastModifiedBy>Zain</cp:lastModifiedBy>
  <cp:revision>70</cp:revision>
  <dcterms:created xsi:type="dcterms:W3CDTF">2021-11-09T03:49:57Z</dcterms:created>
  <dcterms:modified xsi:type="dcterms:W3CDTF">2021-11-10T07:31:36Z</dcterms:modified>
</cp:coreProperties>
</file>