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3" r:id="rId5"/>
    <p:sldId id="257" r:id="rId6"/>
    <p:sldId id="258" r:id="rId7"/>
    <p:sldId id="259" r:id="rId8"/>
    <p:sldId id="269" r:id="rId9"/>
    <p:sldId id="270" r:id="rId10"/>
    <p:sldId id="264" r:id="rId11"/>
    <p:sldId id="267"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383BC-D152-4F58-9CA9-66E558F91364}"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9B48-1BCC-4F42-B237-0EEF92314101}" type="slidenum">
              <a:rPr lang="en-US" smtClean="0"/>
              <a:t>‹#›</a:t>
            </a:fld>
            <a:endParaRPr lang="en-US"/>
          </a:p>
        </p:txBody>
      </p:sp>
    </p:spTree>
    <p:extLst>
      <p:ext uri="{BB962C8B-B14F-4D97-AF65-F5344CB8AC3E}">
        <p14:creationId xmlns:p14="http://schemas.microsoft.com/office/powerpoint/2010/main" val="8263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7B7813E-18A4-4F84-827D-66521E6FE3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1BEBA59F-40C6-44A5-8764-65DA95E8CD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4E3B2E0A-9A8D-4605-AA3F-F3B44917F8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246639-154F-443E-B169-204A88AC967B}" type="slidenum">
              <a:rPr lang="en-US" altLang="en-US" smtClean="0">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F8E853E0-38D1-4D07-BD20-0451B7A73D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D4CBD72F-9668-47A1-BAED-5598C33200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EE843157-086F-4F22-A194-331CAFFB01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205422-5D5D-470C-9E25-A615430D1558}" type="slidenum">
              <a:rPr lang="en-US" altLang="en-US" smtClean="0">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AA3EABA-D87E-4472-AB25-CD702AFE2E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BD61EF3C-08E4-4F22-B691-89F35703A3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61AAD5B8-5947-4D46-86D6-A94092F542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9C72C9-20CA-4C6F-A8B5-3E1049A3F428}" type="slidenum">
              <a:rPr lang="en-US" altLang="en-US" smtClean="0">
                <a:latin typeface="Times New Roman" panose="02020603050405020304" pitchFamily="18" charset="0"/>
              </a:rPr>
              <a:pPr>
                <a:spcBef>
                  <a:spcPct val="0"/>
                </a:spcBef>
              </a:pPr>
              <a:t>4</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197806C1-BBA2-4029-824E-559A5F3A8B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DC48AB0-FB56-4F01-8C31-4C01C83260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B22DDEB9-928C-4991-9BF0-18E61ADCDF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C8E381-F86B-49B3-81B0-D37429C20C28}" type="slidenum">
              <a:rPr lang="en-US" altLang="en-US" smtClean="0">
                <a:latin typeface="Times New Roman" panose="02020603050405020304" pitchFamily="18" charset="0"/>
              </a:rPr>
              <a:pPr>
                <a:spcBef>
                  <a:spcPct val="0"/>
                </a:spcBef>
              </a:pPr>
              <a:t>9</a:t>
            </a:fld>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1D1192EA-066D-40D9-8246-820BCE930F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CD6DC1E2-4AA1-4799-88EA-67E4A340F7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C956943A-5E15-465D-9504-F431565E48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4FE0B0-811D-4C0D-BE10-0840AC8DDC71}" type="slidenum">
              <a:rPr lang="en-US" altLang="en-US" smtClean="0">
                <a:latin typeface="Times New Roman" panose="02020603050405020304" pitchFamily="18" charset="0"/>
              </a:rPr>
              <a:pPr>
                <a:spcBef>
                  <a:spcPct val="0"/>
                </a:spcBef>
              </a:pPr>
              <a:t>10</a:t>
            </a:fld>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7B1410F-684B-4413-B4AA-47C0570E26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6B5514FE-8D75-4EC5-9505-A448F99C0D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3BADCCFD-AA66-43C9-BD64-52F508D6DE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B8B18B-85AB-4D5B-AE69-36814A2B215D}" type="slidenum">
              <a:rPr lang="en-US" altLang="en-US" smtClean="0">
                <a:latin typeface="Times New Roman" panose="02020603050405020304" pitchFamily="18" charset="0"/>
              </a:rPr>
              <a:pPr>
                <a:spcBef>
                  <a:spcPct val="0"/>
                </a:spcBef>
              </a:pPr>
              <a:t>11</a:t>
            </a:fld>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E9431352-DD4D-4238-A9C0-EAE46652C3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594F5C8-971B-4956-826F-AEB057042B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977BD592-7AA1-4FBE-BB45-754B9EE5EE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5546CE-CFC2-48FD-AFE9-00618E9ADCA3}" type="slidenum">
              <a:rPr lang="en-US" altLang="en-US" smtClean="0">
                <a:latin typeface="Times New Roman" panose="02020603050405020304" pitchFamily="18" charset="0"/>
              </a:rPr>
              <a:pPr>
                <a:spcBef>
                  <a:spcPct val="0"/>
                </a:spcBef>
              </a:pPr>
              <a:t>12</a:t>
            </a:fld>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03C706B-1B62-41E0-AC4D-25B39AAF10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76480FF-533A-4992-9AF0-007420D6F2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34AF6275-1F7D-4F71-B73C-AF418A2F85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DAD5183-E31C-4026-9843-A21DDEEC5088}" type="slidenum">
              <a:rPr lang="en-US" altLang="en-US" smtClean="0">
                <a:latin typeface="Times New Roman" panose="02020603050405020304" pitchFamily="18" charset="0"/>
              </a:rPr>
              <a:pPr>
                <a:spcBef>
                  <a:spcPct val="0"/>
                </a:spcBef>
              </a:pPr>
              <a:t>13</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B51D-7EA8-4C99-8710-490EA8D788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BC2D4A-9097-4E34-8E2E-E4128A0DB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0F173-380D-413F-84FB-92C4317A08FD}"/>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5" name="Footer Placeholder 4">
            <a:extLst>
              <a:ext uri="{FF2B5EF4-FFF2-40B4-BE49-F238E27FC236}">
                <a16:creationId xmlns:a16="http://schemas.microsoft.com/office/drawing/2014/main" id="{A6A5CB41-1855-4293-9824-FB660FD7C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A75A8-488E-4534-A837-5A5545DE3C0F}"/>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195703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25CD-1E95-4E3F-8479-23CF21ACD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4FB10-4E31-4493-91D5-AB8C56C53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6564B-F887-44FB-8101-485616CD34A5}"/>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5" name="Footer Placeholder 4">
            <a:extLst>
              <a:ext uri="{FF2B5EF4-FFF2-40B4-BE49-F238E27FC236}">
                <a16:creationId xmlns:a16="http://schemas.microsoft.com/office/drawing/2014/main" id="{042CE739-B38A-472D-9C5A-98E617AC5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54131-F675-4CF2-9EBC-4ABB225C2731}"/>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190073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33A54-A869-4480-A9F5-CC14913A36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981F3-B4DF-47C7-AAD0-13575E4AA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C976E-821C-40A4-B86B-5DE51B625704}"/>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5" name="Footer Placeholder 4">
            <a:extLst>
              <a:ext uri="{FF2B5EF4-FFF2-40B4-BE49-F238E27FC236}">
                <a16:creationId xmlns:a16="http://schemas.microsoft.com/office/drawing/2014/main" id="{F437403F-D516-4E73-AFD8-4749CF729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24901-5DF0-44EF-880A-A4ADD9D68FA4}"/>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3173570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8D18449-7610-4E81-92F1-490C546B967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2965393-0297-4E30-AB2E-804F12D1142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DDA8890-F950-43FE-8280-E592D1238A5B}"/>
              </a:ext>
            </a:extLst>
          </p:cNvPr>
          <p:cNvSpPr>
            <a:spLocks noGrp="1"/>
          </p:cNvSpPr>
          <p:nvPr>
            <p:ph type="sldNum" sz="quarter" idx="12"/>
          </p:nvPr>
        </p:nvSpPr>
        <p:spPr/>
        <p:txBody>
          <a:bodyPr/>
          <a:lstStyle>
            <a:lvl1pPr>
              <a:defRPr/>
            </a:lvl1pPr>
          </a:lstStyle>
          <a:p>
            <a:pPr>
              <a:defRPr/>
            </a:pPr>
            <a:fld id="{8E5CBE1E-06A6-40E0-802B-B7A5B8821CC5}" type="slidenum">
              <a:rPr lang="en-US" altLang="LID4096"/>
              <a:pPr>
                <a:defRPr/>
              </a:pPr>
              <a:t>‹#›</a:t>
            </a:fld>
            <a:endParaRPr lang="en-US" altLang="LID4096"/>
          </a:p>
        </p:txBody>
      </p:sp>
    </p:spTree>
    <p:extLst>
      <p:ext uri="{BB962C8B-B14F-4D97-AF65-F5344CB8AC3E}">
        <p14:creationId xmlns:p14="http://schemas.microsoft.com/office/powerpoint/2010/main" val="82263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4BEF-3E2D-4C79-935A-116474E568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3C31B-B850-4F81-89E8-1289788BF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69773-7763-4F23-A909-FA2DAE14BB56}"/>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5" name="Footer Placeholder 4">
            <a:extLst>
              <a:ext uri="{FF2B5EF4-FFF2-40B4-BE49-F238E27FC236}">
                <a16:creationId xmlns:a16="http://schemas.microsoft.com/office/drawing/2014/main" id="{13332FCC-81BF-4692-9193-17B08FD9C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B83F6-E1E3-471A-B94E-5FBB2BE519E3}"/>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77017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D973-F823-465D-A72F-312993AFE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F30E2-9BF2-4AE9-B8EA-9A465A53F4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DC2221-94D1-4167-8848-ED9F2091A518}"/>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5" name="Footer Placeholder 4">
            <a:extLst>
              <a:ext uri="{FF2B5EF4-FFF2-40B4-BE49-F238E27FC236}">
                <a16:creationId xmlns:a16="http://schemas.microsoft.com/office/drawing/2014/main" id="{5B9AB0B2-AE72-4A24-9223-596E590A0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52562-F56E-4701-AAD9-2FCADD20DE3F}"/>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338184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7DFB-768E-40E0-A23E-94525AEE4D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FC18C-40E6-4F28-924E-B29513FD7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CD6EAF-055B-4D14-AB92-079BCA502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D3FDCF-E749-4CD3-8412-58D30EE82786}"/>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6" name="Footer Placeholder 5">
            <a:extLst>
              <a:ext uri="{FF2B5EF4-FFF2-40B4-BE49-F238E27FC236}">
                <a16:creationId xmlns:a16="http://schemas.microsoft.com/office/drawing/2014/main" id="{B3E79339-127A-41CB-BC9E-FBE7D4C18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EF328-8A4B-4AA1-A306-1BEBF3510869}"/>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125163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0322-7963-4D24-B1C3-2D8876F2F4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F11F54-B7DB-4695-8AFB-5A70DD306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6CD64-CBEA-427E-9EEE-5DDE47D91C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419462-EE03-465B-8027-DA6C0EA0E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4EFB99-9257-4F6A-A799-F80E555A3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0F4DF-B7D4-43B3-9347-64710B7C529F}"/>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8" name="Footer Placeholder 7">
            <a:extLst>
              <a:ext uri="{FF2B5EF4-FFF2-40B4-BE49-F238E27FC236}">
                <a16:creationId xmlns:a16="http://schemas.microsoft.com/office/drawing/2014/main" id="{9FCBC5A1-586F-439F-A7E4-8DD8E50B3D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59C09-A1BF-4B69-988A-3BF442C8307A}"/>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147918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F813-D6C7-497D-B955-D40DCD9097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F732D-02D1-45BD-A93B-1A962E9BAE12}"/>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4" name="Footer Placeholder 3">
            <a:extLst>
              <a:ext uri="{FF2B5EF4-FFF2-40B4-BE49-F238E27FC236}">
                <a16:creationId xmlns:a16="http://schemas.microsoft.com/office/drawing/2014/main" id="{85D59DD6-C9B7-4D01-8652-59D054F2B8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333EB-39FC-4754-81E4-C757C974306F}"/>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951567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644C9-A6D8-4FA4-88A5-357E59CA0A56}"/>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3" name="Footer Placeholder 2">
            <a:extLst>
              <a:ext uri="{FF2B5EF4-FFF2-40B4-BE49-F238E27FC236}">
                <a16:creationId xmlns:a16="http://schemas.microsoft.com/office/drawing/2014/main" id="{80698D24-320E-4094-B6CC-6B6487FBA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6875FE-57F8-4392-93F5-53D67F8295C7}"/>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278777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00D1-4D3C-4068-96A0-CC582996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9C0F3-65AF-4FDC-8932-995C4BA92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9500BE-4D6B-433F-906E-7EE4171CD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B03B0-63A4-4EE5-88A0-0F70292F3E46}"/>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6" name="Footer Placeholder 5">
            <a:extLst>
              <a:ext uri="{FF2B5EF4-FFF2-40B4-BE49-F238E27FC236}">
                <a16:creationId xmlns:a16="http://schemas.microsoft.com/office/drawing/2014/main" id="{AF89AB6F-5A39-4667-A0C0-7B8BDF75C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AD077-1847-48DB-9212-CD3A88756F2E}"/>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216824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248D-3F31-480F-8D5D-CD217CBBF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40CC6E-7CA7-4D2E-AA82-D22642227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49631-4349-4D95-8EC6-27A170737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D69B6-1524-460A-B21A-52E0E8F4A632}"/>
              </a:ext>
            </a:extLst>
          </p:cNvPr>
          <p:cNvSpPr>
            <a:spLocks noGrp="1"/>
          </p:cNvSpPr>
          <p:nvPr>
            <p:ph type="dt" sz="half" idx="10"/>
          </p:nvPr>
        </p:nvSpPr>
        <p:spPr/>
        <p:txBody>
          <a:bodyPr/>
          <a:lstStyle/>
          <a:p>
            <a:fld id="{B10D4D8C-4D94-4296-8B56-4971F59A126B}" type="datetimeFigureOut">
              <a:rPr lang="en-US" smtClean="0"/>
              <a:t>11/17/2021</a:t>
            </a:fld>
            <a:endParaRPr lang="en-US"/>
          </a:p>
        </p:txBody>
      </p:sp>
      <p:sp>
        <p:nvSpPr>
          <p:cNvPr id="6" name="Footer Placeholder 5">
            <a:extLst>
              <a:ext uri="{FF2B5EF4-FFF2-40B4-BE49-F238E27FC236}">
                <a16:creationId xmlns:a16="http://schemas.microsoft.com/office/drawing/2014/main" id="{4286E10A-D7F8-4B41-BD54-B426C026F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5B969-694A-4222-968B-80C4CF77829C}"/>
              </a:ext>
            </a:extLst>
          </p:cNvPr>
          <p:cNvSpPr>
            <a:spLocks noGrp="1"/>
          </p:cNvSpPr>
          <p:nvPr>
            <p:ph type="sldNum" sz="quarter" idx="12"/>
          </p:nvPr>
        </p:nvSpPr>
        <p:spPr/>
        <p:txBody>
          <a:bodyPr/>
          <a:lstStyle/>
          <a:p>
            <a:fld id="{650224D3-EE6C-44F1-8415-D47EFE68E838}" type="slidenum">
              <a:rPr lang="en-US" smtClean="0"/>
              <a:t>‹#›</a:t>
            </a:fld>
            <a:endParaRPr lang="en-US"/>
          </a:p>
        </p:txBody>
      </p:sp>
    </p:spTree>
    <p:extLst>
      <p:ext uri="{BB962C8B-B14F-4D97-AF65-F5344CB8AC3E}">
        <p14:creationId xmlns:p14="http://schemas.microsoft.com/office/powerpoint/2010/main" val="428200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64EA5F-7A19-46F8-A206-A3FA0084C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C4D8DD-3D7B-4481-8750-EF929CB84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81AB2-3939-43A6-9988-8B8A4B958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D4D8C-4D94-4296-8B56-4971F59A126B}" type="datetimeFigureOut">
              <a:rPr lang="en-US" smtClean="0"/>
              <a:t>11/17/2021</a:t>
            </a:fld>
            <a:endParaRPr lang="en-US"/>
          </a:p>
        </p:txBody>
      </p:sp>
      <p:sp>
        <p:nvSpPr>
          <p:cNvPr id="5" name="Footer Placeholder 4">
            <a:extLst>
              <a:ext uri="{FF2B5EF4-FFF2-40B4-BE49-F238E27FC236}">
                <a16:creationId xmlns:a16="http://schemas.microsoft.com/office/drawing/2014/main" id="{FCBB8F24-6785-4169-AC6F-2AE1D5239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B2A092-F476-4ACC-85C2-28F051AC2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224D3-EE6C-44F1-8415-D47EFE68E838}" type="slidenum">
              <a:rPr lang="en-US" smtClean="0"/>
              <a:t>‹#›</a:t>
            </a:fld>
            <a:endParaRPr lang="en-US"/>
          </a:p>
        </p:txBody>
      </p:sp>
    </p:spTree>
    <p:extLst>
      <p:ext uri="{BB962C8B-B14F-4D97-AF65-F5344CB8AC3E}">
        <p14:creationId xmlns:p14="http://schemas.microsoft.com/office/powerpoint/2010/main" val="358455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1E85-2AE0-4EC7-8408-DF25C2F8D07C}"/>
              </a:ext>
            </a:extLst>
          </p:cNvPr>
          <p:cNvSpPr>
            <a:spLocks noGrp="1"/>
          </p:cNvSpPr>
          <p:nvPr>
            <p:ph type="ctrTitle"/>
          </p:nvPr>
        </p:nvSpPr>
        <p:spPr/>
        <p:txBody>
          <a:bodyPr>
            <a:normAutofit/>
          </a:bodyPr>
          <a:lstStyle/>
          <a:p>
            <a:r>
              <a:rPr lang="en-US" sz="8000" b="1" dirty="0"/>
              <a:t>Proxy Design Pattern</a:t>
            </a:r>
          </a:p>
        </p:txBody>
      </p:sp>
      <p:sp>
        <p:nvSpPr>
          <p:cNvPr id="3" name="Subtitle 2">
            <a:extLst>
              <a:ext uri="{FF2B5EF4-FFF2-40B4-BE49-F238E27FC236}">
                <a16:creationId xmlns:a16="http://schemas.microsoft.com/office/drawing/2014/main" id="{7BAD5A95-A001-4D87-90E5-251DD4A7B020}"/>
              </a:ext>
            </a:extLst>
          </p:cNvPr>
          <p:cNvSpPr>
            <a:spLocks noGrp="1"/>
          </p:cNvSpPr>
          <p:nvPr>
            <p:ph type="subTitle" idx="1"/>
          </p:nvPr>
        </p:nvSpPr>
        <p:spPr>
          <a:xfrm>
            <a:off x="1524000" y="3941064"/>
            <a:ext cx="9144000" cy="1316736"/>
          </a:xfrm>
        </p:spPr>
        <p:txBody>
          <a:bodyPr>
            <a:normAutofit/>
          </a:bodyPr>
          <a:lstStyle/>
          <a:p>
            <a:r>
              <a:rPr lang="en-US" sz="4000" b="1" dirty="0">
                <a:solidFill>
                  <a:srgbClr val="C00000"/>
                </a:solidFill>
              </a:rPr>
              <a:t>Lecture 9</a:t>
            </a:r>
          </a:p>
        </p:txBody>
      </p:sp>
    </p:spTree>
    <p:extLst>
      <p:ext uri="{BB962C8B-B14F-4D97-AF65-F5344CB8AC3E}">
        <p14:creationId xmlns:p14="http://schemas.microsoft.com/office/powerpoint/2010/main" val="3569585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52D97EF-30A7-41DC-94A0-D76308BC4DEE}"/>
              </a:ext>
            </a:extLst>
          </p:cNvPr>
          <p:cNvSpPr>
            <a:spLocks noGrp="1" noChangeArrowheads="1"/>
          </p:cNvSpPr>
          <p:nvPr>
            <p:ph type="title"/>
          </p:nvPr>
        </p:nvSpPr>
        <p:spPr>
          <a:xfrm>
            <a:off x="1600200" y="304800"/>
            <a:ext cx="8382000" cy="1143000"/>
          </a:xfrm>
        </p:spPr>
        <p:txBody>
          <a:bodyPr>
            <a:normAutofit fontScale="90000"/>
          </a:bodyPr>
          <a:lstStyle/>
          <a:p>
            <a:pPr>
              <a:defRPr/>
            </a:pPr>
            <a:r>
              <a:rPr lang="en-US" altLang="en-US" sz="5400" b="1" dirty="0"/>
              <a:t>Application: Distributed Objects</a:t>
            </a:r>
          </a:p>
        </p:txBody>
      </p:sp>
      <p:sp>
        <p:nvSpPr>
          <p:cNvPr id="15363" name="Rectangle 3">
            <a:extLst>
              <a:ext uri="{FF2B5EF4-FFF2-40B4-BE49-F238E27FC236}">
                <a16:creationId xmlns:a16="http://schemas.microsoft.com/office/drawing/2014/main" id="{378539A3-D30A-4888-8B39-101252FB9A06}"/>
              </a:ext>
            </a:extLst>
          </p:cNvPr>
          <p:cNvSpPr>
            <a:spLocks noGrp="1" noChangeArrowheads="1"/>
          </p:cNvSpPr>
          <p:nvPr>
            <p:ph type="body" sz="half" idx="1"/>
          </p:nvPr>
        </p:nvSpPr>
        <p:spPr>
          <a:xfrm>
            <a:off x="1600200" y="1545335"/>
            <a:ext cx="7391400" cy="1828800"/>
          </a:xfrm>
        </p:spPr>
        <p:txBody>
          <a:bodyPr rtlCol="0">
            <a:normAutofit/>
          </a:bodyPr>
          <a:lstStyle/>
          <a:p>
            <a:pPr>
              <a:buClr>
                <a:schemeClr val="accent1">
                  <a:lumMod val="75000"/>
                </a:schemeClr>
              </a:buClr>
              <a:buFont typeface="Wingdings" panose="05000000000000000000" pitchFamily="2" charset="2"/>
              <a:buChar char="§"/>
              <a:defRPr/>
            </a:pPr>
            <a:r>
              <a:rPr lang="en-US" altLang="en-US" sz="1800" dirty="0"/>
              <a:t>The Client and Real Subject are in different processes or on different machines, and so a direct method call will not work</a:t>
            </a:r>
          </a:p>
          <a:p>
            <a:pPr>
              <a:buClr>
                <a:schemeClr val="accent1">
                  <a:lumMod val="75000"/>
                </a:schemeClr>
              </a:buClr>
              <a:buFont typeface="Wingdings" panose="05000000000000000000" pitchFamily="2" charset="2"/>
              <a:buChar char="§"/>
              <a:defRPr/>
            </a:pPr>
            <a:endParaRPr lang="en-US" altLang="en-US" sz="1800" dirty="0"/>
          </a:p>
          <a:p>
            <a:pPr>
              <a:buClr>
                <a:schemeClr val="accent1">
                  <a:lumMod val="75000"/>
                </a:schemeClr>
              </a:buClr>
              <a:buFont typeface="Wingdings" panose="05000000000000000000" pitchFamily="2" charset="2"/>
              <a:buChar char="§"/>
              <a:defRPr/>
            </a:pPr>
            <a:r>
              <a:rPr lang="en-US" altLang="en-US" sz="1800" dirty="0"/>
              <a:t>The Proxy's job is to pass the method call across process or machine boundaries, and return the result to the client (with Broker's help)</a:t>
            </a:r>
          </a:p>
        </p:txBody>
      </p:sp>
      <p:graphicFrame>
        <p:nvGraphicFramePr>
          <p:cNvPr id="20484" name="Object 7">
            <a:extLst>
              <a:ext uri="{FF2B5EF4-FFF2-40B4-BE49-F238E27FC236}">
                <a16:creationId xmlns:a16="http://schemas.microsoft.com/office/drawing/2014/main" id="{8E179992-BE01-406B-901D-02A81FBE2653}"/>
              </a:ext>
            </a:extLst>
          </p:cNvPr>
          <p:cNvGraphicFramePr>
            <a:graphicFrameLocks noGrp="1" noChangeAspect="1"/>
          </p:cNvGraphicFramePr>
          <p:nvPr>
            <p:ph sz="half" idx="2"/>
            <p:extLst>
              <p:ext uri="{D42A27DB-BD31-4B8C-83A1-F6EECF244321}">
                <p14:modId xmlns:p14="http://schemas.microsoft.com/office/powerpoint/2010/main" val="4139636732"/>
              </p:ext>
            </p:extLst>
          </p:nvPr>
        </p:nvGraphicFramePr>
        <p:xfrm>
          <a:off x="2705100" y="3941054"/>
          <a:ext cx="6091428" cy="2501022"/>
        </p:xfrm>
        <a:graphic>
          <a:graphicData uri="http://schemas.openxmlformats.org/presentationml/2006/ole">
            <mc:AlternateContent xmlns:mc="http://schemas.openxmlformats.org/markup-compatibility/2006">
              <mc:Choice xmlns:v="urn:schemas-microsoft-com:vml" Requires="v">
                <p:oleObj spid="_x0000_s4114" name="Visio" r:id="rId4" imgW="4236762" imgH="1739355" progId="Visio.Drawing.6">
                  <p:embed/>
                </p:oleObj>
              </mc:Choice>
              <mc:Fallback>
                <p:oleObj name="Visio" r:id="rId4" imgW="4236762" imgH="1739355" progId="Visio.Drawing.6">
                  <p:embed/>
                  <p:pic>
                    <p:nvPicPr>
                      <p:cNvPr id="20484" name="Object 7">
                        <a:extLst>
                          <a:ext uri="{FF2B5EF4-FFF2-40B4-BE49-F238E27FC236}">
                            <a16:creationId xmlns:a16="http://schemas.microsoft.com/office/drawing/2014/main" id="{8E179992-BE01-406B-901D-02A81FBE265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3941054"/>
                        <a:ext cx="6091428" cy="2501022"/>
                      </a:xfrm>
                      <a:prstGeom prst="rect">
                        <a:avLst/>
                      </a:prstGeom>
                      <a:noFill/>
                      <a:ln>
                        <a:noFill/>
                      </a:ln>
                      <a:effec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79AE557-BFB0-4F3D-A96D-7114C18BBCB4}"/>
              </a:ext>
            </a:extLst>
          </p:cNvPr>
          <p:cNvSpPr>
            <a:spLocks noGrp="1" noChangeArrowheads="1"/>
          </p:cNvSpPr>
          <p:nvPr>
            <p:ph type="title"/>
          </p:nvPr>
        </p:nvSpPr>
        <p:spPr>
          <a:xfrm>
            <a:off x="969264" y="484632"/>
            <a:ext cx="9012936" cy="1609344"/>
          </a:xfrm>
        </p:spPr>
        <p:txBody>
          <a:bodyPr>
            <a:normAutofit/>
          </a:bodyPr>
          <a:lstStyle/>
          <a:p>
            <a:pPr>
              <a:defRPr/>
            </a:pPr>
            <a:r>
              <a:rPr lang="en-US" altLang="en-US" sz="5400" b="1" dirty="0"/>
              <a:t>Application: Secure Objects</a:t>
            </a:r>
          </a:p>
        </p:txBody>
      </p:sp>
      <p:sp>
        <p:nvSpPr>
          <p:cNvPr id="22531" name="Rectangle 3">
            <a:extLst>
              <a:ext uri="{FF2B5EF4-FFF2-40B4-BE49-F238E27FC236}">
                <a16:creationId xmlns:a16="http://schemas.microsoft.com/office/drawing/2014/main" id="{055F2AF3-CDBF-4A95-B464-B23C63D0CE0E}"/>
              </a:ext>
            </a:extLst>
          </p:cNvPr>
          <p:cNvSpPr>
            <a:spLocks noGrp="1" noChangeArrowheads="1"/>
          </p:cNvSpPr>
          <p:nvPr>
            <p:ph idx="1"/>
          </p:nvPr>
        </p:nvSpPr>
        <p:spPr/>
        <p:txBody>
          <a:bodyPr/>
          <a:lstStyle/>
          <a:p>
            <a:pPr eaLnBrk="1" hangingPunct="1"/>
            <a:endParaRPr lang="en-US" altLang="en-US" dirty="0"/>
          </a:p>
          <a:p>
            <a:pPr eaLnBrk="1" hangingPunct="1">
              <a:buFont typeface="Wingdings" panose="05000000000000000000" pitchFamily="2" charset="2"/>
              <a:buChar char="§"/>
            </a:pPr>
            <a:r>
              <a:rPr lang="en-US" altLang="en-US" dirty="0"/>
              <a:t>Different clients have different levels of access privileges to an object</a:t>
            </a:r>
          </a:p>
          <a:p>
            <a:pPr eaLnBrk="1" hangingPunct="1">
              <a:buFont typeface="Wingdings" panose="05000000000000000000" pitchFamily="2" charset="2"/>
              <a:buChar char="§"/>
            </a:pPr>
            <a:endParaRPr lang="en-US" altLang="en-US" dirty="0"/>
          </a:p>
          <a:p>
            <a:pPr eaLnBrk="1" hangingPunct="1">
              <a:buFont typeface="Wingdings" panose="05000000000000000000" pitchFamily="2" charset="2"/>
              <a:buChar char="§"/>
            </a:pPr>
            <a:r>
              <a:rPr lang="en-US" altLang="en-US" dirty="0"/>
              <a:t>Clients access the object through a proxy</a:t>
            </a:r>
          </a:p>
          <a:p>
            <a:pPr eaLnBrk="1" hangingPunct="1">
              <a:buFont typeface="Wingdings" panose="05000000000000000000" pitchFamily="2" charset="2"/>
              <a:buChar char="§"/>
            </a:pPr>
            <a:endParaRPr lang="en-US" altLang="en-US" dirty="0"/>
          </a:p>
          <a:p>
            <a:pPr eaLnBrk="1" hangingPunct="1">
              <a:buFont typeface="Wingdings" panose="05000000000000000000" pitchFamily="2" charset="2"/>
              <a:buChar char="§"/>
            </a:pPr>
            <a:r>
              <a:rPr lang="en-US" altLang="en-US" dirty="0"/>
              <a:t>The proxy either allows or rejects a method call depending on what method is being called and who is calling it (i.e., the client's identity)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E88992-4338-4AD7-9FD0-8E35E095ABEB}"/>
              </a:ext>
            </a:extLst>
          </p:cNvPr>
          <p:cNvSpPr>
            <a:spLocks noGrp="1" noChangeArrowheads="1"/>
          </p:cNvSpPr>
          <p:nvPr>
            <p:ph type="title"/>
          </p:nvPr>
        </p:nvSpPr>
        <p:spPr>
          <a:xfrm>
            <a:off x="932688" y="484632"/>
            <a:ext cx="10296144" cy="1609344"/>
          </a:xfrm>
        </p:spPr>
        <p:txBody>
          <a:bodyPr>
            <a:normAutofit/>
          </a:bodyPr>
          <a:lstStyle/>
          <a:p>
            <a:pPr>
              <a:defRPr/>
            </a:pPr>
            <a:r>
              <a:rPr lang="en-US" altLang="en-US" b="1" dirty="0"/>
              <a:t>Application: Lazy Loading (Lazy Initialization)</a:t>
            </a:r>
          </a:p>
        </p:txBody>
      </p:sp>
      <p:sp>
        <p:nvSpPr>
          <p:cNvPr id="19459" name="Rectangle 3">
            <a:extLst>
              <a:ext uri="{FF2B5EF4-FFF2-40B4-BE49-F238E27FC236}">
                <a16:creationId xmlns:a16="http://schemas.microsoft.com/office/drawing/2014/main" id="{0C670A10-20D3-4608-9EFF-8C32D7C2F1FA}"/>
              </a:ext>
            </a:extLst>
          </p:cNvPr>
          <p:cNvSpPr>
            <a:spLocks noGrp="1" noChangeArrowheads="1"/>
          </p:cNvSpPr>
          <p:nvPr>
            <p:ph idx="1"/>
          </p:nvPr>
        </p:nvSpPr>
        <p:spPr/>
        <p:txBody>
          <a:bodyPr rtlCol="0">
            <a:normAutofit fontScale="92500" lnSpcReduction="20000"/>
          </a:bodyPr>
          <a:lstStyle/>
          <a:p>
            <a:pPr>
              <a:buClr>
                <a:schemeClr val="accent1">
                  <a:lumMod val="75000"/>
                </a:schemeClr>
              </a:buClr>
              <a:buFont typeface="Wingdings" panose="05000000000000000000" pitchFamily="2" charset="2"/>
              <a:buChar char="§"/>
              <a:defRPr/>
            </a:pPr>
            <a:r>
              <a:rPr lang="en-US" altLang="en-US" dirty="0"/>
              <a:t>Some objects are expensive to instantiate (i.e., consume lots of resources or  take a long time to initialize)</a:t>
            </a:r>
          </a:p>
          <a:p>
            <a:pPr>
              <a:buClr>
                <a:schemeClr val="accent1">
                  <a:lumMod val="75000"/>
                </a:schemeClr>
              </a:buClr>
              <a:buFont typeface="Wingdings" panose="05000000000000000000" pitchFamily="2" charset="2"/>
              <a:buChar char="§"/>
              <a:defRPr/>
            </a:pPr>
            <a:r>
              <a:rPr lang="en-US" altLang="en-US" dirty="0"/>
              <a:t>Rather than instantiating an expensive object right away, create a proxy instead, and give the proxy to the client</a:t>
            </a:r>
          </a:p>
          <a:p>
            <a:pPr>
              <a:buClr>
                <a:schemeClr val="accent1">
                  <a:lumMod val="75000"/>
                </a:schemeClr>
              </a:buClr>
              <a:buFont typeface="Wingdings" panose="05000000000000000000" pitchFamily="2" charset="2"/>
              <a:buChar char="§"/>
              <a:defRPr/>
            </a:pPr>
            <a:r>
              <a:rPr lang="en-US" altLang="en-US" dirty="0"/>
              <a:t>The proxy creates the object on demand when the client first uses it</a:t>
            </a:r>
          </a:p>
          <a:p>
            <a:pPr>
              <a:buClr>
                <a:schemeClr val="accent1">
                  <a:lumMod val="75000"/>
                </a:schemeClr>
              </a:buClr>
              <a:buFont typeface="Wingdings" panose="05000000000000000000" pitchFamily="2" charset="2"/>
              <a:buChar char="§"/>
              <a:defRPr/>
            </a:pPr>
            <a:r>
              <a:rPr lang="en-US" altLang="en-US" dirty="0"/>
              <a:t>If the client never uses the object, the expense of creating it is never incurred</a:t>
            </a:r>
          </a:p>
          <a:p>
            <a:pPr>
              <a:buClr>
                <a:schemeClr val="accent1">
                  <a:lumMod val="75000"/>
                </a:schemeClr>
              </a:buClr>
              <a:buFont typeface="Wingdings" panose="05000000000000000000" pitchFamily="2" charset="2"/>
              <a:buChar char="§"/>
              <a:defRPr/>
            </a:pPr>
            <a:r>
              <a:rPr lang="en-US" altLang="en-US" dirty="0"/>
              <a:t>A hybrid approach can be used, where the proxy implements some operations itself, and only needs to create the real object if the client calls one of the operations it doesn't implement</a:t>
            </a:r>
          </a:p>
          <a:p>
            <a:pPr>
              <a:buClr>
                <a:schemeClr val="accent1">
                  <a:lumMod val="75000"/>
                </a:schemeClr>
              </a:buClr>
              <a:buFont typeface="Wingdings" panose="05000000000000000000" pitchFamily="2" charset="2"/>
              <a:buChar char="§"/>
              <a:defRPr/>
            </a:pPr>
            <a:r>
              <a:rPr lang="en-US" altLang="en-US" dirty="0"/>
              <a:t>Proxies must store whatever information is needed to create the object on-the-fly (file name, network address,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083C9D5-832D-4D56-AA16-C8F7085D85AC}"/>
              </a:ext>
            </a:extLst>
          </p:cNvPr>
          <p:cNvSpPr>
            <a:spLocks noGrp="1" noChangeArrowheads="1"/>
          </p:cNvSpPr>
          <p:nvPr>
            <p:ph type="title"/>
          </p:nvPr>
        </p:nvSpPr>
        <p:spPr>
          <a:xfrm>
            <a:off x="1371600" y="457200"/>
            <a:ext cx="8610600" cy="1143000"/>
          </a:xfrm>
        </p:spPr>
        <p:txBody>
          <a:bodyPr>
            <a:noAutofit/>
          </a:bodyPr>
          <a:lstStyle/>
          <a:p>
            <a:pPr>
              <a:defRPr/>
            </a:pPr>
            <a:r>
              <a:rPr lang="en-US" altLang="en-US" sz="4800" b="1" dirty="0"/>
              <a:t>Application: Reference Counting</a:t>
            </a:r>
          </a:p>
        </p:txBody>
      </p:sp>
      <p:sp>
        <p:nvSpPr>
          <p:cNvPr id="32771" name="Rectangle 3">
            <a:extLst>
              <a:ext uri="{FF2B5EF4-FFF2-40B4-BE49-F238E27FC236}">
                <a16:creationId xmlns:a16="http://schemas.microsoft.com/office/drawing/2014/main" id="{C8488A16-DE9C-4DEF-B1D9-C270316529C0}"/>
              </a:ext>
            </a:extLst>
          </p:cNvPr>
          <p:cNvSpPr>
            <a:spLocks noGrp="1" noChangeArrowheads="1"/>
          </p:cNvSpPr>
          <p:nvPr>
            <p:ph type="body" sz="half" idx="1"/>
          </p:nvPr>
        </p:nvSpPr>
        <p:spPr>
          <a:xfrm>
            <a:off x="1709928" y="4340352"/>
            <a:ext cx="7815072" cy="1905000"/>
          </a:xfrm>
        </p:spPr>
        <p:txBody>
          <a:bodyPr>
            <a:normAutofit fontScale="92500" lnSpcReduction="20000"/>
          </a:bodyPr>
          <a:lstStyle/>
          <a:p>
            <a:pPr eaLnBrk="1" hangingPunct="1">
              <a:buFont typeface="Wingdings" panose="05000000000000000000" pitchFamily="2" charset="2"/>
              <a:buChar char="§"/>
            </a:pPr>
            <a:r>
              <a:rPr lang="en-US" altLang="en-US" dirty="0"/>
              <a:t>Proxies maintain the reference count inside the object</a:t>
            </a:r>
          </a:p>
          <a:p>
            <a:pPr eaLnBrk="1" hangingPunct="1">
              <a:buFont typeface="Wingdings" panose="05000000000000000000" pitchFamily="2" charset="2"/>
              <a:buChar char="§"/>
            </a:pPr>
            <a:endParaRPr lang="en-US" altLang="en-US" dirty="0"/>
          </a:p>
          <a:p>
            <a:pPr eaLnBrk="1" hangingPunct="1">
              <a:buFont typeface="Wingdings" panose="05000000000000000000" pitchFamily="2" charset="2"/>
              <a:buChar char="§"/>
            </a:pPr>
            <a:r>
              <a:rPr lang="en-US" altLang="en-US" dirty="0"/>
              <a:t>The last proxy to go away is responsible for deleting the object (i.e., when the reference count goes to 0, delete the object)</a:t>
            </a:r>
          </a:p>
        </p:txBody>
      </p:sp>
      <p:graphicFrame>
        <p:nvGraphicFramePr>
          <p:cNvPr id="32772" name="Object 6">
            <a:extLst>
              <a:ext uri="{FF2B5EF4-FFF2-40B4-BE49-F238E27FC236}">
                <a16:creationId xmlns:a16="http://schemas.microsoft.com/office/drawing/2014/main" id="{513EF580-1E00-4D1F-BCED-0CA81E0B20E4}"/>
              </a:ext>
            </a:extLst>
          </p:cNvPr>
          <p:cNvGraphicFramePr>
            <a:graphicFrameLocks noGrp="1" noChangeAspect="1"/>
          </p:cNvGraphicFramePr>
          <p:nvPr>
            <p:ph sz="half" idx="2"/>
          </p:nvPr>
        </p:nvGraphicFramePr>
        <p:xfrm>
          <a:off x="3962401" y="1752600"/>
          <a:ext cx="4113213" cy="2027238"/>
        </p:xfrm>
        <a:graphic>
          <a:graphicData uri="http://schemas.openxmlformats.org/presentationml/2006/ole">
            <mc:AlternateContent xmlns:mc="http://schemas.openxmlformats.org/markup-compatibility/2006">
              <mc:Choice xmlns:v="urn:schemas-microsoft-com:vml" Requires="v">
                <p:oleObj spid="_x0000_s6162" name="Visio" r:id="rId4" imgW="3111735" imgH="1533864" progId="Visio.Drawing.6">
                  <p:embed/>
                </p:oleObj>
              </mc:Choice>
              <mc:Fallback>
                <p:oleObj name="Visio" r:id="rId4" imgW="3111735" imgH="1533864" progId="Visio.Drawing.6">
                  <p:embed/>
                  <p:pic>
                    <p:nvPicPr>
                      <p:cNvPr id="32772" name="Object 6">
                        <a:extLst>
                          <a:ext uri="{FF2B5EF4-FFF2-40B4-BE49-F238E27FC236}">
                            <a16:creationId xmlns:a16="http://schemas.microsoft.com/office/drawing/2014/main" id="{513EF580-1E00-4D1F-BCED-0CA81E0B20E4}"/>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1" y="1752600"/>
                        <a:ext cx="4113213"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722286-9E2E-4040-A59C-518F6189B0D9}"/>
              </a:ext>
            </a:extLst>
          </p:cNvPr>
          <p:cNvSpPr>
            <a:spLocks noGrp="1" noChangeArrowheads="1"/>
          </p:cNvSpPr>
          <p:nvPr>
            <p:ph type="title"/>
          </p:nvPr>
        </p:nvSpPr>
        <p:spPr>
          <a:xfrm>
            <a:off x="838200" y="484632"/>
            <a:ext cx="9144000" cy="1609344"/>
          </a:xfrm>
        </p:spPr>
        <p:txBody>
          <a:bodyPr/>
          <a:lstStyle/>
          <a:p>
            <a:pPr>
              <a:defRPr/>
            </a:pPr>
            <a:r>
              <a:rPr lang="en-US" altLang="en-US" sz="5400" b="1" dirty="0">
                <a:solidFill>
                  <a:srgbClr val="C00000"/>
                </a:solidFill>
              </a:rPr>
              <a:t>Problem</a:t>
            </a:r>
            <a:endParaRPr lang="en-US" altLang="en-US" b="1" dirty="0">
              <a:solidFill>
                <a:srgbClr val="C00000"/>
              </a:solidFill>
            </a:endParaRPr>
          </a:p>
        </p:txBody>
      </p:sp>
      <p:sp>
        <p:nvSpPr>
          <p:cNvPr id="9219" name="Rectangle 3">
            <a:extLst>
              <a:ext uri="{FF2B5EF4-FFF2-40B4-BE49-F238E27FC236}">
                <a16:creationId xmlns:a16="http://schemas.microsoft.com/office/drawing/2014/main" id="{350540CC-A99A-4660-A58F-4E271F696BEB}"/>
              </a:ext>
            </a:extLst>
          </p:cNvPr>
          <p:cNvSpPr>
            <a:spLocks noGrp="1" noChangeArrowheads="1"/>
          </p:cNvSpPr>
          <p:nvPr>
            <p:ph idx="1"/>
          </p:nvPr>
        </p:nvSpPr>
        <p:spPr/>
        <p:txBody>
          <a:bodyPr/>
          <a:lstStyle/>
          <a:p>
            <a:pPr eaLnBrk="1" hangingPunct="1"/>
            <a:endParaRPr lang="en-US" altLang="en-US" dirty="0"/>
          </a:p>
          <a:p>
            <a:pPr eaLnBrk="1" hangingPunct="1">
              <a:buFont typeface="Wingdings" panose="05000000000000000000" pitchFamily="2" charset="2"/>
              <a:buChar char="§"/>
            </a:pPr>
            <a:r>
              <a:rPr lang="en-US" altLang="en-US" dirty="0"/>
              <a:t>You need to control access to an 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3BFC2C3-714A-466F-A892-9902DB90D78D}"/>
              </a:ext>
            </a:extLst>
          </p:cNvPr>
          <p:cNvSpPr>
            <a:spLocks noGrp="1" noChangeArrowheads="1"/>
          </p:cNvSpPr>
          <p:nvPr>
            <p:ph type="title"/>
          </p:nvPr>
        </p:nvSpPr>
        <p:spPr>
          <a:xfrm>
            <a:off x="1188720" y="152400"/>
            <a:ext cx="8793480" cy="1143000"/>
          </a:xfrm>
        </p:spPr>
        <p:txBody>
          <a:bodyPr/>
          <a:lstStyle/>
          <a:p>
            <a:pPr>
              <a:defRPr/>
            </a:pPr>
            <a:r>
              <a:rPr lang="en-US" altLang="en-US" sz="5400" b="1" dirty="0">
                <a:solidFill>
                  <a:srgbClr val="00B050"/>
                </a:solidFill>
              </a:rPr>
              <a:t>Solution</a:t>
            </a:r>
            <a:endParaRPr lang="en-US" altLang="en-US" b="1" dirty="0">
              <a:solidFill>
                <a:srgbClr val="00B050"/>
              </a:solidFill>
            </a:endParaRPr>
          </a:p>
        </p:txBody>
      </p:sp>
      <p:sp>
        <p:nvSpPr>
          <p:cNvPr id="7171" name="Rectangle 3">
            <a:extLst>
              <a:ext uri="{FF2B5EF4-FFF2-40B4-BE49-F238E27FC236}">
                <a16:creationId xmlns:a16="http://schemas.microsoft.com/office/drawing/2014/main" id="{E4F91A09-B8EE-45CA-8A57-46EC82053EE5}"/>
              </a:ext>
            </a:extLst>
          </p:cNvPr>
          <p:cNvSpPr>
            <a:spLocks noGrp="1" noChangeArrowheads="1"/>
          </p:cNvSpPr>
          <p:nvPr>
            <p:ph type="body" sz="half" idx="1"/>
          </p:nvPr>
        </p:nvSpPr>
        <p:spPr>
          <a:xfrm>
            <a:off x="1188720" y="1295400"/>
            <a:ext cx="10021824" cy="4163568"/>
          </a:xfrm>
        </p:spPr>
        <p:txBody>
          <a:bodyPr rtlCol="0">
            <a:normAutofit fontScale="92500" lnSpcReduction="20000"/>
          </a:bodyPr>
          <a:lstStyle/>
          <a:p>
            <a:pPr>
              <a:spcBef>
                <a:spcPts val="0"/>
              </a:spcBef>
              <a:spcAft>
                <a:spcPts val="125"/>
              </a:spcAft>
              <a:buClr>
                <a:schemeClr val="accent1">
                  <a:lumMod val="75000"/>
                </a:schemeClr>
              </a:buClr>
              <a:buFont typeface="Wingdings" panose="05000000000000000000" pitchFamily="2" charset="2"/>
              <a:buChar char="§"/>
              <a:defRPr/>
            </a:pPr>
            <a:r>
              <a:rPr lang="en-US" altLang="en-US" dirty="0"/>
              <a:t>Create a Proxy object that implements the same interface as the real object</a:t>
            </a:r>
          </a:p>
          <a:p>
            <a:pPr>
              <a:spcBef>
                <a:spcPts val="0"/>
              </a:spcBef>
              <a:spcAft>
                <a:spcPts val="125"/>
              </a:spcAft>
              <a:buClr>
                <a:schemeClr val="accent1">
                  <a:lumMod val="75000"/>
                </a:schemeClr>
              </a:buClr>
              <a:buFont typeface="Wingdings" panose="05000000000000000000" pitchFamily="2" charset="2"/>
              <a:buChar char="§"/>
              <a:defRPr/>
            </a:pPr>
            <a:endParaRPr lang="en-US" altLang="en-US" dirty="0"/>
          </a:p>
          <a:p>
            <a:pPr>
              <a:spcBef>
                <a:spcPts val="0"/>
              </a:spcBef>
              <a:spcAft>
                <a:spcPts val="125"/>
              </a:spcAft>
              <a:buClr>
                <a:schemeClr val="accent1">
                  <a:lumMod val="75000"/>
                </a:schemeClr>
              </a:buClr>
              <a:buFont typeface="Wingdings" panose="05000000000000000000" pitchFamily="2" charset="2"/>
              <a:buChar char="§"/>
              <a:defRPr/>
            </a:pPr>
            <a:r>
              <a:rPr lang="en-US" altLang="en-US" dirty="0"/>
              <a:t>Proxy is a structural design pattern that provides an object that acts as a substitute for a real service object used by a client. A proxy receives client requests, does some work (access control, caching, etc.) and then passes the request to a service object.</a:t>
            </a:r>
          </a:p>
          <a:p>
            <a:pPr>
              <a:spcBef>
                <a:spcPts val="0"/>
              </a:spcBef>
              <a:spcAft>
                <a:spcPts val="125"/>
              </a:spcAft>
              <a:buClr>
                <a:schemeClr val="accent1">
                  <a:lumMod val="75000"/>
                </a:schemeClr>
              </a:buClr>
              <a:buFont typeface="Wingdings" panose="05000000000000000000" pitchFamily="2" charset="2"/>
              <a:buChar char="§"/>
              <a:defRPr/>
            </a:pPr>
            <a:endParaRPr lang="en-US" altLang="en-US" dirty="0"/>
          </a:p>
          <a:p>
            <a:pPr>
              <a:spcBef>
                <a:spcPts val="0"/>
              </a:spcBef>
              <a:spcAft>
                <a:spcPts val="125"/>
              </a:spcAft>
              <a:buClr>
                <a:schemeClr val="accent1">
                  <a:lumMod val="75000"/>
                </a:schemeClr>
              </a:buClr>
              <a:buFont typeface="Wingdings" panose="05000000000000000000" pitchFamily="2" charset="2"/>
              <a:buChar char="§"/>
              <a:defRPr/>
            </a:pPr>
            <a:r>
              <a:rPr lang="en-US" altLang="en-US" dirty="0"/>
              <a:t>The Proxy object (usually) contains a reference to the real object</a:t>
            </a:r>
          </a:p>
          <a:p>
            <a:pPr>
              <a:spcBef>
                <a:spcPts val="0"/>
              </a:spcBef>
              <a:spcAft>
                <a:spcPts val="125"/>
              </a:spcAft>
              <a:buClr>
                <a:schemeClr val="accent1">
                  <a:lumMod val="75000"/>
                </a:schemeClr>
              </a:buClr>
              <a:buFont typeface="Wingdings" panose="05000000000000000000" pitchFamily="2" charset="2"/>
              <a:buChar char="§"/>
              <a:defRPr/>
            </a:pPr>
            <a:endParaRPr lang="en-US" altLang="en-US" dirty="0"/>
          </a:p>
          <a:p>
            <a:pPr>
              <a:spcBef>
                <a:spcPts val="0"/>
              </a:spcBef>
              <a:spcAft>
                <a:spcPts val="125"/>
              </a:spcAft>
              <a:buClr>
                <a:schemeClr val="accent1">
                  <a:lumMod val="75000"/>
                </a:schemeClr>
              </a:buClr>
              <a:buFont typeface="Wingdings" panose="05000000000000000000" pitchFamily="2" charset="2"/>
              <a:buChar char="§"/>
              <a:defRPr/>
            </a:pPr>
            <a:r>
              <a:rPr lang="en-US" altLang="en-US" dirty="0"/>
              <a:t>Clients are given a reference to the Proxy, not the real object</a:t>
            </a:r>
          </a:p>
          <a:p>
            <a:pPr>
              <a:spcBef>
                <a:spcPts val="0"/>
              </a:spcBef>
              <a:spcAft>
                <a:spcPts val="125"/>
              </a:spcAft>
              <a:buClr>
                <a:schemeClr val="accent1">
                  <a:lumMod val="75000"/>
                </a:schemeClr>
              </a:buClr>
              <a:buFont typeface="Wingdings" panose="05000000000000000000" pitchFamily="2" charset="2"/>
              <a:buChar char="§"/>
              <a:defRPr/>
            </a:pPr>
            <a:endParaRPr lang="en-US" altLang="en-US" dirty="0"/>
          </a:p>
          <a:p>
            <a:pPr>
              <a:spcBef>
                <a:spcPts val="0"/>
              </a:spcBef>
              <a:spcAft>
                <a:spcPts val="125"/>
              </a:spcAft>
              <a:buClr>
                <a:schemeClr val="accent1">
                  <a:lumMod val="75000"/>
                </a:schemeClr>
              </a:buClr>
              <a:buFont typeface="Wingdings" panose="05000000000000000000" pitchFamily="2" charset="2"/>
              <a:buChar char="§"/>
              <a:defRPr/>
            </a:pPr>
            <a:r>
              <a:rPr lang="en-US" altLang="en-US" dirty="0"/>
              <a:t>All client operations on the object pass through the Proxy, allowing the Proxy to perform additional processing</a:t>
            </a:r>
          </a:p>
        </p:txBody>
      </p:sp>
      <p:graphicFrame>
        <p:nvGraphicFramePr>
          <p:cNvPr id="11268" name="Object 4">
            <a:extLst>
              <a:ext uri="{FF2B5EF4-FFF2-40B4-BE49-F238E27FC236}">
                <a16:creationId xmlns:a16="http://schemas.microsoft.com/office/drawing/2014/main" id="{AC7EF310-B103-4021-83D8-8C22591EDEDC}"/>
              </a:ext>
            </a:extLst>
          </p:cNvPr>
          <p:cNvGraphicFramePr>
            <a:graphicFrameLocks noGrp="1" noChangeAspect="1"/>
          </p:cNvGraphicFramePr>
          <p:nvPr>
            <p:ph sz="half" idx="2"/>
          </p:nvPr>
        </p:nvGraphicFramePr>
        <p:xfrm>
          <a:off x="2414588" y="5857875"/>
          <a:ext cx="7543800" cy="839788"/>
        </p:xfrm>
        <a:graphic>
          <a:graphicData uri="http://schemas.openxmlformats.org/presentationml/2006/ole">
            <mc:AlternateContent xmlns:mc="http://schemas.openxmlformats.org/markup-compatibility/2006">
              <mc:Choice xmlns:v="urn:schemas-microsoft-com:vml" Requires="v">
                <p:oleObj spid="_x0000_s2074" name="Visio" r:id="rId4" imgW="3153440" imgH="351462" progId="Visio.Drawing.6">
                  <p:embed/>
                </p:oleObj>
              </mc:Choice>
              <mc:Fallback>
                <p:oleObj name="Visio" r:id="rId4" imgW="3153440" imgH="351462" progId="Visio.Drawing.6">
                  <p:embed/>
                  <p:pic>
                    <p:nvPicPr>
                      <p:cNvPr id="11268" name="Object 4">
                        <a:extLst>
                          <a:ext uri="{FF2B5EF4-FFF2-40B4-BE49-F238E27FC236}">
                            <a16:creationId xmlns:a16="http://schemas.microsoft.com/office/drawing/2014/main" id="{AC7EF310-B103-4021-83D8-8C22591EDEDC}"/>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4588" y="5857875"/>
                        <a:ext cx="7543800"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DC50EA6-1B58-45E7-8C26-9E1F8BC97E39}"/>
              </a:ext>
            </a:extLst>
          </p:cNvPr>
          <p:cNvSpPr>
            <a:spLocks noGrp="1" noChangeArrowheads="1"/>
          </p:cNvSpPr>
          <p:nvPr>
            <p:ph type="title"/>
          </p:nvPr>
        </p:nvSpPr>
        <p:spPr>
          <a:xfrm>
            <a:off x="2209800" y="484632"/>
            <a:ext cx="7772400" cy="1609344"/>
          </a:xfrm>
        </p:spPr>
        <p:txBody>
          <a:bodyPr/>
          <a:lstStyle/>
          <a:p>
            <a:pPr>
              <a:defRPr/>
            </a:pPr>
            <a:r>
              <a:rPr lang="en-US" altLang="en-US" sz="5400" b="1" dirty="0">
                <a:solidFill>
                  <a:srgbClr val="00B050"/>
                </a:solidFill>
              </a:rPr>
              <a:t>Solution</a:t>
            </a:r>
            <a:endParaRPr lang="en-US" altLang="en-US" b="1" dirty="0">
              <a:solidFill>
                <a:srgbClr val="00B050"/>
              </a:solidFill>
            </a:endParaRPr>
          </a:p>
        </p:txBody>
      </p:sp>
      <p:graphicFrame>
        <p:nvGraphicFramePr>
          <p:cNvPr id="13315" name="Object 4">
            <a:extLst>
              <a:ext uri="{FF2B5EF4-FFF2-40B4-BE49-F238E27FC236}">
                <a16:creationId xmlns:a16="http://schemas.microsoft.com/office/drawing/2014/main" id="{170EEF29-A9CD-448B-8A73-4B955DED0CF9}"/>
              </a:ext>
            </a:extLst>
          </p:cNvPr>
          <p:cNvGraphicFramePr>
            <a:graphicFrameLocks noGrp="1" noChangeAspect="1"/>
          </p:cNvGraphicFramePr>
          <p:nvPr>
            <p:ph idx="1"/>
            <p:extLst>
              <p:ext uri="{D42A27DB-BD31-4B8C-83A1-F6EECF244321}">
                <p14:modId xmlns:p14="http://schemas.microsoft.com/office/powerpoint/2010/main" val="4051880015"/>
              </p:ext>
            </p:extLst>
          </p:nvPr>
        </p:nvGraphicFramePr>
        <p:xfrm>
          <a:off x="3285744" y="2545080"/>
          <a:ext cx="5943600" cy="2762250"/>
        </p:xfrm>
        <a:graphic>
          <a:graphicData uri="http://schemas.openxmlformats.org/presentationml/2006/ole">
            <mc:AlternateContent xmlns:mc="http://schemas.openxmlformats.org/markup-compatibility/2006">
              <mc:Choice xmlns:v="urn:schemas-microsoft-com:vml" Requires="v">
                <p:oleObj spid="_x0000_s3093" name="Visio" r:id="rId4" imgW="3958616" imgH="1839440" progId="Visio.Drawing.6">
                  <p:embed/>
                </p:oleObj>
              </mc:Choice>
              <mc:Fallback>
                <p:oleObj name="Visio" r:id="rId4" imgW="3958616" imgH="1839440" progId="Visio.Drawing.6">
                  <p:embed/>
                  <p:pic>
                    <p:nvPicPr>
                      <p:cNvPr id="13315" name="Object 4">
                        <a:extLst>
                          <a:ext uri="{FF2B5EF4-FFF2-40B4-BE49-F238E27FC236}">
                            <a16:creationId xmlns:a16="http://schemas.microsoft.com/office/drawing/2014/main" id="{170EEF29-A9CD-448B-8A73-4B955DED0CF9}"/>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5744" y="2545080"/>
                        <a:ext cx="59436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7CB3-9574-4474-87A2-3F68124DE146}"/>
              </a:ext>
            </a:extLst>
          </p:cNvPr>
          <p:cNvSpPr>
            <a:spLocks noGrp="1"/>
          </p:cNvSpPr>
          <p:nvPr>
            <p:ph type="title"/>
          </p:nvPr>
        </p:nvSpPr>
        <p:spPr/>
        <p:txBody>
          <a:bodyPr>
            <a:normAutofit/>
          </a:bodyPr>
          <a:lstStyle/>
          <a:p>
            <a:r>
              <a:rPr lang="en-US" sz="5400" b="1" dirty="0"/>
              <a:t>Proxy Design Pattern</a:t>
            </a:r>
          </a:p>
        </p:txBody>
      </p:sp>
      <p:sp>
        <p:nvSpPr>
          <p:cNvPr id="3" name="Content Placeholder 2">
            <a:extLst>
              <a:ext uri="{FF2B5EF4-FFF2-40B4-BE49-F238E27FC236}">
                <a16:creationId xmlns:a16="http://schemas.microsoft.com/office/drawing/2014/main" id="{A186E771-B6A0-4CDB-A4A3-1B1D929682AF}"/>
              </a:ext>
            </a:extLst>
          </p:cNvPr>
          <p:cNvSpPr>
            <a:spLocks noGrp="1"/>
          </p:cNvSpPr>
          <p:nvPr>
            <p:ph idx="1"/>
          </p:nvPr>
        </p:nvSpPr>
        <p:spPr/>
        <p:txBody>
          <a:bodyPr/>
          <a:lstStyle/>
          <a:p>
            <a:endParaRPr lang="en-US" b="0" i="0" dirty="0">
              <a:solidFill>
                <a:srgbClr val="404040"/>
              </a:solidFill>
              <a:effectLst/>
              <a:latin typeface="Source Sans Pro" panose="020B0604020202020204" pitchFamily="34" charset="0"/>
            </a:endParaRPr>
          </a:p>
          <a:p>
            <a:pPr>
              <a:buFont typeface="Wingdings" panose="05000000000000000000" pitchFamily="2" charset="2"/>
              <a:buChar char="§"/>
            </a:pPr>
            <a:r>
              <a:rPr lang="en-US" b="0" i="0" dirty="0">
                <a:solidFill>
                  <a:srgbClr val="404040"/>
                </a:solidFill>
                <a:effectLst/>
                <a:latin typeface="Source Sans Pro" panose="020B0604020202020204" pitchFamily="34" charset="0"/>
              </a:rPr>
              <a:t>The Proxy design pattern allows to define a “</a:t>
            </a:r>
            <a:r>
              <a:rPr lang="en-US" b="0" i="1" dirty="0">
                <a:solidFill>
                  <a:srgbClr val="404040"/>
                </a:solidFill>
                <a:effectLst/>
                <a:latin typeface="Source Sans Pro" panose="020B0604020202020204" pitchFamily="34" charset="0"/>
              </a:rPr>
              <a:t>proxy</a:t>
            </a:r>
            <a:r>
              <a:rPr lang="en-US" b="0" i="0" dirty="0">
                <a:solidFill>
                  <a:srgbClr val="404040"/>
                </a:solidFill>
                <a:effectLst/>
                <a:latin typeface="Source Sans Pro" panose="020B0604020202020204" pitchFamily="34" charset="0"/>
              </a:rPr>
              <a:t>” class</a:t>
            </a:r>
          </a:p>
          <a:p>
            <a:pPr>
              <a:buFont typeface="Wingdings" panose="05000000000000000000" pitchFamily="2" charset="2"/>
              <a:buChar char="§"/>
            </a:pPr>
            <a:endParaRPr lang="en-US" dirty="0">
              <a:solidFill>
                <a:srgbClr val="404040"/>
              </a:solidFill>
              <a:latin typeface="Source Sans Pro" panose="020B0604020202020204" pitchFamily="34" charset="0"/>
            </a:endParaRPr>
          </a:p>
          <a:p>
            <a:pPr>
              <a:buFont typeface="Wingdings" panose="05000000000000000000" pitchFamily="2" charset="2"/>
              <a:buChar char="§"/>
            </a:pPr>
            <a:r>
              <a:rPr lang="en-US" dirty="0">
                <a:solidFill>
                  <a:srgbClr val="404040"/>
                </a:solidFill>
                <a:latin typeface="Source Sans Pro" panose="020B0604020202020204" pitchFamily="34" charset="0"/>
              </a:rPr>
              <a:t>The proxy or </a:t>
            </a:r>
            <a:r>
              <a:rPr lang="en-US" b="0" i="0" dirty="0">
                <a:solidFill>
                  <a:srgbClr val="404040"/>
                </a:solidFill>
                <a:effectLst/>
                <a:latin typeface="Source Sans Pro" panose="020B0503030403020204" pitchFamily="34" charset="0"/>
              </a:rPr>
              <a:t>wrapper object can be called by the client </a:t>
            </a:r>
            <a:r>
              <a:rPr lang="en-US" dirty="0">
                <a:solidFill>
                  <a:srgbClr val="404040"/>
                </a:solidFill>
                <a:latin typeface="Source Sans Pro" panose="020B0503030403020204" pitchFamily="34" charset="0"/>
              </a:rPr>
              <a:t>program </a:t>
            </a:r>
            <a:r>
              <a:rPr lang="en-US" b="0" i="0" dirty="0">
                <a:solidFill>
                  <a:srgbClr val="404040"/>
                </a:solidFill>
                <a:effectLst/>
                <a:latin typeface="Source Sans Pro" panose="020B0503030403020204" pitchFamily="34" charset="0"/>
              </a:rPr>
              <a:t>to access the product object without exposing its details</a:t>
            </a:r>
          </a:p>
          <a:p>
            <a:pPr>
              <a:buFont typeface="Wingdings" panose="05000000000000000000" pitchFamily="2" charset="2"/>
              <a:buChar char="§"/>
            </a:pPr>
            <a:endParaRPr lang="en-US" dirty="0">
              <a:solidFill>
                <a:srgbClr val="404040"/>
              </a:solidFill>
              <a:latin typeface="Source Sans Pro" panose="020B0503030403020204" pitchFamily="34" charset="0"/>
            </a:endParaRPr>
          </a:p>
          <a:p>
            <a:pPr>
              <a:buFont typeface="Wingdings" panose="05000000000000000000" pitchFamily="2" charset="2"/>
              <a:buChar char="§"/>
            </a:pPr>
            <a:r>
              <a:rPr lang="en-US" b="0" i="0" dirty="0">
                <a:solidFill>
                  <a:srgbClr val="404040"/>
                </a:solidFill>
                <a:effectLst/>
                <a:latin typeface="Source Sans Pro" panose="020B0503030403020204" pitchFamily="34" charset="0"/>
              </a:rPr>
              <a:t>This proxy class can also be used to add extra functionality without changing the product behavior</a:t>
            </a:r>
            <a:endParaRPr lang="en-US" dirty="0"/>
          </a:p>
        </p:txBody>
      </p:sp>
    </p:spTree>
    <p:extLst>
      <p:ext uri="{BB962C8B-B14F-4D97-AF65-F5344CB8AC3E}">
        <p14:creationId xmlns:p14="http://schemas.microsoft.com/office/powerpoint/2010/main" val="136367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2FF6-823C-4325-8849-41D7DD7AC3E5}"/>
              </a:ext>
            </a:extLst>
          </p:cNvPr>
          <p:cNvSpPr>
            <a:spLocks noGrp="1"/>
          </p:cNvSpPr>
          <p:nvPr>
            <p:ph type="title"/>
          </p:nvPr>
        </p:nvSpPr>
        <p:spPr/>
        <p:txBody>
          <a:bodyPr/>
          <a:lstStyle/>
          <a:p>
            <a:r>
              <a:rPr lang="en-US" sz="5400" b="1" dirty="0"/>
              <a:t>Example</a:t>
            </a:r>
            <a:endParaRPr lang="en-US" b="1" dirty="0"/>
          </a:p>
        </p:txBody>
      </p:sp>
      <p:sp>
        <p:nvSpPr>
          <p:cNvPr id="3" name="Content Placeholder 2">
            <a:extLst>
              <a:ext uri="{FF2B5EF4-FFF2-40B4-BE49-F238E27FC236}">
                <a16:creationId xmlns:a16="http://schemas.microsoft.com/office/drawing/2014/main" id="{2E9D3B74-ECD1-4BCF-AE6F-D6B9E42153C7}"/>
              </a:ext>
            </a:extLst>
          </p:cNvPr>
          <p:cNvSpPr>
            <a:spLocks noGrp="1"/>
          </p:cNvSpPr>
          <p:nvPr>
            <p:ph idx="1"/>
          </p:nvPr>
        </p:nvSpPr>
        <p:spPr/>
        <p:txBody>
          <a:bodyPr/>
          <a:lstStyle/>
          <a:p>
            <a:pPr>
              <a:buFont typeface="Wingdings" panose="05000000000000000000" pitchFamily="2" charset="2"/>
              <a:buChar char="§"/>
            </a:pPr>
            <a:endParaRPr lang="en-US" b="0" i="0" dirty="0">
              <a:solidFill>
                <a:srgbClr val="404040"/>
              </a:solidFill>
              <a:effectLst/>
              <a:latin typeface="Source Sans Pro" panose="020B0503030403020204" pitchFamily="34" charset="0"/>
            </a:endParaRPr>
          </a:p>
          <a:p>
            <a:pPr>
              <a:buFont typeface="Wingdings" panose="05000000000000000000" pitchFamily="2" charset="2"/>
              <a:buChar char="§"/>
            </a:pPr>
            <a:r>
              <a:rPr lang="en-US" b="0" i="0" dirty="0">
                <a:solidFill>
                  <a:srgbClr val="404040"/>
                </a:solidFill>
                <a:effectLst/>
                <a:latin typeface="Source Sans Pro" panose="020B0503030403020204" pitchFamily="34" charset="0"/>
              </a:rPr>
              <a:t>Consider an election system where every person aged more than 25 years are allowed to cast their vote</a:t>
            </a:r>
          </a:p>
          <a:p>
            <a:pPr>
              <a:buFont typeface="Wingdings" panose="05000000000000000000" pitchFamily="2" charset="2"/>
              <a:buChar char="§"/>
            </a:pPr>
            <a:endParaRPr lang="en-US" b="0" i="0" dirty="0">
              <a:solidFill>
                <a:srgbClr val="404040"/>
              </a:solidFill>
              <a:effectLst/>
              <a:latin typeface="Source Sans Pro" panose="020B0503030403020204" pitchFamily="34" charset="0"/>
            </a:endParaRPr>
          </a:p>
          <a:p>
            <a:pPr>
              <a:buFont typeface="Wingdings" panose="05000000000000000000" pitchFamily="2" charset="2"/>
              <a:buChar char="§"/>
            </a:pPr>
            <a:r>
              <a:rPr lang="en-US" b="0" i="0" dirty="0">
                <a:solidFill>
                  <a:srgbClr val="404040"/>
                </a:solidFill>
                <a:effectLst/>
                <a:latin typeface="Source Sans Pro" panose="020B0503030403020204" pitchFamily="34" charset="0"/>
              </a:rPr>
              <a:t>Since, each country has their own age limit for voting thus the same product code can be applied in all the countries by introducing a proxy or wrapper class in which we will have to handle this age-limit criteria</a:t>
            </a:r>
          </a:p>
        </p:txBody>
      </p:sp>
    </p:spTree>
    <p:extLst>
      <p:ext uri="{BB962C8B-B14F-4D97-AF65-F5344CB8AC3E}">
        <p14:creationId xmlns:p14="http://schemas.microsoft.com/office/powerpoint/2010/main" val="57896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E8F9-B8F7-430B-983E-29A8F75B2F2E}"/>
              </a:ext>
            </a:extLst>
          </p:cNvPr>
          <p:cNvSpPr>
            <a:spLocks noGrp="1"/>
          </p:cNvSpPr>
          <p:nvPr>
            <p:ph type="title"/>
          </p:nvPr>
        </p:nvSpPr>
        <p:spPr/>
        <p:txBody>
          <a:bodyPr/>
          <a:lstStyle/>
          <a:p>
            <a:r>
              <a:rPr lang="en-US" sz="5400" b="1" dirty="0"/>
              <a:t>Example</a:t>
            </a:r>
            <a:endParaRPr lang="en-US" b="1" dirty="0"/>
          </a:p>
        </p:txBody>
      </p:sp>
      <p:sp>
        <p:nvSpPr>
          <p:cNvPr id="5" name="Rectangle 3">
            <a:extLst>
              <a:ext uri="{FF2B5EF4-FFF2-40B4-BE49-F238E27FC236}">
                <a16:creationId xmlns:a16="http://schemas.microsoft.com/office/drawing/2014/main" id="{43D6DD0E-170E-420A-8541-652AF0E93856}"/>
              </a:ext>
            </a:extLst>
          </p:cNvPr>
          <p:cNvSpPr>
            <a:spLocks noGrp="1" noChangeArrowheads="1"/>
          </p:cNvSpPr>
          <p:nvPr>
            <p:ph idx="1"/>
          </p:nvPr>
        </p:nvSpPr>
        <p:spPr bwMode="auto">
          <a:xfrm>
            <a:off x="829056" y="1957112"/>
            <a:ext cx="3121152"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latin typeface="Monaco"/>
              </a:rPr>
              <a:t>/* Real Object Class */</a:t>
            </a:r>
            <a:endParaRPr kumimoji="0" lang="en-US" altLang="en-US" sz="1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00000"/>
                </a:solidFill>
                <a:effectLst/>
                <a:latin typeface="Monaco"/>
              </a:rPr>
              <a:t>class</a:t>
            </a:r>
            <a:r>
              <a:rPr kumimoji="0" lang="en-US" altLang="en-US" sz="1600" b="0" i="0" u="none" strike="noStrike" cap="none" normalizeH="0" baseline="0" dirty="0">
                <a:ln>
                  <a:noFill/>
                </a:ln>
                <a:effectLst/>
                <a:latin typeface="Monaco"/>
              </a:rPr>
              <a:t> </a:t>
            </a:r>
            <a:r>
              <a:rPr kumimoji="0" lang="en-US" altLang="en-US" sz="1100" b="1" i="0" u="none" strike="noStrike" cap="none" normalizeH="0" baseline="0" dirty="0">
                <a:ln>
                  <a:noFill/>
                </a:ln>
                <a:solidFill>
                  <a:srgbClr val="0070C0"/>
                </a:solidFill>
                <a:effectLst/>
                <a:latin typeface="Monaco"/>
              </a:rPr>
              <a:t>Election</a:t>
            </a:r>
            <a:endParaRPr kumimoji="0" lang="en-US" altLang="en-US" sz="1000" b="1"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70C0"/>
                </a:solidFill>
                <a:effectLst/>
                <a:latin typeface="Monaco"/>
              </a:rPr>
              <a:t>{</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70C0"/>
                </a:solidFill>
                <a:effectLst/>
                <a:latin typeface="Monaco"/>
              </a:rPr>
              <a:t>public</a:t>
            </a:r>
            <a:r>
              <a:rPr kumimoji="0" lang="en-US" altLang="en-US" sz="1100" b="0" i="0" u="none" strike="noStrike" cap="none" normalizeH="0" baseline="0" dirty="0">
                <a:ln>
                  <a:noFill/>
                </a:ln>
                <a:solidFill>
                  <a:srgbClr val="0070C0"/>
                </a:solidFill>
                <a:effectLst/>
                <a:latin typeface="Monaco"/>
              </a:rPr>
              <a:t>:</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70C0"/>
                </a:solidFill>
                <a:effectLst/>
                <a:latin typeface="Monaco"/>
              </a:rPr>
              <a:t>    </a:t>
            </a:r>
            <a:r>
              <a:rPr kumimoji="0" lang="en-US" altLang="en-US" sz="1100" b="1" i="0" u="none" strike="noStrike" cap="none" normalizeH="0" baseline="0" dirty="0">
                <a:ln>
                  <a:noFill/>
                </a:ln>
                <a:solidFill>
                  <a:srgbClr val="0070C0"/>
                </a:solidFill>
                <a:effectLst/>
                <a:latin typeface="Monaco"/>
              </a:rPr>
              <a:t>void</a:t>
            </a:r>
            <a:r>
              <a:rPr kumimoji="0" lang="en-US" altLang="en-US" sz="1600" b="0" i="0" u="none" strike="noStrike" cap="none" normalizeH="0" baseline="0" dirty="0">
                <a:ln>
                  <a:noFill/>
                </a:ln>
                <a:solidFill>
                  <a:srgbClr val="0070C0"/>
                </a:solidFill>
                <a:effectLst/>
                <a:latin typeface="Monaco"/>
              </a:rPr>
              <a:t> </a:t>
            </a:r>
            <a:r>
              <a:rPr kumimoji="0" lang="en-US" altLang="en-US" sz="1100" b="0" i="0" u="none" strike="noStrike" cap="none" normalizeH="0" baseline="0" dirty="0">
                <a:ln>
                  <a:noFill/>
                </a:ln>
                <a:solidFill>
                  <a:srgbClr val="0070C0"/>
                </a:solidFill>
                <a:effectLst/>
                <a:latin typeface="Monaco"/>
              </a:rPr>
              <a:t>vote()</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70C0"/>
                </a:solidFill>
                <a:effectLst/>
                <a:latin typeface="Monaco"/>
              </a:rPr>
              <a:t>    {</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70C0"/>
                </a:solidFill>
                <a:effectLst/>
                <a:latin typeface="Monaco"/>
              </a:rPr>
              <a:t>        </a:t>
            </a:r>
            <a:r>
              <a:rPr kumimoji="0" lang="en-US" altLang="en-US" sz="1100" b="0" i="0" u="none" strike="noStrike" cap="none" normalizeH="0" baseline="0" dirty="0" err="1">
                <a:ln>
                  <a:noFill/>
                </a:ln>
                <a:solidFill>
                  <a:srgbClr val="0070C0"/>
                </a:solidFill>
                <a:effectLst/>
                <a:latin typeface="Monaco"/>
              </a:rPr>
              <a:t>cout</a:t>
            </a:r>
            <a:r>
              <a:rPr kumimoji="0" lang="en-US" altLang="en-US" sz="1100" b="0" i="0" u="none" strike="noStrike" cap="none" normalizeH="0" baseline="0" dirty="0">
                <a:ln>
                  <a:noFill/>
                </a:ln>
                <a:solidFill>
                  <a:srgbClr val="0070C0"/>
                </a:solidFill>
                <a:effectLst/>
                <a:latin typeface="Monaco"/>
              </a:rPr>
              <a:t>&lt;&lt;“Vote casted."&lt;&lt;</a:t>
            </a:r>
            <a:r>
              <a:rPr kumimoji="0" lang="en-US" altLang="en-US" sz="1100" b="0" i="0" u="none" strike="noStrike" cap="none" normalizeH="0" baseline="0" dirty="0" err="1">
                <a:ln>
                  <a:noFill/>
                </a:ln>
                <a:solidFill>
                  <a:srgbClr val="0070C0"/>
                </a:solidFill>
                <a:effectLst/>
                <a:latin typeface="Monaco"/>
              </a:rPr>
              <a:t>endl</a:t>
            </a:r>
            <a:r>
              <a:rPr kumimoji="0" lang="en-US" altLang="en-US" sz="1100" b="0" i="0" u="none" strike="noStrike" cap="none" normalizeH="0" baseline="0" dirty="0">
                <a:ln>
                  <a:noFill/>
                </a:ln>
                <a:solidFill>
                  <a:srgbClr val="0070C0"/>
                </a:solidFill>
                <a:effectLst/>
                <a:latin typeface="Monaco"/>
              </a:rPr>
              <a:t>;</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70C0"/>
                </a:solidFill>
                <a:effectLst/>
                <a:latin typeface="Monaco"/>
              </a:rPr>
              <a:t>    }</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70C0"/>
                </a:solidFill>
                <a:effectLst/>
                <a:latin typeface="Monaco"/>
              </a:rPr>
              <a:t>};</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0C0"/>
                </a:solidFill>
                <a:effectLst/>
                <a:latin typeface="Monaco"/>
              </a:rPr>
              <a:t> </a:t>
            </a:r>
            <a:endParaRPr kumimoji="0" lang="en-US" altLang="en-US" sz="1000" b="0" i="0" u="none" strike="noStrike" cap="none" normalizeH="0" baseline="0" dirty="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00000"/>
                </a:solidFill>
                <a:effectLst/>
                <a:latin typeface="Monaco"/>
              </a:rPr>
              <a:t>class</a:t>
            </a:r>
            <a:r>
              <a:rPr kumimoji="0" lang="en-US" altLang="en-US" sz="1600" b="0" i="0" u="none" strike="noStrike" cap="none" normalizeH="0" baseline="0" dirty="0">
                <a:ln>
                  <a:noFill/>
                </a:ln>
                <a:effectLst/>
                <a:latin typeface="Monaco"/>
              </a:rPr>
              <a:t> </a:t>
            </a:r>
            <a:r>
              <a:rPr kumimoji="0" lang="en-US" altLang="en-US" sz="1100" b="1" i="0" u="none" strike="noStrike" cap="none" normalizeH="0" baseline="0" dirty="0">
                <a:ln>
                  <a:noFill/>
                </a:ln>
                <a:solidFill>
                  <a:schemeClr val="accent6">
                    <a:lumMod val="75000"/>
                  </a:schemeClr>
                </a:solidFill>
                <a:effectLst/>
                <a:latin typeface="Monaco"/>
              </a:rPr>
              <a:t>Person</a:t>
            </a:r>
            <a:endParaRPr kumimoji="0" lang="en-US" altLang="en-US" sz="1000" b="1"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accent6">
                    <a:lumMod val="75000"/>
                  </a:schemeClr>
                </a:solidFill>
                <a:effectLst/>
                <a:latin typeface="Monaco"/>
              </a:rPr>
              <a:t>private</a:t>
            </a:r>
            <a:r>
              <a:rPr kumimoji="0" lang="en-US" altLang="en-US" sz="1100" b="0" i="0" u="none" strike="noStrike" cap="none" normalizeH="0" baseline="0" dirty="0">
                <a:ln>
                  <a:noFill/>
                </a:ln>
                <a:solidFill>
                  <a:schemeClr val="accent6">
                    <a:lumMod val="75000"/>
                  </a:schemeClr>
                </a:solidFill>
                <a:effectLst/>
                <a:latin typeface="Monaco"/>
              </a:rPr>
              <a:t>:</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    </a:t>
            </a:r>
            <a:r>
              <a:rPr kumimoji="0" lang="en-US" altLang="en-US" sz="1100" b="1" i="0" u="none" strike="noStrike" cap="none" normalizeH="0" baseline="0" dirty="0">
                <a:ln>
                  <a:noFill/>
                </a:ln>
                <a:solidFill>
                  <a:schemeClr val="accent6">
                    <a:lumMod val="75000"/>
                  </a:schemeClr>
                </a:solidFill>
                <a:effectLst/>
                <a:latin typeface="Monaco"/>
              </a:rPr>
              <a:t>int</a:t>
            </a:r>
            <a:r>
              <a:rPr kumimoji="0" lang="en-US" altLang="en-US" sz="1600" b="0" i="0" u="none" strike="noStrike" cap="none" normalizeH="0" baseline="0" dirty="0">
                <a:ln>
                  <a:noFill/>
                </a:ln>
                <a:solidFill>
                  <a:schemeClr val="accent6">
                    <a:lumMod val="75000"/>
                  </a:schemeClr>
                </a:solidFill>
                <a:effectLst/>
                <a:latin typeface="Monaco"/>
              </a:rPr>
              <a:t> </a:t>
            </a:r>
            <a:r>
              <a:rPr kumimoji="0" lang="en-US" altLang="en-US" sz="1100" b="0" i="0" u="none" strike="noStrike" cap="none" normalizeH="0" baseline="0" dirty="0" err="1">
                <a:ln>
                  <a:noFill/>
                </a:ln>
                <a:solidFill>
                  <a:schemeClr val="accent6">
                    <a:lumMod val="75000"/>
                  </a:schemeClr>
                </a:solidFill>
                <a:effectLst/>
                <a:latin typeface="Monaco"/>
              </a:rPr>
              <a:t>m_age</a:t>
            </a:r>
            <a:r>
              <a:rPr kumimoji="0" lang="en-US" altLang="en-US" sz="1100" b="0" i="0" u="none" strike="noStrike" cap="none" normalizeH="0" baseline="0" dirty="0">
                <a:ln>
                  <a:noFill/>
                </a:ln>
                <a:solidFill>
                  <a:schemeClr val="accent6">
                    <a:lumMod val="75000"/>
                  </a:schemeClr>
                </a:solidFill>
                <a:effectLst/>
                <a:latin typeface="Monaco"/>
              </a:rPr>
              <a:t>;</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accent6">
                    <a:lumMod val="75000"/>
                  </a:schemeClr>
                </a:solidFill>
                <a:effectLst/>
                <a:latin typeface="Monaco"/>
              </a:rPr>
              <a:t>public</a:t>
            </a:r>
            <a:r>
              <a:rPr kumimoji="0" lang="en-US" altLang="en-US" sz="1100" b="0" i="0" u="none" strike="noStrike" cap="none" normalizeH="0" baseline="0" dirty="0">
                <a:ln>
                  <a:noFill/>
                </a:ln>
                <a:solidFill>
                  <a:schemeClr val="accent6">
                    <a:lumMod val="75000"/>
                  </a:schemeClr>
                </a:solidFill>
                <a:effectLst/>
                <a:latin typeface="Monaco"/>
              </a:rPr>
              <a:t>:</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    Person(</a:t>
            </a:r>
            <a:r>
              <a:rPr kumimoji="0" lang="en-US" altLang="en-US" sz="1100" b="1" i="0" u="none" strike="noStrike" cap="none" normalizeH="0" baseline="0" dirty="0">
                <a:ln>
                  <a:noFill/>
                </a:ln>
                <a:solidFill>
                  <a:schemeClr val="accent6">
                    <a:lumMod val="75000"/>
                  </a:schemeClr>
                </a:solidFill>
                <a:effectLst/>
                <a:latin typeface="Monaco"/>
              </a:rPr>
              <a:t>int</a:t>
            </a:r>
            <a:r>
              <a:rPr kumimoji="0" lang="en-US" altLang="en-US" sz="1600" b="0" i="0" u="none" strike="noStrike" cap="none" normalizeH="0" baseline="0" dirty="0">
                <a:ln>
                  <a:noFill/>
                </a:ln>
                <a:solidFill>
                  <a:schemeClr val="accent6">
                    <a:lumMod val="75000"/>
                  </a:schemeClr>
                </a:solidFill>
                <a:effectLst/>
                <a:latin typeface="Monaco"/>
              </a:rPr>
              <a:t> </a:t>
            </a:r>
            <a:r>
              <a:rPr kumimoji="0" lang="en-US" altLang="en-US" sz="1100" b="0" i="0" u="none" strike="noStrike" cap="none" normalizeH="0" baseline="0" dirty="0">
                <a:ln>
                  <a:noFill/>
                </a:ln>
                <a:solidFill>
                  <a:schemeClr val="accent6">
                    <a:lumMod val="75000"/>
                  </a:schemeClr>
                </a:solidFill>
                <a:effectLst/>
                <a:latin typeface="Monaco"/>
              </a:rPr>
              <a:t>age): </a:t>
            </a:r>
            <a:r>
              <a:rPr kumimoji="0" lang="en-US" altLang="en-US" sz="1100" b="0" i="0" u="none" strike="noStrike" cap="none" normalizeH="0" baseline="0" dirty="0" err="1">
                <a:ln>
                  <a:noFill/>
                </a:ln>
                <a:solidFill>
                  <a:schemeClr val="accent6">
                    <a:lumMod val="75000"/>
                  </a:schemeClr>
                </a:solidFill>
                <a:effectLst/>
                <a:latin typeface="Monaco"/>
              </a:rPr>
              <a:t>m_age</a:t>
            </a:r>
            <a:r>
              <a:rPr kumimoji="0" lang="en-US" altLang="en-US" sz="1100" b="0" i="0" u="none" strike="noStrike" cap="none" normalizeH="0" baseline="0" dirty="0">
                <a:ln>
                  <a:noFill/>
                </a:ln>
                <a:solidFill>
                  <a:schemeClr val="accent6">
                    <a:lumMod val="75000"/>
                  </a:schemeClr>
                </a:solidFill>
                <a:effectLst/>
                <a:latin typeface="Monaco"/>
              </a:rPr>
              <a:t>(age){}</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6">
                    <a:lumMod val="75000"/>
                  </a:schemeClr>
                </a:solidFill>
                <a:effectLst/>
                <a:latin typeface="Monaco"/>
              </a:rPr>
              <a:t> </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    </a:t>
            </a:r>
            <a:r>
              <a:rPr kumimoji="0" lang="en-US" altLang="en-US" sz="1100" b="1" i="0" u="none" strike="noStrike" cap="none" normalizeH="0" baseline="0" dirty="0">
                <a:ln>
                  <a:noFill/>
                </a:ln>
                <a:solidFill>
                  <a:schemeClr val="accent6">
                    <a:lumMod val="75000"/>
                  </a:schemeClr>
                </a:solidFill>
                <a:effectLst/>
                <a:latin typeface="Monaco"/>
              </a:rPr>
              <a:t>int</a:t>
            </a:r>
            <a:r>
              <a:rPr kumimoji="0" lang="en-US" altLang="en-US" sz="1600" b="0" i="0" u="none" strike="noStrike" cap="none" normalizeH="0" baseline="0" dirty="0">
                <a:ln>
                  <a:noFill/>
                </a:ln>
                <a:solidFill>
                  <a:schemeClr val="accent6">
                    <a:lumMod val="75000"/>
                  </a:schemeClr>
                </a:solidFill>
                <a:effectLst/>
                <a:latin typeface="Monaco"/>
              </a:rPr>
              <a:t> </a:t>
            </a:r>
            <a:r>
              <a:rPr kumimoji="0" lang="en-US" altLang="en-US" sz="1100" b="0" i="0" u="none" strike="noStrike" cap="none" normalizeH="0" baseline="0" dirty="0" err="1">
                <a:ln>
                  <a:noFill/>
                </a:ln>
                <a:solidFill>
                  <a:schemeClr val="accent6">
                    <a:lumMod val="75000"/>
                  </a:schemeClr>
                </a:solidFill>
                <a:effectLst/>
                <a:latin typeface="Monaco"/>
              </a:rPr>
              <a:t>getAge</a:t>
            </a:r>
            <a:r>
              <a:rPr kumimoji="0" lang="en-US" altLang="en-US" sz="1100" b="0" i="0" u="none" strike="noStrike" cap="none" normalizeH="0" baseline="0" dirty="0">
                <a:ln>
                  <a:noFill/>
                </a:ln>
                <a:solidFill>
                  <a:schemeClr val="accent6">
                    <a:lumMod val="75000"/>
                  </a:schemeClr>
                </a:solidFill>
                <a:effectLst/>
                <a:latin typeface="Monaco"/>
              </a:rPr>
              <a:t>()</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    {</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        </a:t>
            </a:r>
            <a:r>
              <a:rPr kumimoji="0" lang="en-US" altLang="en-US" sz="1100" b="1" i="0" u="none" strike="noStrike" cap="none" normalizeH="0" baseline="0" dirty="0">
                <a:ln>
                  <a:noFill/>
                </a:ln>
                <a:solidFill>
                  <a:schemeClr val="accent6">
                    <a:lumMod val="75000"/>
                  </a:schemeClr>
                </a:solidFill>
                <a:effectLst/>
                <a:latin typeface="Monaco"/>
              </a:rPr>
              <a:t>return</a:t>
            </a:r>
            <a:r>
              <a:rPr kumimoji="0" lang="en-US" altLang="en-US" sz="1600" b="0" i="0" u="none" strike="noStrike" cap="none" normalizeH="0" baseline="0" dirty="0">
                <a:ln>
                  <a:noFill/>
                </a:ln>
                <a:solidFill>
                  <a:schemeClr val="accent6">
                    <a:lumMod val="75000"/>
                  </a:schemeClr>
                </a:solidFill>
                <a:effectLst/>
                <a:latin typeface="Monaco"/>
              </a:rPr>
              <a:t> </a:t>
            </a:r>
            <a:r>
              <a:rPr kumimoji="0" lang="en-US" altLang="en-US" sz="1100" b="0" i="0" u="none" strike="noStrike" cap="none" normalizeH="0" baseline="0" dirty="0" err="1">
                <a:ln>
                  <a:noFill/>
                </a:ln>
                <a:solidFill>
                  <a:schemeClr val="accent6">
                    <a:lumMod val="75000"/>
                  </a:schemeClr>
                </a:solidFill>
                <a:effectLst/>
                <a:latin typeface="Monaco"/>
              </a:rPr>
              <a:t>m_age</a:t>
            </a:r>
            <a:r>
              <a:rPr kumimoji="0" lang="en-US" altLang="en-US" sz="1100" b="0" i="0" u="none" strike="noStrike" cap="none" normalizeH="0" baseline="0" dirty="0">
                <a:ln>
                  <a:noFill/>
                </a:ln>
                <a:solidFill>
                  <a:schemeClr val="accent6">
                    <a:lumMod val="75000"/>
                  </a:schemeClr>
                </a:solidFill>
                <a:effectLst/>
                <a:latin typeface="Monaco"/>
              </a:rPr>
              <a:t>;</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    }</a:t>
            </a:r>
            <a:endParaRPr kumimoji="0" lang="en-US" altLang="en-US" sz="1000" b="0" i="0" u="none" strike="noStrike" cap="none" normalizeH="0" baseline="0" dirty="0">
              <a:ln>
                <a:noFill/>
              </a:ln>
              <a:solidFill>
                <a:schemeClr val="accent6">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6">
                    <a:lumMod val="75000"/>
                  </a:schemeClr>
                </a:solidFill>
                <a:effectLst/>
                <a:latin typeface="Monaco"/>
              </a:rPr>
              <a:t>};</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p:txBody>
      </p:sp>
      <p:sp>
        <p:nvSpPr>
          <p:cNvPr id="10" name="Rectangle 3">
            <a:extLst>
              <a:ext uri="{FF2B5EF4-FFF2-40B4-BE49-F238E27FC236}">
                <a16:creationId xmlns:a16="http://schemas.microsoft.com/office/drawing/2014/main" id="{6015375D-67A0-4D8D-8279-3A2D8A5CF9D1}"/>
              </a:ext>
            </a:extLst>
          </p:cNvPr>
          <p:cNvSpPr txBox="1">
            <a:spLocks noChangeArrowheads="1"/>
          </p:cNvSpPr>
          <p:nvPr/>
        </p:nvSpPr>
        <p:spPr bwMode="auto">
          <a:xfrm>
            <a:off x="4126993" y="2011116"/>
            <a:ext cx="3197352"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100" dirty="0">
                <a:latin typeface="Monaco"/>
              </a:rPr>
              <a:t>/* Proxy Class */</a:t>
            </a:r>
          </a:p>
          <a:p>
            <a:pPr marL="0" indent="0">
              <a:lnSpc>
                <a:spcPct val="100000"/>
              </a:lnSpc>
              <a:buFontTx/>
              <a:buNone/>
            </a:pPr>
            <a:r>
              <a:rPr lang="en-US" altLang="en-US" sz="1100" b="1" dirty="0">
                <a:solidFill>
                  <a:srgbClr val="C00000"/>
                </a:solidFill>
                <a:latin typeface="Monaco"/>
              </a:rPr>
              <a:t>class</a:t>
            </a:r>
            <a:r>
              <a:rPr lang="en-US" altLang="en-US" sz="1100" b="1" dirty="0">
                <a:latin typeface="Monaco"/>
              </a:rPr>
              <a:t> </a:t>
            </a:r>
            <a:r>
              <a:rPr lang="en-US" altLang="en-US" sz="1100" b="1" dirty="0" err="1">
                <a:solidFill>
                  <a:srgbClr val="FFC000"/>
                </a:solidFill>
                <a:latin typeface="Monaco"/>
              </a:rPr>
              <a:t>ProxyElection</a:t>
            </a:r>
            <a:endParaRPr lang="en-US" altLang="en-US" sz="1100" b="1" dirty="0">
              <a:solidFill>
                <a:srgbClr val="FFC000"/>
              </a:solidFill>
              <a:latin typeface="Monaco"/>
            </a:endParaRPr>
          </a:p>
          <a:p>
            <a:pPr marL="0" indent="0">
              <a:lnSpc>
                <a:spcPct val="100000"/>
              </a:lnSpc>
              <a:buFontTx/>
              <a:buNone/>
            </a:pPr>
            <a:r>
              <a:rPr lang="en-US" altLang="en-US" sz="1100" dirty="0">
                <a:solidFill>
                  <a:schemeClr val="accent2">
                    <a:lumMod val="75000"/>
                  </a:schemeClr>
                </a:solidFill>
                <a:latin typeface="Monaco"/>
              </a:rPr>
              <a:t>{</a:t>
            </a:r>
          </a:p>
          <a:p>
            <a:pPr marL="0" indent="0">
              <a:lnSpc>
                <a:spcPct val="100000"/>
              </a:lnSpc>
              <a:buFontTx/>
              <a:buNone/>
            </a:pPr>
            <a:r>
              <a:rPr lang="en-US" altLang="en-US" sz="1100" b="1" dirty="0">
                <a:solidFill>
                  <a:schemeClr val="accent2">
                    <a:lumMod val="75000"/>
                  </a:schemeClr>
                </a:solidFill>
                <a:latin typeface="Monaco"/>
              </a:rPr>
              <a:t>private:</a:t>
            </a:r>
          </a:p>
          <a:p>
            <a:pPr marL="0" indent="0">
              <a:lnSpc>
                <a:spcPct val="100000"/>
              </a:lnSpc>
              <a:buFontTx/>
              <a:buNone/>
            </a:pPr>
            <a:r>
              <a:rPr lang="en-US" altLang="en-US" sz="1100" dirty="0">
                <a:solidFill>
                  <a:schemeClr val="accent2">
                    <a:lumMod val="75000"/>
                  </a:schemeClr>
                </a:solidFill>
                <a:latin typeface="Monaco"/>
              </a:rPr>
              <a:t>    Election </a:t>
            </a:r>
            <a:r>
              <a:rPr lang="en-US" altLang="en-US" sz="1100" dirty="0" err="1">
                <a:solidFill>
                  <a:schemeClr val="accent2">
                    <a:lumMod val="75000"/>
                  </a:schemeClr>
                </a:solidFill>
                <a:latin typeface="Monaco"/>
              </a:rPr>
              <a:t>m_election</a:t>
            </a:r>
            <a:r>
              <a:rPr lang="en-US" altLang="en-US" sz="1100" dirty="0">
                <a:solidFill>
                  <a:schemeClr val="accent2">
                    <a:lumMod val="75000"/>
                  </a:schemeClr>
                </a:solidFill>
                <a:latin typeface="Monaco"/>
              </a:rPr>
              <a:t>;</a:t>
            </a:r>
          </a:p>
          <a:p>
            <a:pPr marL="0" indent="0">
              <a:lnSpc>
                <a:spcPct val="100000"/>
              </a:lnSpc>
              <a:buFontTx/>
              <a:buNone/>
            </a:pPr>
            <a:r>
              <a:rPr lang="en-US" altLang="en-US" sz="1100" dirty="0">
                <a:solidFill>
                  <a:schemeClr val="accent2">
                    <a:lumMod val="75000"/>
                  </a:schemeClr>
                </a:solidFill>
                <a:latin typeface="Monaco"/>
              </a:rPr>
              <a:t>    Person* </a:t>
            </a:r>
            <a:r>
              <a:rPr lang="en-US" altLang="en-US" sz="1100" dirty="0" err="1">
                <a:solidFill>
                  <a:schemeClr val="accent2">
                    <a:lumMod val="75000"/>
                  </a:schemeClr>
                </a:solidFill>
                <a:latin typeface="Monaco"/>
              </a:rPr>
              <a:t>m_person</a:t>
            </a:r>
            <a:r>
              <a:rPr lang="en-US" altLang="en-US" sz="1100" dirty="0">
                <a:solidFill>
                  <a:schemeClr val="accent2">
                    <a:lumMod val="75000"/>
                  </a:schemeClr>
                </a:solidFill>
                <a:latin typeface="Monaco"/>
              </a:rPr>
              <a:t>;</a:t>
            </a:r>
          </a:p>
          <a:p>
            <a:pPr marL="0" indent="0">
              <a:lnSpc>
                <a:spcPct val="100000"/>
              </a:lnSpc>
              <a:buFontTx/>
              <a:buNone/>
            </a:pPr>
            <a:r>
              <a:rPr lang="en-US" altLang="en-US" sz="1100" dirty="0">
                <a:solidFill>
                  <a:schemeClr val="accent2">
                    <a:lumMod val="75000"/>
                  </a:schemeClr>
                </a:solidFill>
                <a:latin typeface="Monaco"/>
              </a:rPr>
              <a:t> </a:t>
            </a:r>
          </a:p>
          <a:p>
            <a:pPr marL="0" indent="0">
              <a:lnSpc>
                <a:spcPct val="100000"/>
              </a:lnSpc>
              <a:buFontTx/>
              <a:buNone/>
            </a:pPr>
            <a:r>
              <a:rPr lang="en-US" altLang="en-US" sz="1100" b="1" dirty="0">
                <a:solidFill>
                  <a:schemeClr val="accent2">
                    <a:lumMod val="75000"/>
                  </a:schemeClr>
                </a:solidFill>
                <a:latin typeface="Monaco"/>
              </a:rPr>
              <a:t>public:</a:t>
            </a:r>
          </a:p>
          <a:p>
            <a:pPr marL="0" indent="0">
              <a:lnSpc>
                <a:spcPct val="100000"/>
              </a:lnSpc>
              <a:buFontTx/>
              <a:buNone/>
            </a:pPr>
            <a:r>
              <a:rPr lang="en-US" altLang="en-US" sz="1100" dirty="0">
                <a:solidFill>
                  <a:schemeClr val="accent2">
                    <a:lumMod val="75000"/>
                  </a:schemeClr>
                </a:solidFill>
                <a:latin typeface="Monaco"/>
              </a:rPr>
              <a:t>    void </a:t>
            </a:r>
            <a:r>
              <a:rPr lang="en-US" altLang="en-US" sz="1100" dirty="0" err="1">
                <a:solidFill>
                  <a:schemeClr val="accent2">
                    <a:lumMod val="75000"/>
                  </a:schemeClr>
                </a:solidFill>
                <a:latin typeface="Monaco"/>
              </a:rPr>
              <a:t>castVote</a:t>
            </a:r>
            <a:r>
              <a:rPr lang="en-US" altLang="en-US" sz="1100" dirty="0">
                <a:solidFill>
                  <a:schemeClr val="accent2">
                    <a:lumMod val="75000"/>
                  </a:schemeClr>
                </a:solidFill>
                <a:latin typeface="Monaco"/>
              </a:rPr>
              <a:t>()</a:t>
            </a:r>
          </a:p>
          <a:p>
            <a:pPr marL="0" indent="0">
              <a:lnSpc>
                <a:spcPct val="100000"/>
              </a:lnSpc>
              <a:buFontTx/>
              <a:buNone/>
            </a:pPr>
            <a:r>
              <a:rPr lang="en-US" altLang="en-US" sz="1100" dirty="0">
                <a:solidFill>
                  <a:schemeClr val="accent2">
                    <a:lumMod val="75000"/>
                  </a:schemeClr>
                </a:solidFill>
                <a:latin typeface="Monaco"/>
              </a:rPr>
              <a:t>    {</a:t>
            </a:r>
          </a:p>
          <a:p>
            <a:pPr marL="0" indent="0">
              <a:lnSpc>
                <a:spcPct val="100000"/>
              </a:lnSpc>
              <a:buFontTx/>
              <a:buNone/>
            </a:pPr>
            <a:r>
              <a:rPr lang="en-US" altLang="en-US" sz="1100" dirty="0">
                <a:solidFill>
                  <a:schemeClr val="accent2">
                    <a:lumMod val="75000"/>
                  </a:schemeClr>
                </a:solidFill>
                <a:latin typeface="Monaco"/>
              </a:rPr>
              <a:t>        if (</a:t>
            </a:r>
            <a:r>
              <a:rPr lang="en-US" altLang="en-US" sz="1100" dirty="0" err="1">
                <a:solidFill>
                  <a:schemeClr val="accent2">
                    <a:lumMod val="75000"/>
                  </a:schemeClr>
                </a:solidFill>
                <a:latin typeface="Monaco"/>
              </a:rPr>
              <a:t>m_person</a:t>
            </a:r>
            <a:r>
              <a:rPr lang="en-US" altLang="en-US" sz="1100" dirty="0">
                <a:solidFill>
                  <a:schemeClr val="accent2">
                    <a:lumMod val="75000"/>
                  </a:schemeClr>
                </a:solidFill>
                <a:latin typeface="Monaco"/>
              </a:rPr>
              <a:t>-&gt;</a:t>
            </a:r>
            <a:r>
              <a:rPr lang="en-US" altLang="en-US" sz="1100" dirty="0" err="1">
                <a:solidFill>
                  <a:schemeClr val="accent2">
                    <a:lumMod val="75000"/>
                  </a:schemeClr>
                </a:solidFill>
                <a:latin typeface="Monaco"/>
              </a:rPr>
              <a:t>getAge</a:t>
            </a:r>
            <a:r>
              <a:rPr lang="en-US" altLang="en-US" sz="1100" dirty="0">
                <a:solidFill>
                  <a:schemeClr val="accent2">
                    <a:lumMod val="75000"/>
                  </a:schemeClr>
                </a:solidFill>
                <a:latin typeface="Monaco"/>
              </a:rPr>
              <a:t>() &gt; 25 )</a:t>
            </a:r>
          </a:p>
          <a:p>
            <a:pPr marL="0" indent="0">
              <a:lnSpc>
                <a:spcPct val="100000"/>
              </a:lnSpc>
              <a:buFontTx/>
              <a:buNone/>
            </a:pPr>
            <a:r>
              <a:rPr lang="en-US" altLang="en-US" sz="1100" dirty="0">
                <a:solidFill>
                  <a:schemeClr val="accent2">
                    <a:lumMod val="75000"/>
                  </a:schemeClr>
                </a:solidFill>
                <a:latin typeface="Monaco"/>
              </a:rPr>
              <a:t>        {</a:t>
            </a:r>
          </a:p>
          <a:p>
            <a:pPr marL="0" indent="0">
              <a:lnSpc>
                <a:spcPct val="100000"/>
              </a:lnSpc>
              <a:buFontTx/>
              <a:buNone/>
            </a:pPr>
            <a:r>
              <a:rPr lang="en-US" altLang="en-US" sz="1100" dirty="0">
                <a:solidFill>
                  <a:schemeClr val="accent2">
                    <a:lumMod val="75000"/>
                  </a:schemeClr>
                </a:solidFill>
                <a:latin typeface="Monaco"/>
              </a:rPr>
              <a:t>            </a:t>
            </a:r>
            <a:r>
              <a:rPr lang="en-US" altLang="en-US" sz="1100" dirty="0" err="1">
                <a:solidFill>
                  <a:schemeClr val="accent2">
                    <a:lumMod val="75000"/>
                  </a:schemeClr>
                </a:solidFill>
                <a:latin typeface="Monaco"/>
              </a:rPr>
              <a:t>m_election.vote</a:t>
            </a:r>
            <a:r>
              <a:rPr lang="en-US" altLang="en-US" sz="1100" dirty="0">
                <a:solidFill>
                  <a:schemeClr val="accent2">
                    <a:lumMod val="75000"/>
                  </a:schemeClr>
                </a:solidFill>
                <a:latin typeface="Monaco"/>
              </a:rPr>
              <a:t>();</a:t>
            </a:r>
          </a:p>
          <a:p>
            <a:pPr marL="0" indent="0">
              <a:lnSpc>
                <a:spcPct val="100000"/>
              </a:lnSpc>
              <a:buFontTx/>
              <a:buNone/>
            </a:pPr>
            <a:r>
              <a:rPr lang="en-US" altLang="en-US" sz="1100" dirty="0">
                <a:solidFill>
                  <a:schemeClr val="accent2">
                    <a:lumMod val="75000"/>
                  </a:schemeClr>
                </a:solidFill>
                <a:latin typeface="Monaco"/>
              </a:rPr>
              <a:t>        }</a:t>
            </a:r>
          </a:p>
          <a:p>
            <a:pPr marL="0" indent="0">
              <a:lnSpc>
                <a:spcPct val="100000"/>
              </a:lnSpc>
              <a:buFontTx/>
              <a:buNone/>
            </a:pPr>
            <a:r>
              <a:rPr lang="en-US" altLang="en-US" sz="1100" dirty="0">
                <a:solidFill>
                  <a:schemeClr val="accent2">
                    <a:lumMod val="75000"/>
                  </a:schemeClr>
                </a:solidFill>
                <a:latin typeface="Monaco"/>
              </a:rPr>
              <a:t>        else</a:t>
            </a:r>
          </a:p>
          <a:p>
            <a:pPr marL="0" indent="0">
              <a:lnSpc>
                <a:spcPct val="100000"/>
              </a:lnSpc>
              <a:buFontTx/>
              <a:buNone/>
            </a:pPr>
            <a:r>
              <a:rPr lang="en-US" altLang="en-US" sz="1100" dirty="0">
                <a:solidFill>
                  <a:schemeClr val="accent2">
                    <a:lumMod val="75000"/>
                  </a:schemeClr>
                </a:solidFill>
                <a:latin typeface="Monaco"/>
              </a:rPr>
              <a:t>        {</a:t>
            </a:r>
          </a:p>
          <a:p>
            <a:pPr marL="0" indent="0">
              <a:lnSpc>
                <a:spcPct val="100000"/>
              </a:lnSpc>
              <a:buFontTx/>
              <a:buNone/>
            </a:pPr>
            <a:r>
              <a:rPr lang="en-US" altLang="en-US" sz="1100" dirty="0">
                <a:solidFill>
                  <a:schemeClr val="accent2">
                    <a:lumMod val="75000"/>
                  </a:schemeClr>
                </a:solidFill>
                <a:latin typeface="Monaco"/>
              </a:rPr>
              <a:t>            </a:t>
            </a:r>
            <a:r>
              <a:rPr lang="en-US" altLang="en-US" sz="1100" dirty="0" err="1">
                <a:solidFill>
                  <a:schemeClr val="accent2">
                    <a:lumMod val="75000"/>
                  </a:schemeClr>
                </a:solidFill>
                <a:latin typeface="Monaco"/>
              </a:rPr>
              <a:t>cout</a:t>
            </a:r>
            <a:r>
              <a:rPr lang="en-US" altLang="en-US" sz="1100" dirty="0">
                <a:solidFill>
                  <a:schemeClr val="accent2">
                    <a:lumMod val="75000"/>
                  </a:schemeClr>
                </a:solidFill>
                <a:latin typeface="Monaco"/>
              </a:rPr>
              <a:t>&lt;&lt;"Voter is too young to cast vote"&lt;&lt;</a:t>
            </a:r>
            <a:r>
              <a:rPr lang="en-US" altLang="en-US" sz="1100" dirty="0" err="1">
                <a:solidFill>
                  <a:schemeClr val="accent2">
                    <a:lumMod val="75000"/>
                  </a:schemeClr>
                </a:solidFill>
                <a:latin typeface="Monaco"/>
              </a:rPr>
              <a:t>endl</a:t>
            </a:r>
            <a:r>
              <a:rPr lang="en-US" altLang="en-US" sz="1100" dirty="0">
                <a:solidFill>
                  <a:schemeClr val="accent2">
                    <a:lumMod val="75000"/>
                  </a:schemeClr>
                </a:solidFill>
                <a:latin typeface="Monaco"/>
              </a:rPr>
              <a:t>;</a:t>
            </a:r>
          </a:p>
          <a:p>
            <a:pPr marL="0" indent="0">
              <a:lnSpc>
                <a:spcPct val="100000"/>
              </a:lnSpc>
              <a:buFontTx/>
              <a:buNone/>
            </a:pPr>
            <a:r>
              <a:rPr lang="en-US" altLang="en-US" sz="1100" dirty="0">
                <a:solidFill>
                  <a:schemeClr val="accent2">
                    <a:lumMod val="75000"/>
                  </a:schemeClr>
                </a:solidFill>
                <a:latin typeface="Monaco"/>
              </a:rPr>
              <a:t>        }</a:t>
            </a:r>
          </a:p>
          <a:p>
            <a:pPr marL="0" indent="0">
              <a:lnSpc>
                <a:spcPct val="100000"/>
              </a:lnSpc>
              <a:buFontTx/>
              <a:buNone/>
            </a:pPr>
            <a:r>
              <a:rPr lang="en-US" altLang="en-US" sz="1100" dirty="0">
                <a:solidFill>
                  <a:schemeClr val="accent2">
                    <a:lumMod val="75000"/>
                  </a:schemeClr>
                </a:solidFill>
                <a:latin typeface="Monaco"/>
              </a:rPr>
              <a:t>    }</a:t>
            </a:r>
          </a:p>
          <a:p>
            <a:pPr marL="0" indent="0">
              <a:lnSpc>
                <a:spcPct val="100000"/>
              </a:lnSpc>
              <a:buFontTx/>
              <a:buNone/>
            </a:pPr>
            <a:r>
              <a:rPr lang="en-US" altLang="en-US" sz="1100" dirty="0">
                <a:solidFill>
                  <a:schemeClr val="accent2">
                    <a:lumMod val="75000"/>
                  </a:schemeClr>
                </a:solidFill>
                <a:latin typeface="Monaco"/>
              </a:rPr>
              <a:t>    </a:t>
            </a:r>
            <a:r>
              <a:rPr lang="en-US" altLang="en-US" sz="1100" dirty="0" err="1">
                <a:solidFill>
                  <a:schemeClr val="accent2">
                    <a:lumMod val="75000"/>
                  </a:schemeClr>
                </a:solidFill>
                <a:latin typeface="Monaco"/>
              </a:rPr>
              <a:t>ProxyElection</a:t>
            </a:r>
            <a:r>
              <a:rPr lang="en-US" altLang="en-US" sz="1100" dirty="0">
                <a:solidFill>
                  <a:schemeClr val="accent2">
                    <a:lumMod val="75000"/>
                  </a:schemeClr>
                </a:solidFill>
                <a:latin typeface="Monaco"/>
              </a:rPr>
              <a:t>(Person* person): </a:t>
            </a:r>
            <a:r>
              <a:rPr lang="en-US" altLang="en-US" sz="1100" dirty="0" err="1">
                <a:solidFill>
                  <a:schemeClr val="accent2">
                    <a:lumMod val="75000"/>
                  </a:schemeClr>
                </a:solidFill>
                <a:latin typeface="Monaco"/>
              </a:rPr>
              <a:t>m_person</a:t>
            </a:r>
            <a:r>
              <a:rPr lang="en-US" altLang="en-US" sz="1100" dirty="0">
                <a:solidFill>
                  <a:schemeClr val="accent2">
                    <a:lumMod val="75000"/>
                  </a:schemeClr>
                </a:solidFill>
                <a:latin typeface="Monaco"/>
              </a:rPr>
              <a:t>(person)</a:t>
            </a:r>
          </a:p>
          <a:p>
            <a:pPr marL="0" indent="0">
              <a:lnSpc>
                <a:spcPct val="100000"/>
              </a:lnSpc>
              <a:buFontTx/>
              <a:buNone/>
            </a:pPr>
            <a:r>
              <a:rPr lang="en-US" altLang="en-US" sz="1100" dirty="0">
                <a:solidFill>
                  <a:schemeClr val="accent2">
                    <a:lumMod val="75000"/>
                  </a:schemeClr>
                </a:solidFill>
                <a:latin typeface="Monaco"/>
              </a:rPr>
              <a:t>    { }</a:t>
            </a:r>
          </a:p>
          <a:p>
            <a:pPr marL="0" indent="0">
              <a:lnSpc>
                <a:spcPct val="100000"/>
              </a:lnSpc>
              <a:buFontTx/>
              <a:buNone/>
            </a:pPr>
            <a:r>
              <a:rPr lang="en-US" altLang="en-US" sz="1100" dirty="0">
                <a:solidFill>
                  <a:schemeClr val="accent2">
                    <a:lumMod val="75000"/>
                  </a:schemeClr>
                </a:solidFill>
                <a:latin typeface="Monaco"/>
              </a:rPr>
              <a:t>};</a:t>
            </a:r>
            <a:endParaRPr lang="en-US" altLang="en-US" sz="1100" b="1" dirty="0">
              <a:solidFill>
                <a:schemeClr val="accent2">
                  <a:lumMod val="75000"/>
                </a:schemeClr>
              </a:solidFill>
              <a:latin typeface="Monaco"/>
            </a:endParaRPr>
          </a:p>
        </p:txBody>
      </p:sp>
      <p:sp>
        <p:nvSpPr>
          <p:cNvPr id="13" name="Rectangle 3">
            <a:extLst>
              <a:ext uri="{FF2B5EF4-FFF2-40B4-BE49-F238E27FC236}">
                <a16:creationId xmlns:a16="http://schemas.microsoft.com/office/drawing/2014/main" id="{F0D92787-DD8C-4AEE-BF78-460336207C24}"/>
              </a:ext>
            </a:extLst>
          </p:cNvPr>
          <p:cNvSpPr txBox="1">
            <a:spLocks noChangeArrowheads="1"/>
          </p:cNvSpPr>
          <p:nvPr/>
        </p:nvSpPr>
        <p:spPr bwMode="auto">
          <a:xfrm>
            <a:off x="8311896" y="2011116"/>
            <a:ext cx="3197352"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r>
              <a:rPr lang="en-US" altLang="en-US" sz="1100" b="1" dirty="0">
                <a:latin typeface="Monaco"/>
              </a:rPr>
              <a:t>int main()</a:t>
            </a:r>
          </a:p>
          <a:p>
            <a:pPr marL="0" indent="0">
              <a:lnSpc>
                <a:spcPct val="100000"/>
              </a:lnSpc>
              <a:buFontTx/>
              <a:buNone/>
            </a:pPr>
            <a:r>
              <a:rPr lang="en-US" altLang="en-US" sz="1100" dirty="0">
                <a:latin typeface="Monaco"/>
              </a:rPr>
              <a:t>{</a:t>
            </a:r>
          </a:p>
          <a:p>
            <a:pPr marL="0" indent="0">
              <a:lnSpc>
                <a:spcPct val="100000"/>
              </a:lnSpc>
              <a:buFontTx/>
              <a:buNone/>
            </a:pPr>
            <a:r>
              <a:rPr lang="en-US" altLang="en-US" sz="1100" dirty="0">
                <a:latin typeface="Monaco"/>
              </a:rPr>
              <a:t>    Person </a:t>
            </a:r>
            <a:r>
              <a:rPr lang="en-US" altLang="en-US" sz="1100" b="1" dirty="0">
                <a:latin typeface="Monaco"/>
              </a:rPr>
              <a:t>p1(21</a:t>
            </a:r>
            <a:r>
              <a:rPr lang="en-US" altLang="en-US" sz="1100" dirty="0">
                <a:latin typeface="Monaco"/>
              </a:rPr>
              <a:t>);</a:t>
            </a:r>
          </a:p>
          <a:p>
            <a:pPr marL="0" indent="0">
              <a:lnSpc>
                <a:spcPct val="100000"/>
              </a:lnSpc>
              <a:buFontTx/>
              <a:buNone/>
            </a:pPr>
            <a:r>
              <a:rPr lang="en-US" altLang="en-US" sz="1100" dirty="0">
                <a:latin typeface="Monaco"/>
              </a:rPr>
              <a:t>    Person </a:t>
            </a:r>
            <a:r>
              <a:rPr lang="en-US" altLang="en-US" sz="1100" b="1" dirty="0">
                <a:latin typeface="Monaco"/>
              </a:rPr>
              <a:t>p2(35</a:t>
            </a:r>
            <a:r>
              <a:rPr lang="en-US" altLang="en-US" sz="1100" dirty="0">
                <a:latin typeface="Monaco"/>
              </a:rPr>
              <a:t>);</a:t>
            </a:r>
          </a:p>
          <a:p>
            <a:pPr marL="0" indent="0">
              <a:lnSpc>
                <a:spcPct val="100000"/>
              </a:lnSpc>
              <a:buFontTx/>
              <a:buNone/>
            </a:pPr>
            <a:r>
              <a:rPr lang="en-US" altLang="en-US" sz="1100" dirty="0">
                <a:latin typeface="Monaco"/>
              </a:rPr>
              <a:t>    Person </a:t>
            </a:r>
            <a:r>
              <a:rPr lang="en-US" altLang="en-US" sz="1100" b="1" dirty="0">
                <a:latin typeface="Monaco"/>
              </a:rPr>
              <a:t>p3(46</a:t>
            </a:r>
            <a:r>
              <a:rPr lang="en-US" altLang="en-US" sz="1100" dirty="0">
                <a:latin typeface="Monaco"/>
              </a:rPr>
              <a:t>);</a:t>
            </a:r>
          </a:p>
          <a:p>
            <a:pPr marL="0" indent="0">
              <a:lnSpc>
                <a:spcPct val="100000"/>
              </a:lnSpc>
              <a:buFontTx/>
              <a:buNone/>
            </a:pPr>
            <a:r>
              <a:rPr lang="en-US" altLang="en-US" sz="1100" dirty="0">
                <a:latin typeface="Monaco"/>
              </a:rPr>
              <a:t> </a:t>
            </a:r>
          </a:p>
          <a:p>
            <a:pPr marL="0" indent="0">
              <a:lnSpc>
                <a:spcPct val="100000"/>
              </a:lnSpc>
              <a:buFontTx/>
              <a:buNone/>
            </a:pPr>
            <a:r>
              <a:rPr lang="en-US" altLang="en-US" sz="1100" dirty="0">
                <a:latin typeface="Monaco"/>
              </a:rPr>
              <a:t>    </a:t>
            </a:r>
            <a:r>
              <a:rPr lang="en-US" altLang="en-US" sz="1100" dirty="0" err="1">
                <a:latin typeface="Monaco"/>
              </a:rPr>
              <a:t>ProxyElection</a:t>
            </a:r>
            <a:r>
              <a:rPr lang="en-US" altLang="en-US" sz="1100" dirty="0">
                <a:latin typeface="Monaco"/>
              </a:rPr>
              <a:t> </a:t>
            </a:r>
            <a:r>
              <a:rPr lang="en-US" altLang="en-US" sz="1100" b="1" dirty="0">
                <a:latin typeface="Monaco"/>
              </a:rPr>
              <a:t>pe1</a:t>
            </a:r>
            <a:r>
              <a:rPr lang="en-US" altLang="en-US" sz="1100" dirty="0">
                <a:latin typeface="Monaco"/>
              </a:rPr>
              <a:t>(&amp;p1);</a:t>
            </a:r>
          </a:p>
          <a:p>
            <a:pPr marL="0" indent="0">
              <a:lnSpc>
                <a:spcPct val="100000"/>
              </a:lnSpc>
              <a:buFontTx/>
              <a:buNone/>
            </a:pPr>
            <a:r>
              <a:rPr lang="en-US" altLang="en-US" sz="1100" dirty="0">
                <a:latin typeface="Monaco"/>
              </a:rPr>
              <a:t>    </a:t>
            </a:r>
            <a:r>
              <a:rPr lang="en-US" altLang="en-US" sz="1100" dirty="0" err="1">
                <a:latin typeface="Monaco"/>
              </a:rPr>
              <a:t>ProxyElection</a:t>
            </a:r>
            <a:r>
              <a:rPr lang="en-US" altLang="en-US" sz="1100" dirty="0">
                <a:latin typeface="Monaco"/>
              </a:rPr>
              <a:t> </a:t>
            </a:r>
            <a:r>
              <a:rPr lang="en-US" altLang="en-US" sz="1100" b="1" dirty="0">
                <a:latin typeface="Monaco"/>
              </a:rPr>
              <a:t>pe2</a:t>
            </a:r>
            <a:r>
              <a:rPr lang="en-US" altLang="en-US" sz="1100" dirty="0">
                <a:latin typeface="Monaco"/>
              </a:rPr>
              <a:t>(&amp;p2);</a:t>
            </a:r>
          </a:p>
          <a:p>
            <a:pPr marL="0" indent="0">
              <a:lnSpc>
                <a:spcPct val="100000"/>
              </a:lnSpc>
              <a:buFontTx/>
              <a:buNone/>
            </a:pPr>
            <a:r>
              <a:rPr lang="en-US" altLang="en-US" sz="1100" dirty="0">
                <a:latin typeface="Monaco"/>
              </a:rPr>
              <a:t>    </a:t>
            </a:r>
            <a:r>
              <a:rPr lang="en-US" altLang="en-US" sz="1100" dirty="0" err="1">
                <a:latin typeface="Monaco"/>
              </a:rPr>
              <a:t>ProxyElection</a:t>
            </a:r>
            <a:r>
              <a:rPr lang="en-US" altLang="en-US" sz="1100" dirty="0">
                <a:latin typeface="Monaco"/>
              </a:rPr>
              <a:t> </a:t>
            </a:r>
            <a:r>
              <a:rPr lang="en-US" altLang="en-US" sz="1100" b="1" dirty="0">
                <a:latin typeface="Monaco"/>
              </a:rPr>
              <a:t>pe3</a:t>
            </a:r>
            <a:r>
              <a:rPr lang="en-US" altLang="en-US" sz="1100" dirty="0">
                <a:latin typeface="Monaco"/>
              </a:rPr>
              <a:t>(&amp;p3);</a:t>
            </a:r>
          </a:p>
          <a:p>
            <a:pPr marL="0" indent="0">
              <a:lnSpc>
                <a:spcPct val="100000"/>
              </a:lnSpc>
              <a:buFontTx/>
              <a:buNone/>
            </a:pPr>
            <a:r>
              <a:rPr lang="en-US" altLang="en-US" sz="1100" dirty="0">
                <a:latin typeface="Monaco"/>
              </a:rPr>
              <a:t> </a:t>
            </a:r>
          </a:p>
          <a:p>
            <a:pPr marL="0" indent="0">
              <a:lnSpc>
                <a:spcPct val="100000"/>
              </a:lnSpc>
              <a:buFontTx/>
              <a:buNone/>
            </a:pPr>
            <a:r>
              <a:rPr lang="en-US" altLang="en-US" sz="1100" dirty="0">
                <a:latin typeface="Monaco"/>
              </a:rPr>
              <a:t>    </a:t>
            </a:r>
            <a:r>
              <a:rPr lang="en-US" altLang="en-US" sz="1100" b="1" dirty="0">
                <a:latin typeface="Monaco"/>
              </a:rPr>
              <a:t>pe1</a:t>
            </a:r>
            <a:r>
              <a:rPr lang="en-US" altLang="en-US" sz="1100" dirty="0">
                <a:latin typeface="Monaco"/>
              </a:rPr>
              <a:t>.castVote();</a:t>
            </a:r>
          </a:p>
          <a:p>
            <a:pPr marL="0" indent="0">
              <a:lnSpc>
                <a:spcPct val="100000"/>
              </a:lnSpc>
              <a:buFontTx/>
              <a:buNone/>
            </a:pPr>
            <a:r>
              <a:rPr lang="en-US" altLang="en-US" sz="1100" dirty="0">
                <a:latin typeface="Monaco"/>
              </a:rPr>
              <a:t>    </a:t>
            </a:r>
            <a:r>
              <a:rPr lang="en-US" altLang="en-US" sz="1100" b="1" dirty="0">
                <a:latin typeface="Monaco"/>
              </a:rPr>
              <a:t>pe2</a:t>
            </a:r>
            <a:r>
              <a:rPr lang="en-US" altLang="en-US" sz="1100" dirty="0">
                <a:latin typeface="Monaco"/>
              </a:rPr>
              <a:t>.castVote();</a:t>
            </a:r>
          </a:p>
          <a:p>
            <a:pPr marL="0" indent="0">
              <a:lnSpc>
                <a:spcPct val="100000"/>
              </a:lnSpc>
              <a:buFontTx/>
              <a:buNone/>
            </a:pPr>
            <a:r>
              <a:rPr lang="en-US" altLang="en-US" sz="1100" dirty="0">
                <a:latin typeface="Monaco"/>
              </a:rPr>
              <a:t>    </a:t>
            </a:r>
            <a:r>
              <a:rPr lang="en-US" altLang="en-US" sz="1100" b="1" dirty="0">
                <a:latin typeface="Monaco"/>
              </a:rPr>
              <a:t>pe3</a:t>
            </a:r>
            <a:r>
              <a:rPr lang="en-US" altLang="en-US" sz="1100" dirty="0">
                <a:latin typeface="Monaco"/>
              </a:rPr>
              <a:t>.castVote();</a:t>
            </a:r>
          </a:p>
          <a:p>
            <a:pPr marL="0" indent="0">
              <a:lnSpc>
                <a:spcPct val="100000"/>
              </a:lnSpc>
              <a:buFontTx/>
              <a:buNone/>
            </a:pPr>
            <a:r>
              <a:rPr lang="en-US" altLang="en-US" sz="1100" dirty="0">
                <a:latin typeface="Monaco"/>
              </a:rPr>
              <a:t>}</a:t>
            </a:r>
            <a:endParaRPr lang="en-US" altLang="en-US" sz="1100" b="1" dirty="0">
              <a:solidFill>
                <a:schemeClr val="accent2">
                  <a:lumMod val="75000"/>
                </a:schemeClr>
              </a:solidFill>
              <a:latin typeface="Monaco"/>
            </a:endParaRPr>
          </a:p>
        </p:txBody>
      </p:sp>
    </p:spTree>
    <p:extLst>
      <p:ext uri="{BB962C8B-B14F-4D97-AF65-F5344CB8AC3E}">
        <p14:creationId xmlns:p14="http://schemas.microsoft.com/office/powerpoint/2010/main" val="218989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B373-322A-49CC-9014-0E7230A636A9}"/>
              </a:ext>
            </a:extLst>
          </p:cNvPr>
          <p:cNvSpPr>
            <a:spLocks noGrp="1"/>
          </p:cNvSpPr>
          <p:nvPr>
            <p:ph type="title"/>
          </p:nvPr>
        </p:nvSpPr>
        <p:spPr>
          <a:xfrm>
            <a:off x="1344168" y="484632"/>
            <a:ext cx="8638032" cy="1609344"/>
          </a:xfrm>
        </p:spPr>
        <p:txBody>
          <a:bodyPr>
            <a:normAutofit/>
          </a:bodyPr>
          <a:lstStyle/>
          <a:p>
            <a:pPr>
              <a:defRPr/>
            </a:pPr>
            <a:r>
              <a:rPr lang="en-US" sz="5400" b="1" dirty="0"/>
              <a:t>Types of Proxies</a:t>
            </a:r>
          </a:p>
        </p:txBody>
      </p:sp>
      <p:sp>
        <p:nvSpPr>
          <p:cNvPr id="17411" name="Content Placeholder 2">
            <a:extLst>
              <a:ext uri="{FF2B5EF4-FFF2-40B4-BE49-F238E27FC236}">
                <a16:creationId xmlns:a16="http://schemas.microsoft.com/office/drawing/2014/main" id="{9D240AB4-B8F5-4758-8673-03800B1E1083}"/>
              </a:ext>
            </a:extLst>
          </p:cNvPr>
          <p:cNvSpPr>
            <a:spLocks noGrp="1" noChangeArrowheads="1"/>
          </p:cNvSpPr>
          <p:nvPr>
            <p:ph idx="1"/>
          </p:nvPr>
        </p:nvSpPr>
        <p:spPr>
          <a:xfrm>
            <a:off x="1426464" y="1752600"/>
            <a:ext cx="8555736" cy="4724400"/>
          </a:xfrm>
        </p:spPr>
        <p:txBody>
          <a:bodyPr>
            <a:normAutofit/>
          </a:bodyPr>
          <a:lstStyle/>
          <a:p>
            <a:pPr eaLnBrk="1" hangingPunct="1">
              <a:buFont typeface="Wingdings" panose="05000000000000000000" pitchFamily="2" charset="2"/>
              <a:buChar char="§"/>
            </a:pPr>
            <a:r>
              <a:rPr lang="en-US" altLang="en-US" b="1" dirty="0">
                <a:solidFill>
                  <a:srgbClr val="00B050"/>
                </a:solidFill>
              </a:rPr>
              <a:t>Remote proxies</a:t>
            </a:r>
            <a:r>
              <a:rPr lang="en-US" altLang="en-US" dirty="0">
                <a:solidFill>
                  <a:srgbClr val="00B050"/>
                </a:solidFill>
              </a:rPr>
              <a:t>: </a:t>
            </a:r>
            <a:r>
              <a:rPr lang="en-US" altLang="en-US" sz="1800" dirty="0"/>
              <a:t>They are responsible for representing the object located remotely. Talking to the real object might involve marshalling and unmarshalling of data and talking to the remote object. All that logic is encapsulated in these proxies and the client application need not worry about them.</a:t>
            </a:r>
            <a:br>
              <a:rPr lang="en-US" altLang="en-US" sz="1800" dirty="0"/>
            </a:br>
            <a:endParaRPr lang="en-US" altLang="en-US" dirty="0"/>
          </a:p>
          <a:p>
            <a:pPr eaLnBrk="1" hangingPunct="1">
              <a:buFont typeface="Wingdings" panose="05000000000000000000" pitchFamily="2" charset="2"/>
              <a:buChar char="§"/>
            </a:pPr>
            <a:r>
              <a:rPr lang="en-US" altLang="en-US" b="1" dirty="0">
                <a:solidFill>
                  <a:srgbClr val="0070C0"/>
                </a:solidFill>
              </a:rPr>
              <a:t>Virtual proxies</a:t>
            </a:r>
            <a:r>
              <a:rPr lang="en-US" altLang="en-US" dirty="0">
                <a:solidFill>
                  <a:srgbClr val="0070C0"/>
                </a:solidFill>
              </a:rPr>
              <a:t>: </a:t>
            </a:r>
            <a:r>
              <a:rPr lang="en-US" altLang="en-US" sz="1800" dirty="0"/>
              <a:t>These proxies will provide some default and instant results if the real object is supposed to take some time to produce results. These proxies initiate the operation on real objects and provide a default result to the application. Once the real object is done, these proxies push the actual data to the client where it has provided dummy data earlier.</a:t>
            </a:r>
            <a:br>
              <a:rPr lang="en-US" altLang="en-US" sz="1800" dirty="0"/>
            </a:br>
            <a:endParaRPr lang="en-US" altLang="en-US" dirty="0"/>
          </a:p>
          <a:p>
            <a:pPr eaLnBrk="1" hangingPunct="1">
              <a:buFont typeface="Wingdings" panose="05000000000000000000" pitchFamily="2" charset="2"/>
              <a:buChar char="§"/>
            </a:pPr>
            <a:r>
              <a:rPr lang="en-US" altLang="en-US" b="1" dirty="0">
                <a:solidFill>
                  <a:srgbClr val="FF0000"/>
                </a:solidFill>
              </a:rPr>
              <a:t>Protection proxies</a:t>
            </a:r>
            <a:r>
              <a:rPr lang="en-US" altLang="en-US" dirty="0">
                <a:solidFill>
                  <a:srgbClr val="FF0000"/>
                </a:solidFill>
              </a:rPr>
              <a:t>: </a:t>
            </a:r>
            <a:r>
              <a:rPr lang="en-US" altLang="en-US" sz="1800" dirty="0"/>
              <a:t>If an application does not have access to some resource then such proxies will talk to the objects in applications that have access to that resource and then get the result back.</a:t>
            </a:r>
          </a:p>
          <a:p>
            <a:pPr eaLnBrk="1" hangingPunct="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8752525-BCE0-40B9-8AC8-505BF5C06D17}"/>
              </a:ext>
            </a:extLst>
          </p:cNvPr>
          <p:cNvSpPr>
            <a:spLocks noGrp="1" noChangeArrowheads="1"/>
          </p:cNvSpPr>
          <p:nvPr>
            <p:ph type="title"/>
          </p:nvPr>
        </p:nvSpPr>
        <p:spPr>
          <a:xfrm>
            <a:off x="1069848" y="484632"/>
            <a:ext cx="8912352" cy="1609344"/>
          </a:xfrm>
        </p:spPr>
        <p:txBody>
          <a:bodyPr>
            <a:normAutofit/>
          </a:bodyPr>
          <a:lstStyle/>
          <a:p>
            <a:pPr>
              <a:defRPr/>
            </a:pPr>
            <a:r>
              <a:rPr lang="en-US" altLang="en-US" sz="5400" b="1" dirty="0"/>
              <a:t>Application: </a:t>
            </a:r>
            <a:r>
              <a:rPr lang="en-US" altLang="en-US" sz="5400" b="1" dirty="0">
                <a:solidFill>
                  <a:srgbClr val="0070C0"/>
                </a:solidFill>
              </a:rPr>
              <a:t>Collections</a:t>
            </a:r>
          </a:p>
        </p:txBody>
      </p:sp>
      <p:sp>
        <p:nvSpPr>
          <p:cNvPr id="13315" name="Rectangle 5">
            <a:extLst>
              <a:ext uri="{FF2B5EF4-FFF2-40B4-BE49-F238E27FC236}">
                <a16:creationId xmlns:a16="http://schemas.microsoft.com/office/drawing/2014/main" id="{19EDB97F-8D7E-49C6-9760-4278B4C22F08}"/>
              </a:ext>
            </a:extLst>
          </p:cNvPr>
          <p:cNvSpPr>
            <a:spLocks noGrp="1" noChangeArrowheads="1"/>
          </p:cNvSpPr>
          <p:nvPr>
            <p:ph idx="1"/>
          </p:nvPr>
        </p:nvSpPr>
        <p:spPr>
          <a:xfrm>
            <a:off x="1069848" y="1825625"/>
            <a:ext cx="10283952" cy="4351338"/>
          </a:xfrm>
        </p:spPr>
        <p:txBody>
          <a:bodyPr rtlCol="0">
            <a:normAutofit/>
          </a:bodyPr>
          <a:lstStyle/>
          <a:p>
            <a:pPr>
              <a:buClr>
                <a:schemeClr val="accent1">
                  <a:lumMod val="75000"/>
                </a:schemeClr>
              </a:buClr>
              <a:buFont typeface="Wingdings" panose="05000000000000000000" pitchFamily="2" charset="2"/>
              <a:buChar char="§"/>
              <a:defRPr/>
            </a:pPr>
            <a:r>
              <a:rPr lang="en-US" altLang="en-US" sz="1800" b="1" dirty="0"/>
              <a:t>Read-only Collections</a:t>
            </a:r>
          </a:p>
          <a:p>
            <a:pPr marL="845820" lvl="1" indent="-342900">
              <a:buClr>
                <a:schemeClr val="accent1">
                  <a:lumMod val="75000"/>
                </a:schemeClr>
              </a:buClr>
              <a:buFont typeface="Wingdings" panose="05000000000000000000" pitchFamily="2" charset="2"/>
              <a:buChar char="§"/>
              <a:defRPr/>
            </a:pPr>
            <a:r>
              <a:rPr lang="en-US" altLang="en-US" dirty="0"/>
              <a:t>Wrap collection object in a proxy that only allows read-only operations to be invoked on the collection</a:t>
            </a:r>
          </a:p>
          <a:p>
            <a:pPr marL="845820" lvl="1" indent="-342900">
              <a:buClr>
                <a:schemeClr val="accent1">
                  <a:lumMod val="75000"/>
                </a:schemeClr>
              </a:buClr>
              <a:buFont typeface="Wingdings" panose="05000000000000000000" pitchFamily="2" charset="2"/>
              <a:buChar char="§"/>
              <a:defRPr/>
            </a:pPr>
            <a:r>
              <a:rPr lang="en-US" altLang="en-US" dirty="0"/>
              <a:t>All other operations throw exceptions</a:t>
            </a:r>
          </a:p>
          <a:p>
            <a:pPr marL="845820" lvl="1" indent="-342900">
              <a:buClr>
                <a:schemeClr val="accent1">
                  <a:lumMod val="75000"/>
                </a:schemeClr>
              </a:buClr>
              <a:buFont typeface="Wingdings" panose="05000000000000000000" pitchFamily="2" charset="2"/>
              <a:buChar char="§"/>
              <a:defRPr/>
            </a:pPr>
            <a:endParaRPr lang="en-US" altLang="en-US" dirty="0"/>
          </a:p>
          <a:p>
            <a:pPr>
              <a:buClr>
                <a:schemeClr val="accent1">
                  <a:lumMod val="75000"/>
                </a:schemeClr>
              </a:buClr>
              <a:buFont typeface="Wingdings" panose="05000000000000000000" pitchFamily="2" charset="2"/>
              <a:buChar char="§"/>
              <a:defRPr/>
            </a:pPr>
            <a:r>
              <a:rPr lang="en-US" altLang="en-US" sz="1800" b="1" dirty="0"/>
              <a:t>Synchronized Collections</a:t>
            </a:r>
          </a:p>
          <a:p>
            <a:pPr marL="845820" lvl="1" indent="-342900">
              <a:buClr>
                <a:schemeClr val="accent1">
                  <a:lumMod val="75000"/>
                </a:schemeClr>
              </a:buClr>
              <a:buFont typeface="Wingdings" panose="05000000000000000000" pitchFamily="2" charset="2"/>
              <a:buChar char="§"/>
              <a:defRPr/>
            </a:pPr>
            <a:r>
              <a:rPr lang="en-US" altLang="en-US" dirty="0"/>
              <a:t>Wrap collection object in a proxy that ensures only one thread at a time is allowed to access the collection</a:t>
            </a:r>
          </a:p>
          <a:p>
            <a:pPr marL="845820" lvl="1" indent="-342900">
              <a:buClr>
                <a:schemeClr val="accent1">
                  <a:lumMod val="75000"/>
                </a:schemeClr>
              </a:buClr>
              <a:buFont typeface="Wingdings" panose="05000000000000000000" pitchFamily="2" charset="2"/>
              <a:buChar char="§"/>
              <a:defRPr/>
            </a:pPr>
            <a:r>
              <a:rPr lang="en-US" altLang="en-US" dirty="0"/>
              <a:t>Proxy acquires lock before calling a method, and releases lock after the method completes</a:t>
            </a:r>
          </a:p>
          <a:p>
            <a:pPr lvl="1" indent="-182880">
              <a:buClr>
                <a:schemeClr val="accent1">
                  <a:lumMod val="75000"/>
                </a:schemeClr>
              </a:buClr>
              <a:defRPr/>
            </a:pPr>
            <a:endParaRPr lang="en-US" altLang="en-US" dirty="0"/>
          </a:p>
          <a:p>
            <a:pPr marL="182880" indent="-182880">
              <a:buClr>
                <a:schemeClr val="accent1">
                  <a:lumMod val="75000"/>
                </a:schemeClr>
              </a:buClr>
              <a:defRPr/>
            </a:pPr>
            <a:endParaRPr lang="en-US" alt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963</Words>
  <Application>Microsoft Office PowerPoint</Application>
  <PresentationFormat>Widescreen</PresentationFormat>
  <Paragraphs>129</Paragraphs>
  <Slides>13</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Calibri Light</vt:lpstr>
      <vt:lpstr>Monaco</vt:lpstr>
      <vt:lpstr>Source Sans Pro</vt:lpstr>
      <vt:lpstr>Times New Roman</vt:lpstr>
      <vt:lpstr>Wingdings</vt:lpstr>
      <vt:lpstr>Office Theme</vt:lpstr>
      <vt:lpstr>Visio</vt:lpstr>
      <vt:lpstr>Proxy Design Pattern</vt:lpstr>
      <vt:lpstr>Problem</vt:lpstr>
      <vt:lpstr>Solution</vt:lpstr>
      <vt:lpstr>Solution</vt:lpstr>
      <vt:lpstr>Proxy Design Pattern</vt:lpstr>
      <vt:lpstr>Example</vt:lpstr>
      <vt:lpstr>Example</vt:lpstr>
      <vt:lpstr>Types of Proxies</vt:lpstr>
      <vt:lpstr>Application: Collections</vt:lpstr>
      <vt:lpstr>Application: Distributed Objects</vt:lpstr>
      <vt:lpstr>Application: Secure Objects</vt:lpstr>
      <vt:lpstr>Application: Lazy Loading (Lazy Initialization)</vt:lpstr>
      <vt:lpstr>Application: Reference Counting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Design Pattern</dc:title>
  <dc:creator>zain.hassan28@hotmail.com</dc:creator>
  <cp:lastModifiedBy>zain.hassan28@hotmail.com</cp:lastModifiedBy>
  <cp:revision>22</cp:revision>
  <dcterms:created xsi:type="dcterms:W3CDTF">2021-11-17T18:40:10Z</dcterms:created>
  <dcterms:modified xsi:type="dcterms:W3CDTF">2021-11-17T20:54:01Z</dcterms:modified>
</cp:coreProperties>
</file>