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0" r:id="rId5"/>
    <p:sldId id="277" r:id="rId6"/>
    <p:sldId id="278" r:id="rId7"/>
    <p:sldId id="258" r:id="rId8"/>
    <p:sldId id="269" r:id="rId9"/>
    <p:sldId id="268" r:id="rId10"/>
    <p:sldId id="270" r:id="rId11"/>
    <p:sldId id="274" r:id="rId12"/>
    <p:sldId id="273" r:id="rId13"/>
    <p:sldId id="271" r:id="rId14"/>
    <p:sldId id="275" r:id="rId15"/>
    <p:sldId id="276" r:id="rId16"/>
    <p:sldId id="259" r:id="rId17"/>
    <p:sldId id="261" r:id="rId18"/>
    <p:sldId id="262" r:id="rId19"/>
    <p:sldId id="263" r:id="rId20"/>
    <p:sldId id="264" r:id="rId21"/>
    <p:sldId id="267" r:id="rId22"/>
    <p:sldId id="266"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6B4D-1DA3-4DC9-B923-3E733F9D4E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F280B-9568-4C01-BD08-DCADF03AA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5FE8ED-1433-48A9-A824-0BD2854CE0A5}"/>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5" name="Footer Placeholder 4">
            <a:extLst>
              <a:ext uri="{FF2B5EF4-FFF2-40B4-BE49-F238E27FC236}">
                <a16:creationId xmlns:a16="http://schemas.microsoft.com/office/drawing/2014/main" id="{960F0E7C-37E9-4067-AD7E-0B3005012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B10AA-C32C-46CD-BFB7-D5A7EAE5E9B1}"/>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3514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28F5-360E-46D4-A244-5A6F38156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99F53-E06D-4DA5-BCFC-4E53DEDCA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400D3-577A-4073-9364-043CE79148EF}"/>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5" name="Footer Placeholder 4">
            <a:extLst>
              <a:ext uri="{FF2B5EF4-FFF2-40B4-BE49-F238E27FC236}">
                <a16:creationId xmlns:a16="http://schemas.microsoft.com/office/drawing/2014/main" id="{92CAAB59-AE6B-4EC0-B318-0343BB924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0DB52-398D-4917-9C6A-D9A53FEE480B}"/>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375043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15462-F1DE-433B-9B1F-64F0615F55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735C45-C78A-4754-B468-23C7B103C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E02A5-7189-401E-8669-2DEC3E47A7C5}"/>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5" name="Footer Placeholder 4">
            <a:extLst>
              <a:ext uri="{FF2B5EF4-FFF2-40B4-BE49-F238E27FC236}">
                <a16:creationId xmlns:a16="http://schemas.microsoft.com/office/drawing/2014/main" id="{7908AEDF-4096-43B4-B77C-A67214D0C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1B742-60BA-4913-96D0-7B13098465BE}"/>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410964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435E-C3FB-4FD6-B190-5E7468177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F801F-BD36-44E9-9C48-C9FAEF12DF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D43A6-A672-48A6-B8E1-9F3E27B741CB}"/>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5" name="Footer Placeholder 4">
            <a:extLst>
              <a:ext uri="{FF2B5EF4-FFF2-40B4-BE49-F238E27FC236}">
                <a16:creationId xmlns:a16="http://schemas.microsoft.com/office/drawing/2014/main" id="{BE61F1B2-EABF-4F3C-B325-927EF5372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4FD3C-3621-4089-AA53-C5493D2A330A}"/>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253549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8E99-D7AC-4E14-9128-9DFF6FE39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1BB98-2ED5-4D72-8DAD-7BD869023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4C4E0-1CE9-4F79-A41B-9CD7F8C08EA3}"/>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5" name="Footer Placeholder 4">
            <a:extLst>
              <a:ext uri="{FF2B5EF4-FFF2-40B4-BE49-F238E27FC236}">
                <a16:creationId xmlns:a16="http://schemas.microsoft.com/office/drawing/2014/main" id="{D5AF9884-157F-4A99-B690-6B169AA1F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0EC4F-33FB-4741-84D2-45837D6A7CA9}"/>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223527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C345-322F-4014-964C-8897A7389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A18E0-B7D8-452F-9629-0BFB9A77D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43183-385B-4FA9-81A0-BEC41CBCD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118E2A-A75A-42B1-97D5-0362DD42DEC4}"/>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6" name="Footer Placeholder 5">
            <a:extLst>
              <a:ext uri="{FF2B5EF4-FFF2-40B4-BE49-F238E27FC236}">
                <a16:creationId xmlns:a16="http://schemas.microsoft.com/office/drawing/2014/main" id="{58D23A98-8CEC-4C44-B78F-4BDF76CB3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C5488-83BE-4B4A-907B-BD8D4D6366EB}"/>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23413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4DB3-A309-446C-B4A0-4FB0AC9301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71D66B-4254-4C00-A3A9-F19FC7AE7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DECB7-D4F5-466D-96FA-01EBFDBDC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59256-D984-4774-B6DD-A4444D06A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C5EF-0E82-4F40-AB52-9E8BA97C9B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3F6B92-932E-4A8C-A281-1E7ECDFA9704}"/>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8" name="Footer Placeholder 7">
            <a:extLst>
              <a:ext uri="{FF2B5EF4-FFF2-40B4-BE49-F238E27FC236}">
                <a16:creationId xmlns:a16="http://schemas.microsoft.com/office/drawing/2014/main" id="{07053B14-8C5E-45E8-BD83-401359C532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61FC50-7269-4A99-92C5-DA07EEF11B09}"/>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243627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6794-9A75-49EC-BB1F-62D01BBE75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064019-BFC1-45EE-A9E9-08C266B3BC08}"/>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4" name="Footer Placeholder 3">
            <a:extLst>
              <a:ext uri="{FF2B5EF4-FFF2-40B4-BE49-F238E27FC236}">
                <a16:creationId xmlns:a16="http://schemas.microsoft.com/office/drawing/2014/main" id="{85621D93-D13F-4FAB-A9B7-43D8DA824C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0C4F11-D1A0-48D7-986A-EB79DC014360}"/>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286360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192A1-FE8B-4F67-805B-ABAE960676D0}"/>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3" name="Footer Placeholder 2">
            <a:extLst>
              <a:ext uri="{FF2B5EF4-FFF2-40B4-BE49-F238E27FC236}">
                <a16:creationId xmlns:a16="http://schemas.microsoft.com/office/drawing/2014/main" id="{FFB4036B-C077-4C99-8D01-7DCD2A2331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23E046-3F50-4474-AA02-CB1AC5C854CB}"/>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220335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4E96C-8EEC-426D-BC35-94D77288F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3897FF-5D3F-4047-B210-8AD3198B6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33586-8A63-431A-A8D9-6BD08737E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CB540-5DD2-46AA-9385-78DA9D495AC0}"/>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6" name="Footer Placeholder 5">
            <a:extLst>
              <a:ext uri="{FF2B5EF4-FFF2-40B4-BE49-F238E27FC236}">
                <a16:creationId xmlns:a16="http://schemas.microsoft.com/office/drawing/2014/main" id="{6B75434D-C720-4AF6-A76D-3229A9EF3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D382D-F184-42C7-87FA-71C506376983}"/>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214571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B6B9-3D88-4EF0-A452-41DD7748A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D6E96-86A2-4A11-AD4E-D64C5840A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303BD-1D46-447A-A85C-2E96DA750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78FA3-606E-4A94-8D15-C2C44084F963}"/>
              </a:ext>
            </a:extLst>
          </p:cNvPr>
          <p:cNvSpPr>
            <a:spLocks noGrp="1"/>
          </p:cNvSpPr>
          <p:nvPr>
            <p:ph type="dt" sz="half" idx="10"/>
          </p:nvPr>
        </p:nvSpPr>
        <p:spPr/>
        <p:txBody>
          <a:bodyPr/>
          <a:lstStyle/>
          <a:p>
            <a:fld id="{14C75936-D0B2-42F0-8190-C0A1F32B270F}" type="datetimeFigureOut">
              <a:rPr lang="en-US" smtClean="0"/>
              <a:t>2/2/2022</a:t>
            </a:fld>
            <a:endParaRPr lang="en-US"/>
          </a:p>
        </p:txBody>
      </p:sp>
      <p:sp>
        <p:nvSpPr>
          <p:cNvPr id="6" name="Footer Placeholder 5">
            <a:extLst>
              <a:ext uri="{FF2B5EF4-FFF2-40B4-BE49-F238E27FC236}">
                <a16:creationId xmlns:a16="http://schemas.microsoft.com/office/drawing/2014/main" id="{390D1C44-A84A-46D7-B577-269606290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4BC34-32FC-4BB7-A998-F236F902B361}"/>
              </a:ext>
            </a:extLst>
          </p:cNvPr>
          <p:cNvSpPr>
            <a:spLocks noGrp="1"/>
          </p:cNvSpPr>
          <p:nvPr>
            <p:ph type="sldNum" sz="quarter" idx="12"/>
          </p:nvPr>
        </p:nvSpPr>
        <p:spPr/>
        <p:txBody>
          <a:bodyPr/>
          <a:lstStyle/>
          <a:p>
            <a:fld id="{169BB5FB-ACB1-47F2-AABB-B5CF1E26AF97}" type="slidenum">
              <a:rPr lang="en-US" smtClean="0"/>
              <a:t>‹#›</a:t>
            </a:fld>
            <a:endParaRPr lang="en-US"/>
          </a:p>
        </p:txBody>
      </p:sp>
    </p:spTree>
    <p:extLst>
      <p:ext uri="{BB962C8B-B14F-4D97-AF65-F5344CB8AC3E}">
        <p14:creationId xmlns:p14="http://schemas.microsoft.com/office/powerpoint/2010/main" val="11316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857A9-63EA-4FED-B885-F2F9D485A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40AF15-46FC-430C-92F1-AEBAE43B4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9A98C-7E1F-4724-BEA3-F26243FF4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75936-D0B2-42F0-8190-C0A1F32B270F}" type="datetimeFigureOut">
              <a:rPr lang="en-US" smtClean="0"/>
              <a:t>2/2/2022</a:t>
            </a:fld>
            <a:endParaRPr lang="en-US"/>
          </a:p>
        </p:txBody>
      </p:sp>
      <p:sp>
        <p:nvSpPr>
          <p:cNvPr id="5" name="Footer Placeholder 4">
            <a:extLst>
              <a:ext uri="{FF2B5EF4-FFF2-40B4-BE49-F238E27FC236}">
                <a16:creationId xmlns:a16="http://schemas.microsoft.com/office/drawing/2014/main" id="{17DB52BF-05E3-42ED-8E36-5AC74B9303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C16DE6-EA29-43C6-AB19-1AE9E7DD71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BB5FB-ACB1-47F2-AABB-B5CF1E26AF97}" type="slidenum">
              <a:rPr lang="en-US" smtClean="0"/>
              <a:t>‹#›</a:t>
            </a:fld>
            <a:endParaRPr lang="en-US"/>
          </a:p>
        </p:txBody>
      </p:sp>
    </p:spTree>
    <p:extLst>
      <p:ext uri="{BB962C8B-B14F-4D97-AF65-F5344CB8AC3E}">
        <p14:creationId xmlns:p14="http://schemas.microsoft.com/office/powerpoint/2010/main" val="124738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CC36-D398-48C2-9CFF-8EB245144DC1}"/>
              </a:ext>
            </a:extLst>
          </p:cNvPr>
          <p:cNvSpPr>
            <a:spLocks noGrp="1"/>
          </p:cNvSpPr>
          <p:nvPr>
            <p:ph type="ctrTitle"/>
          </p:nvPr>
        </p:nvSpPr>
        <p:spPr/>
        <p:txBody>
          <a:bodyPr/>
          <a:lstStyle/>
          <a:p>
            <a:r>
              <a:rPr lang="en-US" dirty="0"/>
              <a:t>Business Analytics	</a:t>
            </a:r>
          </a:p>
        </p:txBody>
      </p:sp>
      <p:sp>
        <p:nvSpPr>
          <p:cNvPr id="3" name="Subtitle 2">
            <a:extLst>
              <a:ext uri="{FF2B5EF4-FFF2-40B4-BE49-F238E27FC236}">
                <a16:creationId xmlns:a16="http://schemas.microsoft.com/office/drawing/2014/main" id="{DB6E6D9E-596A-4091-9BDA-A57B28E14D82}"/>
              </a:ext>
            </a:extLst>
          </p:cNvPr>
          <p:cNvSpPr>
            <a:spLocks noGrp="1"/>
          </p:cNvSpPr>
          <p:nvPr>
            <p:ph type="subTitle" idx="1"/>
          </p:nvPr>
        </p:nvSpPr>
        <p:spPr/>
        <p:txBody>
          <a:bodyPr/>
          <a:lstStyle/>
          <a:p>
            <a:r>
              <a:rPr lang="en-US" dirty="0"/>
              <a:t>Elective </a:t>
            </a:r>
          </a:p>
          <a:p>
            <a:r>
              <a:rPr lang="en-US" dirty="0"/>
              <a:t>Prepared </a:t>
            </a:r>
            <a:r>
              <a:rPr lang="en-US"/>
              <a:t>by </a:t>
            </a:r>
          </a:p>
          <a:p>
            <a:r>
              <a:rPr lang="en-US"/>
              <a:t>Dr</a:t>
            </a:r>
            <a:r>
              <a:rPr lang="en-US" dirty="0"/>
              <a:t>. Rauf Ahmed Shams </a:t>
            </a:r>
            <a:r>
              <a:rPr lang="en-US" dirty="0" err="1"/>
              <a:t>Malick</a:t>
            </a:r>
            <a:r>
              <a:rPr lang="en-US" dirty="0"/>
              <a:t> </a:t>
            </a:r>
          </a:p>
        </p:txBody>
      </p:sp>
    </p:spTree>
    <p:extLst>
      <p:ext uri="{BB962C8B-B14F-4D97-AF65-F5344CB8AC3E}">
        <p14:creationId xmlns:p14="http://schemas.microsoft.com/office/powerpoint/2010/main" val="199644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10C1-0C81-4806-9DFA-40B59C2AF62D}"/>
              </a:ext>
            </a:extLst>
          </p:cNvPr>
          <p:cNvSpPr>
            <a:spLocks noGrp="1"/>
          </p:cNvSpPr>
          <p:nvPr>
            <p:ph type="title"/>
          </p:nvPr>
        </p:nvSpPr>
        <p:spPr/>
        <p:txBody>
          <a:bodyPr/>
          <a:lstStyle/>
          <a:p>
            <a:r>
              <a:rPr lang="en-US" dirty="0"/>
              <a:t>B2B</a:t>
            </a:r>
          </a:p>
        </p:txBody>
      </p:sp>
      <p:pic>
        <p:nvPicPr>
          <p:cNvPr id="5" name="Content Placeholder 4">
            <a:extLst>
              <a:ext uri="{FF2B5EF4-FFF2-40B4-BE49-F238E27FC236}">
                <a16:creationId xmlns:a16="http://schemas.microsoft.com/office/drawing/2014/main" id="{D25EF8F7-42DC-4F8E-8C89-EB8D0C94BDEE}"/>
              </a:ext>
            </a:extLst>
          </p:cNvPr>
          <p:cNvPicPr>
            <a:picLocks noGrp="1" noChangeAspect="1"/>
          </p:cNvPicPr>
          <p:nvPr>
            <p:ph idx="1"/>
          </p:nvPr>
        </p:nvPicPr>
        <p:blipFill>
          <a:blip r:embed="rId2"/>
          <a:stretch>
            <a:fillRect/>
          </a:stretch>
        </p:blipFill>
        <p:spPr>
          <a:xfrm>
            <a:off x="5127556" y="1690688"/>
            <a:ext cx="6226244" cy="4219250"/>
          </a:xfrm>
          <a:prstGeom prst="rect">
            <a:avLst/>
          </a:prstGeom>
        </p:spPr>
      </p:pic>
      <p:pic>
        <p:nvPicPr>
          <p:cNvPr id="6" name="Picture 5">
            <a:extLst>
              <a:ext uri="{FF2B5EF4-FFF2-40B4-BE49-F238E27FC236}">
                <a16:creationId xmlns:a16="http://schemas.microsoft.com/office/drawing/2014/main" id="{EA08808A-F58A-48A9-9650-C0E2AFA7D0AC}"/>
              </a:ext>
            </a:extLst>
          </p:cNvPr>
          <p:cNvPicPr>
            <a:picLocks noChangeAspect="1"/>
          </p:cNvPicPr>
          <p:nvPr/>
        </p:nvPicPr>
        <p:blipFill rotWithShape="1">
          <a:blip r:embed="rId3"/>
          <a:srcRect l="1934" t="6173" r="53579" b="18663"/>
          <a:stretch/>
        </p:blipFill>
        <p:spPr>
          <a:xfrm>
            <a:off x="800423" y="1550504"/>
            <a:ext cx="3917352" cy="4219249"/>
          </a:xfrm>
          <a:prstGeom prst="rect">
            <a:avLst/>
          </a:prstGeom>
        </p:spPr>
      </p:pic>
    </p:spTree>
    <p:extLst>
      <p:ext uri="{BB962C8B-B14F-4D97-AF65-F5344CB8AC3E}">
        <p14:creationId xmlns:p14="http://schemas.microsoft.com/office/powerpoint/2010/main" val="94384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3C52BF-D1FA-4B0B-9141-CE472660CBD3}"/>
              </a:ext>
            </a:extLst>
          </p:cNvPr>
          <p:cNvPicPr>
            <a:picLocks noChangeAspect="1"/>
          </p:cNvPicPr>
          <p:nvPr/>
        </p:nvPicPr>
        <p:blipFill>
          <a:blip r:embed="rId2"/>
          <a:stretch>
            <a:fillRect/>
          </a:stretch>
        </p:blipFill>
        <p:spPr>
          <a:xfrm>
            <a:off x="1593811" y="569843"/>
            <a:ext cx="9607826" cy="5380383"/>
          </a:xfrm>
          <a:prstGeom prst="rect">
            <a:avLst/>
          </a:prstGeom>
        </p:spPr>
      </p:pic>
    </p:spTree>
    <p:extLst>
      <p:ext uri="{BB962C8B-B14F-4D97-AF65-F5344CB8AC3E}">
        <p14:creationId xmlns:p14="http://schemas.microsoft.com/office/powerpoint/2010/main" val="138413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F498D8-C992-4196-BE9D-5998AD4246D3}"/>
              </a:ext>
            </a:extLst>
          </p:cNvPr>
          <p:cNvPicPr>
            <a:picLocks noChangeAspect="1"/>
          </p:cNvPicPr>
          <p:nvPr/>
        </p:nvPicPr>
        <p:blipFill>
          <a:blip r:embed="rId2"/>
          <a:stretch>
            <a:fillRect/>
          </a:stretch>
        </p:blipFill>
        <p:spPr>
          <a:xfrm>
            <a:off x="1237128" y="604934"/>
            <a:ext cx="9854942" cy="5570579"/>
          </a:xfrm>
          <a:prstGeom prst="rect">
            <a:avLst/>
          </a:prstGeom>
        </p:spPr>
      </p:pic>
    </p:spTree>
    <p:extLst>
      <p:ext uri="{BB962C8B-B14F-4D97-AF65-F5344CB8AC3E}">
        <p14:creationId xmlns:p14="http://schemas.microsoft.com/office/powerpoint/2010/main" val="394262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C4B5-F5FD-4C1C-9B6D-D30729A82CA5}"/>
              </a:ext>
            </a:extLst>
          </p:cNvPr>
          <p:cNvSpPr>
            <a:spLocks noGrp="1"/>
          </p:cNvSpPr>
          <p:nvPr>
            <p:ph type="title"/>
          </p:nvPr>
        </p:nvSpPr>
        <p:spPr/>
        <p:txBody>
          <a:bodyPr/>
          <a:lstStyle/>
          <a:p>
            <a:r>
              <a:rPr lang="en-US" dirty="0"/>
              <a:t>Marketplace</a:t>
            </a:r>
          </a:p>
        </p:txBody>
      </p:sp>
      <p:sp>
        <p:nvSpPr>
          <p:cNvPr id="3" name="Content Placeholder 2">
            <a:extLst>
              <a:ext uri="{FF2B5EF4-FFF2-40B4-BE49-F238E27FC236}">
                <a16:creationId xmlns:a16="http://schemas.microsoft.com/office/drawing/2014/main" id="{3119503A-894E-4EDA-8821-95AFE9A314AC}"/>
              </a:ext>
            </a:extLst>
          </p:cNvPr>
          <p:cNvSpPr>
            <a:spLocks noGrp="1"/>
          </p:cNvSpPr>
          <p:nvPr>
            <p:ph idx="1"/>
          </p:nvPr>
        </p:nvSpPr>
        <p:spPr/>
        <p:txBody>
          <a:bodyPr/>
          <a:lstStyle/>
          <a:p>
            <a:r>
              <a:rPr lang="en-US" dirty="0"/>
              <a:t>Marketplace may refer to an open space or square in a town where people buy and sell things, i.e., a street market. It also means ‘the market‘ in the abstract sense. For example, for a product to compete effectively in the marketplace, it needs to sell at the right price.</a:t>
            </a:r>
          </a:p>
        </p:txBody>
      </p:sp>
    </p:spTree>
    <p:extLst>
      <p:ext uri="{BB962C8B-B14F-4D97-AF65-F5344CB8AC3E}">
        <p14:creationId xmlns:p14="http://schemas.microsoft.com/office/powerpoint/2010/main" val="257265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3BE94F-CA98-4371-B981-BB45D05353E5}"/>
              </a:ext>
            </a:extLst>
          </p:cNvPr>
          <p:cNvPicPr>
            <a:picLocks noChangeAspect="1"/>
          </p:cNvPicPr>
          <p:nvPr/>
        </p:nvPicPr>
        <p:blipFill>
          <a:blip r:embed="rId2"/>
          <a:stretch>
            <a:fillRect/>
          </a:stretch>
        </p:blipFill>
        <p:spPr>
          <a:xfrm>
            <a:off x="1809750" y="0"/>
            <a:ext cx="8572500" cy="6858000"/>
          </a:xfrm>
          <a:prstGeom prst="rect">
            <a:avLst/>
          </a:prstGeom>
        </p:spPr>
      </p:pic>
    </p:spTree>
    <p:extLst>
      <p:ext uri="{BB962C8B-B14F-4D97-AF65-F5344CB8AC3E}">
        <p14:creationId xmlns:p14="http://schemas.microsoft.com/office/powerpoint/2010/main" val="396482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90CD-05BC-490A-A148-B66E8FC202CE}"/>
              </a:ext>
            </a:extLst>
          </p:cNvPr>
          <p:cNvSpPr>
            <a:spLocks noGrp="1"/>
          </p:cNvSpPr>
          <p:nvPr>
            <p:ph type="title"/>
          </p:nvPr>
        </p:nvSpPr>
        <p:spPr/>
        <p:txBody>
          <a:bodyPr/>
          <a:lstStyle/>
          <a:p>
            <a:r>
              <a:rPr lang="en-US" dirty="0"/>
              <a:t>Advantages</a:t>
            </a:r>
            <a:br>
              <a:rPr lang="en-US" dirty="0"/>
            </a:br>
            <a:endParaRPr lang="en-US" dirty="0"/>
          </a:p>
        </p:txBody>
      </p:sp>
      <p:sp>
        <p:nvSpPr>
          <p:cNvPr id="3" name="Content Placeholder 2">
            <a:extLst>
              <a:ext uri="{FF2B5EF4-FFF2-40B4-BE49-F238E27FC236}">
                <a16:creationId xmlns:a16="http://schemas.microsoft.com/office/drawing/2014/main" id="{06AC9A38-C6D1-4942-A48E-8DF5AAFB1562}"/>
              </a:ext>
            </a:extLst>
          </p:cNvPr>
          <p:cNvSpPr>
            <a:spLocks noGrp="1"/>
          </p:cNvSpPr>
          <p:nvPr>
            <p:ph idx="1"/>
          </p:nvPr>
        </p:nvSpPr>
        <p:spPr/>
        <p:txBody>
          <a:bodyPr>
            <a:normAutofit fontScale="92500"/>
          </a:bodyPr>
          <a:lstStyle/>
          <a:p>
            <a:endParaRPr lang="en-US" dirty="0"/>
          </a:p>
          <a:p>
            <a:r>
              <a:rPr lang="en-US" dirty="0"/>
              <a:t>You don’t need to have your own website. It represents a saving not having to create a platform, integrates a payment method and maintains it.</a:t>
            </a:r>
          </a:p>
          <a:p>
            <a:r>
              <a:rPr lang="en-US" dirty="0"/>
              <a:t>You save on advertising. It is the Marketplace that is in charge of promoting itself and the better they do it, the more visibility you will have.</a:t>
            </a:r>
          </a:p>
          <a:p>
            <a:r>
              <a:rPr lang="en-US" dirty="0"/>
              <a:t>You reach a lot of people. It is true that there will be a lot of competition, but there will also be many users interested in buying your products. Maybe you forget about payment and shipping. There is some Marketplace that takes care of everything and, usually in exchange for a commission, manage cumbersome parts such as the process of payment and shipping.</a:t>
            </a:r>
          </a:p>
        </p:txBody>
      </p:sp>
    </p:spTree>
    <p:extLst>
      <p:ext uri="{BB962C8B-B14F-4D97-AF65-F5344CB8AC3E}">
        <p14:creationId xmlns:p14="http://schemas.microsoft.com/office/powerpoint/2010/main" val="128791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E0A6-200A-444F-8B25-99BD5C500A92}"/>
              </a:ext>
            </a:extLst>
          </p:cNvPr>
          <p:cNvSpPr>
            <a:spLocks noGrp="1"/>
          </p:cNvSpPr>
          <p:nvPr>
            <p:ph type="title"/>
          </p:nvPr>
        </p:nvSpPr>
        <p:spPr>
          <a:xfrm>
            <a:off x="970722" y="2766218"/>
            <a:ext cx="10515600" cy="1325563"/>
          </a:xfrm>
        </p:spPr>
        <p:txBody>
          <a:bodyPr/>
          <a:lstStyle/>
          <a:p>
            <a:r>
              <a:rPr lang="en-US" dirty="0"/>
              <a:t>Customer Experience </a:t>
            </a:r>
          </a:p>
        </p:txBody>
      </p:sp>
    </p:spTree>
    <p:extLst>
      <p:ext uri="{BB962C8B-B14F-4D97-AF65-F5344CB8AC3E}">
        <p14:creationId xmlns:p14="http://schemas.microsoft.com/office/powerpoint/2010/main" val="1896539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BB1E07-FD08-4EEB-AC15-B5C12A942B80}"/>
              </a:ext>
            </a:extLst>
          </p:cNvPr>
          <p:cNvPicPr>
            <a:picLocks noChangeAspect="1"/>
          </p:cNvPicPr>
          <p:nvPr/>
        </p:nvPicPr>
        <p:blipFill>
          <a:blip r:embed="rId2"/>
          <a:stretch>
            <a:fillRect/>
          </a:stretch>
        </p:blipFill>
        <p:spPr>
          <a:xfrm>
            <a:off x="2266122" y="427702"/>
            <a:ext cx="7189303" cy="6029739"/>
          </a:xfrm>
          <a:prstGeom prst="rect">
            <a:avLst/>
          </a:prstGeom>
        </p:spPr>
      </p:pic>
    </p:spTree>
    <p:extLst>
      <p:ext uri="{BB962C8B-B14F-4D97-AF65-F5344CB8AC3E}">
        <p14:creationId xmlns:p14="http://schemas.microsoft.com/office/powerpoint/2010/main" val="5821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1FAA8E-0B7D-443F-B19F-58104DDE192D}"/>
              </a:ext>
            </a:extLst>
          </p:cNvPr>
          <p:cNvPicPr>
            <a:picLocks noChangeAspect="1"/>
          </p:cNvPicPr>
          <p:nvPr/>
        </p:nvPicPr>
        <p:blipFill>
          <a:blip r:embed="rId2"/>
          <a:stretch>
            <a:fillRect/>
          </a:stretch>
        </p:blipFill>
        <p:spPr>
          <a:xfrm>
            <a:off x="949794" y="0"/>
            <a:ext cx="11057771" cy="6414052"/>
          </a:xfrm>
          <a:prstGeom prst="rect">
            <a:avLst/>
          </a:prstGeom>
        </p:spPr>
      </p:pic>
    </p:spTree>
    <p:extLst>
      <p:ext uri="{BB962C8B-B14F-4D97-AF65-F5344CB8AC3E}">
        <p14:creationId xmlns:p14="http://schemas.microsoft.com/office/powerpoint/2010/main" val="151405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7D53CD-A063-4626-AEA3-DC18A96AE2B7}"/>
              </a:ext>
            </a:extLst>
          </p:cNvPr>
          <p:cNvPicPr>
            <a:picLocks noChangeAspect="1"/>
          </p:cNvPicPr>
          <p:nvPr/>
        </p:nvPicPr>
        <p:blipFill>
          <a:blip r:embed="rId2"/>
          <a:stretch>
            <a:fillRect/>
          </a:stretch>
        </p:blipFill>
        <p:spPr>
          <a:xfrm>
            <a:off x="281954" y="874642"/>
            <a:ext cx="11754334" cy="5552661"/>
          </a:xfrm>
          <a:prstGeom prst="rect">
            <a:avLst/>
          </a:prstGeom>
        </p:spPr>
      </p:pic>
    </p:spTree>
    <p:extLst>
      <p:ext uri="{BB962C8B-B14F-4D97-AF65-F5344CB8AC3E}">
        <p14:creationId xmlns:p14="http://schemas.microsoft.com/office/powerpoint/2010/main" val="319925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EF08-D48A-472F-B5F7-D399B4699820}"/>
              </a:ext>
            </a:extLst>
          </p:cNvPr>
          <p:cNvSpPr>
            <a:spLocks noGrp="1"/>
          </p:cNvSpPr>
          <p:nvPr>
            <p:ph type="title"/>
          </p:nvPr>
        </p:nvSpPr>
        <p:spPr/>
        <p:txBody>
          <a:bodyPr/>
          <a:lstStyle/>
          <a:p>
            <a:r>
              <a:rPr lang="en-US" dirty="0"/>
              <a:t>Course Coverage</a:t>
            </a:r>
          </a:p>
        </p:txBody>
      </p:sp>
      <p:sp>
        <p:nvSpPr>
          <p:cNvPr id="3" name="Content Placeholder 2">
            <a:extLst>
              <a:ext uri="{FF2B5EF4-FFF2-40B4-BE49-F238E27FC236}">
                <a16:creationId xmlns:a16="http://schemas.microsoft.com/office/drawing/2014/main" id="{9C43E287-D153-43CD-ABC3-67FDEB363756}"/>
              </a:ext>
            </a:extLst>
          </p:cNvPr>
          <p:cNvSpPr>
            <a:spLocks noGrp="1"/>
          </p:cNvSpPr>
          <p:nvPr>
            <p:ph idx="1"/>
          </p:nvPr>
        </p:nvSpPr>
        <p:spPr/>
        <p:txBody>
          <a:bodyPr/>
          <a:lstStyle/>
          <a:p>
            <a:r>
              <a:rPr lang="en-US" dirty="0"/>
              <a:t>Understanding Analytics </a:t>
            </a:r>
          </a:p>
          <a:p>
            <a:r>
              <a:rPr lang="en-US" dirty="0"/>
              <a:t>Understanding Business </a:t>
            </a:r>
          </a:p>
          <a:p>
            <a:r>
              <a:rPr lang="en-US" dirty="0"/>
              <a:t>Business Value</a:t>
            </a:r>
          </a:p>
          <a:p>
            <a:r>
              <a:rPr lang="en-US" dirty="0"/>
              <a:t>Business Processes</a:t>
            </a:r>
          </a:p>
          <a:p>
            <a:r>
              <a:rPr lang="en-US" dirty="0"/>
              <a:t>Key Performance Indicators</a:t>
            </a:r>
          </a:p>
          <a:p>
            <a:r>
              <a:rPr lang="en-US" dirty="0"/>
              <a:t>Data Pipeline</a:t>
            </a:r>
          </a:p>
          <a:p>
            <a:r>
              <a:rPr lang="en-US" dirty="0"/>
              <a:t>Framework for Data and Analytics</a:t>
            </a:r>
          </a:p>
          <a:p>
            <a:r>
              <a:rPr lang="en-US" dirty="0"/>
              <a:t>Integrated Data, Analytics and Knowledge </a:t>
            </a:r>
          </a:p>
        </p:txBody>
      </p:sp>
    </p:spTree>
    <p:extLst>
      <p:ext uri="{BB962C8B-B14F-4D97-AF65-F5344CB8AC3E}">
        <p14:creationId xmlns:p14="http://schemas.microsoft.com/office/powerpoint/2010/main" val="87934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E01F6B-61BE-490B-8C0C-B8A8DF288BDA}"/>
              </a:ext>
            </a:extLst>
          </p:cNvPr>
          <p:cNvPicPr>
            <a:picLocks noChangeAspect="1"/>
          </p:cNvPicPr>
          <p:nvPr/>
        </p:nvPicPr>
        <p:blipFill>
          <a:blip r:embed="rId2"/>
          <a:stretch>
            <a:fillRect/>
          </a:stretch>
        </p:blipFill>
        <p:spPr>
          <a:xfrm>
            <a:off x="1099929" y="494373"/>
            <a:ext cx="9528313" cy="6169582"/>
          </a:xfrm>
          <a:prstGeom prst="rect">
            <a:avLst/>
          </a:prstGeom>
        </p:spPr>
      </p:pic>
    </p:spTree>
    <p:extLst>
      <p:ext uri="{BB962C8B-B14F-4D97-AF65-F5344CB8AC3E}">
        <p14:creationId xmlns:p14="http://schemas.microsoft.com/office/powerpoint/2010/main" val="154530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610C-4E58-4593-8594-64723D747989}"/>
              </a:ext>
            </a:extLst>
          </p:cNvPr>
          <p:cNvSpPr>
            <a:spLocks noGrp="1"/>
          </p:cNvSpPr>
          <p:nvPr>
            <p:ph type="title"/>
          </p:nvPr>
        </p:nvSpPr>
        <p:spPr>
          <a:xfrm>
            <a:off x="1209260" y="3028812"/>
            <a:ext cx="10515600" cy="1325563"/>
          </a:xfrm>
        </p:spPr>
        <p:txBody>
          <a:bodyPr/>
          <a:lstStyle/>
          <a:p>
            <a:r>
              <a:rPr lang="en-US" dirty="0"/>
              <a:t>Web Analytics</a:t>
            </a:r>
          </a:p>
        </p:txBody>
      </p:sp>
    </p:spTree>
    <p:extLst>
      <p:ext uri="{BB962C8B-B14F-4D97-AF65-F5344CB8AC3E}">
        <p14:creationId xmlns:p14="http://schemas.microsoft.com/office/powerpoint/2010/main" val="3897666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500B61-4B47-4BAF-9A7B-63BD90068BD2}"/>
              </a:ext>
            </a:extLst>
          </p:cNvPr>
          <p:cNvPicPr>
            <a:picLocks noChangeAspect="1"/>
          </p:cNvPicPr>
          <p:nvPr/>
        </p:nvPicPr>
        <p:blipFill>
          <a:blip r:embed="rId2"/>
          <a:stretch>
            <a:fillRect/>
          </a:stretch>
        </p:blipFill>
        <p:spPr>
          <a:xfrm>
            <a:off x="868215" y="1186408"/>
            <a:ext cx="10144341" cy="4485183"/>
          </a:xfrm>
          <a:prstGeom prst="rect">
            <a:avLst/>
          </a:prstGeom>
        </p:spPr>
      </p:pic>
    </p:spTree>
    <p:extLst>
      <p:ext uri="{BB962C8B-B14F-4D97-AF65-F5344CB8AC3E}">
        <p14:creationId xmlns:p14="http://schemas.microsoft.com/office/powerpoint/2010/main" val="4211134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31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2C18-9793-4F7F-9FC1-37D9487B4FC1}"/>
              </a:ext>
            </a:extLst>
          </p:cNvPr>
          <p:cNvSpPr>
            <a:spLocks noGrp="1"/>
          </p:cNvSpPr>
          <p:nvPr>
            <p:ph type="title"/>
          </p:nvPr>
        </p:nvSpPr>
        <p:spPr/>
        <p:txBody>
          <a:bodyPr/>
          <a:lstStyle/>
          <a:p>
            <a:r>
              <a:rPr lang="en-US" dirty="0"/>
              <a:t>Business Types</a:t>
            </a:r>
          </a:p>
        </p:txBody>
      </p:sp>
      <p:sp>
        <p:nvSpPr>
          <p:cNvPr id="3" name="Content Placeholder 2">
            <a:extLst>
              <a:ext uri="{FF2B5EF4-FFF2-40B4-BE49-F238E27FC236}">
                <a16:creationId xmlns:a16="http://schemas.microsoft.com/office/drawing/2014/main" id="{7BD21AC2-2FC7-4B77-AE26-F3D00E391B58}"/>
              </a:ext>
            </a:extLst>
          </p:cNvPr>
          <p:cNvSpPr>
            <a:spLocks noGrp="1"/>
          </p:cNvSpPr>
          <p:nvPr>
            <p:ph idx="1"/>
          </p:nvPr>
        </p:nvSpPr>
        <p:spPr/>
        <p:txBody>
          <a:bodyPr/>
          <a:lstStyle/>
          <a:p>
            <a:r>
              <a:rPr lang="en-US" dirty="0"/>
              <a:t>B2C</a:t>
            </a:r>
          </a:p>
          <a:p>
            <a:r>
              <a:rPr lang="en-US" dirty="0"/>
              <a:t>B2B</a:t>
            </a:r>
          </a:p>
          <a:p>
            <a:r>
              <a:rPr lang="en-US" dirty="0"/>
              <a:t>Marketplace </a:t>
            </a:r>
          </a:p>
          <a:p>
            <a:r>
              <a:rPr lang="en-US" dirty="0"/>
              <a:t>Online Auctions</a:t>
            </a:r>
          </a:p>
          <a:p>
            <a:r>
              <a:rPr lang="en-US" dirty="0"/>
              <a:t>Referral sites</a:t>
            </a:r>
          </a:p>
          <a:p>
            <a:endParaRPr lang="en-US" dirty="0"/>
          </a:p>
        </p:txBody>
      </p:sp>
    </p:spTree>
    <p:extLst>
      <p:ext uri="{BB962C8B-B14F-4D97-AF65-F5344CB8AC3E}">
        <p14:creationId xmlns:p14="http://schemas.microsoft.com/office/powerpoint/2010/main" val="56756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AF33-6EED-491A-BA18-AE6283DAC857}"/>
              </a:ext>
            </a:extLst>
          </p:cNvPr>
          <p:cNvSpPr>
            <a:spLocks noGrp="1"/>
          </p:cNvSpPr>
          <p:nvPr>
            <p:ph type="title"/>
          </p:nvPr>
        </p:nvSpPr>
        <p:spPr/>
        <p:txBody>
          <a:bodyPr/>
          <a:lstStyle/>
          <a:p>
            <a:r>
              <a:rPr lang="en-US" dirty="0"/>
              <a:t>Product based Customer Experience / Usability</a:t>
            </a:r>
          </a:p>
        </p:txBody>
      </p:sp>
      <p:sp>
        <p:nvSpPr>
          <p:cNvPr id="3" name="Content Placeholder 2">
            <a:extLst>
              <a:ext uri="{FF2B5EF4-FFF2-40B4-BE49-F238E27FC236}">
                <a16:creationId xmlns:a16="http://schemas.microsoft.com/office/drawing/2014/main" id="{29A58AEA-F990-476C-ADE2-B30FB91263B4}"/>
              </a:ext>
            </a:extLst>
          </p:cNvPr>
          <p:cNvSpPr>
            <a:spLocks noGrp="1"/>
          </p:cNvSpPr>
          <p:nvPr>
            <p:ph idx="1"/>
          </p:nvPr>
        </p:nvSpPr>
        <p:spPr>
          <a:xfrm>
            <a:off x="838200" y="1825625"/>
            <a:ext cx="3627783" cy="3621018"/>
          </a:xfrm>
        </p:spPr>
        <p:txBody>
          <a:bodyPr>
            <a:normAutofit lnSpcReduction="10000"/>
          </a:bodyPr>
          <a:lstStyle/>
          <a:p>
            <a:r>
              <a:rPr lang="en-US" dirty="0"/>
              <a:t>Mapping out the customer journey is an effective way to understand what turns a viewer into a long-term, loyal customer. – Kofi </a:t>
            </a:r>
            <a:r>
              <a:rPr lang="en-US" dirty="0" err="1"/>
              <a:t>Senaya</a:t>
            </a:r>
            <a:r>
              <a:rPr lang="en-US" dirty="0"/>
              <a:t>, Director of Product at Clearbridge Mobile</a:t>
            </a:r>
          </a:p>
        </p:txBody>
      </p:sp>
      <p:pic>
        <p:nvPicPr>
          <p:cNvPr id="5" name="Picture 4">
            <a:extLst>
              <a:ext uri="{FF2B5EF4-FFF2-40B4-BE49-F238E27FC236}">
                <a16:creationId xmlns:a16="http://schemas.microsoft.com/office/drawing/2014/main" id="{D9CB8CAA-1D60-48FC-B569-4359006D1833}"/>
              </a:ext>
            </a:extLst>
          </p:cNvPr>
          <p:cNvPicPr>
            <a:picLocks noChangeAspect="1"/>
          </p:cNvPicPr>
          <p:nvPr/>
        </p:nvPicPr>
        <p:blipFill>
          <a:blip r:embed="rId2"/>
          <a:stretch>
            <a:fillRect/>
          </a:stretch>
        </p:blipFill>
        <p:spPr>
          <a:xfrm>
            <a:off x="4214812" y="1690687"/>
            <a:ext cx="7253839" cy="4352303"/>
          </a:xfrm>
          <a:prstGeom prst="rect">
            <a:avLst/>
          </a:prstGeom>
        </p:spPr>
      </p:pic>
    </p:spTree>
    <p:extLst>
      <p:ext uri="{BB962C8B-B14F-4D97-AF65-F5344CB8AC3E}">
        <p14:creationId xmlns:p14="http://schemas.microsoft.com/office/powerpoint/2010/main" val="256187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E138C1-A999-46CE-A725-901783C2208A}"/>
              </a:ext>
            </a:extLst>
          </p:cNvPr>
          <p:cNvPicPr>
            <a:picLocks noChangeAspect="1"/>
          </p:cNvPicPr>
          <p:nvPr/>
        </p:nvPicPr>
        <p:blipFill>
          <a:blip r:embed="rId2"/>
          <a:stretch>
            <a:fillRect/>
          </a:stretch>
        </p:blipFill>
        <p:spPr>
          <a:xfrm>
            <a:off x="0" y="877824"/>
            <a:ext cx="12192000" cy="5102352"/>
          </a:xfrm>
          <a:prstGeom prst="rect">
            <a:avLst/>
          </a:prstGeom>
        </p:spPr>
      </p:pic>
    </p:spTree>
    <p:extLst>
      <p:ext uri="{BB962C8B-B14F-4D97-AF65-F5344CB8AC3E}">
        <p14:creationId xmlns:p14="http://schemas.microsoft.com/office/powerpoint/2010/main" val="183978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604F78-B551-452D-A539-748E28872B08}"/>
              </a:ext>
            </a:extLst>
          </p:cNvPr>
          <p:cNvSpPr txBox="1"/>
          <p:nvPr/>
        </p:nvSpPr>
        <p:spPr>
          <a:xfrm>
            <a:off x="1961322" y="2822713"/>
            <a:ext cx="8733184" cy="1477328"/>
          </a:xfrm>
          <a:prstGeom prst="rect">
            <a:avLst/>
          </a:prstGeom>
          <a:noFill/>
        </p:spPr>
        <p:txBody>
          <a:bodyPr wrap="square">
            <a:spAutoFit/>
          </a:bodyPr>
          <a:lstStyle/>
          <a:p>
            <a:r>
              <a:rPr lang="en-US" dirty="0"/>
              <a:t>A Customer Journey map is a visual or graphic interpretation of the overall story from an individual’s perspective of their relationship with an organization, service, product or brand, over time and across channels. […] The story is told from the customer’s perspective, but also emphasizes the important intersections between user expectations and business requirements – Megan </a:t>
            </a:r>
            <a:r>
              <a:rPr lang="en-US" dirty="0" err="1"/>
              <a:t>Grocki</a:t>
            </a:r>
            <a:r>
              <a:rPr lang="en-US" dirty="0"/>
              <a:t> at UX Mastery</a:t>
            </a:r>
          </a:p>
        </p:txBody>
      </p:sp>
    </p:spTree>
    <p:extLst>
      <p:ext uri="{BB962C8B-B14F-4D97-AF65-F5344CB8AC3E}">
        <p14:creationId xmlns:p14="http://schemas.microsoft.com/office/powerpoint/2010/main" val="128336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CAD2-1FE3-418C-9C6A-C2FABA4D92BE}"/>
              </a:ext>
            </a:extLst>
          </p:cNvPr>
          <p:cNvSpPr>
            <a:spLocks noGrp="1"/>
          </p:cNvSpPr>
          <p:nvPr>
            <p:ph type="title"/>
          </p:nvPr>
        </p:nvSpPr>
        <p:spPr/>
        <p:txBody>
          <a:bodyPr/>
          <a:lstStyle/>
          <a:p>
            <a:r>
              <a:rPr lang="en-US" dirty="0"/>
              <a:t>Customer Analytics</a:t>
            </a:r>
          </a:p>
        </p:txBody>
      </p:sp>
      <p:sp>
        <p:nvSpPr>
          <p:cNvPr id="3" name="Content Placeholder 2">
            <a:extLst>
              <a:ext uri="{FF2B5EF4-FFF2-40B4-BE49-F238E27FC236}">
                <a16:creationId xmlns:a16="http://schemas.microsoft.com/office/drawing/2014/main" id="{9E17F2DB-3852-4D5B-8325-28C40FEDFDD7}"/>
              </a:ext>
            </a:extLst>
          </p:cNvPr>
          <p:cNvSpPr>
            <a:spLocks noGrp="1"/>
          </p:cNvSpPr>
          <p:nvPr>
            <p:ph idx="1"/>
          </p:nvPr>
        </p:nvSpPr>
        <p:spPr/>
        <p:txBody>
          <a:bodyPr/>
          <a:lstStyle/>
          <a:p>
            <a:r>
              <a:rPr lang="en-US" dirty="0"/>
              <a:t>Customer Journey in applications</a:t>
            </a:r>
          </a:p>
          <a:p>
            <a:r>
              <a:rPr lang="en-US" dirty="0"/>
              <a:t>Customer Segmentation</a:t>
            </a:r>
          </a:p>
          <a:p>
            <a:r>
              <a:rPr lang="en-US" dirty="0"/>
              <a:t>Customer Loyalty</a:t>
            </a:r>
          </a:p>
          <a:p>
            <a:r>
              <a:rPr lang="en-US" dirty="0"/>
              <a:t>Customer Churn</a:t>
            </a:r>
          </a:p>
          <a:p>
            <a:r>
              <a:rPr lang="en-US" dirty="0"/>
              <a:t>Customer Ranking </a:t>
            </a:r>
          </a:p>
          <a:p>
            <a:r>
              <a:rPr lang="en-US" dirty="0"/>
              <a:t>Recommendations</a:t>
            </a:r>
          </a:p>
          <a:p>
            <a:endParaRPr lang="en-US" dirty="0"/>
          </a:p>
          <a:p>
            <a:endParaRPr lang="en-US" dirty="0"/>
          </a:p>
        </p:txBody>
      </p:sp>
    </p:spTree>
    <p:extLst>
      <p:ext uri="{BB962C8B-B14F-4D97-AF65-F5344CB8AC3E}">
        <p14:creationId xmlns:p14="http://schemas.microsoft.com/office/powerpoint/2010/main" val="30802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CE2A-29D9-4C78-9801-99CCCCAFB9E8}"/>
              </a:ext>
            </a:extLst>
          </p:cNvPr>
          <p:cNvSpPr>
            <a:spLocks noGrp="1"/>
          </p:cNvSpPr>
          <p:nvPr>
            <p:ph type="ctrTitle"/>
          </p:nvPr>
        </p:nvSpPr>
        <p:spPr/>
        <p:txBody>
          <a:bodyPr/>
          <a:lstStyle/>
          <a:p>
            <a:r>
              <a:rPr lang="en-US" dirty="0"/>
              <a:t>Business Types</a:t>
            </a:r>
          </a:p>
        </p:txBody>
      </p:sp>
    </p:spTree>
    <p:extLst>
      <p:ext uri="{BB962C8B-B14F-4D97-AF65-F5344CB8AC3E}">
        <p14:creationId xmlns:p14="http://schemas.microsoft.com/office/powerpoint/2010/main" val="5056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3E88-BAAD-4295-8A4F-1FA40E2EE9D4}"/>
              </a:ext>
            </a:extLst>
          </p:cNvPr>
          <p:cNvSpPr>
            <a:spLocks noGrp="1"/>
          </p:cNvSpPr>
          <p:nvPr>
            <p:ph type="title"/>
          </p:nvPr>
        </p:nvSpPr>
        <p:spPr/>
        <p:txBody>
          <a:bodyPr/>
          <a:lstStyle/>
          <a:p>
            <a:r>
              <a:rPr lang="en-US" dirty="0"/>
              <a:t>B2C</a:t>
            </a:r>
          </a:p>
        </p:txBody>
      </p:sp>
      <p:pic>
        <p:nvPicPr>
          <p:cNvPr id="4" name="Content Placeholder 3">
            <a:extLst>
              <a:ext uri="{FF2B5EF4-FFF2-40B4-BE49-F238E27FC236}">
                <a16:creationId xmlns:a16="http://schemas.microsoft.com/office/drawing/2014/main" id="{6FE32CF2-B996-40E8-9773-76CA337A0823}"/>
              </a:ext>
            </a:extLst>
          </p:cNvPr>
          <p:cNvPicPr>
            <a:picLocks noGrp="1" noChangeAspect="1"/>
          </p:cNvPicPr>
          <p:nvPr>
            <p:ph idx="1"/>
          </p:nvPr>
        </p:nvPicPr>
        <p:blipFill>
          <a:blip r:embed="rId2"/>
          <a:stretch>
            <a:fillRect/>
          </a:stretch>
        </p:blipFill>
        <p:spPr>
          <a:xfrm>
            <a:off x="7299635" y="1812373"/>
            <a:ext cx="4351338" cy="4351338"/>
          </a:xfrm>
          <a:prstGeom prst="rect">
            <a:avLst/>
          </a:prstGeom>
        </p:spPr>
      </p:pic>
      <p:pic>
        <p:nvPicPr>
          <p:cNvPr id="5" name="Picture 4">
            <a:extLst>
              <a:ext uri="{FF2B5EF4-FFF2-40B4-BE49-F238E27FC236}">
                <a16:creationId xmlns:a16="http://schemas.microsoft.com/office/drawing/2014/main" id="{F62C41B2-AC16-4FAF-845E-D3A2105B2845}"/>
              </a:ext>
            </a:extLst>
          </p:cNvPr>
          <p:cNvPicPr>
            <a:picLocks noChangeAspect="1"/>
          </p:cNvPicPr>
          <p:nvPr/>
        </p:nvPicPr>
        <p:blipFill>
          <a:blip r:embed="rId3"/>
          <a:stretch>
            <a:fillRect/>
          </a:stretch>
        </p:blipFill>
        <p:spPr>
          <a:xfrm>
            <a:off x="838200" y="2040835"/>
            <a:ext cx="6296623" cy="3538330"/>
          </a:xfrm>
          <a:prstGeom prst="rect">
            <a:avLst/>
          </a:prstGeom>
        </p:spPr>
      </p:pic>
    </p:spTree>
    <p:extLst>
      <p:ext uri="{BB962C8B-B14F-4D97-AF65-F5344CB8AC3E}">
        <p14:creationId xmlns:p14="http://schemas.microsoft.com/office/powerpoint/2010/main" val="427035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4523</TotalTime>
  <Words>365</Words>
  <Application>Microsoft Office PowerPoint</Application>
  <PresentationFormat>Widescreen</PresentationFormat>
  <Paragraphs>41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Business Analytics </vt:lpstr>
      <vt:lpstr>Course Coverage</vt:lpstr>
      <vt:lpstr>Business Types</vt:lpstr>
      <vt:lpstr>Product based Customer Experience / Usability</vt:lpstr>
      <vt:lpstr>PowerPoint Presentation</vt:lpstr>
      <vt:lpstr>PowerPoint Presentation</vt:lpstr>
      <vt:lpstr>Customer Analytics</vt:lpstr>
      <vt:lpstr>Business Types</vt:lpstr>
      <vt:lpstr>B2C</vt:lpstr>
      <vt:lpstr>B2B</vt:lpstr>
      <vt:lpstr>PowerPoint Presentation</vt:lpstr>
      <vt:lpstr>PowerPoint Presentation</vt:lpstr>
      <vt:lpstr>Marketplace</vt:lpstr>
      <vt:lpstr>PowerPoint Presentation</vt:lpstr>
      <vt:lpstr>Advantages </vt:lpstr>
      <vt:lpstr>Customer Experience </vt:lpstr>
      <vt:lpstr>PowerPoint Presentation</vt:lpstr>
      <vt:lpstr>PowerPoint Presentation</vt:lpstr>
      <vt:lpstr>PowerPoint Presentation</vt:lpstr>
      <vt:lpstr>PowerPoint Presentation</vt:lpstr>
      <vt:lpstr>Web Analytics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dc:title>
  <dc:creator>fast</dc:creator>
  <cp:lastModifiedBy>fast</cp:lastModifiedBy>
  <cp:revision>3</cp:revision>
  <dcterms:created xsi:type="dcterms:W3CDTF">2022-02-01T06:36:03Z</dcterms:created>
  <dcterms:modified xsi:type="dcterms:W3CDTF">2022-02-04T13:01:35Z</dcterms:modified>
</cp:coreProperties>
</file>