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20F-C303-4D78-9AB2-9A9AD21C413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914-F3F8-42F8-BD04-1D96A08E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20F-C303-4D78-9AB2-9A9AD21C413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914-F3F8-42F8-BD04-1D96A08E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1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20F-C303-4D78-9AB2-9A9AD21C413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914-F3F8-42F8-BD04-1D96A08E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2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20F-C303-4D78-9AB2-9A9AD21C413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914-F3F8-42F8-BD04-1D96A08E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20F-C303-4D78-9AB2-9A9AD21C413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914-F3F8-42F8-BD04-1D96A08E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20F-C303-4D78-9AB2-9A9AD21C413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914-F3F8-42F8-BD04-1D96A08E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9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20F-C303-4D78-9AB2-9A9AD21C413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914-F3F8-42F8-BD04-1D96A08E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9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20F-C303-4D78-9AB2-9A9AD21C413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914-F3F8-42F8-BD04-1D96A08E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20F-C303-4D78-9AB2-9A9AD21C413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914-F3F8-42F8-BD04-1D96A08E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20F-C303-4D78-9AB2-9A9AD21C413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914-F3F8-42F8-BD04-1D96A08E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20F-C303-4D78-9AB2-9A9AD21C413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9914-F3F8-42F8-BD04-1D96A08E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320F-C303-4D78-9AB2-9A9AD21C413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914-F3F8-42F8-BD04-1D96A08E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8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search?term=adele%20sweetwoo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nalytical-Marketer-Transform-Marketing-Organization/dp/1625278454" TargetMode="External"/><Relationship Id="rId2" Type="http://schemas.openxmlformats.org/officeDocument/2006/relationships/hyperlink" Target="https://hbr.org/search?term=adele%20sweetwood&amp;search_type=search-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Company Learn About Customer Journey From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9014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How One Company Used Data to Rethink the Customer Journey</a:t>
            </a:r>
          </a:p>
          <a:p>
            <a:pPr algn="l"/>
            <a:r>
              <a:rPr lang="en-US" dirty="0"/>
              <a:t>by </a:t>
            </a:r>
            <a:r>
              <a:rPr lang="en-US" dirty="0">
                <a:hlinkClick r:id="rId2"/>
              </a:rPr>
              <a:t>Adele </a:t>
            </a:r>
            <a:r>
              <a:rPr lang="en-US" dirty="0" err="1">
                <a:hlinkClick r:id="rId2"/>
              </a:rPr>
              <a:t>Sweetwood</a:t>
            </a:r>
            <a:endParaRPr lang="en-US" dirty="0"/>
          </a:p>
          <a:p>
            <a:pPr algn="l"/>
            <a:r>
              <a:rPr lang="en-US" dirty="0"/>
              <a:t>August 23, </a:t>
            </a:r>
            <a:r>
              <a:rPr lang="en-US" dirty="0" smtClean="0"/>
              <a:t>2016</a:t>
            </a:r>
          </a:p>
          <a:p>
            <a:pPr algn="l"/>
            <a:r>
              <a:rPr lang="en-US" dirty="0" smtClean="0"/>
              <a:t>Prepared by </a:t>
            </a:r>
          </a:p>
          <a:p>
            <a:pPr algn="l"/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Rauf</a:t>
            </a:r>
            <a:r>
              <a:rPr lang="en-US" dirty="0" smtClean="0"/>
              <a:t> Ahmed Shams </a:t>
            </a:r>
            <a:r>
              <a:rPr lang="en-US" dirty="0" err="1" smtClean="0"/>
              <a:t>Malick</a:t>
            </a:r>
            <a:endParaRPr lang="en-US" dirty="0" smtClean="0"/>
          </a:p>
          <a:p>
            <a:pPr algn="l"/>
            <a:r>
              <a:rPr lang="en-US" smtClean="0"/>
              <a:t>FAST NU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583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leads to actionable: based on the understanding of customer state?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While customers’ content needs might be similar in some of the stages, the message and approach should be different. When someone is researching a purchase, we may not have enough data to fully understand their needs, so we’ll gather information and notify sales so it can follow up.</a:t>
            </a:r>
          </a:p>
        </p:txBody>
      </p:sp>
    </p:spTree>
    <p:extLst>
      <p:ext uri="{BB962C8B-B14F-4D97-AF65-F5344CB8AC3E}">
        <p14:creationId xmlns:p14="http://schemas.microsoft.com/office/powerpoint/2010/main" val="66053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814" y="23427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We also use the data to better identify the most effective channels and content to engage customers to better fit the stages of our new customer journey life </a:t>
            </a:r>
            <a:r>
              <a:rPr lang="en-US" dirty="0" smtClean="0"/>
              <a:t>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4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870" y="297712"/>
            <a:ext cx="10481930" cy="587925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Need</a:t>
            </a:r>
            <a:r>
              <a:rPr lang="en-US" dirty="0"/>
              <a:t> – High-level messaging, including thought leadership strategies (articles, blog posts, etc.). Content at this phase explains the problem and provides a path forward.</a:t>
            </a:r>
          </a:p>
          <a:p>
            <a:r>
              <a:rPr lang="en-US" b="1" dirty="0"/>
              <a:t>Research</a:t>
            </a:r>
            <a:r>
              <a:rPr lang="en-US" dirty="0"/>
              <a:t> – Content that validates the customer’s need to solve the problem. Material here focuses on specific business issues and includes third-party resources (analyst reviews, research reports, etc.).</a:t>
            </a:r>
          </a:p>
          <a:p>
            <a:r>
              <a:rPr lang="en-US" b="1" dirty="0"/>
              <a:t>Decide</a:t>
            </a:r>
            <a:r>
              <a:rPr lang="en-US" dirty="0"/>
              <a:t> – Deeper content that provides more product-specific information. This material validates the proposed solution through customer success stories, research reports, product fact sheets, etc.</a:t>
            </a:r>
          </a:p>
          <a:p>
            <a:r>
              <a:rPr lang="en-US" b="1" dirty="0"/>
              <a:t>Adopt</a:t>
            </a:r>
            <a:r>
              <a:rPr lang="en-US" dirty="0"/>
              <a:t> – On-boarding and self-service content. This stage focuses on introducing customers to support resources and online communities as well as “do-it-yourself” material that introduces the customer to the solution.</a:t>
            </a:r>
          </a:p>
          <a:p>
            <a:r>
              <a:rPr lang="en-US" b="1" dirty="0"/>
              <a:t>Use</a:t>
            </a:r>
            <a:r>
              <a:rPr lang="en-US" dirty="0"/>
              <a:t> – Adoption content, such as advanced educational information, user conferences and product-specific webinars. At this stage, users mature with their use of technology and turn to more technical resources to expand their knowledge.</a:t>
            </a:r>
          </a:p>
          <a:p>
            <a:r>
              <a:rPr lang="en-US" b="1" dirty="0"/>
              <a:t>Recommend</a:t>
            </a:r>
            <a:r>
              <a:rPr lang="en-US" dirty="0"/>
              <a:t> – Content specific to extending the relationship with the customer. This includes speaking opportunities, focus group participation and sales references as well as involvement in cross- and up-sell opportunities.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Adele </a:t>
            </a:r>
            <a:r>
              <a:rPr lang="en-US" dirty="0" err="1">
                <a:hlinkClick r:id="rId2"/>
              </a:rPr>
              <a:t>Sweetwood</a:t>
            </a:r>
            <a:r>
              <a:rPr lang="en-US" dirty="0"/>
              <a:t> is the Senior Vice President of Global Marketing and Shared Services at SAS. She is the author of </a:t>
            </a:r>
            <a:r>
              <a:rPr lang="en-US" i="1" dirty="0">
                <a:hlinkClick r:id="rId3"/>
              </a:rPr>
              <a:t>The Analytical Marketer: How to Transform Your Marketing Organization</a:t>
            </a:r>
            <a:r>
              <a:rPr lang="en-US" dirty="0"/>
              <a:t> (HBR Press, 2016).</a:t>
            </a:r>
          </a:p>
        </p:txBody>
      </p:sp>
    </p:spTree>
    <p:extLst>
      <p:ext uri="{BB962C8B-B14F-4D97-AF65-F5344CB8AC3E}">
        <p14:creationId xmlns:p14="http://schemas.microsoft.com/office/powerpoint/2010/main" val="351355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years back customers were feeling ………behavior about online recommendations. </a:t>
            </a:r>
          </a:p>
          <a:p>
            <a:r>
              <a:rPr lang="en-US" dirty="0" smtClean="0"/>
              <a:t>How customers want to be personalized by the company?</a:t>
            </a:r>
          </a:p>
          <a:p>
            <a:r>
              <a:rPr lang="en-US" dirty="0" smtClean="0"/>
              <a:t>Customers know that companies are aware about there interests and behaviors. </a:t>
            </a:r>
          </a:p>
          <a:p>
            <a:r>
              <a:rPr lang="en-US" dirty="0" smtClean="0"/>
              <a:t>Customers do want to share their information if they receive ……</a:t>
            </a:r>
          </a:p>
        </p:txBody>
      </p:sp>
    </p:spTree>
    <p:extLst>
      <p:ext uri="{BB962C8B-B14F-4D97-AF65-F5344CB8AC3E}">
        <p14:creationId xmlns:p14="http://schemas.microsoft.com/office/powerpoint/2010/main" val="208349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Seamless, intelligent, and relevant experience across every channel and interaction.</a:t>
            </a:r>
          </a:p>
          <a:p>
            <a:r>
              <a:rPr lang="en-US" dirty="0" smtClean="0"/>
              <a:t>Then they expect personalized offers</a:t>
            </a:r>
          </a:p>
          <a:p>
            <a:r>
              <a:rPr lang="en-US" dirty="0" smtClean="0"/>
              <a:t>Customer must be aware that his every selection of product, click, choice is being considered and saved.</a:t>
            </a:r>
          </a:p>
          <a:p>
            <a:r>
              <a:rPr lang="en-US" dirty="0" smtClean="0"/>
              <a:t>If all the data points are considered well and connected together then a solid customer loyalty can be developed in future. </a:t>
            </a:r>
          </a:p>
        </p:txBody>
      </p:sp>
    </p:spTree>
    <p:extLst>
      <p:ext uri="{BB962C8B-B14F-4D97-AF65-F5344CB8AC3E}">
        <p14:creationId xmlns:p14="http://schemas.microsoft.com/office/powerpoint/2010/main" val="248888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efficient use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move from channel-, product-, or message-focused, based approach to a behavior and preference based customer approach.</a:t>
            </a:r>
          </a:p>
          <a:p>
            <a:r>
              <a:rPr lang="en-US" dirty="0" smtClean="0"/>
              <a:t>Customer expect personal and yet relevant offers at right time for them, they care less about the right time for the company. </a:t>
            </a:r>
          </a:p>
          <a:p>
            <a:r>
              <a:rPr lang="en-US" dirty="0" smtClean="0"/>
              <a:t>Timing and relevance, matters.</a:t>
            </a:r>
          </a:p>
          <a:p>
            <a:r>
              <a:rPr lang="en-US" dirty="0" smtClean="0"/>
              <a:t>Advertisement in digital context are ……………….</a:t>
            </a:r>
          </a:p>
          <a:p>
            <a:r>
              <a:rPr lang="en-US" dirty="0" smtClean="0"/>
              <a:t>Then contextual advertisement will be more appreciated.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5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can be segmented into groups based on some demographic data age, gender, address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can be combined with recent search / purchase history. </a:t>
            </a:r>
          </a:p>
          <a:p>
            <a:r>
              <a:rPr lang="en-US" dirty="0" smtClean="0"/>
              <a:t>This can be successful but not always.</a:t>
            </a:r>
          </a:p>
          <a:p>
            <a:r>
              <a:rPr lang="en-US" dirty="0" smtClean="0"/>
              <a:t>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6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developing customer data hubs with advanced analytics, one can create one-to-one analytics for segmentation and real time decision making.</a:t>
            </a:r>
          </a:p>
          <a:p>
            <a:r>
              <a:rPr lang="en-US" dirty="0" smtClean="0"/>
              <a:t>Data will help us in understanding the following:</a:t>
            </a:r>
          </a:p>
          <a:p>
            <a:r>
              <a:rPr lang="en-US" dirty="0" smtClean="0"/>
              <a:t>	Where the customers are the buying cycle?</a:t>
            </a:r>
          </a:p>
          <a:p>
            <a:r>
              <a:rPr lang="en-US" dirty="0"/>
              <a:t>	</a:t>
            </a:r>
            <a:r>
              <a:rPr lang="en-US" dirty="0" smtClean="0"/>
              <a:t>Next best action?</a:t>
            </a:r>
          </a:p>
          <a:p>
            <a:r>
              <a:rPr lang="en-US" dirty="0"/>
              <a:t>	</a:t>
            </a:r>
            <a:r>
              <a:rPr lang="en-US" dirty="0" smtClean="0"/>
              <a:t>Satisfying customer experience?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195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To uncover the right mix of messages and channels to better align and create increasingly refined customer segments.</a:t>
            </a:r>
          </a:p>
        </p:txBody>
      </p:sp>
    </p:spTree>
    <p:extLst>
      <p:ext uri="{BB962C8B-B14F-4D97-AF65-F5344CB8AC3E}">
        <p14:creationId xmlns:p14="http://schemas.microsoft.com/office/powerpoint/2010/main" val="15003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Gathered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Customers’ Buying Journeys</a:t>
            </a:r>
          </a:p>
          <a:p>
            <a:r>
              <a:rPr lang="en-US" dirty="0" smtClean="0"/>
              <a:t>Whether they resulted in a sale or not</a:t>
            </a:r>
          </a:p>
          <a:p>
            <a:r>
              <a:rPr lang="en-US" dirty="0" smtClean="0"/>
              <a:t>Data with varying levels of complexity, multiple places in multiple formats</a:t>
            </a:r>
          </a:p>
          <a:p>
            <a:r>
              <a:rPr lang="en-US" dirty="0" smtClean="0"/>
              <a:t>Data cleaning and then data from multiple sources attached to a single customer</a:t>
            </a:r>
          </a:p>
          <a:p>
            <a:endParaRPr lang="en-US" dirty="0"/>
          </a:p>
          <a:p>
            <a:r>
              <a:rPr lang="en-US" dirty="0" smtClean="0"/>
              <a:t>Any understanding why </a:t>
            </a:r>
            <a:r>
              <a:rPr lang="en-US" dirty="0" err="1" smtClean="0"/>
              <a:t>upto</a:t>
            </a:r>
            <a:r>
              <a:rPr lang="en-US" dirty="0" smtClean="0"/>
              <a:t> a single customer?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9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the customer is at any point in their buying journey?</a:t>
            </a:r>
          </a:p>
          <a:p>
            <a:r>
              <a:rPr lang="en-US" dirty="0" smtClean="0"/>
              <a:t>Are they researching?</a:t>
            </a:r>
          </a:p>
          <a:p>
            <a:r>
              <a:rPr lang="en-US" dirty="0" smtClean="0"/>
              <a:t>Do they have an open sales opportunity and they are still deciding?</a:t>
            </a:r>
          </a:p>
          <a:p>
            <a:r>
              <a:rPr lang="en-US" dirty="0" smtClean="0"/>
              <a:t>Did they just buy something and are needing more information?</a:t>
            </a:r>
          </a:p>
          <a:p>
            <a:r>
              <a:rPr lang="en-US" dirty="0" smtClean="0"/>
              <a:t>Are they an existing user?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5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490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What Company Learn About Customer Journey From Data</vt:lpstr>
      <vt:lpstr>PowerPoint Presentation</vt:lpstr>
      <vt:lpstr>Objectives</vt:lpstr>
      <vt:lpstr>For efficient use of Data</vt:lpstr>
      <vt:lpstr>Customer Segmentation</vt:lpstr>
      <vt:lpstr>One to One Analytics</vt:lpstr>
      <vt:lpstr>Goal</vt:lpstr>
      <vt:lpstr>Team Gathered Data</vt:lpstr>
      <vt:lpstr>We identified</vt:lpstr>
      <vt:lpstr>How data leads to actionable: based on the understanding of customer state?</vt:lpstr>
      <vt:lpstr>We also use the data to better identify the most effective channels and content to engage customers to better fit the stages of our new customer journey life cycle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Company Learn About Customer Journey From Data</dc:title>
  <dc:creator>Administrator</dc:creator>
  <cp:lastModifiedBy>Administrator</cp:lastModifiedBy>
  <cp:revision>8</cp:revision>
  <dcterms:created xsi:type="dcterms:W3CDTF">2020-03-19T02:57:03Z</dcterms:created>
  <dcterms:modified xsi:type="dcterms:W3CDTF">2020-03-19T08:25:07Z</dcterms:modified>
</cp:coreProperties>
</file>