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7" r:id="rId2"/>
    <p:sldId id="305" r:id="rId3"/>
    <p:sldId id="315" r:id="rId4"/>
    <p:sldId id="306" r:id="rId5"/>
    <p:sldId id="308" r:id="rId6"/>
    <p:sldId id="314" r:id="rId7"/>
    <p:sldId id="319" r:id="rId8"/>
    <p:sldId id="320" r:id="rId9"/>
    <p:sldId id="316" r:id="rId10"/>
    <p:sldId id="333" r:id="rId11"/>
    <p:sldId id="317" r:id="rId12"/>
    <p:sldId id="318" r:id="rId13"/>
    <p:sldId id="313" r:id="rId14"/>
    <p:sldId id="321" r:id="rId15"/>
    <p:sldId id="344" r:id="rId16"/>
    <p:sldId id="345" r:id="rId17"/>
    <p:sldId id="332" r:id="rId18"/>
    <p:sldId id="334" r:id="rId19"/>
    <p:sldId id="335" r:id="rId20"/>
    <p:sldId id="322" r:id="rId21"/>
    <p:sldId id="323" r:id="rId22"/>
    <p:sldId id="336" r:id="rId23"/>
    <p:sldId id="337" r:id="rId24"/>
    <p:sldId id="346" r:id="rId25"/>
    <p:sldId id="343" r:id="rId26"/>
    <p:sldId id="339" r:id="rId27"/>
    <p:sldId id="340" r:id="rId28"/>
    <p:sldId id="341" r:id="rId29"/>
    <p:sldId id="347" r:id="rId30"/>
    <p:sldId id="348" r:id="rId31"/>
    <p:sldId id="349" r:id="rId32"/>
    <p:sldId id="350" r:id="rId33"/>
    <p:sldId id="3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341" autoAdjust="0"/>
  </p:normalViewPr>
  <p:slideViewPr>
    <p:cSldViewPr snapToGrid="0">
      <p:cViewPr varScale="1">
        <p:scale>
          <a:sx n="66" d="100"/>
          <a:sy n="66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CF7A-ACD7-4847-99A5-533CA1D4E4F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9EE4-51EF-44BC-A962-B42B71DB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Direct addressing is many to one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14B1123-ED8D-4902-AC24-10176AA49F1E}" type="datetime1">
              <a:rPr lang="en-US" smtClean="0">
                <a:solidFill>
                  <a:prstClr val="white"/>
                </a:solidFill>
              </a:rPr>
              <a:pPr/>
              <a:t>11/26/2019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456D-FFB4-4072-862F-9FF3FD6A89A7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97E-DAE3-4722-8F7D-F8A4C6B0FD58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7F9C-2DEA-496F-91E1-1C5B4EACA181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7D28-5AB2-4550-9D01-9E46D17EAE44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09A5-FD86-4A6D-AE15-A068EA4749CE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BBF7-D264-4901-88BE-48A19E62D687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5FE-B032-45E6-B18C-290D8250B8CE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9AE5-5E89-4A63-B64E-483F6A627404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3282-5991-465F-9509-F89C81754E18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1066-0F13-4F88-823E-62C1C3F774D8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CF65-FC93-40A0-9DF5-AE3CF3DBDA0E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863-C787-44A2-994C-04588356CE95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9C6-6522-464D-AC64-4AE6B932C81D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465-508F-4453-9A3F-D374CCD5FE8B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4952-F2EE-4F07-92D5-0B4FD23F6421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2F83-B09A-44E9-8B27-990C28F35F5B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6C1124-B453-4F82-AD56-5C04ABC4D178}" type="datetime1">
              <a:rPr lang="en-US" smtClean="0">
                <a:solidFill>
                  <a:srgbClr val="549E39"/>
                </a:solidFill>
              </a:rPr>
              <a:pPr/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ickvanderzwet.nl/trac/personal/browser/liacs/ca/slides/lecture01.pdf?rev=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67335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yriad Pro Light" panose="020B0403030403020204" pitchFamily="34" charset="0"/>
              </a:rPr>
              <a:t>___________________________________</a:t>
            </a:r>
          </a:p>
          <a:p>
            <a:pPr algn="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yriad Pro Light" panose="020B0403030403020204" pitchFamily="34" charset="0"/>
              </a:rPr>
              <a:t>Memory Hierarchy Design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yriad Pro Light" panose="020B04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7746" y="1316185"/>
            <a:ext cx="1690254" cy="47798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atin typeface="Myriad Pro Light" panose="020B0403030403020204" pitchFamily="34" charset="0"/>
              </a:rPr>
              <a:t>2</a:t>
            </a:r>
          </a:p>
          <a:p>
            <a:pPr algn="ctr"/>
            <a:endParaRPr lang="en-US" sz="8800" b="1" dirty="0"/>
          </a:p>
          <a:p>
            <a:pPr algn="ct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879148" y="6430967"/>
            <a:ext cx="23086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Source: Book1, Book5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51" b="8859"/>
          <a:stretch/>
        </p:blipFill>
        <p:spPr>
          <a:xfrm>
            <a:off x="1288302" y="646386"/>
            <a:ext cx="8312904" cy="60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74" y="2433748"/>
            <a:ext cx="3897347" cy="440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02675" y="2528343"/>
            <a:ext cx="4453528" cy="4072817"/>
            <a:chOff x="1981201" y="1593344"/>
            <a:chExt cx="4238066" cy="459790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1" y="1593344"/>
              <a:ext cx="3991897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1" y="3581400"/>
              <a:ext cx="4191000" cy="84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2" y="5029200"/>
              <a:ext cx="423806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Transfer b/w Two </a:t>
            </a:r>
            <a:r>
              <a:rPr lang="en-US" dirty="0" smtClean="0"/>
              <a:t>Adjacent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09659"/>
            <a:ext cx="8229600" cy="104314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Since performance is the major reason for having a memory hierarchy, the time to service hits and misses is important.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1200" y="3589290"/>
            <a:ext cx="8175608" cy="2981326"/>
            <a:chOff x="1981200" y="3352800"/>
            <a:chExt cx="8175608" cy="298132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352800"/>
              <a:ext cx="3923607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1" y="3352801"/>
              <a:ext cx="4137007" cy="298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Time and Miss Penalty</a:t>
            </a:r>
          </a:p>
        </p:txBody>
      </p:sp>
    </p:spTree>
    <p:extLst>
      <p:ext uri="{BB962C8B-B14F-4D97-AF65-F5344CB8AC3E}">
        <p14:creationId xmlns:p14="http://schemas.microsoft.com/office/powerpoint/2010/main" val="41070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Characteristics of Computer Memory Systems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248076"/>
            <a:ext cx="5981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Basics of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Cache: a safe place for hiding or storing things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Caches </a:t>
            </a:r>
            <a:r>
              <a:rPr lang="en-US" dirty="0"/>
              <a:t>first appeared in research computers in the early 1960s and in production computers later in that same </a:t>
            </a:r>
            <a:r>
              <a:rPr lang="en-US" dirty="0" smtClean="0"/>
              <a:t>decade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general-purpose computer built today, from servers to low-power embedded processors, includes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21" y="1063416"/>
            <a:ext cx="6938385" cy="50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 Physical Caches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logical cache</a:t>
            </a:r>
            <a:r>
              <a:rPr lang="en-US" dirty="0"/>
              <a:t>, also known as a </a:t>
            </a:r>
            <a:r>
              <a:rPr lang="en-US" b="1" dirty="0"/>
              <a:t>virtual cache</a:t>
            </a:r>
            <a:r>
              <a:rPr lang="en-US" dirty="0"/>
              <a:t>, stores data using</a:t>
            </a:r>
            <a:br>
              <a:rPr lang="en-US" dirty="0"/>
            </a:br>
            <a:r>
              <a:rPr lang="en-US" b="1" dirty="0"/>
              <a:t>virtual addresses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physical cache stores data using main memory </a:t>
            </a:r>
            <a:r>
              <a:rPr lang="en-US" b="1" dirty="0"/>
              <a:t>physical addresses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Main memory consists of up to </a:t>
            </a:r>
            <a:r>
              <a:rPr lang="en-US" b="1" dirty="0"/>
              <a:t>2</a:t>
            </a:r>
            <a:r>
              <a:rPr lang="en-US" b="1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addressable words, with each word having a unique </a:t>
            </a:r>
            <a:r>
              <a:rPr lang="en-US" i="1" dirty="0" smtClean="0"/>
              <a:t>n</a:t>
            </a:r>
            <a:r>
              <a:rPr lang="en-US" dirty="0" smtClean="0"/>
              <a:t>-bit address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/>
              <a:t>For mapping purposes, this memory is considered to consist of a number</a:t>
            </a:r>
            <a:br>
              <a:rPr lang="en-US" dirty="0"/>
            </a:br>
            <a:r>
              <a:rPr lang="en-US" dirty="0" smtClean="0"/>
              <a:t>of </a:t>
            </a:r>
            <a:r>
              <a:rPr lang="en-US" b="1" dirty="0" smtClean="0"/>
              <a:t>fixed-length </a:t>
            </a:r>
            <a:r>
              <a:rPr lang="en-US" b="1" dirty="0"/>
              <a:t>blocks</a:t>
            </a:r>
            <a:r>
              <a:rPr lang="en-US" dirty="0"/>
              <a:t> of </a:t>
            </a:r>
            <a:r>
              <a:rPr lang="en-US" i="1" dirty="0"/>
              <a:t>K </a:t>
            </a:r>
            <a:r>
              <a:rPr lang="en-US" dirty="0"/>
              <a:t>words </a:t>
            </a:r>
            <a:r>
              <a:rPr lang="en-US" dirty="0" smtClean="0"/>
              <a:t>each.</a:t>
            </a:r>
          </a:p>
          <a:p>
            <a:pPr lvl="1" algn="just"/>
            <a:r>
              <a:rPr lang="en-US" dirty="0"/>
              <a:t>That is, there are </a:t>
            </a:r>
            <a:r>
              <a:rPr lang="en-US" b="1" i="1" dirty="0"/>
              <a:t>M </a:t>
            </a:r>
            <a:r>
              <a:rPr lang="en-US" b="1" dirty="0"/>
              <a:t>= 2</a:t>
            </a:r>
            <a:r>
              <a:rPr lang="en-US" b="1" i="1" baseline="30000" dirty="0"/>
              <a:t>n</a:t>
            </a:r>
            <a:r>
              <a:rPr lang="en-US" b="1" dirty="0"/>
              <a:t>/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/>
              <a:t>blocks in </a:t>
            </a:r>
            <a:r>
              <a:rPr lang="en-US" dirty="0" smtClean="0"/>
              <a:t>main</a:t>
            </a:r>
            <a:r>
              <a:rPr lang="en-US" dirty="0"/>
              <a:t> </a:t>
            </a:r>
            <a:r>
              <a:rPr lang="en-US" dirty="0" smtClean="0"/>
              <a:t>memory.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cache consists of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blocks, called </a:t>
            </a:r>
            <a:r>
              <a:rPr lang="en-US" b="1" dirty="0" smtClean="0"/>
              <a:t>lines</a:t>
            </a:r>
            <a:r>
              <a:rPr lang="en-US" dirty="0" smtClean="0"/>
              <a:t>. </a:t>
            </a:r>
          </a:p>
          <a:p>
            <a:pPr marL="742950" lvl="2" indent="-342900" algn="just"/>
            <a:r>
              <a:rPr lang="en-US" dirty="0"/>
              <a:t>In referring to the basic unit of the cache, the term </a:t>
            </a:r>
            <a:r>
              <a:rPr lang="en-US" i="1" dirty="0"/>
              <a:t>line </a:t>
            </a:r>
            <a:r>
              <a:rPr lang="en-US" dirty="0"/>
              <a:t>is used, rather than the term block.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/>
              <a:t>line contains </a:t>
            </a:r>
            <a:r>
              <a:rPr lang="en-US" b="1" i="1" dirty="0"/>
              <a:t>K</a:t>
            </a:r>
            <a:r>
              <a:rPr lang="en-US" i="1" dirty="0"/>
              <a:t> </a:t>
            </a:r>
            <a:r>
              <a:rPr lang="en-US" dirty="0" smtClean="0"/>
              <a:t>words </a:t>
            </a:r>
            <a:r>
              <a:rPr lang="en-US" dirty="0"/>
              <a:t>plus a tag of a few </a:t>
            </a:r>
            <a:r>
              <a:rPr lang="en-US" dirty="0" smtClean="0"/>
              <a:t>bits. </a:t>
            </a:r>
            <a:r>
              <a:rPr lang="en-US" dirty="0"/>
              <a:t>Each line also includes </a:t>
            </a:r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 smtClean="0">
                <a:solidFill>
                  <a:srgbClr val="FF0000"/>
                </a:solidFill>
              </a:rPr>
              <a:t>bits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940" y="467471"/>
            <a:ext cx="7819696" cy="59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5923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length of a line, not including tag and control bits, is the </a:t>
            </a:r>
            <a:r>
              <a:rPr lang="en-US" b="1" dirty="0"/>
              <a:t>line </a:t>
            </a:r>
            <a:r>
              <a:rPr lang="en-US" b="1" dirty="0" smtClean="0"/>
              <a:t>size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Line size may be as less as 32 bits (a word).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number of lines is considerably less than the </a:t>
            </a:r>
            <a:r>
              <a:rPr lang="en-US" dirty="0" smtClean="0"/>
              <a:t>number of </a:t>
            </a:r>
            <a:r>
              <a:rPr lang="en-US" dirty="0"/>
              <a:t>main memory </a:t>
            </a:r>
            <a:r>
              <a:rPr lang="en-US" dirty="0" smtClean="0"/>
              <a:t>blocks (</a:t>
            </a:r>
            <a:r>
              <a:rPr lang="en-US" i="1" dirty="0" smtClean="0"/>
              <a:t>m</a:t>
            </a:r>
            <a:r>
              <a:rPr lang="en-US" dirty="0" smtClean="0"/>
              <a:t>&lt;&lt;</a:t>
            </a:r>
            <a:r>
              <a:rPr lang="en-US" i="1" dirty="0" smtClean="0"/>
              <a:t>M</a:t>
            </a:r>
            <a:r>
              <a:rPr lang="en-US" dirty="0"/>
              <a:t>). </a:t>
            </a:r>
            <a:endParaRPr lang="en-US" dirty="0" smtClean="0"/>
          </a:p>
          <a:p>
            <a:pPr lvl="1" algn="just"/>
            <a:r>
              <a:rPr lang="en-US" dirty="0"/>
              <a:t>At any time, some </a:t>
            </a:r>
            <a:r>
              <a:rPr lang="en-US" dirty="0">
                <a:solidFill>
                  <a:srgbClr val="FF0000"/>
                </a:solidFill>
              </a:rPr>
              <a:t>subset</a:t>
            </a:r>
            <a:r>
              <a:rPr lang="en-US" dirty="0"/>
              <a:t> of the blocks </a:t>
            </a:r>
            <a:r>
              <a:rPr lang="en-US" dirty="0" smtClean="0"/>
              <a:t>of memory </a:t>
            </a:r>
            <a:r>
              <a:rPr lang="en-US" dirty="0"/>
              <a:t>resides in lines in the </a:t>
            </a:r>
            <a:r>
              <a:rPr lang="en-US" dirty="0" smtClean="0"/>
              <a:t>cache.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Because there are more </a:t>
            </a:r>
            <a:r>
              <a:rPr lang="en-US" dirty="0" smtClean="0"/>
              <a:t>blocks than </a:t>
            </a:r>
            <a:r>
              <a:rPr lang="en-US" dirty="0"/>
              <a:t>lines, an individual line cannot be uniquely and permanently dedicated to </a:t>
            </a:r>
            <a:r>
              <a:rPr lang="en-US" dirty="0" smtClean="0"/>
              <a:t>a particular </a:t>
            </a:r>
            <a:r>
              <a:rPr lang="en-US" dirty="0"/>
              <a:t>block. Thus, each line includes a </a:t>
            </a:r>
            <a:r>
              <a:rPr lang="en-US" b="1" dirty="0">
                <a:solidFill>
                  <a:srgbClr val="FF0000"/>
                </a:solidFill>
              </a:rPr>
              <a:t>tag</a:t>
            </a:r>
            <a:r>
              <a:rPr lang="en-US" b="1" dirty="0"/>
              <a:t> </a:t>
            </a:r>
            <a:r>
              <a:rPr lang="en-US" dirty="0"/>
              <a:t>that identifies which particular </a:t>
            </a:r>
            <a:r>
              <a:rPr lang="en-US" dirty="0" smtClean="0"/>
              <a:t>block is </a:t>
            </a:r>
            <a:r>
              <a:rPr lang="en-US" dirty="0"/>
              <a:t>currently being </a:t>
            </a:r>
            <a:r>
              <a:rPr lang="en-US" dirty="0" smtClean="0"/>
              <a:t>stored.</a:t>
            </a:r>
          </a:p>
          <a:p>
            <a:pPr lvl="1" algn="just"/>
            <a:r>
              <a:rPr lang="en-US" dirty="0"/>
              <a:t>The tag is usually a portion of the main memory </a:t>
            </a:r>
            <a:r>
              <a:rPr lang="en-US" dirty="0" smtClean="0"/>
              <a:t>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Source1: </a:t>
            </a:r>
            <a:r>
              <a:rPr lang="en-US" dirty="0" smtClean="0"/>
              <a:t>Book1 (CH#2)</a:t>
            </a:r>
          </a:p>
          <a:p>
            <a:pPr algn="just"/>
            <a:r>
              <a:rPr lang="en-US" b="1" dirty="0" smtClean="0"/>
              <a:t>Source2: </a:t>
            </a:r>
            <a:r>
              <a:rPr lang="en-US" dirty="0"/>
              <a:t>Book </a:t>
            </a:r>
            <a:r>
              <a:rPr lang="en-US" dirty="0" smtClean="0"/>
              <a:t>5 (CH#4): </a:t>
            </a:r>
            <a:r>
              <a:rPr lang="en-US" i="1" dirty="0"/>
              <a:t>Computer Organization and Architecture, Designing </a:t>
            </a:r>
            <a:r>
              <a:rPr lang="en-US" i="1" dirty="0" smtClean="0"/>
              <a:t>for Performance </a:t>
            </a:r>
            <a:r>
              <a:rPr lang="en-US" i="1" dirty="0"/>
              <a:t>by </a:t>
            </a:r>
            <a:r>
              <a:rPr lang="en-US" dirty="0"/>
              <a:t>William </a:t>
            </a:r>
            <a:r>
              <a:rPr lang="en-US" dirty="0" smtClean="0"/>
              <a:t>Stallings (Chapter Uploaded on SLATE).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23" y="578941"/>
            <a:ext cx="6096000" cy="613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44140" y="821608"/>
            <a:ext cx="8761413" cy="7286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Read operation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9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Cache has fewer lines than main memory blocks. We </a:t>
            </a:r>
            <a:r>
              <a:rPr lang="en-US" dirty="0" smtClean="0"/>
              <a:t>need</a:t>
            </a:r>
            <a:endParaRPr lang="en-US" dirty="0"/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algorithm for mapping main memory blocks into cache lines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method </a:t>
            </a:r>
            <a:r>
              <a:rPr lang="en-US" dirty="0"/>
              <a:t>for determining which main memory block currently</a:t>
            </a:r>
            <a:br>
              <a:rPr lang="en-US" dirty="0"/>
            </a:br>
            <a:r>
              <a:rPr lang="en-US" dirty="0"/>
              <a:t>occupies a cache </a:t>
            </a:r>
            <a:r>
              <a:rPr lang="en-US" dirty="0" smtClean="0"/>
              <a:t>line (the tags).</a:t>
            </a:r>
          </a:p>
          <a:p>
            <a:pPr lvl="1" algn="just"/>
            <a:r>
              <a:rPr lang="en-US" dirty="0"/>
              <a:t>The choice of the mapping function dictates how the cache is</a:t>
            </a:r>
            <a:br>
              <a:rPr lang="en-US" dirty="0"/>
            </a:br>
            <a:r>
              <a:rPr lang="en-US" dirty="0"/>
              <a:t>organized. Three techniques can be used</a:t>
            </a:r>
            <a:r>
              <a:rPr lang="en-US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Direct Mapping</a:t>
            </a:r>
            <a:endParaRPr lang="en-US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Associative Mapping</a:t>
            </a:r>
            <a:endParaRPr lang="en-US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b="1" dirty="0" smtClean="0"/>
              <a:t>Set associative Mapping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Direct 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technique, known as </a:t>
            </a:r>
            <a:r>
              <a:rPr lang="en-US" b="1" dirty="0"/>
              <a:t>direct</a:t>
            </a:r>
            <a:r>
              <a:rPr lang="en-US" dirty="0"/>
              <a:t> mapping, maps </a:t>
            </a:r>
            <a:r>
              <a:rPr lang="en-US" dirty="0" smtClean="0"/>
              <a:t>each block </a:t>
            </a:r>
            <a:r>
              <a:rPr lang="en-US" dirty="0"/>
              <a:t>of main memory into only one possible cache </a:t>
            </a:r>
            <a:r>
              <a:rPr lang="en-US" dirty="0" smtClean="0"/>
              <a:t>line.</a:t>
            </a:r>
          </a:p>
          <a:p>
            <a:pPr algn="just"/>
            <a:r>
              <a:rPr lang="en-US" dirty="0"/>
              <a:t>The mapping is expressed </a:t>
            </a:r>
            <a:r>
              <a:rPr lang="en-US" dirty="0" smtClean="0"/>
              <a:t>as:</a:t>
            </a:r>
          </a:p>
          <a:p>
            <a:pPr marL="0" indent="0" algn="just">
              <a:buNone/>
            </a:pPr>
            <a:r>
              <a:rPr lang="en-US" i="1" dirty="0" smtClean="0"/>
              <a:t>		</a:t>
            </a:r>
            <a:r>
              <a:rPr lang="en-US" b="1" i="1" dirty="0" err="1" smtClean="0"/>
              <a:t>i</a:t>
            </a:r>
            <a:r>
              <a:rPr lang="en-US" b="1" i="1" dirty="0" smtClean="0"/>
              <a:t> </a:t>
            </a:r>
            <a:r>
              <a:rPr lang="en-US" b="1" dirty="0"/>
              <a:t>= </a:t>
            </a:r>
            <a:r>
              <a:rPr lang="en-US" b="1" i="1" dirty="0" smtClean="0"/>
              <a:t>j </a:t>
            </a:r>
            <a:r>
              <a:rPr lang="en-US" b="1" dirty="0" smtClean="0"/>
              <a:t>modulo </a:t>
            </a:r>
            <a:r>
              <a:rPr lang="en-US" b="1" i="1" dirty="0" smtClean="0"/>
              <a:t>m</a:t>
            </a:r>
          </a:p>
          <a:p>
            <a:pPr lvl="1" algn="just"/>
            <a:r>
              <a:rPr lang="en-US" i="1" dirty="0" smtClean="0"/>
              <a:t>Where</a:t>
            </a:r>
          </a:p>
          <a:p>
            <a:pPr marL="457200" lvl="1" indent="0" algn="just">
              <a:buNone/>
            </a:pPr>
            <a:r>
              <a:rPr lang="en-US" i="1" dirty="0"/>
              <a:t>	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= cache line </a:t>
            </a:r>
            <a:r>
              <a:rPr lang="en-US" dirty="0" smtClean="0"/>
              <a:t>number</a:t>
            </a:r>
          </a:p>
          <a:p>
            <a:pPr marL="457200" lvl="1" indent="0" algn="just">
              <a:buNone/>
            </a:pPr>
            <a:r>
              <a:rPr lang="en-US" i="1" dirty="0" smtClean="0"/>
              <a:t>	j </a:t>
            </a:r>
            <a:r>
              <a:rPr lang="en-US" dirty="0"/>
              <a:t>= main memory block </a:t>
            </a:r>
            <a:r>
              <a:rPr lang="en-US" dirty="0" smtClean="0"/>
              <a:t>number</a:t>
            </a:r>
          </a:p>
          <a:p>
            <a:pPr marL="457200" lvl="1" indent="0" algn="just">
              <a:buNone/>
            </a:pPr>
            <a:r>
              <a:rPr lang="en-US" i="1" dirty="0" smtClean="0"/>
              <a:t>	m </a:t>
            </a:r>
            <a:r>
              <a:rPr lang="en-US" dirty="0"/>
              <a:t>= number of lines in the </a:t>
            </a:r>
            <a:r>
              <a:rPr lang="en-US" dirty="0" smtClean="0"/>
              <a:t>cache</a:t>
            </a:r>
          </a:p>
          <a:p>
            <a:pPr algn="just"/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20" y="3673373"/>
            <a:ext cx="6173405" cy="22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4" y="441098"/>
            <a:ext cx="9982200" cy="5124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495" y="5956451"/>
            <a:ext cx="11144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The next blocks of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main memory map into the cache in the same fashion; that is, block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</a:t>
            </a:r>
            <a:r>
              <a:rPr lang="en-US" sz="1400" i="1" dirty="0" err="1">
                <a:solidFill>
                  <a:srgbClr val="000000"/>
                </a:solidFill>
                <a:latin typeface="+mj-lt"/>
              </a:rPr>
              <a:t>m</a:t>
            </a:r>
            <a:r>
              <a:rPr lang="en-US" sz="14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main memory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maps into line 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0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of cache, block B </a:t>
            </a:r>
            <a:r>
              <a:rPr lang="en-US" sz="800" i="1" dirty="0">
                <a:solidFill>
                  <a:srgbClr val="000000"/>
                </a:solidFill>
                <a:latin typeface="+mj-lt"/>
              </a:rPr>
              <a:t>m </a:t>
            </a:r>
            <a:r>
              <a:rPr lang="en-US" sz="800" dirty="0">
                <a:solidFill>
                  <a:srgbClr val="000000"/>
                </a:solidFill>
                <a:latin typeface="+mj-lt"/>
              </a:rPr>
              <a:t>+1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maps into line L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and so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0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28587"/>
            <a:ext cx="72199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Associative </a:t>
            </a:r>
            <a:r>
              <a:rPr lang="en-US" dirty="0"/>
              <a:t>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5890" y="642446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Tag is used to identify a specific block of cache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627274"/>
            <a:ext cx="8667750" cy="3905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8136" y="223082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It maps each main memory block into any line of the cache</a:t>
            </a:r>
          </a:p>
        </p:txBody>
      </p:sp>
    </p:spTree>
    <p:extLst>
      <p:ext uri="{BB962C8B-B14F-4D97-AF65-F5344CB8AC3E}">
        <p14:creationId xmlns:p14="http://schemas.microsoft.com/office/powerpoint/2010/main" val="19922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 Associative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/>
                  <a:t>In this case, the cache consists of a number sets, each of which consists of </a:t>
                </a:r>
                <a:r>
                  <a:rPr lang="en-US" dirty="0" smtClean="0"/>
                  <a:t>a number </a:t>
                </a:r>
                <a:r>
                  <a:rPr lang="en-US" dirty="0"/>
                  <a:t>of </a:t>
                </a:r>
                <a:r>
                  <a:rPr lang="en-US" dirty="0" smtClean="0"/>
                  <a:t>lines, </a:t>
                </a:r>
                <a:r>
                  <a:rPr lang="en-US" dirty="0"/>
                  <a:t>The relationships </a:t>
                </a:r>
                <a:r>
                  <a:rPr lang="en-US" dirty="0" smtClean="0"/>
                  <a:t>are: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m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pt-BR" i="1"/>
                        <m:t>k</m:t>
                      </m:r>
                    </m:oMath>
                  </m:oMathPara>
                </a14:m>
                <a:endParaRPr lang="pt-BR" dirty="0" smtClean="0"/>
              </a:p>
              <a:p>
                <a:pPr marL="0" indent="0" algn="just">
                  <a:buNone/>
                </a:pPr>
                <a:r>
                  <a:rPr lang="pt-BR" dirty="0"/>
                  <a:t/>
                </a:r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i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/>
                        <m:t>  </m:t>
                      </m:r>
                      <m:r>
                        <m:rPr>
                          <m:nor/>
                        </m:rPr>
                        <a:rPr lang="pt-BR" i="1"/>
                        <m:t>j</m:t>
                      </m:r>
                      <m:r>
                        <m:rPr>
                          <m:nor/>
                        </m:rPr>
                        <a:rPr lang="pt-BR" i="1"/>
                        <m:t> </m:t>
                      </m:r>
                      <m:r>
                        <m:rPr>
                          <m:nor/>
                        </m:rPr>
                        <a:rPr lang="pt-BR"/>
                        <m:t>modulo</m:t>
                      </m:r>
                      <m:r>
                        <m:rPr>
                          <m:nor/>
                        </m:rPr>
                        <a:rPr lang="pt-BR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v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Where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/>
                  <a:t>= cache set </a:t>
                </a:r>
                <a:r>
                  <a:rPr lang="en-US" dirty="0" smtClean="0"/>
                  <a:t>number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j </a:t>
                </a:r>
                <a:r>
                  <a:rPr lang="en-US" dirty="0"/>
                  <a:t>= main memory block </a:t>
                </a:r>
                <a:r>
                  <a:rPr lang="en-US" dirty="0" smtClean="0"/>
                  <a:t>number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m </a:t>
                </a:r>
                <a:r>
                  <a:rPr lang="en-US" dirty="0"/>
                  <a:t>= number of lines in the </a:t>
                </a:r>
                <a:r>
                  <a:rPr lang="en-US" dirty="0" smtClean="0"/>
                  <a:t>cache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v </a:t>
                </a:r>
                <a:r>
                  <a:rPr lang="en-US" dirty="0"/>
                  <a:t>= number of </a:t>
                </a:r>
                <a:r>
                  <a:rPr lang="en-US" dirty="0" smtClean="0"/>
                  <a:t>sets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	k </a:t>
                </a:r>
                <a:r>
                  <a:rPr lang="en-US" dirty="0"/>
                  <a:t>= number of lines in each </a:t>
                </a:r>
                <a:r>
                  <a:rPr lang="en-US" dirty="0" smtClean="0"/>
                  <a:t>set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04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 Associative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is referred to as </a:t>
            </a:r>
            <a:r>
              <a:rPr lang="en-US" i="1" dirty="0"/>
              <a:t>k</a:t>
            </a:r>
            <a:r>
              <a:rPr lang="en-US" dirty="0"/>
              <a:t>-way set-associative mapping.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set-associative mapping, block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mapped into any of the lines of set </a:t>
            </a:r>
            <a:r>
              <a:rPr lang="en-US" i="1" dirty="0"/>
              <a:t>j</a:t>
            </a:r>
            <a:r>
              <a:rPr lang="en-US" i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set-associative mapping, each </a:t>
            </a:r>
            <a:r>
              <a:rPr lang="en-US" dirty="0" smtClean="0"/>
              <a:t>word maps </a:t>
            </a:r>
            <a:r>
              <a:rPr lang="en-US" dirty="0"/>
              <a:t>into all the cache lines in a specific set, so that main memory block B0 </a:t>
            </a:r>
            <a:r>
              <a:rPr lang="en-US" dirty="0" smtClean="0"/>
              <a:t>maps into </a:t>
            </a:r>
            <a:r>
              <a:rPr lang="en-US" dirty="0"/>
              <a:t>set 0, and so on. </a:t>
            </a:r>
            <a:endParaRPr lang="en-US" i="1" dirty="0"/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82" y="853797"/>
            <a:ext cx="6942246" cy="52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Memory is accessed as words; where </a:t>
            </a:r>
            <a:r>
              <a:rPr lang="en-US" b="1" dirty="0" smtClean="0"/>
              <a:t>word</a:t>
            </a:r>
            <a:r>
              <a:rPr lang="en-US" dirty="0" smtClean="0"/>
              <a:t> is smallest accessible memory.</a:t>
            </a:r>
          </a:p>
          <a:p>
            <a:pPr algn="just"/>
            <a:r>
              <a:rPr lang="en-US" b="1" dirty="0" smtClean="0"/>
              <a:t>Blocks</a:t>
            </a:r>
            <a:r>
              <a:rPr lang="en-US" dirty="0" smtClean="0"/>
              <a:t> may take multiple words, memory is accessed as blocks.</a:t>
            </a:r>
          </a:p>
          <a:p>
            <a:pPr algn="just"/>
            <a:r>
              <a:rPr lang="en-US" dirty="0" smtClean="0"/>
              <a:t>Size of a </a:t>
            </a:r>
            <a:r>
              <a:rPr lang="en-US" b="1" dirty="0" smtClean="0"/>
              <a:t>line</a:t>
            </a:r>
            <a:r>
              <a:rPr lang="en-US" dirty="0" smtClean="0"/>
              <a:t> is equal to that of a block:</a:t>
            </a:r>
          </a:p>
          <a:p>
            <a:pPr lvl="1" algn="just"/>
            <a:r>
              <a:rPr lang="en-US" dirty="0" smtClean="0"/>
              <a:t>e.g. On a given system memory size is 64 words (</a:t>
            </a:r>
            <a:r>
              <a:rPr lang="en-US" b="1" dirty="0" smtClean="0"/>
              <a:t>2</a:t>
            </a:r>
            <a:r>
              <a:rPr lang="en-US" b="1" baseline="30000" dirty="0" smtClean="0"/>
              <a:t>6</a:t>
            </a:r>
            <a:r>
              <a:rPr lang="en-US" b="1" dirty="0" smtClean="0"/>
              <a:t> : 6 bits long address)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Each block consists of 4 words (</a:t>
            </a:r>
            <a:r>
              <a:rPr lang="en-US" b="1" dirty="0" smtClean="0"/>
              <a:t>2</a:t>
            </a:r>
            <a:r>
              <a:rPr lang="en-US" b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: 2 bits long addresses); there are 16 blocks on the memory. </a:t>
            </a:r>
          </a:p>
          <a:p>
            <a:pPr lvl="1" algn="just"/>
            <a:r>
              <a:rPr lang="en-US" dirty="0" smtClean="0"/>
              <a:t>a cache of sized </a:t>
            </a:r>
            <a:r>
              <a:rPr lang="en-US" b="1" dirty="0" smtClean="0"/>
              <a:t>4-lines</a:t>
            </a:r>
            <a:r>
              <a:rPr lang="en-US" dirty="0" smtClean="0"/>
              <a:t> can contain </a:t>
            </a:r>
            <a:r>
              <a:rPr lang="en-US" b="1" dirty="0" smtClean="0"/>
              <a:t>4</a:t>
            </a:r>
            <a:r>
              <a:rPr lang="en-US" dirty="0" smtClean="0"/>
              <a:t> blocks of memory (</a:t>
            </a:r>
            <a:r>
              <a:rPr lang="en-US" b="1" dirty="0" smtClean="0"/>
              <a:t>2</a:t>
            </a:r>
            <a:r>
              <a:rPr lang="en-US" dirty="0" smtClean="0"/>
              <a:t> bits long line numbers) it can take 4 blocks; 16 words may be there in the given cache.</a:t>
            </a:r>
          </a:p>
          <a:p>
            <a:pPr lvl="1" algn="just"/>
            <a:r>
              <a:rPr lang="en-US" dirty="0" smtClean="0"/>
              <a:t>Because there are 4 words in each block the block offsets will be 2 bits long.</a:t>
            </a:r>
          </a:p>
          <a:p>
            <a:pPr lvl="1" algn="just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48" y="2398622"/>
            <a:ext cx="7505819" cy="42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CPU generates the </a:t>
            </a:r>
            <a:r>
              <a:rPr lang="en-US" b="1" dirty="0" smtClean="0"/>
              <a:t>address</a:t>
            </a:r>
            <a:r>
              <a:rPr lang="en-US" dirty="0" smtClean="0"/>
              <a:t> of required memory word, for our example it will be a 6-bit long address.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Taking that address the word is first found in cache, if not found(</a:t>
            </a:r>
            <a:r>
              <a:rPr lang="en-US" b="1" dirty="0" smtClean="0"/>
              <a:t>cache miss</a:t>
            </a:r>
            <a:r>
              <a:rPr lang="en-US" dirty="0" smtClean="0"/>
              <a:t>), then main memory is searched for the word.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Address Seen by Memory</a:t>
            </a:r>
            <a:r>
              <a:rPr lang="en-US" dirty="0" smtClean="0"/>
              <a:t>: The address is divided into two parts: the least two bits will be </a:t>
            </a:r>
            <a:r>
              <a:rPr lang="en-US" b="1" dirty="0" smtClean="0"/>
              <a:t>block offset, </a:t>
            </a:r>
            <a:r>
              <a:rPr lang="en-US" dirty="0" smtClean="0"/>
              <a:t>other 4-bits will be </a:t>
            </a:r>
            <a:r>
              <a:rPr lang="en-US" b="1" dirty="0" smtClean="0"/>
              <a:t>block number.</a:t>
            </a:r>
          </a:p>
          <a:p>
            <a:pPr lvl="1" algn="just"/>
            <a:r>
              <a:rPr lang="en-US" dirty="0" smtClean="0"/>
              <a:t>E.g. 0010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(0010: block number,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: block offset).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mapping maps the blocks in their respective line numbers, 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line number (</a:t>
            </a:r>
            <a:r>
              <a:rPr lang="en-US" dirty="0" err="1" smtClean="0"/>
              <a:t>i</a:t>
            </a:r>
            <a:r>
              <a:rPr lang="en-US" dirty="0" smtClean="0"/>
              <a:t>) = block number(j) % total lines in cache (m)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74" y="4035983"/>
            <a:ext cx="6173405" cy="22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4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(Seen by Cache)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4 bits of our </a:t>
            </a:r>
            <a:r>
              <a:rPr lang="en-US" b="1" dirty="0"/>
              <a:t>block </a:t>
            </a:r>
            <a:r>
              <a:rPr lang="en-US" b="1" dirty="0" smtClean="0"/>
              <a:t>number </a:t>
            </a:r>
            <a:r>
              <a:rPr lang="en-US" dirty="0" smtClean="0"/>
              <a:t>are further divided into </a:t>
            </a:r>
            <a:r>
              <a:rPr lang="en-US" b="1" dirty="0" smtClean="0"/>
              <a:t>line number</a:t>
            </a:r>
            <a:r>
              <a:rPr lang="en-US" dirty="0" smtClean="0"/>
              <a:t> (2 bits) and tag (2 bits), </a:t>
            </a:r>
            <a:r>
              <a:rPr lang="en-US" dirty="0" err="1" smtClean="0"/>
              <a:t>e.g</a:t>
            </a:r>
            <a:r>
              <a:rPr lang="en-US" dirty="0" smtClean="0"/>
              <a:t> the address: </a:t>
            </a:r>
            <a:r>
              <a:rPr lang="en-US" b="1" dirty="0" smtClean="0"/>
              <a:t>0010</a:t>
            </a:r>
            <a:r>
              <a:rPr lang="en-US" b="1" dirty="0" smtClean="0">
                <a:solidFill>
                  <a:schemeClr val="tx1"/>
                </a:solidFill>
              </a:rPr>
              <a:t>11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15970"/>
              </p:ext>
            </p:extLst>
          </p:nvPr>
        </p:nvGraphicFramePr>
        <p:xfrm>
          <a:off x="1905876" y="358373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43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Cache (Direct Mapping)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Whether 53 (110101)is there in the cache?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Whether 16 (010000)is there??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27727"/>
              </p:ext>
            </p:extLst>
          </p:nvPr>
        </p:nvGraphicFramePr>
        <p:xfrm>
          <a:off x="2224541" y="305296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00,01,10,11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00,01,10,11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00,01,10,11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00,01,10,11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i="1" dirty="0"/>
              <a:t>principle of </a:t>
            </a:r>
            <a:r>
              <a:rPr lang="en-US" b="1" i="1" dirty="0" smtClean="0"/>
              <a:t>locality</a:t>
            </a:r>
            <a:r>
              <a:rPr lang="en-US" dirty="0" smtClean="0"/>
              <a:t>: most </a:t>
            </a:r>
            <a:r>
              <a:rPr lang="en-US" dirty="0"/>
              <a:t>programs do not access all code or data </a:t>
            </a:r>
            <a:r>
              <a:rPr lang="en-US" dirty="0" smtClean="0"/>
              <a:t>uniformly.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principle, plus </a:t>
            </a:r>
            <a:r>
              <a:rPr lang="en-US" dirty="0" smtClean="0"/>
              <a:t>the guideline </a:t>
            </a:r>
            <a:r>
              <a:rPr lang="en-US" dirty="0"/>
              <a:t>that for a given implementation technology and power budget </a:t>
            </a:r>
            <a:r>
              <a:rPr lang="en-US" dirty="0" smtClean="0"/>
              <a:t>smaller hardware </a:t>
            </a:r>
            <a:r>
              <a:rPr lang="en-US" dirty="0"/>
              <a:t>can be made faster, led to </a:t>
            </a:r>
            <a:r>
              <a:rPr lang="en-US" dirty="0">
                <a:solidFill>
                  <a:srgbClr val="FF0000"/>
                </a:solidFill>
              </a:rPr>
              <a:t>hierarchies</a:t>
            </a:r>
            <a:r>
              <a:rPr lang="en-US" dirty="0"/>
              <a:t> based on memories of </a:t>
            </a:r>
            <a:r>
              <a:rPr lang="en-US" dirty="0" smtClean="0">
                <a:solidFill>
                  <a:srgbClr val="FF0000"/>
                </a:solidFill>
              </a:rPr>
              <a:t>different speeds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sizes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Since fast memory is expensive, a memory hierarchy is organized into </a:t>
            </a:r>
            <a:r>
              <a:rPr lang="en-US" dirty="0" smtClean="0"/>
              <a:t>several levels—each </a:t>
            </a:r>
            <a:r>
              <a:rPr lang="en-US" dirty="0"/>
              <a:t>smaller, faster, and more expensive per byte than the next lower </a:t>
            </a:r>
            <a:r>
              <a:rPr lang="en-US" dirty="0" smtClean="0"/>
              <a:t>level, which </a:t>
            </a:r>
            <a:r>
              <a:rPr lang="en-US" dirty="0"/>
              <a:t>is farther from the processor.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4" y="1063416"/>
            <a:ext cx="7745139" cy="53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CPU </a:t>
            </a:r>
            <a:r>
              <a:rPr lang="en-US" b="1" dirty="0" smtClean="0">
                <a:solidFill>
                  <a:schemeClr val="tx1"/>
                </a:solidFill>
              </a:rPr>
              <a:t>cache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 hardware cache used by the central processing unit (CPU) of a computer to reduce the average cost (time or energy) to access data from the main memory.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is a smaller, faster memory, closer to a processor core, which stores copies of the data from frequently used main memory locations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chemeClr val="tx1"/>
                </a:solidFill>
              </a:rPr>
              <a:t>CPUs have different independent </a:t>
            </a:r>
            <a:r>
              <a:rPr lang="en-US" dirty="0" smtClean="0">
                <a:solidFill>
                  <a:schemeClr val="tx1"/>
                </a:solidFill>
              </a:rPr>
              <a:t>caches, including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instruction and</a:t>
            </a:r>
            <a:r>
              <a:rPr lang="en-US" dirty="0">
                <a:solidFill>
                  <a:schemeClr val="tx1"/>
                </a:solidFill>
              </a:rPr>
              <a:t> data </a:t>
            </a:r>
            <a:r>
              <a:rPr lang="en-US" dirty="0" smtClean="0">
                <a:solidFill>
                  <a:schemeClr val="tx1"/>
                </a:solidFill>
              </a:rPr>
              <a:t>caches, </a:t>
            </a:r>
            <a:r>
              <a:rPr lang="en-US" dirty="0">
                <a:solidFill>
                  <a:schemeClr val="tx1"/>
                </a:solidFill>
              </a:rPr>
              <a:t>where the data cache is usually organized as a hierarchy of more cache levels (L1, L2,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95343" y="644474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https://en.wikipedia.org/wiki/CPU_cache</a:t>
            </a:r>
          </a:p>
        </p:txBody>
      </p:sp>
    </p:spTree>
    <p:extLst>
      <p:ext uri="{BB962C8B-B14F-4D97-AF65-F5344CB8AC3E}">
        <p14:creationId xmlns:p14="http://schemas.microsoft.com/office/powerpoint/2010/main" val="36650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Cache Vs Secondary Cache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Cache memory is an extremely fast memory type that acts as a </a:t>
            </a:r>
            <a:r>
              <a:rPr lang="en-US" dirty="0">
                <a:solidFill>
                  <a:srgbClr val="FF0000"/>
                </a:solidFill>
              </a:rPr>
              <a:t>buffer</a:t>
            </a:r>
            <a:r>
              <a:rPr lang="en-US" dirty="0"/>
              <a:t> between RAM and the CPU.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holds frequently requested data and instructions so that they are immediately available to the CPU when needed.</a:t>
            </a:r>
            <a:endParaRPr lang="en-US" dirty="0" smtClean="0"/>
          </a:p>
          <a:p>
            <a:pPr algn="just"/>
            <a:r>
              <a:rPr lang="en-US" dirty="0" smtClean="0"/>
              <a:t>Cache </a:t>
            </a:r>
            <a:r>
              <a:rPr lang="en-US" dirty="0"/>
              <a:t>memory is located in two general locations: inside the processor (internal cache) and on the motherboard (external cache):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Internal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: also known as </a:t>
            </a:r>
            <a:r>
              <a:rPr lang="en-US" b="1" dirty="0"/>
              <a:t>primary cache</a:t>
            </a:r>
            <a:r>
              <a:rPr lang="en-US" dirty="0"/>
              <a:t>, internal cache is located inside </a:t>
            </a:r>
            <a:r>
              <a:rPr lang="en-US" dirty="0" smtClean="0"/>
              <a:t>the </a:t>
            </a:r>
            <a:r>
              <a:rPr lang="en-US" dirty="0"/>
              <a:t>CPU chip.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External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: also known as </a:t>
            </a:r>
            <a:r>
              <a:rPr lang="en-US" b="1" dirty="0"/>
              <a:t>secondary cache</a:t>
            </a:r>
            <a:r>
              <a:rPr lang="en-US" dirty="0"/>
              <a:t>, external cache is located on the motherboard outside the CPU. This is the cache referred to on PC specifications.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321" y="6306236"/>
            <a:ext cx="798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https://www.sqa.org.uk/e-learning/HardOSSupp01CD/page_19.htm</a:t>
            </a:r>
          </a:p>
        </p:txBody>
      </p:sp>
    </p:spTree>
    <p:extLst>
      <p:ext uri="{BB962C8B-B14F-4D97-AF65-F5344CB8AC3E}">
        <p14:creationId xmlns:p14="http://schemas.microsoft.com/office/powerpoint/2010/main" val="14359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L1, L2, L3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(</a:t>
            </a:r>
            <a:r>
              <a:rPr lang="en-US" b="1" dirty="0"/>
              <a:t>L1</a:t>
            </a:r>
            <a:r>
              <a:rPr lang="en-US" dirty="0"/>
              <a:t>) cache: L1 cache is placed internally on the processor chip and is, of course, the cache memory closest to the CPU.</a:t>
            </a:r>
          </a:p>
          <a:p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2 (</a:t>
            </a:r>
            <a:r>
              <a:rPr lang="en-US" b="1" dirty="0"/>
              <a:t>L2</a:t>
            </a:r>
            <a:r>
              <a:rPr lang="en-US" dirty="0"/>
              <a:t>) cache: L2 cache, on older systems, is normally placed on the motherboard close to the CPU. Manufacturers today have both L1 and L2 cache installed on the CPU.</a:t>
            </a:r>
          </a:p>
          <a:p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/>
              <a:t>3 (</a:t>
            </a:r>
            <a:r>
              <a:rPr lang="en-US" b="1" dirty="0"/>
              <a:t>L3</a:t>
            </a:r>
            <a:r>
              <a:rPr lang="en-US" dirty="0"/>
              <a:t>) cache: L3 cache on new systems relates to the cache on the motherboard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7321" y="6306236"/>
            <a:ext cx="798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https://www.sqa.org.uk/e-learning/HardOSSupp01CD/page_19.htm</a:t>
            </a:r>
          </a:p>
        </p:txBody>
      </p:sp>
    </p:spTree>
    <p:extLst>
      <p:ext uri="{BB962C8B-B14F-4D97-AF65-F5344CB8AC3E}">
        <p14:creationId xmlns:p14="http://schemas.microsoft.com/office/powerpoint/2010/main" val="4324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1"/>
            <a:ext cx="8686801" cy="638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80138" y="6523951"/>
            <a:ext cx="7672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http://rickvanderzwet.nl/trac/personal/browser/liacs/ca/slides/lecture01.pdf?rev=3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1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1197</Words>
  <Application>Microsoft Office PowerPoint</Application>
  <PresentationFormat>Widescreen</PresentationFormat>
  <Paragraphs>191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Myriad Pro Light</vt:lpstr>
      <vt:lpstr>Wingdings 3</vt:lpstr>
      <vt:lpstr>Ion Boardroom</vt:lpstr>
      <vt:lpstr>PowerPoint Presentation</vt:lpstr>
      <vt:lpstr>PowerPoint Presentation</vt:lpstr>
      <vt:lpstr>Processor-Memory Performance Gap</vt:lpstr>
      <vt:lpstr>2.1 Introduction</vt:lpstr>
      <vt:lpstr>PowerPoint Presentation</vt:lpstr>
      <vt:lpstr>Caches</vt:lpstr>
      <vt:lpstr>Primary Cache Vs Secondary Cache </vt:lpstr>
      <vt:lpstr>L1, L2, L3 Caches</vt:lpstr>
      <vt:lpstr>PowerPoint Presentation</vt:lpstr>
      <vt:lpstr>PowerPoint Presentation</vt:lpstr>
      <vt:lpstr>Data Transfer b/w Two Adjacent Levels</vt:lpstr>
      <vt:lpstr>Hit Time and Miss Penalty</vt:lpstr>
      <vt:lpstr>Key Characteristics of Computer Memory Systems</vt:lpstr>
      <vt:lpstr>The Basics of Caches</vt:lpstr>
      <vt:lpstr>PowerPoint Presentation</vt:lpstr>
      <vt:lpstr>Logical Vs Physical Caches</vt:lpstr>
      <vt:lpstr>Cache Organization</vt:lpstr>
      <vt:lpstr>PowerPoint Presentation</vt:lpstr>
      <vt:lpstr>PowerPoint Presentation</vt:lpstr>
      <vt:lpstr>Cache Read operation</vt:lpstr>
      <vt:lpstr>Mapping Functions</vt:lpstr>
      <vt:lpstr>1. Direct Mapping</vt:lpstr>
      <vt:lpstr>PowerPoint Presentation</vt:lpstr>
      <vt:lpstr>PowerPoint Presentation</vt:lpstr>
      <vt:lpstr>2. Associative Mapping</vt:lpstr>
      <vt:lpstr>3. Set Associative Mapping</vt:lpstr>
      <vt:lpstr>3. Set Associative Mapping</vt:lpstr>
      <vt:lpstr>PowerPoint Presentation</vt:lpstr>
      <vt:lpstr>PowerPoint Presentation</vt:lpstr>
      <vt:lpstr>PowerPoint Presentation</vt:lpstr>
      <vt:lpstr>PowerPoint Presentation</vt:lpstr>
      <vt:lpstr>Address (Seen by Cache)</vt:lpstr>
      <vt:lpstr>The Cache (Direct Mapping)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Trends in Technology</dc:title>
  <dc:creator>M . Sajid</dc:creator>
  <cp:lastModifiedBy>muhammad.danish.khan@gmail.com</cp:lastModifiedBy>
  <cp:revision>525</cp:revision>
  <dcterms:created xsi:type="dcterms:W3CDTF">2018-02-07T03:38:57Z</dcterms:created>
  <dcterms:modified xsi:type="dcterms:W3CDTF">2019-11-26T18:13:02Z</dcterms:modified>
</cp:coreProperties>
</file>