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2"/>
  </p:notesMasterIdLst>
  <p:sldIdLst>
    <p:sldId id="284" r:id="rId2"/>
    <p:sldId id="257" r:id="rId3"/>
    <p:sldId id="286" r:id="rId4"/>
    <p:sldId id="287" r:id="rId5"/>
    <p:sldId id="288" r:id="rId6"/>
    <p:sldId id="318" r:id="rId7"/>
    <p:sldId id="289" r:id="rId8"/>
    <p:sldId id="303" r:id="rId9"/>
    <p:sldId id="304" r:id="rId10"/>
    <p:sldId id="305" r:id="rId11"/>
    <p:sldId id="290" r:id="rId12"/>
    <p:sldId id="292" r:id="rId13"/>
    <p:sldId id="306" r:id="rId14"/>
    <p:sldId id="319" r:id="rId15"/>
    <p:sldId id="307" r:id="rId16"/>
    <p:sldId id="327" r:id="rId17"/>
    <p:sldId id="308" r:id="rId18"/>
    <p:sldId id="349" r:id="rId19"/>
    <p:sldId id="311" r:id="rId20"/>
    <p:sldId id="320" r:id="rId21"/>
    <p:sldId id="321" r:id="rId22"/>
    <p:sldId id="322" r:id="rId23"/>
    <p:sldId id="293" r:id="rId24"/>
    <p:sldId id="313" r:id="rId25"/>
    <p:sldId id="314" r:id="rId26"/>
    <p:sldId id="315" r:id="rId27"/>
    <p:sldId id="316" r:id="rId28"/>
    <p:sldId id="317" r:id="rId29"/>
    <p:sldId id="312" r:id="rId30"/>
    <p:sldId id="309" r:id="rId31"/>
    <p:sldId id="351" r:id="rId32"/>
    <p:sldId id="310" r:id="rId33"/>
    <p:sldId id="323" r:id="rId34"/>
    <p:sldId id="324" r:id="rId35"/>
    <p:sldId id="325" r:id="rId36"/>
    <p:sldId id="330" r:id="rId37"/>
    <p:sldId id="331" r:id="rId38"/>
    <p:sldId id="329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52" r:id="rId48"/>
    <p:sldId id="341" r:id="rId49"/>
    <p:sldId id="343" r:id="rId50"/>
    <p:sldId id="344" r:id="rId51"/>
    <p:sldId id="354" r:id="rId52"/>
    <p:sldId id="353" r:id="rId53"/>
    <p:sldId id="342" r:id="rId54"/>
    <p:sldId id="345" r:id="rId55"/>
    <p:sldId id="350" r:id="rId56"/>
    <p:sldId id="355" r:id="rId57"/>
    <p:sldId id="357" r:id="rId58"/>
    <p:sldId id="358" r:id="rId59"/>
    <p:sldId id="340" r:id="rId60"/>
    <p:sldId id="34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94660"/>
  </p:normalViewPr>
  <p:slideViewPr>
    <p:cSldViewPr snapToGrid="0">
      <p:cViewPr>
        <p:scale>
          <a:sx n="100" d="100"/>
          <a:sy n="100" d="100"/>
        </p:scale>
        <p:origin x="59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3B95-5374-429C-B4F4-10CD1FAC6A87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85F5-A8B2-4CAF-91E6-69F0FAAA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generalization of the dedicated-register </a:t>
            </a:r>
            <a:r>
              <a:rPr lang="en-US" dirty="0" smtClean="0"/>
              <a:t>architecture allows </a:t>
            </a:r>
            <a:r>
              <a:rPr lang="en-US" dirty="0"/>
              <a:t>all the registers to be used for any purpose, hence the name </a:t>
            </a:r>
            <a:r>
              <a:rPr lang="en-US" b="1" i="1" dirty="0"/>
              <a:t>general-purpose register</a:t>
            </a:r>
            <a:r>
              <a:rPr lang="en-US" dirty="0"/>
              <a:t>. MIPS is an example of a general-purpose register architecture. This style of instruction set may be further divided into those that allow one operand to be in memory (as found in accumulator architectures), called a </a:t>
            </a:r>
            <a:r>
              <a:rPr lang="en-US" b="1" i="1" dirty="0"/>
              <a:t>register-memory architecture</a:t>
            </a:r>
            <a:r>
              <a:rPr lang="en-US" dirty="0"/>
              <a:t>, and those that demand that operands always be in registers, called either a </a:t>
            </a:r>
            <a:r>
              <a:rPr lang="en-US" b="1" i="1" dirty="0"/>
              <a:t>load-store</a:t>
            </a:r>
            <a:r>
              <a:rPr lang="en-US" dirty="0"/>
              <a:t> or a </a:t>
            </a:r>
            <a:r>
              <a:rPr lang="en-US" b="1" i="1" dirty="0"/>
              <a:t>register-register architecture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80386 is Intel’s attempt to transform the 8086 into a general-purpose register-memory instruction set. Perhaps the best-known register-memory instruction set is the IBM 360 architecture, first announced in 1964. This instruction set is still at the core of IBM’s mainframe computers—responsible for a large part of the business of the largest computer company in the world. Register-memory architectures were the most popular in the 1960s and the first half of the 1970s.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Digital Equipment Corporation’s VAX architecture took memory operands one step further in 1977. It allowed an instruction to use any combination of registers and memory operands. A style of architecture in which all operands can be in memory is called memory-memory. (In truth the VAX instruction set, like almost all other instruction sets since the IBM 360, is a hybrid, since it also has general-purpose registers.)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Digital Equipment Corporation’s VAX architecture took memory operands one step further in 1977. It allowed an instruction to use any combination of registers and memory operands. A style of architecture in which all operands can be in memory is called memory-memory. (In truth the VAX instruction set, like almost all other instruction sets since the IBM 360, is a hybrid, since it also has general-purpose registers.)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5C3C1-9691-443C-BBCF-BED84F38E7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instructions source their operands from two GPRs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write the result to a third GPR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5525DD-45D9-4EE9-8096-F0501F4F167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risc/mip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max.cs.kzoo.edu/cs230/Resources/MIPS/MachineXL/InstructionFormat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2555785"/>
            <a:ext cx="9114015" cy="182134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r-PK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بسم اللہ الرّحمٰن الرّحیم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7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RISC processors typically have a </a:t>
            </a:r>
            <a:r>
              <a:rPr lang="en-US" b="1" dirty="0"/>
              <a:t>load-store</a:t>
            </a:r>
            <a:r>
              <a:rPr lang="en-US" dirty="0"/>
              <a:t> architecture.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means there are two instructions for accessing memory</a:t>
            </a:r>
            <a:r>
              <a:rPr lang="en-US" dirty="0" smtClean="0"/>
              <a:t>:</a:t>
            </a:r>
          </a:p>
          <a:p>
            <a:pPr marL="528066" lvl="1" indent="-400050" algn="just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load (l) instruction to load data from memory and </a:t>
            </a:r>
            <a:endParaRPr lang="en-US" dirty="0" smtClean="0"/>
          </a:p>
          <a:p>
            <a:pPr marL="528066" lvl="1" indent="-400050" algn="just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store (s) instruction to write data to memory.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dirty="0" smtClean="0"/>
              <a:t> </a:t>
            </a:r>
            <a:r>
              <a:rPr lang="en-US" dirty="0"/>
              <a:t>also means that none of the other instructions can access memory directly.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So</a:t>
            </a:r>
            <a:r>
              <a:rPr lang="en-US" dirty="0"/>
              <a:t>, an instruction like "add this byte from memory to register 1" from a CISC instruction set would need two instructions in a load-store architecture: "load this byte from memory into register 2" and "add register 2 to register 1".</a:t>
            </a:r>
          </a:p>
        </p:txBody>
      </p:sp>
    </p:spTree>
    <p:extLst>
      <p:ext uri="{BB962C8B-B14F-4D97-AF65-F5344CB8AC3E}">
        <p14:creationId xmlns:p14="http://schemas.microsoft.com/office/powerpoint/2010/main" val="10162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VS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Reasons for CISC: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Small memory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ASM programmers take full advantage of more complex instructions.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With CISC, processor design complexity is the issue.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Advantages of RISC: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Shorter design time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More general purpose registers, caches, pipelining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Greater Speed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Assembly doesn’t need to closely match with HLL.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</a:t>
            </a:r>
            <a:r>
              <a:rPr lang="en-US" dirty="0" smtClean="0"/>
              <a:t>icroprocessor without </a:t>
            </a:r>
            <a:r>
              <a:rPr lang="en-US" b="1" dirty="0" smtClean="0"/>
              <a:t>I</a:t>
            </a:r>
            <a:r>
              <a:rPr lang="en-US" dirty="0" smtClean="0"/>
              <a:t>nterlock </a:t>
            </a:r>
            <a:r>
              <a:rPr lang="en-US" b="1" dirty="0" smtClean="0"/>
              <a:t>P</a:t>
            </a:r>
            <a:r>
              <a:rPr lang="en-US" dirty="0" smtClean="0"/>
              <a:t>ipelined </a:t>
            </a:r>
            <a:r>
              <a:rPr lang="en-US" b="1" dirty="0" smtClean="0"/>
              <a:t>S</a:t>
            </a:r>
            <a:r>
              <a:rPr lang="en-US" dirty="0" smtClean="0"/>
              <a:t>tages.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Developed by Stanford University in early 80s.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Idea was to develop </a:t>
            </a:r>
            <a:r>
              <a:rPr lang="en-US" dirty="0"/>
              <a:t>a processor whose architecture would represent the lowering of the compiler to the hardware level, as opposed to the raising of hardware to the software </a:t>
            </a:r>
            <a:r>
              <a:rPr lang="en-US" dirty="0" smtClean="0"/>
              <a:t>level.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early MIPS architectures were 32-bit, with 64-bit versions added later.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256" y="6388677"/>
            <a:ext cx="80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https://cs.stanford.edu/people/eroberts/courses/soco/projects/risc/mips/index.html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 bytes (32 bits)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 bytes aligned (they start at the addresses that are multiple of 4)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MEMORY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BYTES: 8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Half Words: 16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Words: 32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Double: 64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Memory is denoted “M” (e.g. </a:t>
            </a:r>
            <a:r>
              <a:rPr lang="en-US" b="1" dirty="0" smtClean="0"/>
              <a:t>M[000C] </a:t>
            </a:r>
            <a:r>
              <a:rPr lang="en-US" dirty="0" smtClean="0"/>
              <a:t>is the byte at address 000C 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 must be of either word (32-bit) size or double word (64-bit) size.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32 4-byte registers in the </a:t>
            </a:r>
            <a:r>
              <a:rPr lang="en-US" b="1" dirty="0" smtClean="0"/>
              <a:t>register file</a:t>
            </a:r>
            <a:r>
              <a:rPr lang="en-US" dirty="0" smtClean="0"/>
              <a:t>: an </a:t>
            </a:r>
            <a:r>
              <a:rPr lang="en-US" dirty="0"/>
              <a:t>array of processor </a:t>
            </a:r>
            <a:r>
              <a:rPr lang="en-US" dirty="0" smtClean="0"/>
              <a:t>registers..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Denoted “R” (e.g. R[2] is register 2)</a:t>
            </a:r>
          </a:p>
        </p:txBody>
      </p:sp>
    </p:spTree>
    <p:extLst>
      <p:ext uri="{BB962C8B-B14F-4D97-AF65-F5344CB8AC3E}">
        <p14:creationId xmlns:p14="http://schemas.microsoft.com/office/powerpoint/2010/main" val="7745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MIPS32 Registers and Memory</a:t>
            </a:r>
          </a:p>
        </p:txBody>
      </p:sp>
      <p:grpSp>
        <p:nvGrpSpPr>
          <p:cNvPr id="343043" name="Group 3"/>
          <p:cNvGrpSpPr>
            <a:grpSpLocks/>
          </p:cNvGrpSpPr>
          <p:nvPr/>
        </p:nvGrpSpPr>
        <p:grpSpPr bwMode="auto">
          <a:xfrm>
            <a:off x="4343400" y="2343151"/>
            <a:ext cx="3257550" cy="3194447"/>
            <a:chOff x="2688" y="1248"/>
            <a:chExt cx="2736" cy="2683"/>
          </a:xfrm>
        </p:grpSpPr>
        <p:sp>
          <p:nvSpPr>
            <p:cNvPr id="343044" name="Text Box 4"/>
            <p:cNvSpPr txBox="1">
              <a:spLocks noChangeArrowheads="1"/>
            </p:cNvSpPr>
            <p:nvPr/>
          </p:nvSpPr>
          <p:spPr bwMode="auto">
            <a:xfrm>
              <a:off x="3816" y="3408"/>
              <a:ext cx="126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>
                  <a:latin typeface="Helvetica" panose="020B0604020202020204" pitchFamily="34" charset="0"/>
                </a:rPr>
                <a:t>Memory</a:t>
              </a:r>
            </a:p>
            <a:p>
              <a:r>
                <a:rPr lang="en-US" altLang="en-US" sz="1050" dirty="0" smtClean="0">
                  <a:latin typeface="Helvetica" panose="020B0604020202020204" pitchFamily="34" charset="0"/>
                </a:rPr>
                <a:t>4GB</a:t>
              </a:r>
              <a:endParaRPr lang="en-US" altLang="en-US" sz="1050" dirty="0">
                <a:latin typeface="Helvetica" panose="020B0604020202020204" pitchFamily="34" charset="0"/>
              </a:endParaRPr>
            </a:p>
            <a:p>
              <a:r>
                <a:rPr lang="en-US" altLang="en-US" sz="1050" dirty="0">
                  <a:latin typeface="Helvetica" panose="020B0604020202020204" pitchFamily="34" charset="0"/>
                </a:rPr>
                <a:t>(Typically 64MB-1GB)</a:t>
              </a:r>
              <a:endParaRPr lang="en-US" altLang="en-US" sz="1350" dirty="0">
                <a:latin typeface="Helvetica" panose="020B0604020202020204" pitchFamily="34" charset="0"/>
              </a:endParaRPr>
            </a:p>
          </p:txBody>
        </p:sp>
        <p:sp>
          <p:nvSpPr>
            <p:cNvPr id="343045" name="Rectangle 5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688" y="124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688" y="139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688" y="153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688" y="1680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688" y="1824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2688" y="196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2688" y="211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2688" y="225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2688" y="283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2688" y="297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6" name="Text Box 16"/>
            <p:cNvSpPr txBox="1">
              <a:spLocks noChangeArrowheads="1"/>
            </p:cNvSpPr>
            <p:nvPr/>
          </p:nvSpPr>
          <p:spPr bwMode="auto">
            <a:xfrm>
              <a:off x="2688" y="316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7" name="Rectangle 17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58" name="Rectangle 18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59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0" name="Rectangle 2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1" name="Rectangle 21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2" name="Rectangle 22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3" name="Rectangle 23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5" name="Line 25"/>
            <p:cNvSpPr>
              <a:spLocks noChangeShapeType="1"/>
            </p:cNvSpPr>
            <p:nvPr/>
          </p:nvSpPr>
          <p:spPr bwMode="auto">
            <a:xfrm>
              <a:off x="494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6" name="Line 26"/>
            <p:cNvSpPr>
              <a:spLocks noChangeShapeType="1"/>
            </p:cNvSpPr>
            <p:nvPr/>
          </p:nvSpPr>
          <p:spPr bwMode="auto">
            <a:xfrm>
              <a:off x="446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7" name="Rectangle 27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8" name="Rectangle 28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9" name="Rectangle 29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70" name="Line 30"/>
            <p:cNvSpPr>
              <a:spLocks noChangeShapeType="1"/>
            </p:cNvSpPr>
            <p:nvPr/>
          </p:nvSpPr>
          <p:spPr bwMode="auto">
            <a:xfrm>
              <a:off x="398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1" name="Line 31"/>
            <p:cNvSpPr>
              <a:spLocks noChangeShapeType="1"/>
            </p:cNvSpPr>
            <p:nvPr/>
          </p:nvSpPr>
          <p:spPr bwMode="auto">
            <a:xfrm>
              <a:off x="446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2" name="Line 32"/>
            <p:cNvSpPr>
              <a:spLocks noChangeShapeType="1"/>
            </p:cNvSpPr>
            <p:nvPr/>
          </p:nvSpPr>
          <p:spPr bwMode="auto">
            <a:xfrm>
              <a:off x="494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3" name="Oval 3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4" name="Oval 34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5" name="Oval 35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6" name="Oval 36"/>
            <p:cNvSpPr>
              <a:spLocks noChangeArrowheads="1"/>
            </p:cNvSpPr>
            <p:nvPr/>
          </p:nvSpPr>
          <p:spPr bwMode="auto">
            <a:xfrm>
              <a:off x="3120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7" name="Oval 37"/>
            <p:cNvSpPr>
              <a:spLocks noChangeArrowheads="1"/>
            </p:cNvSpPr>
            <p:nvPr/>
          </p:nvSpPr>
          <p:spPr bwMode="auto">
            <a:xfrm>
              <a:off x="3120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8" name="Oval 38"/>
            <p:cNvSpPr>
              <a:spLocks noChangeArrowheads="1"/>
            </p:cNvSpPr>
            <p:nvPr/>
          </p:nvSpPr>
          <p:spPr bwMode="auto">
            <a:xfrm>
              <a:off x="3120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43079" name="Group 39"/>
          <p:cNvGrpSpPr>
            <a:grpSpLocks/>
          </p:cNvGrpSpPr>
          <p:nvPr/>
        </p:nvGrpSpPr>
        <p:grpSpPr bwMode="auto">
          <a:xfrm>
            <a:off x="1222575" y="2182478"/>
            <a:ext cx="3086100" cy="3113485"/>
            <a:chOff x="96" y="1045"/>
            <a:chExt cx="2592" cy="2615"/>
          </a:xfrm>
        </p:grpSpPr>
        <p:grpSp>
          <p:nvGrpSpPr>
            <p:cNvPr id="343080" name="Group 40"/>
            <p:cNvGrpSpPr>
              <a:grpSpLocks/>
            </p:cNvGrpSpPr>
            <p:nvPr/>
          </p:nvGrpSpPr>
          <p:grpSpPr bwMode="auto">
            <a:xfrm>
              <a:off x="144" y="2352"/>
              <a:ext cx="2544" cy="624"/>
              <a:chOff x="144" y="2352"/>
              <a:chExt cx="2544" cy="624"/>
            </a:xfrm>
          </p:grpSpPr>
          <p:sp>
            <p:nvSpPr>
              <p:cNvPr id="343081" name="Rectangle 41"/>
              <p:cNvSpPr>
                <a:spLocks noChangeArrowheads="1"/>
              </p:cNvSpPr>
              <p:nvPr/>
            </p:nvSpPr>
            <p:spPr bwMode="auto">
              <a:xfrm>
                <a:off x="144" y="2832"/>
                <a:ext cx="2016" cy="14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PC = 0x0000001C</a:t>
                </a:r>
              </a:p>
            </p:txBody>
          </p:sp>
          <p:sp>
            <p:nvSpPr>
              <p:cNvPr id="343082" name="Line 42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83" name="Line 43"/>
              <p:cNvSpPr>
                <a:spLocks noChangeShapeType="1"/>
              </p:cNvSpPr>
              <p:nvPr/>
            </p:nvSpPr>
            <p:spPr bwMode="auto">
              <a:xfrm flipV="1">
                <a:off x="249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84" name="Line 44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343085" name="Text Box 45"/>
            <p:cNvSpPr txBox="1">
              <a:spLocks noChangeArrowheads="1"/>
            </p:cNvSpPr>
            <p:nvPr/>
          </p:nvSpPr>
          <p:spPr bwMode="auto">
            <a:xfrm>
              <a:off x="700" y="3408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grpSp>
          <p:nvGrpSpPr>
            <p:cNvPr id="343086" name="Group 46"/>
            <p:cNvGrpSpPr>
              <a:grpSpLocks/>
            </p:cNvGrpSpPr>
            <p:nvPr/>
          </p:nvGrpSpPr>
          <p:grpSpPr bwMode="auto">
            <a:xfrm>
              <a:off x="96" y="1045"/>
              <a:ext cx="2110" cy="1491"/>
              <a:chOff x="96" y="1045"/>
              <a:chExt cx="2110" cy="1491"/>
            </a:xfrm>
          </p:grpSpPr>
          <p:sp>
            <p:nvSpPr>
              <p:cNvPr id="343087" name="Text Box 47"/>
              <p:cNvSpPr txBox="1">
                <a:spLocks noChangeArrowheads="1"/>
              </p:cNvSpPr>
              <p:nvPr/>
            </p:nvSpPr>
            <p:spPr bwMode="auto">
              <a:xfrm>
                <a:off x="96" y="2284"/>
                <a:ext cx="21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350">
                    <a:latin typeface="Helvetica" panose="020B0604020202020204" pitchFamily="34" charset="0"/>
                  </a:rPr>
                  <a:t>32 General Purpose Registers</a:t>
                </a:r>
              </a:p>
            </p:txBody>
          </p:sp>
          <p:sp>
            <p:nvSpPr>
              <p:cNvPr id="343088" name="Rectangle 48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R0</a:t>
                </a:r>
              </a:p>
            </p:txBody>
          </p:sp>
          <p:sp>
            <p:nvSpPr>
              <p:cNvPr id="343089" name="Rectangle 49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R1</a:t>
                </a:r>
              </a:p>
            </p:txBody>
          </p:sp>
          <p:sp>
            <p:nvSpPr>
              <p:cNvPr id="343090" name="Rectangle 50"/>
              <p:cNvSpPr>
                <a:spLocks noChangeArrowheads="1"/>
              </p:cNvSpPr>
              <p:nvPr/>
            </p:nvSpPr>
            <p:spPr bwMode="auto">
              <a:xfrm>
                <a:off x="144" y="153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R2</a:t>
                </a:r>
              </a:p>
            </p:txBody>
          </p:sp>
          <p:sp>
            <p:nvSpPr>
              <p:cNvPr id="343091" name="Rectangle 51"/>
              <p:cNvSpPr>
                <a:spLocks noChangeArrowheads="1"/>
              </p:cNvSpPr>
              <p:nvPr/>
            </p:nvSpPr>
            <p:spPr bwMode="auto">
              <a:xfrm>
                <a:off x="144" y="201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R30</a:t>
                </a:r>
              </a:p>
            </p:txBody>
          </p:sp>
          <p:sp>
            <p:nvSpPr>
              <p:cNvPr id="343092" name="Rectangle 52"/>
              <p:cNvSpPr>
                <a:spLocks noChangeArrowheads="1"/>
              </p:cNvSpPr>
              <p:nvPr/>
            </p:nvSpPr>
            <p:spPr bwMode="auto">
              <a:xfrm>
                <a:off x="144" y="2160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R31</a:t>
                </a:r>
              </a:p>
            </p:txBody>
          </p:sp>
          <p:sp>
            <p:nvSpPr>
              <p:cNvPr id="343093" name="Oval 53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4" name="Oval 54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5" name="Oval 55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6" name="Line 56"/>
              <p:cNvSpPr>
                <a:spLocks noChangeShapeType="1"/>
              </p:cNvSpPr>
              <p:nvPr/>
            </p:nvSpPr>
            <p:spPr bwMode="auto">
              <a:xfrm>
                <a:off x="1392" y="115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7" name="Line 57"/>
              <p:cNvSpPr>
                <a:spLocks noChangeShapeType="1"/>
              </p:cNvSpPr>
              <p:nvPr/>
            </p:nvSpPr>
            <p:spPr bwMode="auto">
              <a:xfrm>
                <a:off x="144" y="115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8" name="Text Box 58"/>
              <p:cNvSpPr txBox="1">
                <a:spLocks noChangeArrowheads="1"/>
              </p:cNvSpPr>
              <p:nvPr/>
            </p:nvSpPr>
            <p:spPr bwMode="auto">
              <a:xfrm>
                <a:off x="962" y="1045"/>
                <a:ext cx="45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32 bits</a:t>
                </a:r>
              </a:p>
            </p:txBody>
          </p:sp>
          <p:sp>
            <p:nvSpPr>
              <p:cNvPr id="343099" name="Text Box 59"/>
              <p:cNvSpPr txBox="1">
                <a:spLocks noChangeArrowheads="1"/>
              </p:cNvSpPr>
              <p:nvPr/>
            </p:nvSpPr>
            <p:spPr bwMode="auto">
              <a:xfrm>
                <a:off x="1238" y="1219"/>
                <a:ext cx="155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 sz="21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75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B586AC-29D1-402A-927B-1D2E1F3B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05" t="23607" b="5574"/>
          <a:stretch/>
        </p:blipFill>
        <p:spPr>
          <a:xfrm>
            <a:off x="2068647" y="1394088"/>
            <a:ext cx="5044226" cy="48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Registers and Usage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28850"/>
            <a:ext cx="60483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316957" y="5086351"/>
            <a:ext cx="3842590" cy="2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en-US" sz="1350">
                <a:solidFill>
                  <a:srgbClr val="CC0000"/>
                </a:solidFill>
              </a:rPr>
              <a:t>Each register can be referred to by number or name.</a:t>
            </a:r>
          </a:p>
        </p:txBody>
      </p:sp>
    </p:spTree>
    <p:extLst>
      <p:ext uri="{BB962C8B-B14F-4D97-AF65-F5344CB8AC3E}">
        <p14:creationId xmlns:p14="http://schemas.microsoft.com/office/powerpoint/2010/main" val="369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 register are same.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Where a register is needed, any register will work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By convention we use them for particular tasks.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$zero is the “zero register” which is always zero; writes to it have no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7" y="1131094"/>
            <a:ext cx="7886700" cy="721898"/>
          </a:xfrm>
        </p:spPr>
        <p:txBody>
          <a:bodyPr/>
          <a:lstStyle/>
          <a:p>
            <a:r>
              <a:rPr lang="en-US" dirty="0"/>
              <a:t>Miscellaneous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220356-C4A9-4B7E-A395-42ACFEB59352}"/>
              </a:ext>
            </a:extLst>
          </p:cNvPr>
          <p:cNvSpPr/>
          <p:nvPr/>
        </p:nvSpPr>
        <p:spPr>
          <a:xfrm>
            <a:off x="77932" y="1852992"/>
            <a:ext cx="5018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In addition to the previously listed registers, there are some miscellaneous registers which are listed in the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AAFAA8-92D6-4303-BA2A-3C776CE7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82" y="1473908"/>
            <a:ext cx="3894043" cy="16727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B70A0D-87DE-42BB-B1A4-D5384AE58B60}"/>
              </a:ext>
            </a:extLst>
          </p:cNvPr>
          <p:cNvSpPr/>
          <p:nvPr/>
        </p:nvSpPr>
        <p:spPr>
          <a:xfrm>
            <a:off x="106507" y="3373380"/>
            <a:ext cx="89309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$pc</a:t>
            </a:r>
            <a:r>
              <a:rPr lang="en-US" dirty="0">
                <a:latin typeface="Arial Narrow" panose="020B0606020202030204" pitchFamily="34" charset="0"/>
              </a:rPr>
              <a:t> or program counter register points to the next instruction to be executed and is automatically updated by the CPU after instruction are executed.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$status</a:t>
            </a:r>
            <a:r>
              <a:rPr lang="en-US" dirty="0">
                <a:latin typeface="Arial Narrow" panose="020B0606020202030204" pitchFamily="34" charset="0"/>
              </a:rPr>
              <a:t> or status register, also called </a:t>
            </a:r>
            <a:r>
              <a:rPr lang="en-US" b="1" dirty="0">
                <a:latin typeface="Arial Narrow" panose="020B0606020202030204" pitchFamily="34" charset="0"/>
              </a:rPr>
              <a:t>$</a:t>
            </a:r>
            <a:r>
              <a:rPr lang="en-US" b="1" dirty="0" err="1">
                <a:latin typeface="Arial Narrow" panose="020B0606020202030204" pitchFamily="34" charset="0"/>
              </a:rPr>
              <a:t>psw</a:t>
            </a:r>
            <a:r>
              <a:rPr lang="en-US" b="1" dirty="0">
                <a:latin typeface="Arial Narrow" panose="020B0606020202030204" pitchFamily="34" charset="0"/>
              </a:rPr>
              <a:t>,</a:t>
            </a:r>
            <a:r>
              <a:rPr lang="en-US" dirty="0">
                <a:latin typeface="Arial Narrow" panose="020B0606020202030204" pitchFamily="34" charset="0"/>
              </a:rPr>
              <a:t> is the processor status register and is updated after each instruction by the CPU.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$cause</a:t>
            </a:r>
            <a:r>
              <a:rPr lang="en-US" dirty="0">
                <a:latin typeface="Arial Narrow" panose="020B0606020202030204" pitchFamily="34" charset="0"/>
              </a:rPr>
              <a:t> or exception cause register is used by the CPU in the event of an exception or unexpected interruption in program control flow.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Examples of exceptions include division by 0, attempting to access an illegal memory address, or attempting to execute an invalid instruction (e.g., trying to execute a data item instead of code).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$hi</a:t>
            </a:r>
            <a:r>
              <a:rPr lang="en-US" dirty="0">
                <a:latin typeface="Arial Narrow" panose="020B0606020202030204" pitchFamily="34" charset="0"/>
              </a:rPr>
              <a:t> and </a:t>
            </a:r>
            <a:r>
              <a:rPr lang="en-US" b="1" dirty="0">
                <a:latin typeface="Arial Narrow" panose="020B0606020202030204" pitchFamily="34" charset="0"/>
              </a:rPr>
              <a:t>$lo</a:t>
            </a:r>
            <a:r>
              <a:rPr lang="en-US" dirty="0">
                <a:latin typeface="Arial Narrow" panose="020B0606020202030204" pitchFamily="34" charset="0"/>
              </a:rPr>
              <a:t> registers are used by some specialized multiply and divide instructions. 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For example, a multiple of two 32-bit values can generate a 64-bit result, which is stored in $hi and $lo (32-bits each or a total of 64-bits).</a:t>
            </a:r>
          </a:p>
        </p:txBody>
      </p:sp>
    </p:spTree>
    <p:extLst>
      <p:ext uri="{BB962C8B-B14F-4D97-AF65-F5344CB8AC3E}">
        <p14:creationId xmlns:p14="http://schemas.microsoft.com/office/powerpoint/2010/main" val="34379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85" y="1583699"/>
            <a:ext cx="6620719" cy="50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261396" y="926761"/>
            <a:ext cx="8570089" cy="6010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The number of available registers greatly influenced the 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29198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EE213 Computer organization and assembly language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17" y="414874"/>
            <a:ext cx="3454983" cy="3465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3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Memory can be viewed as a series of bytes, one after another.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Memory is byte addressable(each memory address holds one byte of information).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store a word, four bytes are required which use four memory addresses.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Least Significant Byte (LSB) is stored in the lowest memory address.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Most Significant Byte (MSB) is stored in the highest memory location.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39D897-F7F5-4E14-9DDB-139811D5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0" y="5636686"/>
            <a:ext cx="6574421" cy="11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MIPS Memory Organization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</a:rPr>
              <a:t>Two</a:t>
            </a:r>
            <a:r>
              <a:rPr lang="en-US" altLang="en-US" dirty="0"/>
              <a:t> views of memory: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</a:t>
            </a:r>
            <a:r>
              <a:rPr lang="en-US" altLang="en-US" u="sng" dirty="0">
                <a:solidFill>
                  <a:srgbClr val="990000"/>
                </a:solidFill>
              </a:rPr>
              <a:t>bytes</a:t>
            </a:r>
            <a:r>
              <a:rPr lang="en-US" altLang="en-US" dirty="0"/>
              <a:t> with addresses 0, 1, 2, …, 2</a:t>
            </a:r>
            <a:r>
              <a:rPr lang="en-US" altLang="en-US" baseline="30000" dirty="0"/>
              <a:t>32</a:t>
            </a:r>
            <a:r>
              <a:rPr lang="en-US" altLang="en-US" dirty="0"/>
              <a:t>-1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30</a:t>
            </a:r>
            <a:r>
              <a:rPr lang="en-US" altLang="en-US" dirty="0"/>
              <a:t> 4-byte </a:t>
            </a:r>
            <a:r>
              <a:rPr lang="en-US" altLang="en-US" u="sng" dirty="0">
                <a:solidFill>
                  <a:srgbClr val="990000"/>
                </a:solidFill>
              </a:rPr>
              <a:t>words</a:t>
            </a:r>
            <a:r>
              <a:rPr lang="en-US" altLang="en-US" dirty="0"/>
              <a:t>* with addresses 0, 4, 8, …, 2</a:t>
            </a:r>
            <a:r>
              <a:rPr lang="en-US" altLang="en-US" baseline="30000" dirty="0"/>
              <a:t>32</a:t>
            </a:r>
            <a:r>
              <a:rPr lang="en-US" altLang="en-US" dirty="0"/>
              <a:t>-4</a:t>
            </a:r>
          </a:p>
          <a:p>
            <a:r>
              <a:rPr lang="en-US" altLang="en-US" dirty="0"/>
              <a:t>Both views use </a:t>
            </a:r>
            <a:r>
              <a:rPr lang="en-US" altLang="en-US" dirty="0">
                <a:solidFill>
                  <a:srgbClr val="990000"/>
                </a:solidFill>
              </a:rPr>
              <a:t>byte</a:t>
            </a:r>
            <a:r>
              <a:rPr lang="en-US" altLang="en-US" dirty="0"/>
              <a:t> addresses</a:t>
            </a:r>
          </a:p>
          <a:p>
            <a:r>
              <a:rPr lang="en-US" altLang="en-US" dirty="0"/>
              <a:t>Word address must be multiple of 4 (</a:t>
            </a:r>
            <a:r>
              <a:rPr lang="en-US" altLang="en-US" dirty="0">
                <a:solidFill>
                  <a:srgbClr val="990000"/>
                </a:solidFill>
              </a:rPr>
              <a:t>aligned</a:t>
            </a:r>
            <a:r>
              <a:rPr lang="en-US" altLang="en-US" dirty="0"/>
              <a:t>)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828801" y="4057649"/>
            <a:ext cx="5763816" cy="1513284"/>
            <a:chOff x="576" y="2400"/>
            <a:chExt cx="4841" cy="1271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576" y="2400"/>
              <a:ext cx="1488" cy="1104"/>
              <a:chOff x="1008" y="2832"/>
              <a:chExt cx="1488" cy="1104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19" name="Rectangle 7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0" name="Rectangle 8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1" name="Rectangle 9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2" name="Line 10"/>
              <p:cNvSpPr>
                <a:spLocks noChangeShapeType="1"/>
              </p:cNvSpPr>
              <p:nvPr/>
            </p:nvSpPr>
            <p:spPr bwMode="auto">
              <a:xfrm flipV="1">
                <a:off x="182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3" name="Line 11"/>
              <p:cNvSpPr>
                <a:spLocks noChangeShapeType="1"/>
              </p:cNvSpPr>
              <p:nvPr/>
            </p:nvSpPr>
            <p:spPr bwMode="auto">
              <a:xfrm>
                <a:off x="163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4" name="Line 12"/>
              <p:cNvSpPr>
                <a:spLocks noChangeShapeType="1"/>
              </p:cNvSpPr>
              <p:nvPr/>
            </p:nvSpPr>
            <p:spPr bwMode="auto">
              <a:xfrm flipV="1">
                <a:off x="230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5" name="Text Box 13"/>
              <p:cNvSpPr txBox="1">
                <a:spLocks noChangeArrowheads="1"/>
              </p:cNvSpPr>
              <p:nvPr/>
            </p:nvSpPr>
            <p:spPr bwMode="auto">
              <a:xfrm>
                <a:off x="1855" y="2832"/>
                <a:ext cx="42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Helvetica" panose="020B0604020202020204" pitchFamily="34" charset="0"/>
                  </a:rPr>
                  <a:t>8 bits</a:t>
                </a:r>
              </a:p>
            </p:txBody>
          </p:sp>
          <p:sp>
            <p:nvSpPr>
              <p:cNvPr id="346126" name="Line 14"/>
              <p:cNvSpPr>
                <a:spLocks noChangeShapeType="1"/>
              </p:cNvSpPr>
              <p:nvPr/>
            </p:nvSpPr>
            <p:spPr bwMode="auto">
              <a:xfrm flipH="1">
                <a:off x="235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7" name="Text Box 15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28" name="Text Box 16"/>
              <p:cNvSpPr txBox="1">
                <a:spLocks noChangeArrowheads="1"/>
              </p:cNvSpPr>
              <p:nvPr/>
            </p:nvSpPr>
            <p:spPr bwMode="auto">
              <a:xfrm>
                <a:off x="1008" y="3168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0x00000001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29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0x00000002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3456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0x00000003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1" name="Oval 19"/>
              <p:cNvSpPr>
                <a:spLocks noChangeArrowheads="1"/>
              </p:cNvSpPr>
              <p:nvPr/>
            </p:nvSpPr>
            <p:spPr bwMode="auto">
              <a:xfrm>
                <a:off x="2064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32" name="Oval 20"/>
              <p:cNvSpPr>
                <a:spLocks noChangeArrowheads="1"/>
              </p:cNvSpPr>
              <p:nvPr/>
            </p:nvSpPr>
            <p:spPr bwMode="auto">
              <a:xfrm>
                <a:off x="2064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33" name="Oval 21"/>
              <p:cNvSpPr>
                <a:spLocks noChangeArrowheads="1"/>
              </p:cNvSpPr>
              <p:nvPr/>
            </p:nvSpPr>
            <p:spPr bwMode="auto">
              <a:xfrm>
                <a:off x="2064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346134" name="Group 22"/>
            <p:cNvGrpSpPr>
              <a:grpSpLocks/>
            </p:cNvGrpSpPr>
            <p:nvPr/>
          </p:nvGrpSpPr>
          <p:grpSpPr bwMode="auto">
            <a:xfrm>
              <a:off x="2160" y="2400"/>
              <a:ext cx="2823" cy="1104"/>
              <a:chOff x="2592" y="2832"/>
              <a:chExt cx="2823" cy="1104"/>
            </a:xfrm>
          </p:grpSpPr>
          <p:sp>
            <p:nvSpPr>
              <p:cNvPr id="346135" name="Rectangle 2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36" name="Text Box 24"/>
              <p:cNvSpPr txBox="1">
                <a:spLocks noChangeArrowheads="1"/>
              </p:cNvSpPr>
              <p:nvPr/>
            </p:nvSpPr>
            <p:spPr bwMode="auto">
              <a:xfrm>
                <a:off x="2592" y="3024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7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0x00000004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8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31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0x00000008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9" name="Text Box 27"/>
              <p:cNvSpPr txBox="1">
                <a:spLocks noChangeArrowheads="1"/>
              </p:cNvSpPr>
              <p:nvPr/>
            </p:nvSpPr>
            <p:spPr bwMode="auto">
              <a:xfrm>
                <a:off x="2592" y="3456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0x0000000C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40" name="Rectangle 28"/>
              <p:cNvSpPr>
                <a:spLocks noChangeArrowheads="1"/>
              </p:cNvSpPr>
              <p:nvPr/>
            </p:nvSpPr>
            <p:spPr bwMode="auto">
              <a:xfrm>
                <a:off x="3408" y="3216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1" name="Rectangle 29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2" name="Rectangle 30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3" name="Line 31"/>
              <p:cNvSpPr>
                <a:spLocks noChangeShapeType="1"/>
              </p:cNvSpPr>
              <p:nvPr/>
            </p:nvSpPr>
            <p:spPr bwMode="auto">
              <a:xfrm flipV="1">
                <a:off x="340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4" name="Line 32"/>
              <p:cNvSpPr>
                <a:spLocks noChangeShapeType="1"/>
              </p:cNvSpPr>
              <p:nvPr/>
            </p:nvSpPr>
            <p:spPr bwMode="auto">
              <a:xfrm>
                <a:off x="4608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5" name="Line 33"/>
              <p:cNvSpPr>
                <a:spLocks noChangeShapeType="1"/>
              </p:cNvSpPr>
              <p:nvPr/>
            </p:nvSpPr>
            <p:spPr bwMode="auto">
              <a:xfrm flipV="1">
                <a:off x="532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6" name="Text Box 34"/>
              <p:cNvSpPr txBox="1">
                <a:spLocks noChangeArrowheads="1"/>
              </p:cNvSpPr>
              <p:nvPr/>
            </p:nvSpPr>
            <p:spPr bwMode="auto">
              <a:xfrm>
                <a:off x="4151" y="2832"/>
                <a:ext cx="48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Helvetica" panose="020B0604020202020204" pitchFamily="34" charset="0"/>
                  </a:rPr>
                  <a:t>32 bits</a:t>
                </a:r>
              </a:p>
            </p:txBody>
          </p:sp>
          <p:sp>
            <p:nvSpPr>
              <p:cNvPr id="346147" name="Line 35"/>
              <p:cNvSpPr>
                <a:spLocks noChangeShapeType="1"/>
              </p:cNvSpPr>
              <p:nvPr/>
            </p:nvSpPr>
            <p:spPr bwMode="auto">
              <a:xfrm flipH="1">
                <a:off x="3456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8" name="Text Box 36"/>
              <p:cNvSpPr txBox="1">
                <a:spLocks noChangeArrowheads="1"/>
              </p:cNvSpPr>
              <p:nvPr/>
            </p:nvSpPr>
            <p:spPr bwMode="auto">
              <a:xfrm>
                <a:off x="375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49" name="Text Box 37"/>
              <p:cNvSpPr txBox="1">
                <a:spLocks noChangeArrowheads="1"/>
              </p:cNvSpPr>
              <p:nvPr/>
            </p:nvSpPr>
            <p:spPr bwMode="auto">
              <a:xfrm>
                <a:off x="423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1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0" name="Text Box 38"/>
              <p:cNvSpPr txBox="1">
                <a:spLocks noChangeArrowheads="1"/>
              </p:cNvSpPr>
              <p:nvPr/>
            </p:nvSpPr>
            <p:spPr bwMode="auto">
              <a:xfrm>
                <a:off x="471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2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1" name="Text Box 39"/>
              <p:cNvSpPr txBox="1">
                <a:spLocks noChangeArrowheads="1"/>
              </p:cNvSpPr>
              <p:nvPr/>
            </p:nvSpPr>
            <p:spPr bwMode="auto">
              <a:xfrm>
                <a:off x="519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3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2" name="Line 40"/>
              <p:cNvSpPr>
                <a:spLocks noChangeShapeType="1"/>
              </p:cNvSpPr>
              <p:nvPr/>
            </p:nvSpPr>
            <p:spPr bwMode="auto">
              <a:xfrm flipV="1">
                <a:off x="388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3" name="Line 41"/>
              <p:cNvSpPr>
                <a:spLocks noChangeShapeType="1"/>
              </p:cNvSpPr>
              <p:nvPr/>
            </p:nvSpPr>
            <p:spPr bwMode="auto">
              <a:xfrm flipV="1">
                <a:off x="436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4" name="Line 42"/>
              <p:cNvSpPr>
                <a:spLocks noChangeShapeType="1"/>
              </p:cNvSpPr>
              <p:nvPr/>
            </p:nvSpPr>
            <p:spPr bwMode="auto">
              <a:xfrm flipV="1">
                <a:off x="484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5" name="Oval 43"/>
              <p:cNvSpPr>
                <a:spLocks noChangeArrowheads="1"/>
              </p:cNvSpPr>
              <p:nvPr/>
            </p:nvSpPr>
            <p:spPr bwMode="auto">
              <a:xfrm>
                <a:off x="4368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6" name="Oval 44"/>
              <p:cNvSpPr>
                <a:spLocks noChangeArrowheads="1"/>
              </p:cNvSpPr>
              <p:nvPr/>
            </p:nvSpPr>
            <p:spPr bwMode="auto">
              <a:xfrm>
                <a:off x="4368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7" name="Oval 45"/>
              <p:cNvSpPr>
                <a:spLocks noChangeArrowheads="1"/>
              </p:cNvSpPr>
              <p:nvPr/>
            </p:nvSpPr>
            <p:spPr bwMode="auto">
              <a:xfrm>
                <a:off x="4368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346158" name="Text Box 46"/>
            <p:cNvSpPr txBox="1">
              <a:spLocks noChangeArrowheads="1"/>
            </p:cNvSpPr>
            <p:nvPr/>
          </p:nvSpPr>
          <p:spPr bwMode="auto">
            <a:xfrm>
              <a:off x="4262" y="3322"/>
              <a:ext cx="115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Helvetica" panose="020B0604020202020204" pitchFamily="34" charset="0"/>
                </a:rPr>
                <a:t>*Word sizes vary in </a:t>
              </a:r>
              <a:br>
                <a:rPr lang="en-US" altLang="en-US" sz="1050">
                  <a:latin typeface="Helvetica" panose="020B0604020202020204" pitchFamily="34" charset="0"/>
                </a:rPr>
              </a:br>
              <a:r>
                <a:rPr lang="en-US" altLang="en-US" sz="1050">
                  <a:latin typeface="Helvetica" panose="020B0604020202020204" pitchFamily="34" charset="0"/>
                </a:rPr>
                <a:t>other architectures</a:t>
              </a:r>
            </a:p>
          </p:txBody>
        </p:sp>
      </p:grpSp>
      <p:grpSp>
        <p:nvGrpSpPr>
          <p:cNvPr id="346159" name="Group 47"/>
          <p:cNvGrpSpPr>
            <a:grpSpLocks/>
          </p:cNvGrpSpPr>
          <p:nvPr/>
        </p:nvGrpSpPr>
        <p:grpSpPr bwMode="auto">
          <a:xfrm>
            <a:off x="5631658" y="3140869"/>
            <a:ext cx="2415778" cy="413147"/>
            <a:chOff x="3779" y="1717"/>
            <a:chExt cx="2029" cy="347"/>
          </a:xfrm>
        </p:grpSpPr>
        <p:sp>
          <p:nvSpPr>
            <p:cNvPr id="346160" name="Line 48"/>
            <p:cNvSpPr>
              <a:spLocks noChangeShapeType="1"/>
            </p:cNvSpPr>
            <p:nvPr/>
          </p:nvSpPr>
          <p:spPr bwMode="auto">
            <a:xfrm flipH="1">
              <a:off x="4176" y="192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6161" name="Text Box 49"/>
            <p:cNvSpPr txBox="1">
              <a:spLocks noChangeArrowheads="1"/>
            </p:cNvSpPr>
            <p:nvPr/>
          </p:nvSpPr>
          <p:spPr bwMode="auto">
            <a:xfrm>
              <a:off x="3779" y="1717"/>
              <a:ext cx="2029" cy="25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dirty="0">
                  <a:latin typeface="Times New Roman" panose="02020603050405020304" pitchFamily="18" charset="0"/>
                </a:rPr>
                <a:t>Not all architectures require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0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ood Bon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95" y="899600"/>
            <a:ext cx="5843215" cy="765248"/>
          </a:xfrm>
        </p:spPr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EE8621-C9A9-4342-996B-3EC1E359B7FD}"/>
              </a:ext>
            </a:extLst>
          </p:cNvPr>
          <p:cNvSpPr/>
          <p:nvPr/>
        </p:nvSpPr>
        <p:spPr>
          <a:xfrm>
            <a:off x="340429" y="1768757"/>
            <a:ext cx="5496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general memory layout for a program is as shown: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7609F4-5931-4699-A075-4959C7B2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5" y="857250"/>
            <a:ext cx="3092716" cy="2571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3C1C3C-6F6E-40AA-8395-DB84739789AD}"/>
              </a:ext>
            </a:extLst>
          </p:cNvPr>
          <p:cNvSpPr/>
          <p:nvPr/>
        </p:nvSpPr>
        <p:spPr>
          <a:xfrm>
            <a:off x="115972" y="2333669"/>
            <a:ext cx="68355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reserved section </a:t>
            </a:r>
            <a:r>
              <a:rPr lang="en-US" dirty="0"/>
              <a:t>is not available to user programs.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text (or code) section </a:t>
            </a:r>
            <a:r>
              <a:rPr lang="en-US" dirty="0"/>
              <a:t>is where the machine language (i.e., the 1's and 0's that represent the code) is stored.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section </a:t>
            </a:r>
            <a:r>
              <a:rPr lang="en-US" dirty="0"/>
              <a:t>is where the initialized data is stored.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/>
              <a:t>This include declared variables that have been provided an initial value at assemble time.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uninitialized data section </a:t>
            </a:r>
            <a:r>
              <a:rPr lang="en-US" dirty="0"/>
              <a:t>is where declared variables that have not been provided an initial value are stored.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/>
              <a:t>If accessed before being set, the value will not be meaningful.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is where dynamically allocated data will be stored (if requested).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stack </a:t>
            </a:r>
            <a:r>
              <a:rPr lang="en-US" dirty="0"/>
              <a:t>starts in high memory and grows downward.</a:t>
            </a:r>
          </a:p>
        </p:txBody>
      </p:sp>
    </p:spTree>
    <p:extLst>
      <p:ext uri="{BB962C8B-B14F-4D97-AF65-F5344CB8AC3E}">
        <p14:creationId xmlns:p14="http://schemas.microsoft.com/office/powerpoint/2010/main" val="2222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instruction set consists of a variety of basic instructions, including: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21 </a:t>
            </a:r>
            <a:r>
              <a:rPr lang="en-US" dirty="0"/>
              <a:t>arithmetic instructions (+, -, *, /, %)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logic instructions (&amp;, |, </a:t>
            </a:r>
            <a:r>
              <a:rPr lang="en-US" dirty="0" smtClean="0"/>
              <a:t>~, XOR)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bit manipulation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12 comparison instructions (&gt;, &lt;, =, &gt;=, &lt;=, ¬)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25 branch/jump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15 load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10 store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move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4 miscellaneous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4026" y="6418659"/>
            <a:ext cx="538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https://en.wikipedia.org/wiki/MIPS_architecture</a:t>
            </a:r>
          </a:p>
        </p:txBody>
      </p:sp>
    </p:spTree>
    <p:extLst>
      <p:ext uri="{BB962C8B-B14F-4D97-AF65-F5344CB8AC3E}">
        <p14:creationId xmlns:p14="http://schemas.microsoft.com/office/powerpoint/2010/main" val="39777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Loads and Stores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75" y="1957932"/>
            <a:ext cx="37719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69550"/>
            <a:ext cx="48387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36" y="2626489"/>
            <a:ext cx="5363614" cy="3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 and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456485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962030"/>
            <a:ext cx="5772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5" y="1539426"/>
            <a:ext cx="8647908" cy="30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138"/>
            <a:ext cx="9144000" cy="22852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49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ignot Demi" panose="020B0702050503020303" pitchFamily="34" charset="0"/>
              </a:rPr>
              <a:t>Instruction Set Architecture, MIPS</a:t>
            </a:r>
            <a:endParaRPr lang="en-US" sz="7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ignot Demi" panose="020B0702050503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R-type instructions</a:t>
            </a:r>
            <a:r>
              <a:rPr lang="en-US" dirty="0"/>
              <a:t>, which perform arithmetic and </a:t>
            </a:r>
            <a:r>
              <a:rPr lang="en-US" dirty="0" smtClean="0"/>
              <a:t>logical operations </a:t>
            </a:r>
            <a:r>
              <a:rPr lang="en-US" dirty="0"/>
              <a:t>on registers.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smtClean="0"/>
              <a:t>I-type </a:t>
            </a:r>
            <a:r>
              <a:rPr lang="en-US" b="1" dirty="0"/>
              <a:t>instructions</a:t>
            </a:r>
            <a:r>
              <a:rPr lang="en-US" dirty="0"/>
              <a:t>, which deal with load/stores </a:t>
            </a:r>
            <a:r>
              <a:rPr lang="en-US" dirty="0" smtClean="0"/>
              <a:t>and immediate </a:t>
            </a:r>
            <a:r>
              <a:rPr lang="en-US" dirty="0"/>
              <a:t>literal values, as well as branches.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J-type </a:t>
            </a:r>
            <a:r>
              <a:rPr lang="en-US" b="1" dirty="0"/>
              <a:t>instructions</a:t>
            </a:r>
            <a:r>
              <a:rPr lang="en-US" dirty="0"/>
              <a:t>, which are used for jumps </a:t>
            </a:r>
            <a:r>
              <a:rPr lang="en-US" dirty="0" smtClean="0"/>
              <a:t>and function </a:t>
            </a:r>
            <a:r>
              <a:rPr lang="en-US" dirty="0"/>
              <a:t>calls.</a:t>
            </a:r>
          </a:p>
        </p:txBody>
      </p:sp>
    </p:spTree>
    <p:extLst>
      <p:ext uri="{BB962C8B-B14F-4D97-AF65-F5344CB8AC3E}">
        <p14:creationId xmlns:p14="http://schemas.microsoft.com/office/powerpoint/2010/main" val="16537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Instruction Types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096" y="2286000"/>
            <a:ext cx="8048358" cy="402336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990000"/>
                </a:solidFill>
              </a:rPr>
              <a:t>Arithmetic &amp; Logical</a:t>
            </a:r>
            <a:r>
              <a:rPr lang="en-US" altLang="en-US" sz="2800" dirty="0"/>
              <a:t> - manipulate data in registers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$s1, $s2, $s3	$s1 = $s2 + $s3</a:t>
            </a:r>
            <a:b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 $s3, $s4, $s5	$s3 = $s4 OR $s5</a:t>
            </a:r>
          </a:p>
          <a:p>
            <a:r>
              <a:rPr lang="en-US" altLang="en-US" sz="2800" dirty="0">
                <a:solidFill>
                  <a:srgbClr val="990000"/>
                </a:solidFill>
              </a:rPr>
              <a:t>Data Transfer</a:t>
            </a:r>
            <a:r>
              <a:rPr lang="en-US" altLang="en-US" sz="2800" dirty="0"/>
              <a:t> - move register data to/from memory</a:t>
            </a:r>
            <a:br>
              <a:rPr lang="en-US" altLang="en-US" sz="2800" dirty="0"/>
            </a:br>
            <a:r>
              <a:rPr lang="en-US" altLang="en-US" sz="16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600" b="1" dirty="0" err="1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100($s2)	$s1 = Memory[$s2 + 100]</a:t>
            </a:r>
            <a:b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100($s2)	Memory[$s2 + 100] = $s1</a:t>
            </a:r>
          </a:p>
          <a:p>
            <a:r>
              <a:rPr lang="en-US" altLang="en-US" sz="2800" dirty="0">
                <a:solidFill>
                  <a:srgbClr val="990000"/>
                </a:solidFill>
              </a:rPr>
              <a:t>Branch</a:t>
            </a:r>
            <a:r>
              <a:rPr lang="en-US" altLang="en-US" sz="2800" dirty="0"/>
              <a:t> - alter program flow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1600" b="1" dirty="0" err="1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$s2, 25	if ($s1==$s1) PC = PC + 4 + 4*25</a:t>
            </a:r>
          </a:p>
        </p:txBody>
      </p:sp>
    </p:spTree>
    <p:extLst>
      <p:ext uri="{BB962C8B-B14F-4D97-AF65-F5344CB8AC3E}">
        <p14:creationId xmlns:p14="http://schemas.microsoft.com/office/powerpoint/2010/main" val="37533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.data, .text, .</a:t>
            </a:r>
            <a:r>
              <a:rPr lang="en-US" dirty="0" err="1" smtClean="0"/>
              <a:t>globL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.DATA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Defines the </a:t>
            </a:r>
            <a:r>
              <a:rPr lang="en-US" altLang="en-US" dirty="0">
                <a:solidFill>
                  <a:srgbClr val="FF0000"/>
                </a:solidFill>
              </a:rPr>
              <a:t>data segment</a:t>
            </a:r>
            <a:r>
              <a:rPr lang="en-US" altLang="en-US" dirty="0"/>
              <a:t> of a program containing data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The program's variables should be defined under this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Assembler will allocate and initialize the storage of variables</a:t>
            </a:r>
          </a:p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.TEXT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Defines the </a:t>
            </a:r>
            <a:r>
              <a:rPr lang="en-US" altLang="en-US" dirty="0">
                <a:solidFill>
                  <a:srgbClr val="FF0000"/>
                </a:solidFill>
              </a:rPr>
              <a:t>code segment</a:t>
            </a:r>
            <a:r>
              <a:rPr lang="en-US" altLang="en-US" dirty="0"/>
              <a:t> of a program containing instructions</a:t>
            </a:r>
          </a:p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.GLOBL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Declares a symbol as </a:t>
            </a:r>
            <a:r>
              <a:rPr lang="en-US" altLang="en-US" dirty="0">
                <a:solidFill>
                  <a:srgbClr val="FF0000"/>
                </a:solidFill>
              </a:rPr>
              <a:t>global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Global symbols can be referenced from other files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We use this directive to declare </a:t>
            </a:r>
            <a:r>
              <a:rPr lang="en-US" altLang="en-US" i="1" dirty="0"/>
              <a:t>main</a:t>
            </a:r>
            <a:r>
              <a:rPr lang="en-US" altLang="en-US" dirty="0"/>
              <a:t> procedure of a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59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61" y="1018636"/>
            <a:ext cx="7886700" cy="5175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14F7971-EA0C-430B-B0C6-477939163A99}"/>
              </a:ext>
            </a:extLst>
          </p:cNvPr>
          <p:cNvSpPr/>
          <p:nvPr/>
        </p:nvSpPr>
        <p:spPr>
          <a:xfrm>
            <a:off x="214421" y="161723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50" dirty="0"/>
              <a:t>The data must be declared in the “.data" section. </a:t>
            </a:r>
          </a:p>
          <a:p>
            <a:endParaRPr lang="en-US" sz="1650" dirty="0"/>
          </a:p>
          <a:p>
            <a:r>
              <a:rPr lang="en-US" sz="1650" dirty="0"/>
              <a:t>All variables and constants are placed in this section. </a:t>
            </a:r>
          </a:p>
          <a:p>
            <a:endParaRPr lang="en-US" sz="1650" dirty="0"/>
          </a:p>
          <a:p>
            <a:r>
              <a:rPr lang="en-US" sz="1650" dirty="0"/>
              <a:t>Variable definitions must include the name, the data type, and the initial value for the variable.</a:t>
            </a:r>
          </a:p>
          <a:p>
            <a:endParaRPr lang="en-US" sz="1650" dirty="0"/>
          </a:p>
          <a:p>
            <a:r>
              <a:rPr lang="en-US" sz="1650" dirty="0"/>
              <a:t>In the definition, the variable name must be terminated with a ":".</a:t>
            </a:r>
          </a:p>
          <a:p>
            <a:endParaRPr lang="en-US" sz="1650" dirty="0"/>
          </a:p>
          <a:p>
            <a:r>
              <a:rPr lang="en-US" sz="1650" dirty="0"/>
              <a:t>The data type must be preceded with a "." (period). The general format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BC88E61-DBCC-4C05-97E0-6AD6858F2A05}"/>
              </a:ext>
            </a:extLst>
          </p:cNvPr>
          <p:cNvSpPr/>
          <p:nvPr/>
        </p:nvSpPr>
        <p:spPr>
          <a:xfrm>
            <a:off x="446809" y="4691241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&lt;</a:t>
            </a:r>
            <a:r>
              <a:rPr lang="en-US" sz="1350" dirty="0" err="1">
                <a:latin typeface="Courier New" panose="02070309020205020404" pitchFamily="49" charset="0"/>
              </a:rPr>
              <a:t>variableName</a:t>
            </a:r>
            <a:r>
              <a:rPr lang="en-US" sz="1350" dirty="0">
                <a:latin typeface="Courier New" panose="02070309020205020404" pitchFamily="49" charset="0"/>
              </a:rPr>
              <a:t>&gt;: .&lt;</a:t>
            </a:r>
            <a:r>
              <a:rPr lang="en-US" sz="1350" dirty="0" err="1">
                <a:latin typeface="Courier New" panose="02070309020205020404" pitchFamily="49" charset="0"/>
              </a:rPr>
              <a:t>dataType</a:t>
            </a:r>
            <a:r>
              <a:rPr lang="en-US" sz="1350" dirty="0">
                <a:latin typeface="Courier New" panose="02070309020205020404" pitchFamily="49" charset="0"/>
              </a:rPr>
              <a:t>&gt; &lt;</a:t>
            </a:r>
            <a:r>
              <a:rPr lang="en-US" sz="1350" dirty="0" err="1">
                <a:latin typeface="Courier New" panose="02070309020205020404" pitchFamily="49" charset="0"/>
              </a:rPr>
              <a:t>initialValue</a:t>
            </a:r>
            <a:r>
              <a:rPr lang="en-US" sz="1350" dirty="0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2C44D8-585A-4BCF-AF17-3DC16E50B6A1}"/>
              </a:ext>
            </a:extLst>
          </p:cNvPr>
          <p:cNvSpPr/>
          <p:nvPr/>
        </p:nvSpPr>
        <p:spPr>
          <a:xfrm>
            <a:off x="5184886" y="993204"/>
            <a:ext cx="30267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 Narrow" panose="020B0606020202030204" pitchFamily="34" charset="0"/>
              </a:rPr>
              <a:t>The supported data types are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77A935-346F-4525-872F-E5E3FCFE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6" y="1396819"/>
            <a:ext cx="4415454" cy="2772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05BE59-6709-4CA5-9262-4941E9E2E39D}"/>
              </a:ext>
            </a:extLst>
          </p:cNvPr>
          <p:cNvSpPr/>
          <p:nvPr/>
        </p:nvSpPr>
        <p:spPr>
          <a:xfrm>
            <a:off x="515033" y="4958394"/>
            <a:ext cx="38550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wVar1: .word 500000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wVar2: .word -100000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21FC669-8BFA-4ACD-A370-545F0B716238}"/>
              </a:ext>
            </a:extLst>
          </p:cNvPr>
          <p:cNvSpPr/>
          <p:nvPr/>
        </p:nvSpPr>
        <p:spPr>
          <a:xfrm>
            <a:off x="515033" y="5443142"/>
            <a:ext cx="3460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hVar1:	.half	5000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hVar2:	.half	-3000</a:t>
            </a:r>
          </a:p>
        </p:txBody>
      </p:sp>
    </p:spTree>
    <p:extLst>
      <p:ext uri="{BB962C8B-B14F-4D97-AF65-F5344CB8AC3E}">
        <p14:creationId xmlns:p14="http://schemas.microsoft.com/office/powerpoint/2010/main" val="4025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44" y="1120967"/>
            <a:ext cx="7886700" cy="325697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D40A4-9ECD-4599-901B-53F173455905}"/>
              </a:ext>
            </a:extLst>
          </p:cNvPr>
          <p:cNvSpPr/>
          <p:nvPr/>
        </p:nvSpPr>
        <p:spPr>
          <a:xfrm>
            <a:off x="485150" y="2043225"/>
            <a:ext cx="8494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 are a series of contiguously defined byte-sized characters, typically terminated with a NULL byte (0x00).</a:t>
            </a:r>
          </a:p>
          <a:p>
            <a:endParaRPr lang="en-US" dirty="0"/>
          </a:p>
          <a:p>
            <a:r>
              <a:rPr lang="en-US" dirty="0"/>
              <a:t>Strings are defined with .ascii or .</a:t>
            </a:r>
            <a:r>
              <a:rPr lang="en-US" dirty="0" err="1"/>
              <a:t>asciiz</a:t>
            </a:r>
            <a:r>
              <a:rPr lang="en-US" dirty="0"/>
              <a:t> directives.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F03606E-095D-45FA-BDEB-39D49C2D70D1}"/>
              </a:ext>
            </a:extLst>
          </p:cNvPr>
          <p:cNvSpPr/>
          <p:nvPr/>
        </p:nvSpPr>
        <p:spPr>
          <a:xfrm>
            <a:off x="485150" y="3342218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message: </a:t>
            </a:r>
            <a:r>
              <a:rPr lang="en-US" sz="1350" b="1" dirty="0">
                <a:latin typeface="Courier New" panose="02070309020205020404" pitchFamily="49" charset="0"/>
              </a:rPr>
              <a:t>.</a:t>
            </a:r>
            <a:r>
              <a:rPr lang="en-US" sz="1350" b="1" dirty="0" err="1">
                <a:latin typeface="Courier New" panose="02070309020205020404" pitchFamily="49" charset="0"/>
              </a:rPr>
              <a:t>asciiz</a:t>
            </a:r>
            <a:r>
              <a:rPr lang="en-US" sz="1350" dirty="0">
                <a:latin typeface="Courier New" panose="02070309020205020404" pitchFamily="49" charset="0"/>
              </a:rPr>
              <a:t> "Hello World\n"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AA87D7-1415-4664-A000-8086CC8E41FE}"/>
              </a:ext>
            </a:extLst>
          </p:cNvPr>
          <p:cNvSpPr/>
          <p:nvPr/>
        </p:nvSpPr>
        <p:spPr>
          <a:xfrm>
            <a:off x="485151" y="3753528"/>
            <a:ext cx="835790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a string with multiple lines, the NULL termination would only be required on </a:t>
            </a:r>
            <a:r>
              <a:rPr lang="en-US" dirty="0" smtClean="0"/>
              <a:t>the final </a:t>
            </a:r>
            <a:r>
              <a:rPr lang="en-US" dirty="0"/>
              <a:t>or last line. 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message: .ascii  "Line 1: Goodbye World\n"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.ascii  "Line 2: So, long and thanks 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.ascii  "for all the fish.\n"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</a:t>
            </a:r>
            <a:r>
              <a:rPr lang="en-US" sz="1350" dirty="0" err="1">
                <a:latin typeface="Courier New" panose="02070309020205020404" pitchFamily="49" charset="0"/>
              </a:rPr>
              <a:t>asciiz</a:t>
            </a:r>
            <a:r>
              <a:rPr lang="en-US" sz="1350" dirty="0">
                <a:latin typeface="Courier New" panose="02070309020205020404" pitchFamily="49" charset="0"/>
              </a:rPr>
              <a:t> "Line 3: Game Over.\n“</a:t>
            </a:r>
          </a:p>
        </p:txBody>
      </p:sp>
    </p:spTree>
    <p:extLst>
      <p:ext uri="{BB962C8B-B14F-4D97-AF65-F5344CB8AC3E}">
        <p14:creationId xmlns:p14="http://schemas.microsoft.com/office/powerpoint/2010/main" val="18312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FEDB8-65A0-4B34-95C7-19231B4B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FE5D20-3C5B-47B6-B1E8-7D4D392A9F2D}"/>
              </a:ext>
            </a:extLst>
          </p:cNvPr>
          <p:cNvSpPr/>
          <p:nvPr/>
        </p:nvSpPr>
        <p:spPr>
          <a:xfrm>
            <a:off x="436418" y="1919280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code</a:t>
            </a:r>
            <a:r>
              <a:rPr lang="en-US" dirty="0">
                <a:latin typeface="Arial Narrow" panose="020B0606020202030204" pitchFamily="34" charset="0"/>
              </a:rPr>
              <a:t> must be preceded by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“ .text " directive.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Naming a "main" procedure: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".</a:t>
            </a:r>
            <a:r>
              <a:rPr lang="en-US" dirty="0" err="1">
                <a:latin typeface="Arial Narrow" panose="020B0606020202030204" pitchFamily="34" charset="0"/>
              </a:rPr>
              <a:t>globl</a:t>
            </a:r>
            <a:r>
              <a:rPr lang="en-US" dirty="0">
                <a:latin typeface="Arial Narrow" panose="020B0606020202030204" pitchFamily="34" charset="0"/>
              </a:rPr>
              <a:t> name" and ".</a:t>
            </a:r>
            <a:r>
              <a:rPr lang="en-US" dirty="0" err="1">
                <a:latin typeface="Arial Narrow" panose="020B0606020202030204" pitchFamily="34" charset="0"/>
              </a:rPr>
              <a:t>ent</a:t>
            </a:r>
            <a:r>
              <a:rPr lang="en-US" dirty="0">
                <a:latin typeface="Arial Narrow" panose="020B0606020202030204" pitchFamily="34" charset="0"/>
              </a:rPr>
              <a:t> name" directives are required to define the name of the initial or main procedure.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720E2C-2D00-4B83-A960-CBD261EE7437}"/>
              </a:ext>
            </a:extLst>
          </p:cNvPr>
          <p:cNvSpPr/>
          <p:nvPr/>
        </p:nvSpPr>
        <p:spPr>
          <a:xfrm>
            <a:off x="628649" y="3429000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main procedure (as all procedures) should be terminated with the ".end &lt;name&gt;" directive.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AFBF74-54A9-456D-892E-226E2418EE2D}"/>
              </a:ext>
            </a:extLst>
          </p:cNvPr>
          <p:cNvSpPr/>
          <p:nvPr/>
        </p:nvSpPr>
        <p:spPr>
          <a:xfrm>
            <a:off x="779318" y="4096181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latin typeface="Courier New" panose="02070309020205020404" pitchFamily="49" charset="0"/>
              </a:rPr>
              <a:t># </a:t>
            </a:r>
            <a:r>
              <a:rPr lang="fr-FR" sz="1500" dirty="0" err="1">
                <a:latin typeface="Courier New" panose="02070309020205020404" pitchFamily="49" charset="0"/>
              </a:rPr>
              <a:t>Text</a:t>
            </a:r>
            <a:r>
              <a:rPr lang="fr-FR" sz="1500" dirty="0">
                <a:latin typeface="Courier New" panose="02070309020205020404" pitchFamily="49" charset="0"/>
              </a:rPr>
              <a:t>/code section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.</a:t>
            </a:r>
            <a:r>
              <a:rPr lang="fr-FR" sz="1500" dirty="0" err="1">
                <a:latin typeface="Courier New" panose="02070309020205020404" pitchFamily="49" charset="0"/>
              </a:rPr>
              <a:t>text</a:t>
            </a:r>
            <a:endParaRPr lang="fr-FR" sz="1500" dirty="0">
              <a:latin typeface="Courier New" panose="02070309020205020404" pitchFamily="49" charset="0"/>
            </a:endParaRPr>
          </a:p>
          <a:p>
            <a:r>
              <a:rPr lang="fr-FR" sz="1500" dirty="0">
                <a:latin typeface="Courier New" panose="02070309020205020404" pitchFamily="49" charset="0"/>
              </a:rPr>
              <a:t>.</a:t>
            </a:r>
            <a:r>
              <a:rPr lang="fr-FR" sz="1500" dirty="0" err="1">
                <a:latin typeface="Courier New" panose="02070309020205020404" pitchFamily="49" charset="0"/>
              </a:rPr>
              <a:t>globl</a:t>
            </a:r>
            <a:r>
              <a:rPr lang="fr-FR" sz="1500" dirty="0">
                <a:latin typeface="Courier New" panose="02070309020205020404" pitchFamily="49" charset="0"/>
              </a:rPr>
              <a:t> main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main: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…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…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.end main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DDD3B-20AC-4526-BC9B-3A7877A6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Pseudo-Instructions vs Bare-Instructions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61C688-E76B-4492-8049-C48E03043F0A}"/>
              </a:ext>
            </a:extLst>
          </p:cNvPr>
          <p:cNvSpPr/>
          <p:nvPr/>
        </p:nvSpPr>
        <p:spPr>
          <a:xfrm>
            <a:off x="530958" y="2023692"/>
            <a:ext cx="81620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MIPS instruction set is very small, so to do more complicated tasks we need to employ assembler macros called </a:t>
            </a:r>
            <a:r>
              <a:rPr lang="en-US" b="1" dirty="0" err="1"/>
              <a:t>pseudoinstructions</a:t>
            </a:r>
            <a:r>
              <a:rPr lang="en-US" dirty="0"/>
              <a:t>.</a:t>
            </a:r>
          </a:p>
          <a:p>
            <a:pPr algn="just"/>
            <a:endParaRPr lang="en-US" sz="1350" dirty="0"/>
          </a:p>
          <a:p>
            <a:pPr algn="just"/>
            <a:r>
              <a:rPr lang="en-US" dirty="0"/>
              <a:t>A pseudo-instruction is an instruction that the assembler will recognize but then </a:t>
            </a:r>
            <a:r>
              <a:rPr lang="en-US" dirty="0" smtClean="0"/>
              <a:t> convert </a:t>
            </a:r>
            <a:r>
              <a:rPr lang="en-US" dirty="0"/>
              <a:t>into one or more bare-instructions.</a:t>
            </a:r>
          </a:p>
          <a:p>
            <a:pPr algn="just"/>
            <a:endParaRPr lang="en-US" sz="1350" dirty="0">
              <a:latin typeface="Arial Narrow" panose="020B0606020202030204" pitchFamily="34" charset="0"/>
            </a:endParaRPr>
          </a:p>
          <a:p>
            <a:pPr algn="just"/>
            <a:r>
              <a:rPr lang="en-US" dirty="0"/>
              <a:t>In MIPS architecture, the assembly language includes a number of pseudo-instructions, for example, </a:t>
            </a:r>
            <a:r>
              <a:rPr lang="en-US" dirty="0" err="1"/>
              <a:t>blt</a:t>
            </a:r>
            <a:r>
              <a:rPr lang="en-US" dirty="0"/>
              <a:t>, </a:t>
            </a:r>
            <a:r>
              <a:rPr lang="en-US" dirty="0" err="1"/>
              <a:t>bgt</a:t>
            </a:r>
            <a:r>
              <a:rPr lang="en-US" dirty="0"/>
              <a:t>, </a:t>
            </a:r>
            <a:r>
              <a:rPr lang="en-US" dirty="0" err="1"/>
              <a:t>ble</a:t>
            </a:r>
            <a:r>
              <a:rPr lang="en-US" dirty="0"/>
              <a:t>, neg, not, </a:t>
            </a:r>
            <a:r>
              <a:rPr lang="en-US" dirty="0" err="1"/>
              <a:t>bge</a:t>
            </a:r>
            <a:r>
              <a:rPr lang="en-US" dirty="0"/>
              <a:t>, li, la, move etc.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blt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$8, $9, label 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# A branch if less than </a:t>
            </a:r>
            <a:r>
              <a:rPr lang="en-US" sz="1500" b="1" dirty="0" err="1"/>
              <a:t>pseudoinstruction</a:t>
            </a:r>
            <a:r>
              <a:rPr lang="en-US" sz="1500" b="1" dirty="0"/>
              <a:t> </a:t>
            </a:r>
            <a:r>
              <a:rPr lang="en-US" sz="1500" dirty="0">
                <a:latin typeface="Arial Narrow" panose="020B0606020202030204" pitchFamily="34" charset="0"/>
              </a:rPr>
              <a:t>translates to the following bare-instructions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 err="1" smtClean="0">
                <a:latin typeface="Arial Narrow" panose="020B0606020202030204" pitchFamily="34" charset="0"/>
              </a:rPr>
              <a:t>blt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$1, $8, $9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bne</a:t>
            </a:r>
            <a:r>
              <a:rPr lang="en-US" dirty="0">
                <a:latin typeface="Arial Narrow" panose="020B0606020202030204" pitchFamily="34" charset="0"/>
              </a:rPr>
              <a:t> $1, $0, label</a:t>
            </a:r>
          </a:p>
          <a:p>
            <a:pPr algn="just"/>
            <a:endParaRPr lang="en-US" sz="90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bare-instruction is an instruction that is executed by the CPU.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E88EF9-8DD6-4F6E-8D2F-3B049ABF0689}"/>
              </a:ext>
            </a:extLst>
          </p:cNvPr>
          <p:cNvSpPr/>
          <p:nvPr/>
        </p:nvSpPr>
        <p:spPr>
          <a:xfrm>
            <a:off x="4018507" y="4893336"/>
            <a:ext cx="4995554" cy="862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>
                <a:solidFill>
                  <a:srgbClr val="FF0000"/>
                </a:solidFill>
                <a:latin typeface="Arial Narrow" panose="020B0606020202030204" pitchFamily="34" charset="0"/>
              </a:rPr>
              <a:t>li $8, 0x3BF20   </a:t>
            </a:r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# A load immediate value to a register translates to</a:t>
            </a:r>
          </a:p>
          <a:p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lui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$at, 0x0003</a:t>
            </a:r>
          </a:p>
          <a:p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ori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$8, $at, 0xBF20</a:t>
            </a:r>
            <a:endParaRPr lang="en-US" sz="13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227EA-7438-43D3-9C27-BE80364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4" y="868826"/>
            <a:ext cx="7111196" cy="994172"/>
          </a:xfrm>
        </p:spPr>
        <p:txBody>
          <a:bodyPr>
            <a:normAutofit/>
          </a:bodyPr>
          <a:lstStyle/>
          <a:p>
            <a:r>
              <a:rPr lang="en-US" sz="3000" dirty="0"/>
              <a:t>Notational Conventions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0B0C49-A7EB-4A7B-97C5-7A3330B24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28" y="2211055"/>
            <a:ext cx="5677670" cy="151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C4D617D-FE06-40C3-B7BE-9D9963751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28" y="3690552"/>
            <a:ext cx="5677670" cy="26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FE2FCA-A774-416E-AEAF-0389D2A90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3" y="2291193"/>
            <a:ext cx="7273213" cy="3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C77E02-D81E-4FA7-BF4C-BB6169BC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3F27C4-27C8-452A-A8D0-99171DE7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50" y="591024"/>
            <a:ext cx="5225215" cy="518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3480E1-50F4-441C-BDDB-83CF83A0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9" y="5751659"/>
            <a:ext cx="6309255" cy="10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Instruction Set Architecture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CISC VS RISC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Introduction to MIPS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12C48B-B956-4FC1-8353-E1B0B771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3" y="981025"/>
            <a:ext cx="3114854" cy="1231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A08FCB-F46F-478E-9FD5-84E20C6D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" y="2217866"/>
            <a:ext cx="2519795" cy="1422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3FC84D-84D2-4BE0-BAB1-5D8745F65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6" y="3626940"/>
            <a:ext cx="5377296" cy="24664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F03009F-C7D0-43A1-968E-CA149E674FD3}"/>
              </a:ext>
            </a:extLst>
          </p:cNvPr>
          <p:cNvCxnSpPr>
            <a:cxnSpLocks/>
          </p:cNvCxnSpPr>
          <p:nvPr/>
        </p:nvCxnSpPr>
        <p:spPr>
          <a:xfrm>
            <a:off x="3569045" y="981024"/>
            <a:ext cx="0" cy="41203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5D7882-F367-449D-B3C2-495A997EF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4" y="949850"/>
            <a:ext cx="5074477" cy="39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CC0DB-F614-4C7C-AB7B-18856947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4319"/>
            <a:ext cx="7886700" cy="7318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Example Program: Integer </a:t>
            </a:r>
            <a:r>
              <a:rPr lang="en-US" dirty="0" smtClean="0">
                <a:effectLst/>
              </a:rPr>
              <a:t>Arithmetic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95FD96-C271-429E-B360-A18EBA0E7879}"/>
              </a:ext>
            </a:extLst>
          </p:cNvPr>
          <p:cNvSpPr/>
          <p:nvPr/>
        </p:nvSpPr>
        <p:spPr>
          <a:xfrm>
            <a:off x="558347" y="2088738"/>
            <a:ext cx="8520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Program to compute the volume and surface area of a rectangular parallelepiped. </a:t>
            </a:r>
          </a:p>
          <a:p>
            <a:r>
              <a:rPr lang="en-US" dirty="0">
                <a:latin typeface="Arial Narrow" panose="020B0606020202030204" pitchFamily="34" charset="0"/>
              </a:rPr>
              <a:t>The formulas for the volume and surface area are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0F5B96-E32C-42DD-B362-38B30F6B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7" y="2857752"/>
            <a:ext cx="6177567" cy="661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BF8A697-D469-468E-AB46-D2A2D8A73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55"/>
          <a:stretch/>
        </p:blipFill>
        <p:spPr>
          <a:xfrm>
            <a:off x="558347" y="3509247"/>
            <a:ext cx="6549891" cy="29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A085A9C-616E-4665-80FB-936EAB37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5"/>
          <a:stretch/>
        </p:blipFill>
        <p:spPr>
          <a:xfrm>
            <a:off x="416689" y="1797357"/>
            <a:ext cx="6711126" cy="1855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B53B1E-55E5-43EB-8A3A-788483917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14"/>
          <a:stretch/>
        </p:blipFill>
        <p:spPr>
          <a:xfrm>
            <a:off x="879116" y="4027964"/>
            <a:ext cx="6604301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2042D-4E90-4625-B225-34074C47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84C204-F6F4-4226-A0B3-2D191A97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6"/>
          <a:stretch/>
        </p:blipFill>
        <p:spPr>
          <a:xfrm>
            <a:off x="637494" y="2248321"/>
            <a:ext cx="7448240" cy="4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Instructions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instructions </a:t>
            </a:r>
            <a:r>
              <a:rPr lang="en-US" altLang="en-US" u="sng">
                <a:solidFill>
                  <a:srgbClr val="990000"/>
                </a:solidFill>
              </a:rPr>
              <a:t>exactly</a:t>
            </a:r>
            <a:r>
              <a:rPr lang="en-US" altLang="en-US"/>
              <a:t> 32 bits wide</a:t>
            </a:r>
          </a:p>
          <a:p>
            <a:r>
              <a:rPr lang="en-US" altLang="en-US"/>
              <a:t>Different formats for different purposes</a:t>
            </a:r>
          </a:p>
          <a:p>
            <a:r>
              <a:rPr lang="en-US" altLang="en-US" u="sng">
                <a:solidFill>
                  <a:srgbClr val="990000"/>
                </a:solidFill>
              </a:rPr>
              <a:t>Similarities</a:t>
            </a:r>
            <a:r>
              <a:rPr lang="en-US" altLang="en-US"/>
              <a:t> in formats ease implementation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2114551" y="3999053"/>
            <a:ext cx="4789885" cy="1828800"/>
            <a:chOff x="816" y="1968"/>
            <a:chExt cx="4023" cy="1536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8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9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5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0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1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3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4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7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8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30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31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349232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7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4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5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6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7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8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9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40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41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349242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349243" name="Text Box 59"/>
          <p:cNvSpPr txBox="1">
            <a:spLocks noChangeArrowheads="1"/>
          </p:cNvSpPr>
          <p:nvPr/>
        </p:nvSpPr>
        <p:spPr bwMode="auto">
          <a:xfrm>
            <a:off x="1744669" y="560488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  <p:sp>
        <p:nvSpPr>
          <p:cNvPr id="349244" name="Text Box 60"/>
          <p:cNvSpPr txBox="1">
            <a:spLocks noChangeArrowheads="1"/>
          </p:cNvSpPr>
          <p:nvPr/>
        </p:nvSpPr>
        <p:spPr bwMode="auto">
          <a:xfrm>
            <a:off x="5715000" y="50030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1687519" y="48619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5736431" y="42600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7" name="Text Box 63"/>
          <p:cNvSpPr txBox="1">
            <a:spLocks noChangeArrowheads="1"/>
          </p:cNvSpPr>
          <p:nvPr/>
        </p:nvSpPr>
        <p:spPr bwMode="auto">
          <a:xfrm>
            <a:off x="1687519" y="42904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8" name="Text Box 64"/>
          <p:cNvSpPr txBox="1">
            <a:spLocks noChangeArrowheads="1"/>
          </p:cNvSpPr>
          <p:nvPr/>
        </p:nvSpPr>
        <p:spPr bwMode="auto">
          <a:xfrm>
            <a:off x="5736431" y="36314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02" y="6312248"/>
            <a:ext cx="784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http://max.cs.kzoo.edu/cs230/Resources/MIPS/MachineXL/InstructionFormats.html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 Binary Representation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Used </a:t>
            </a:r>
            <a:r>
              <a:rPr lang="en-US" altLang="en-US" dirty="0"/>
              <a:t>for arithmetic, logical, shift instructions</a:t>
            </a:r>
          </a:p>
          <a:p>
            <a:pPr lvl="1"/>
            <a:r>
              <a:rPr lang="en-US" altLang="en-US" dirty="0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 dirty="0"/>
              <a:t>: Basic operation of the instruction (</a:t>
            </a:r>
            <a:r>
              <a:rPr lang="en-US" altLang="en-US" i="1" dirty="0" err="1"/>
              <a:t>opcode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 dirty="0"/>
              <a:t>: first register source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 dirty="0"/>
              <a:t>: second register source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rd</a:t>
            </a:r>
            <a:r>
              <a:rPr lang="en-US" altLang="en-US" dirty="0"/>
              <a:t>: register destination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shamt</a:t>
            </a:r>
            <a:r>
              <a:rPr lang="en-US" altLang="en-US" dirty="0"/>
              <a:t>: shift amount (more about this later)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funct</a:t>
            </a:r>
            <a:r>
              <a:rPr lang="en-US" altLang="en-US" dirty="0"/>
              <a:t>: function - specific type of </a:t>
            </a:r>
            <a:r>
              <a:rPr lang="en-US" altLang="en-US" dirty="0" smtClean="0"/>
              <a:t>operation, </a:t>
            </a:r>
            <a:r>
              <a:rPr lang="en-US" dirty="0" smtClean="0"/>
              <a:t>function </a:t>
            </a:r>
            <a:r>
              <a:rPr lang="en-US" dirty="0"/>
              <a:t>code (identifies the specific R-format instruction) (6 bits)</a:t>
            </a:r>
            <a:endParaRPr lang="en-US" altLang="en-US" dirty="0"/>
          </a:p>
          <a:p>
            <a:r>
              <a:rPr lang="en-US" altLang="en-US" dirty="0"/>
              <a:t>Also called “</a:t>
            </a:r>
            <a:r>
              <a:rPr lang="en-US" altLang="en-US" dirty="0">
                <a:solidFill>
                  <a:srgbClr val="990000"/>
                </a:solidFill>
              </a:rPr>
              <a:t>R-Format</a:t>
            </a:r>
            <a:r>
              <a:rPr lang="en-US" altLang="en-US" dirty="0"/>
              <a:t>” or “</a:t>
            </a:r>
            <a:r>
              <a:rPr lang="en-US" altLang="en-US" dirty="0">
                <a:solidFill>
                  <a:srgbClr val="990000"/>
                </a:solidFill>
              </a:rPr>
              <a:t>R-Type</a:t>
            </a:r>
            <a:r>
              <a:rPr lang="en-US" altLang="en-US" dirty="0"/>
              <a:t>” Instructions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2286000" y="2114550"/>
            <a:ext cx="3657600" cy="628650"/>
            <a:chOff x="960" y="1056"/>
            <a:chExt cx="3072" cy="528"/>
          </a:xfrm>
        </p:grpSpPr>
        <p:sp>
          <p:nvSpPr>
            <p:cNvPr id="353285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6" name="Rectangle 6"/>
            <p:cNvSpPr>
              <a:spLocks noChangeArrowheads="1"/>
            </p:cNvSpPr>
            <p:nvPr/>
          </p:nvSpPr>
          <p:spPr bwMode="auto">
            <a:xfrm>
              <a:off x="153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201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8" name="Rectangle 8"/>
            <p:cNvSpPr>
              <a:spLocks noChangeArrowheads="1"/>
            </p:cNvSpPr>
            <p:nvPr/>
          </p:nvSpPr>
          <p:spPr bwMode="auto">
            <a:xfrm>
              <a:off x="249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9" name="Rectangle 9"/>
            <p:cNvSpPr>
              <a:spLocks noChangeArrowheads="1"/>
            </p:cNvSpPr>
            <p:nvPr/>
          </p:nvSpPr>
          <p:spPr bwMode="auto">
            <a:xfrm>
              <a:off x="3456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0" name="Rectangle 10"/>
            <p:cNvSpPr>
              <a:spLocks noChangeArrowheads="1"/>
            </p:cNvSpPr>
            <p:nvPr/>
          </p:nvSpPr>
          <p:spPr bwMode="auto">
            <a:xfrm>
              <a:off x="297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100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V="1">
              <a:off x="201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5" name="Line 15"/>
            <p:cNvSpPr>
              <a:spLocks noChangeShapeType="1"/>
            </p:cNvSpPr>
            <p:nvPr/>
          </p:nvSpPr>
          <p:spPr bwMode="auto">
            <a:xfrm>
              <a:off x="158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7" name="Line 17"/>
            <p:cNvSpPr>
              <a:spLocks noChangeShapeType="1"/>
            </p:cNvSpPr>
            <p:nvPr/>
          </p:nvSpPr>
          <p:spPr bwMode="auto">
            <a:xfrm>
              <a:off x="206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8" name="Line 18"/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>
              <a:off x="254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1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2" name="Line 22"/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4" name="Text Box 24"/>
            <p:cNvSpPr txBox="1">
              <a:spLocks noChangeArrowheads="1"/>
            </p:cNvSpPr>
            <p:nvPr/>
          </p:nvSpPr>
          <p:spPr bwMode="auto">
            <a:xfrm>
              <a:off x="1056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3305" name="Text Box 25"/>
            <p:cNvSpPr txBox="1">
              <a:spLocks noChangeArrowheads="1"/>
            </p:cNvSpPr>
            <p:nvPr/>
          </p:nvSpPr>
          <p:spPr bwMode="auto">
            <a:xfrm>
              <a:off x="159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6" name="Text Box 26"/>
            <p:cNvSpPr txBox="1">
              <a:spLocks noChangeArrowheads="1"/>
            </p:cNvSpPr>
            <p:nvPr/>
          </p:nvSpPr>
          <p:spPr bwMode="auto">
            <a:xfrm>
              <a:off x="207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7" name="Text Box 27"/>
            <p:cNvSpPr txBox="1">
              <a:spLocks noChangeArrowheads="1"/>
            </p:cNvSpPr>
            <p:nvPr/>
          </p:nvSpPr>
          <p:spPr bwMode="auto">
            <a:xfrm>
              <a:off x="255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8" name="Text Box 28"/>
            <p:cNvSpPr txBox="1">
              <a:spLocks noChangeArrowheads="1"/>
            </p:cNvSpPr>
            <p:nvPr/>
          </p:nvSpPr>
          <p:spPr bwMode="auto">
            <a:xfrm>
              <a:off x="303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9" name="Text Box 29"/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</p:grp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936456" y="26598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1943100" y="265985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919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06" name="Group 2"/>
          <p:cNvGrpSpPr>
            <a:grpSpLocks/>
          </p:cNvGrpSpPr>
          <p:nvPr/>
        </p:nvGrpSpPr>
        <p:grpSpPr bwMode="auto">
          <a:xfrm>
            <a:off x="2302669" y="3756712"/>
            <a:ext cx="3657600" cy="2114550"/>
            <a:chOff x="974" y="1920"/>
            <a:chExt cx="3072" cy="1776"/>
          </a:xfrm>
        </p:grpSpPr>
        <p:sp>
          <p:nvSpPr>
            <p:cNvPr id="354307" name="Rectangle 3"/>
            <p:cNvSpPr>
              <a:spLocks noChangeArrowheads="1"/>
            </p:cNvSpPr>
            <p:nvPr/>
          </p:nvSpPr>
          <p:spPr bwMode="auto">
            <a:xfrm>
              <a:off x="974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8" name="Rectangle 4"/>
            <p:cNvSpPr>
              <a:spLocks noChangeArrowheads="1"/>
            </p:cNvSpPr>
            <p:nvPr/>
          </p:nvSpPr>
          <p:spPr bwMode="auto">
            <a:xfrm>
              <a:off x="155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9" name="Rectangle 5"/>
            <p:cNvSpPr>
              <a:spLocks noChangeArrowheads="1"/>
            </p:cNvSpPr>
            <p:nvPr/>
          </p:nvSpPr>
          <p:spPr bwMode="auto">
            <a:xfrm>
              <a:off x="203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0" name="Rectangle 6"/>
            <p:cNvSpPr>
              <a:spLocks noChangeArrowheads="1"/>
            </p:cNvSpPr>
            <p:nvPr/>
          </p:nvSpPr>
          <p:spPr bwMode="auto">
            <a:xfrm>
              <a:off x="251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1" name="Rectangle 7"/>
            <p:cNvSpPr>
              <a:spLocks noChangeArrowheads="1"/>
            </p:cNvSpPr>
            <p:nvPr/>
          </p:nvSpPr>
          <p:spPr bwMode="auto">
            <a:xfrm>
              <a:off x="3470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299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54313" name="Group 9"/>
            <p:cNvGrpSpPr>
              <a:grpSpLocks/>
            </p:cNvGrpSpPr>
            <p:nvPr/>
          </p:nvGrpSpPr>
          <p:grpSpPr bwMode="auto">
            <a:xfrm>
              <a:off x="974" y="2832"/>
              <a:ext cx="3072" cy="240"/>
              <a:chOff x="974" y="2832"/>
              <a:chExt cx="3072" cy="240"/>
            </a:xfrm>
          </p:grpSpPr>
          <p:sp>
            <p:nvSpPr>
              <p:cNvPr id="354314" name="Rectangle 10"/>
              <p:cNvSpPr>
                <a:spLocks noChangeArrowheads="1"/>
              </p:cNvSpPr>
              <p:nvPr/>
            </p:nvSpPr>
            <p:spPr bwMode="auto">
              <a:xfrm>
                <a:off x="974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155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6" name="Rectangle 12"/>
              <p:cNvSpPr>
                <a:spLocks noChangeArrowheads="1"/>
              </p:cNvSpPr>
              <p:nvPr/>
            </p:nvSpPr>
            <p:spPr bwMode="auto">
              <a:xfrm>
                <a:off x="203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7" name="Rectangle 13"/>
              <p:cNvSpPr>
                <a:spLocks noChangeArrowheads="1"/>
              </p:cNvSpPr>
              <p:nvPr/>
            </p:nvSpPr>
            <p:spPr bwMode="auto">
              <a:xfrm>
                <a:off x="251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8" name="Rectangle 14"/>
              <p:cNvSpPr>
                <a:spLocks noChangeArrowheads="1"/>
              </p:cNvSpPr>
              <p:nvPr/>
            </p:nvSpPr>
            <p:spPr bwMode="auto">
              <a:xfrm>
                <a:off x="3470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9" name="Rectangle 15"/>
              <p:cNvSpPr>
                <a:spLocks noChangeArrowheads="1"/>
              </p:cNvSpPr>
              <p:nvPr/>
            </p:nvSpPr>
            <p:spPr bwMode="auto">
              <a:xfrm>
                <a:off x="299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20" name="Group 16"/>
            <p:cNvGrpSpPr>
              <a:grpSpLocks/>
            </p:cNvGrpSpPr>
            <p:nvPr/>
          </p:nvGrpSpPr>
          <p:grpSpPr bwMode="auto">
            <a:xfrm>
              <a:off x="974" y="1920"/>
              <a:ext cx="3072" cy="528"/>
              <a:chOff x="974" y="1920"/>
              <a:chExt cx="3072" cy="528"/>
            </a:xfrm>
          </p:grpSpPr>
          <p:sp>
            <p:nvSpPr>
              <p:cNvPr id="354321" name="Rectangle 17"/>
              <p:cNvSpPr>
                <a:spLocks noChangeArrowheads="1"/>
              </p:cNvSpPr>
              <p:nvPr/>
            </p:nvSpPr>
            <p:spPr bwMode="auto">
              <a:xfrm>
                <a:off x="974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op</a:t>
                </a:r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2" name="Rectangle 18"/>
              <p:cNvSpPr>
                <a:spLocks noChangeArrowheads="1"/>
              </p:cNvSpPr>
              <p:nvPr/>
            </p:nvSpPr>
            <p:spPr bwMode="auto">
              <a:xfrm>
                <a:off x="155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rs</a:t>
                </a:r>
              </a:p>
            </p:txBody>
          </p:sp>
          <p:sp>
            <p:nvSpPr>
              <p:cNvPr id="354323" name="Rectangle 19"/>
              <p:cNvSpPr>
                <a:spLocks noChangeArrowheads="1"/>
              </p:cNvSpPr>
              <p:nvPr/>
            </p:nvSpPr>
            <p:spPr bwMode="auto">
              <a:xfrm>
                <a:off x="203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rt</a:t>
                </a:r>
              </a:p>
            </p:txBody>
          </p:sp>
          <p:sp>
            <p:nvSpPr>
              <p:cNvPr id="354324" name="Rectangle 20"/>
              <p:cNvSpPr>
                <a:spLocks noChangeArrowheads="1"/>
              </p:cNvSpPr>
              <p:nvPr/>
            </p:nvSpPr>
            <p:spPr bwMode="auto">
              <a:xfrm>
                <a:off x="251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rd</a:t>
                </a:r>
              </a:p>
            </p:txBody>
          </p:sp>
          <p:sp>
            <p:nvSpPr>
              <p:cNvPr id="354325" name="Rectangle 21"/>
              <p:cNvSpPr>
                <a:spLocks noChangeArrowheads="1"/>
              </p:cNvSpPr>
              <p:nvPr/>
            </p:nvSpPr>
            <p:spPr bwMode="auto">
              <a:xfrm>
                <a:off x="3470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funct</a:t>
                </a:r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6" name="Rectangle 22"/>
              <p:cNvSpPr>
                <a:spLocks noChangeArrowheads="1"/>
              </p:cNvSpPr>
              <p:nvPr/>
            </p:nvSpPr>
            <p:spPr bwMode="auto">
              <a:xfrm>
                <a:off x="299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shamt</a:t>
                </a:r>
              </a:p>
            </p:txBody>
          </p:sp>
          <p:sp>
            <p:nvSpPr>
              <p:cNvPr id="354327" name="Line 23"/>
              <p:cNvSpPr>
                <a:spLocks noChangeShapeType="1"/>
              </p:cNvSpPr>
              <p:nvPr/>
            </p:nvSpPr>
            <p:spPr bwMode="auto">
              <a:xfrm flipV="1">
                <a:off x="974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28" name="Line 24"/>
              <p:cNvSpPr>
                <a:spLocks noChangeShapeType="1"/>
              </p:cNvSpPr>
              <p:nvPr/>
            </p:nvSpPr>
            <p:spPr bwMode="auto">
              <a:xfrm>
                <a:off x="1022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29" name="Line 25"/>
              <p:cNvSpPr>
                <a:spLocks noChangeShapeType="1"/>
              </p:cNvSpPr>
              <p:nvPr/>
            </p:nvSpPr>
            <p:spPr bwMode="auto">
              <a:xfrm flipV="1">
                <a:off x="155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0" name="Line 26"/>
              <p:cNvSpPr>
                <a:spLocks noChangeShapeType="1"/>
              </p:cNvSpPr>
              <p:nvPr/>
            </p:nvSpPr>
            <p:spPr bwMode="auto">
              <a:xfrm flipV="1">
                <a:off x="203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1" name="Line 27"/>
              <p:cNvSpPr>
                <a:spLocks noChangeShapeType="1"/>
              </p:cNvSpPr>
              <p:nvPr/>
            </p:nvSpPr>
            <p:spPr bwMode="auto">
              <a:xfrm>
                <a:off x="159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2" name="Line 28"/>
              <p:cNvSpPr>
                <a:spLocks noChangeShapeType="1"/>
              </p:cNvSpPr>
              <p:nvPr/>
            </p:nvSpPr>
            <p:spPr bwMode="auto">
              <a:xfrm flipV="1">
                <a:off x="251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3" name="Line 29"/>
              <p:cNvSpPr>
                <a:spLocks noChangeShapeType="1"/>
              </p:cNvSpPr>
              <p:nvPr/>
            </p:nvSpPr>
            <p:spPr bwMode="auto">
              <a:xfrm>
                <a:off x="207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4" name="Line 30"/>
              <p:cNvSpPr>
                <a:spLocks noChangeShapeType="1"/>
              </p:cNvSpPr>
              <p:nvPr/>
            </p:nvSpPr>
            <p:spPr bwMode="auto">
              <a:xfrm flipV="1">
                <a:off x="299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5" name="Line 31"/>
              <p:cNvSpPr>
                <a:spLocks noChangeShapeType="1"/>
              </p:cNvSpPr>
              <p:nvPr/>
            </p:nvSpPr>
            <p:spPr bwMode="auto">
              <a:xfrm>
                <a:off x="255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6" name="Line 32"/>
              <p:cNvSpPr>
                <a:spLocks noChangeShapeType="1"/>
              </p:cNvSpPr>
              <p:nvPr/>
            </p:nvSpPr>
            <p:spPr bwMode="auto">
              <a:xfrm flipV="1">
                <a:off x="347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7" name="Line 33"/>
              <p:cNvSpPr>
                <a:spLocks noChangeShapeType="1"/>
              </p:cNvSpPr>
              <p:nvPr/>
            </p:nvSpPr>
            <p:spPr bwMode="auto">
              <a:xfrm>
                <a:off x="303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 flipV="1">
                <a:off x="4046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9" name="Line 35"/>
              <p:cNvSpPr>
                <a:spLocks noChangeShapeType="1"/>
              </p:cNvSpPr>
              <p:nvPr/>
            </p:nvSpPr>
            <p:spPr bwMode="auto">
              <a:xfrm>
                <a:off x="3518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40" name="Text Box 36"/>
              <p:cNvSpPr txBox="1">
                <a:spLocks noChangeArrowheads="1"/>
              </p:cNvSpPr>
              <p:nvPr/>
            </p:nvSpPr>
            <p:spPr bwMode="auto">
              <a:xfrm>
                <a:off x="1070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6 bits</a:t>
                </a:r>
              </a:p>
            </p:txBody>
          </p:sp>
          <p:sp>
            <p:nvSpPr>
              <p:cNvPr id="354341" name="Text Box 37"/>
              <p:cNvSpPr txBox="1">
                <a:spLocks noChangeArrowheads="1"/>
              </p:cNvSpPr>
              <p:nvPr/>
            </p:nvSpPr>
            <p:spPr bwMode="auto">
              <a:xfrm>
                <a:off x="160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2" name="Text Box 38"/>
              <p:cNvSpPr txBox="1">
                <a:spLocks noChangeArrowheads="1"/>
              </p:cNvSpPr>
              <p:nvPr/>
            </p:nvSpPr>
            <p:spPr bwMode="auto">
              <a:xfrm>
                <a:off x="208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3" name="Text Box 39"/>
              <p:cNvSpPr txBox="1">
                <a:spLocks noChangeArrowheads="1"/>
              </p:cNvSpPr>
              <p:nvPr/>
            </p:nvSpPr>
            <p:spPr bwMode="auto">
              <a:xfrm>
                <a:off x="256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4" name="Text Box 40"/>
              <p:cNvSpPr txBox="1">
                <a:spLocks noChangeArrowheads="1"/>
              </p:cNvSpPr>
              <p:nvPr/>
            </p:nvSpPr>
            <p:spPr bwMode="auto">
              <a:xfrm>
                <a:off x="304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5" name="Text Box 41"/>
              <p:cNvSpPr txBox="1">
                <a:spLocks noChangeArrowheads="1"/>
              </p:cNvSpPr>
              <p:nvPr/>
            </p:nvSpPr>
            <p:spPr bwMode="auto">
              <a:xfrm>
                <a:off x="3470" y="1920"/>
                <a:ext cx="57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6 bits</a:t>
                </a:r>
              </a:p>
            </p:txBody>
          </p:sp>
        </p:grpSp>
        <p:sp>
          <p:nvSpPr>
            <p:cNvPr id="354346" name="Line 42"/>
            <p:cNvSpPr>
              <a:spLocks noChangeShapeType="1"/>
            </p:cNvSpPr>
            <p:nvPr/>
          </p:nvSpPr>
          <p:spPr bwMode="auto">
            <a:xfrm flipV="1">
              <a:off x="974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7" name="Line 43"/>
            <p:cNvSpPr>
              <a:spLocks noChangeShapeType="1"/>
            </p:cNvSpPr>
            <p:nvPr/>
          </p:nvSpPr>
          <p:spPr bwMode="auto">
            <a:xfrm flipV="1">
              <a:off x="155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8" name="Line 44"/>
            <p:cNvSpPr>
              <a:spLocks noChangeShapeType="1"/>
            </p:cNvSpPr>
            <p:nvPr/>
          </p:nvSpPr>
          <p:spPr bwMode="auto">
            <a:xfrm flipV="1">
              <a:off x="974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9" name="Line 45"/>
            <p:cNvSpPr>
              <a:spLocks noChangeShapeType="1"/>
            </p:cNvSpPr>
            <p:nvPr/>
          </p:nvSpPr>
          <p:spPr bwMode="auto">
            <a:xfrm flipV="1">
              <a:off x="155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0" name="Line 46"/>
            <p:cNvSpPr>
              <a:spLocks noChangeShapeType="1"/>
            </p:cNvSpPr>
            <p:nvPr/>
          </p:nvSpPr>
          <p:spPr bwMode="auto">
            <a:xfrm flipV="1">
              <a:off x="203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1" name="Line 47"/>
            <p:cNvSpPr>
              <a:spLocks noChangeShapeType="1"/>
            </p:cNvSpPr>
            <p:nvPr/>
          </p:nvSpPr>
          <p:spPr bwMode="auto">
            <a:xfrm flipV="1">
              <a:off x="203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2" name="Line 48"/>
            <p:cNvSpPr>
              <a:spLocks noChangeShapeType="1"/>
            </p:cNvSpPr>
            <p:nvPr/>
          </p:nvSpPr>
          <p:spPr bwMode="auto">
            <a:xfrm flipV="1">
              <a:off x="251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3" name="Line 49"/>
            <p:cNvSpPr>
              <a:spLocks noChangeShapeType="1"/>
            </p:cNvSpPr>
            <p:nvPr/>
          </p:nvSpPr>
          <p:spPr bwMode="auto">
            <a:xfrm flipV="1">
              <a:off x="251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4" name="Line 50"/>
            <p:cNvSpPr>
              <a:spLocks noChangeShapeType="1"/>
            </p:cNvSpPr>
            <p:nvPr/>
          </p:nvSpPr>
          <p:spPr bwMode="auto">
            <a:xfrm flipV="1">
              <a:off x="299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5" name="Line 51"/>
            <p:cNvSpPr>
              <a:spLocks noChangeShapeType="1"/>
            </p:cNvSpPr>
            <p:nvPr/>
          </p:nvSpPr>
          <p:spPr bwMode="auto">
            <a:xfrm flipV="1">
              <a:off x="299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6" name="Line 52"/>
            <p:cNvSpPr>
              <a:spLocks noChangeShapeType="1"/>
            </p:cNvSpPr>
            <p:nvPr/>
          </p:nvSpPr>
          <p:spPr bwMode="auto">
            <a:xfrm flipV="1">
              <a:off x="347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7" name="Line 53"/>
            <p:cNvSpPr>
              <a:spLocks noChangeShapeType="1"/>
            </p:cNvSpPr>
            <p:nvPr/>
          </p:nvSpPr>
          <p:spPr bwMode="auto">
            <a:xfrm flipV="1">
              <a:off x="347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8" name="Line 54"/>
            <p:cNvSpPr>
              <a:spLocks noChangeShapeType="1"/>
            </p:cNvSpPr>
            <p:nvPr/>
          </p:nvSpPr>
          <p:spPr bwMode="auto">
            <a:xfrm flipV="1">
              <a:off x="404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9" name="Line 55"/>
            <p:cNvSpPr>
              <a:spLocks noChangeShapeType="1"/>
            </p:cNvSpPr>
            <p:nvPr/>
          </p:nvSpPr>
          <p:spPr bwMode="auto">
            <a:xfrm flipV="1">
              <a:off x="4046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6062664" y="4834228"/>
            <a:ext cx="80983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latin typeface="Helvetica" panose="020B0604020202020204" pitchFamily="34" charset="0"/>
              </a:rPr>
              <a:t>Decimal</a:t>
            </a:r>
          </a:p>
        </p:txBody>
      </p:sp>
      <p:sp>
        <p:nvSpPr>
          <p:cNvPr id="354361" name="Text Box 57"/>
          <p:cNvSpPr txBox="1">
            <a:spLocks noChangeArrowheads="1"/>
          </p:cNvSpPr>
          <p:nvPr/>
        </p:nvSpPr>
        <p:spPr bwMode="auto">
          <a:xfrm>
            <a:off x="6074570" y="5596228"/>
            <a:ext cx="67518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latin typeface="Helvetica" panose="020B0604020202020204" pitchFamily="34" charset="0"/>
              </a:rPr>
              <a:t>Binary</a:t>
            </a:r>
          </a:p>
        </p:txBody>
      </p:sp>
      <p:sp>
        <p:nvSpPr>
          <p:cNvPr id="35436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</a:t>
            </a:r>
            <a:br>
              <a:rPr lang="en-US" altLang="en-US"/>
            </a:br>
            <a:r>
              <a:rPr lang="en-US" altLang="en-US"/>
              <a:t>Binary Representation Example</a:t>
            </a:r>
          </a:p>
        </p:txBody>
      </p:sp>
      <p:sp>
        <p:nvSpPr>
          <p:cNvPr id="354363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add $8, $17, $18</a:t>
            </a:r>
          </a:p>
          <a:p>
            <a:r>
              <a:rPr lang="en-US" altLang="en-US"/>
              <a:t>See reference card for </a:t>
            </a:r>
            <a:r>
              <a:rPr lang="en-US" altLang="en-US">
                <a:latin typeface="Courier New" panose="02070309020205020404" pitchFamily="49" charset="0"/>
              </a:rPr>
              <a:t>op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funct</a:t>
            </a:r>
            <a:r>
              <a:rPr lang="en-US" altLang="en-US"/>
              <a:t> values</a:t>
            </a:r>
          </a:p>
        </p:txBody>
      </p:sp>
      <p:sp>
        <p:nvSpPr>
          <p:cNvPr id="354364" name="Rectangle 60"/>
          <p:cNvSpPr>
            <a:spLocks noChangeArrowheads="1"/>
          </p:cNvSpPr>
          <p:nvPr/>
        </p:nvSpPr>
        <p:spPr bwMode="auto">
          <a:xfrm>
            <a:off x="2286000" y="558551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000000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5" name="Rectangle 61"/>
          <p:cNvSpPr>
            <a:spLocks noChangeArrowheads="1"/>
          </p:cNvSpPr>
          <p:nvPr/>
        </p:nvSpPr>
        <p:spPr bwMode="auto">
          <a:xfrm>
            <a:off x="2286000" y="484256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6" name="Rectangle 62"/>
          <p:cNvSpPr>
            <a:spLocks noChangeArrowheads="1"/>
          </p:cNvSpPr>
          <p:nvPr/>
        </p:nvSpPr>
        <p:spPr bwMode="auto">
          <a:xfrm>
            <a:off x="29718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10001</a:t>
            </a:r>
          </a:p>
        </p:txBody>
      </p:sp>
      <p:sp>
        <p:nvSpPr>
          <p:cNvPr id="354367" name="Rectangle 63"/>
          <p:cNvSpPr>
            <a:spLocks noChangeArrowheads="1"/>
          </p:cNvSpPr>
          <p:nvPr/>
        </p:nvSpPr>
        <p:spPr bwMode="auto">
          <a:xfrm>
            <a:off x="29718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54368" name="Rectangle 64"/>
          <p:cNvSpPr>
            <a:spLocks noChangeArrowheads="1"/>
          </p:cNvSpPr>
          <p:nvPr/>
        </p:nvSpPr>
        <p:spPr bwMode="auto">
          <a:xfrm>
            <a:off x="35433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10010</a:t>
            </a:r>
          </a:p>
        </p:txBody>
      </p:sp>
      <p:sp>
        <p:nvSpPr>
          <p:cNvPr id="354369" name="Rectangle 65"/>
          <p:cNvSpPr>
            <a:spLocks noChangeArrowheads="1"/>
          </p:cNvSpPr>
          <p:nvPr/>
        </p:nvSpPr>
        <p:spPr bwMode="auto">
          <a:xfrm>
            <a:off x="35433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18</a:t>
            </a:r>
          </a:p>
        </p:txBody>
      </p:sp>
      <p:sp>
        <p:nvSpPr>
          <p:cNvPr id="354370" name="Rectangle 66"/>
          <p:cNvSpPr>
            <a:spLocks noChangeArrowheads="1"/>
          </p:cNvSpPr>
          <p:nvPr/>
        </p:nvSpPr>
        <p:spPr bwMode="auto">
          <a:xfrm>
            <a:off x="41148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01000</a:t>
            </a:r>
          </a:p>
        </p:txBody>
      </p:sp>
      <p:sp>
        <p:nvSpPr>
          <p:cNvPr id="354371" name="Rectangle 67"/>
          <p:cNvSpPr>
            <a:spLocks noChangeArrowheads="1"/>
          </p:cNvSpPr>
          <p:nvPr/>
        </p:nvSpPr>
        <p:spPr bwMode="auto">
          <a:xfrm>
            <a:off x="41148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54372" name="Rectangle 68"/>
          <p:cNvSpPr>
            <a:spLocks noChangeArrowheads="1"/>
          </p:cNvSpPr>
          <p:nvPr/>
        </p:nvSpPr>
        <p:spPr bwMode="auto">
          <a:xfrm>
            <a:off x="46863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00000</a:t>
            </a:r>
          </a:p>
        </p:txBody>
      </p:sp>
      <p:sp>
        <p:nvSpPr>
          <p:cNvPr id="354373" name="Rectangle 69"/>
          <p:cNvSpPr>
            <a:spLocks noChangeArrowheads="1"/>
          </p:cNvSpPr>
          <p:nvPr/>
        </p:nvSpPr>
        <p:spPr bwMode="auto">
          <a:xfrm>
            <a:off x="46863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4374" name="Rectangle 70"/>
          <p:cNvSpPr>
            <a:spLocks noChangeArrowheads="1"/>
          </p:cNvSpPr>
          <p:nvPr/>
        </p:nvSpPr>
        <p:spPr bwMode="auto">
          <a:xfrm>
            <a:off x="5257800" y="558551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100000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75" name="Rectangle 71"/>
          <p:cNvSpPr>
            <a:spLocks noChangeArrowheads="1"/>
          </p:cNvSpPr>
          <p:nvPr/>
        </p:nvSpPr>
        <p:spPr bwMode="auto">
          <a:xfrm>
            <a:off x="5257800" y="484256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32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54376" name="Group 72"/>
          <p:cNvGrpSpPr>
            <a:grpSpLocks/>
          </p:cNvGrpSpPr>
          <p:nvPr/>
        </p:nvGrpSpPr>
        <p:grpSpPr bwMode="auto">
          <a:xfrm>
            <a:off x="2294335" y="4842562"/>
            <a:ext cx="3657600" cy="1028700"/>
            <a:chOff x="960" y="2928"/>
            <a:chExt cx="3072" cy="864"/>
          </a:xfrm>
        </p:grpSpPr>
        <p:grpSp>
          <p:nvGrpSpPr>
            <p:cNvPr id="354377" name="Group 73"/>
            <p:cNvGrpSpPr>
              <a:grpSpLocks/>
            </p:cNvGrpSpPr>
            <p:nvPr/>
          </p:nvGrpSpPr>
          <p:grpSpPr bwMode="auto">
            <a:xfrm>
              <a:off x="960" y="2928"/>
              <a:ext cx="3072" cy="240"/>
              <a:chOff x="960" y="2304"/>
              <a:chExt cx="3072" cy="240"/>
            </a:xfrm>
          </p:grpSpPr>
          <p:sp>
            <p:nvSpPr>
              <p:cNvPr id="354378" name="Rectangle 7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79" name="Rectangle 75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0" name="Rectangle 76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1" name="Rectangle 77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2" name="Rectangle 78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3" name="Rectangle 7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84" name="Group 80"/>
            <p:cNvGrpSpPr>
              <a:grpSpLocks/>
            </p:cNvGrpSpPr>
            <p:nvPr/>
          </p:nvGrpSpPr>
          <p:grpSpPr bwMode="auto">
            <a:xfrm>
              <a:off x="960" y="3552"/>
              <a:ext cx="3072" cy="240"/>
              <a:chOff x="960" y="2304"/>
              <a:chExt cx="3072" cy="240"/>
            </a:xfrm>
          </p:grpSpPr>
          <p:sp>
            <p:nvSpPr>
              <p:cNvPr id="354385" name="Rectangle 81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6" name="Rectangle 82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7" name="Rectangle 8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8" name="Rectangle 84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9" name="Rectangle 85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90" name="Rectangle 8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354391" name="Text Box 87"/>
          <p:cNvSpPr txBox="1">
            <a:spLocks noChangeArrowheads="1"/>
          </p:cNvSpPr>
          <p:nvPr/>
        </p:nvSpPr>
        <p:spPr bwMode="auto">
          <a:xfrm>
            <a:off x="5929312" y="4244868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54392" name="Text Box 88"/>
          <p:cNvSpPr txBox="1">
            <a:spLocks noChangeArrowheads="1"/>
          </p:cNvSpPr>
          <p:nvPr/>
        </p:nvSpPr>
        <p:spPr bwMode="auto">
          <a:xfrm>
            <a:off x="1940719" y="424486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0028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4" grpId="0" animBg="1" autoUpdateAnimBg="0"/>
      <p:bldP spid="354365" grpId="0" animBg="1" autoUpdateAnimBg="0"/>
      <p:bldP spid="354366" grpId="0" animBg="1" autoUpdateAnimBg="0"/>
      <p:bldP spid="354367" grpId="0" animBg="1" autoUpdateAnimBg="0"/>
      <p:bldP spid="354368" grpId="0" animBg="1" autoUpdateAnimBg="0"/>
      <p:bldP spid="354369" grpId="0" animBg="1" autoUpdateAnimBg="0"/>
      <p:bldP spid="354370" grpId="0" animBg="1" autoUpdateAnimBg="0"/>
      <p:bldP spid="354371" grpId="0" animBg="1" autoUpdateAnimBg="0"/>
      <p:bldP spid="354372" grpId="0" animBg="1" autoUpdateAnimBg="0"/>
      <p:bldP spid="354373" grpId="0" animBg="1" autoUpdateAnimBg="0"/>
      <p:bldP spid="354374" grpId="0" animBg="1" autoUpdateAnimBg="0"/>
      <p:bldP spid="35437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86454"/>
            <a:ext cx="8667750" cy="401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4661782"/>
            <a:ext cx="8524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Transfer Instructions - </a:t>
            </a:r>
            <a:br>
              <a:rPr lang="en-US" altLang="en-US" dirty="0"/>
            </a:br>
            <a:r>
              <a:rPr lang="en-US" altLang="en-US" dirty="0"/>
              <a:t>Binary Representation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2871250"/>
            <a:ext cx="6057900" cy="2971800"/>
          </a:xfrm>
        </p:spPr>
        <p:txBody>
          <a:bodyPr/>
          <a:lstStyle/>
          <a:p>
            <a:r>
              <a:rPr lang="en-US" altLang="en-US"/>
              <a:t>Used for load, store instructions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/>
              <a:t>: Basic operation of the instruction (</a:t>
            </a:r>
            <a:r>
              <a:rPr lang="en-US" altLang="en-US" i="1"/>
              <a:t>opcode</a:t>
            </a:r>
            <a:r>
              <a:rPr lang="en-US" altLang="en-US"/>
              <a:t>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/>
              <a:t>: first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/>
              <a:t>: second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offset</a:t>
            </a:r>
            <a:r>
              <a:rPr lang="en-US" altLang="en-US"/>
              <a:t>: 16-bit signed address offset (-32,768 to +32,767)</a:t>
            </a:r>
          </a:p>
          <a:p>
            <a:r>
              <a:rPr lang="en-US" altLang="en-US"/>
              <a:t>Also called “</a:t>
            </a:r>
            <a:r>
              <a:rPr lang="en-US" altLang="en-US">
                <a:solidFill>
                  <a:srgbClr val="990000"/>
                </a:solidFill>
              </a:rPr>
              <a:t>I-Format</a:t>
            </a:r>
            <a:r>
              <a:rPr lang="en-US" altLang="en-US"/>
              <a:t>” or “</a:t>
            </a:r>
            <a:r>
              <a:rPr lang="en-US" altLang="en-US">
                <a:solidFill>
                  <a:srgbClr val="990000"/>
                </a:solidFill>
              </a:rPr>
              <a:t>I-Type</a:t>
            </a:r>
            <a:r>
              <a:rPr lang="en-US" altLang="en-US"/>
              <a:t>” instructions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2286000" y="2185450"/>
            <a:ext cx="3657600" cy="628650"/>
            <a:chOff x="960" y="960"/>
            <a:chExt cx="3072" cy="528"/>
          </a:xfrm>
        </p:grpSpPr>
        <p:sp>
          <p:nvSpPr>
            <p:cNvPr id="358405" name="Rectangle 5"/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153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201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2496" y="1248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0" name="Line 10"/>
            <p:cNvSpPr>
              <a:spLocks noChangeShapeType="1"/>
            </p:cNvSpPr>
            <p:nvPr/>
          </p:nvSpPr>
          <p:spPr bwMode="auto">
            <a:xfrm>
              <a:off x="1008" y="115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1" name="Line 11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3" name="Line 13"/>
            <p:cNvSpPr>
              <a:spLocks noChangeShapeType="1"/>
            </p:cNvSpPr>
            <p:nvPr/>
          </p:nvSpPr>
          <p:spPr bwMode="auto">
            <a:xfrm>
              <a:off x="158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4" name="Line 14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5" name="Line 15"/>
            <p:cNvSpPr>
              <a:spLocks noChangeShapeType="1"/>
            </p:cNvSpPr>
            <p:nvPr/>
          </p:nvSpPr>
          <p:spPr bwMode="auto">
            <a:xfrm>
              <a:off x="206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6" name="Line 16"/>
            <p:cNvSpPr>
              <a:spLocks noChangeShapeType="1"/>
            </p:cNvSpPr>
            <p:nvPr/>
          </p:nvSpPr>
          <p:spPr bwMode="auto">
            <a:xfrm>
              <a:off x="2592" y="115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056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8419" name="Text Box 19"/>
            <p:cNvSpPr txBox="1">
              <a:spLocks noChangeArrowheads="1"/>
            </p:cNvSpPr>
            <p:nvPr/>
          </p:nvSpPr>
          <p:spPr bwMode="auto">
            <a:xfrm>
              <a:off x="1594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0" name="Text Box 20"/>
            <p:cNvSpPr txBox="1">
              <a:spLocks noChangeArrowheads="1"/>
            </p:cNvSpPr>
            <p:nvPr/>
          </p:nvSpPr>
          <p:spPr bwMode="auto">
            <a:xfrm>
              <a:off x="2074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054" y="960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3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Loading a Simple Variable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714751" y="4855369"/>
            <a:ext cx="1183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lw R5,8(R2)</a:t>
            </a:r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4800600" y="2343150"/>
            <a:ext cx="2800350" cy="2871788"/>
            <a:chOff x="3072" y="1248"/>
            <a:chExt cx="2352" cy="2412"/>
          </a:xfrm>
        </p:grpSpPr>
        <p:sp>
          <p:nvSpPr>
            <p:cNvPr id="356357" name="Text Box 5"/>
            <p:cNvSpPr txBox="1">
              <a:spLocks noChangeArrowheads="1"/>
            </p:cNvSpPr>
            <p:nvPr/>
          </p:nvSpPr>
          <p:spPr bwMode="auto">
            <a:xfrm>
              <a:off x="4111" y="3408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59" name="Text Box 7"/>
            <p:cNvSpPr txBox="1">
              <a:spLocks noChangeArrowheads="1"/>
            </p:cNvSpPr>
            <p:nvPr/>
          </p:nvSpPr>
          <p:spPr bwMode="auto">
            <a:xfrm>
              <a:off x="3072" y="124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60" name="Rectangle 8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1" name="Rectangle 9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3" name="Rectangle 11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4" name="Rectangle 12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5" name="Rectangle 13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6" name="Oval 1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7" name="Oval 15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8" name="Oval 16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" charset="0"/>
                </a:rPr>
                <a:t>Variable Z = 692310</a:t>
              </a:r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 New" panose="02070309020205020404" pitchFamily="49" charset="0"/>
                </a:rPr>
                <a:t>Variable X</a:t>
              </a:r>
            </a:p>
          </p:txBody>
        </p:sp>
        <p:sp>
          <p:nvSpPr>
            <p:cNvPr id="356371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72" name="Rectangle 20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 New" panose="02070309020205020404" pitchFamily="49" charset="0"/>
                </a:rPr>
                <a:t>Variable Y</a:t>
              </a: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3072" y="139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4" name="Text Box 22"/>
            <p:cNvSpPr txBox="1">
              <a:spLocks noChangeArrowheads="1"/>
            </p:cNvSpPr>
            <p:nvPr/>
          </p:nvSpPr>
          <p:spPr bwMode="auto">
            <a:xfrm>
              <a:off x="3072" y="153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5" name="Text Box 23"/>
            <p:cNvSpPr txBox="1">
              <a:spLocks noChangeArrowheads="1"/>
            </p:cNvSpPr>
            <p:nvPr/>
          </p:nvSpPr>
          <p:spPr bwMode="auto">
            <a:xfrm>
              <a:off x="3072" y="1680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3072" y="1824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3072" y="196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8" name="Text Box 26"/>
            <p:cNvSpPr txBox="1">
              <a:spLocks noChangeArrowheads="1"/>
            </p:cNvSpPr>
            <p:nvPr/>
          </p:nvSpPr>
          <p:spPr bwMode="auto">
            <a:xfrm>
              <a:off x="3072" y="211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solidFill>
                    <a:srgbClr val="990000"/>
                  </a:solidFill>
                  <a:latin typeface="Courier" charset="0"/>
                </a:rPr>
                <a:t>0x18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6379" name="Text Box 27"/>
            <p:cNvSpPr txBox="1">
              <a:spLocks noChangeArrowheads="1"/>
            </p:cNvSpPr>
            <p:nvPr/>
          </p:nvSpPr>
          <p:spPr bwMode="auto">
            <a:xfrm>
              <a:off x="3072" y="225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0x1c</a:t>
              </a:r>
              <a:endParaRPr lang="en-US" altLang="en-US" sz="900">
                <a:latin typeface="Courier" charset="0"/>
              </a:endParaRPr>
            </a:p>
          </p:txBody>
        </p:sp>
      </p:grpSp>
      <p:sp>
        <p:nvSpPr>
          <p:cNvPr id="356380" name="Text Box 28"/>
          <p:cNvSpPr txBox="1">
            <a:spLocks noChangeArrowheads="1"/>
          </p:cNvSpPr>
          <p:nvPr/>
        </p:nvSpPr>
        <p:spPr bwMode="auto">
          <a:xfrm>
            <a:off x="3931444" y="4717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6381" name="Text Box 29"/>
          <p:cNvSpPr txBox="1">
            <a:spLocks noChangeArrowheads="1"/>
          </p:cNvSpPr>
          <p:nvPr/>
        </p:nvSpPr>
        <p:spPr bwMode="auto">
          <a:xfrm>
            <a:off x="4171950" y="200025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356382" name="Group 30"/>
          <p:cNvGrpSpPr>
            <a:grpSpLocks/>
          </p:cNvGrpSpPr>
          <p:nvPr/>
        </p:nvGrpSpPr>
        <p:grpSpPr bwMode="auto">
          <a:xfrm>
            <a:off x="3714750" y="2343150"/>
            <a:ext cx="1143000" cy="1085850"/>
            <a:chOff x="2160" y="1248"/>
            <a:chExt cx="960" cy="912"/>
          </a:xfrm>
        </p:grpSpPr>
        <p:sp>
          <p:nvSpPr>
            <p:cNvPr id="356383" name="Line 31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4" name="Line 32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5" name="Line 33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6" name="Oval 34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6387" name="Line 35"/>
            <p:cNvSpPr>
              <a:spLocks noChangeShapeType="1"/>
            </p:cNvSpPr>
            <p:nvPr/>
          </p:nvSpPr>
          <p:spPr bwMode="auto">
            <a:xfrm>
              <a:off x="2976" y="1632"/>
              <a:ext cx="0" cy="38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8" name="Line 36"/>
            <p:cNvSpPr>
              <a:spLocks noChangeShapeType="1"/>
            </p:cNvSpPr>
            <p:nvPr/>
          </p:nvSpPr>
          <p:spPr bwMode="auto">
            <a:xfrm>
              <a:off x="2976" y="2016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56389" name="Group 37"/>
          <p:cNvGrpSpPr>
            <a:grpSpLocks/>
          </p:cNvGrpSpPr>
          <p:nvPr/>
        </p:nvGrpSpPr>
        <p:grpSpPr bwMode="auto">
          <a:xfrm>
            <a:off x="1314450" y="2259806"/>
            <a:ext cx="2400300" cy="2222897"/>
            <a:chOff x="144" y="1178"/>
            <a:chExt cx="2016" cy="1867"/>
          </a:xfrm>
        </p:grpSpPr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744" y="2793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6391" name="Rectangle 39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6392" name="Rectangle 40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6393" name="Rectangle 41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R2=0x10</a:t>
              </a:r>
            </a:p>
          </p:txBody>
        </p:sp>
        <p:sp>
          <p:nvSpPr>
            <p:cNvPr id="356394" name="Rectangle 42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6395" name="Rectangle 43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6396" name="Oval 44"/>
            <p:cNvSpPr>
              <a:spLocks noChangeArrowheads="1"/>
            </p:cNvSpPr>
            <p:nvPr/>
          </p:nvSpPr>
          <p:spPr bwMode="auto">
            <a:xfrm>
              <a:off x="1104" y="21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7" name="Oval 45"/>
            <p:cNvSpPr>
              <a:spLocks noChangeArrowheads="1"/>
            </p:cNvSpPr>
            <p:nvPr/>
          </p:nvSpPr>
          <p:spPr bwMode="auto">
            <a:xfrm>
              <a:off x="1104" y="228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8" name="Oval 46"/>
            <p:cNvSpPr>
              <a:spLocks noChangeArrowheads="1"/>
            </p:cNvSpPr>
            <p:nvPr/>
          </p:nvSpPr>
          <p:spPr bwMode="auto">
            <a:xfrm>
              <a:off x="1104" y="23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9" name="Text Box 47"/>
            <p:cNvSpPr txBox="1">
              <a:spLocks noChangeArrowheads="1"/>
            </p:cNvSpPr>
            <p:nvPr/>
          </p:nvSpPr>
          <p:spPr bwMode="auto">
            <a:xfrm>
              <a:off x="1142" y="1178"/>
              <a:ext cx="1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400" name="Rectangle 48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6401" name="Rectangle 49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6402" name="Rectangle 50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</a:t>
              </a:r>
            </a:p>
          </p:txBody>
        </p:sp>
        <p:sp>
          <p:nvSpPr>
            <p:cNvPr id="356403" name="Rectangle 51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</a:t>
              </a:r>
            </a:p>
          </p:txBody>
        </p:sp>
      </p:grpSp>
      <p:sp>
        <p:nvSpPr>
          <p:cNvPr id="356404" name="Rectangle 52"/>
          <p:cNvSpPr>
            <a:spLocks noChangeArrowheads="1"/>
          </p:cNvSpPr>
          <p:nvPr/>
        </p:nvSpPr>
        <p:spPr bwMode="auto">
          <a:xfrm>
            <a:off x="1314450" y="2743200"/>
            <a:ext cx="2400300" cy="17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rPr>
              <a:t>R2=0x10</a:t>
            </a:r>
          </a:p>
        </p:txBody>
      </p:sp>
      <p:sp>
        <p:nvSpPr>
          <p:cNvPr id="356405" name="Rectangle 53"/>
          <p:cNvSpPr>
            <a:spLocks noChangeArrowheads="1"/>
          </p:cNvSpPr>
          <p:nvPr/>
        </p:nvSpPr>
        <p:spPr bwMode="auto">
          <a:xfrm>
            <a:off x="1314450" y="3257550"/>
            <a:ext cx="24003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Times New Roman" panose="02020603050405020304" pitchFamily="18" charset="0"/>
              </a:rPr>
              <a:t>R5 = 692310</a:t>
            </a:r>
          </a:p>
        </p:txBody>
      </p:sp>
      <p:sp>
        <p:nvSpPr>
          <p:cNvPr id="356406" name="Rectangle 54"/>
          <p:cNvSpPr>
            <a:spLocks noChangeArrowheads="1"/>
          </p:cNvSpPr>
          <p:nvPr/>
        </p:nvSpPr>
        <p:spPr bwMode="auto">
          <a:xfrm>
            <a:off x="5314950" y="3429000"/>
            <a:ext cx="22860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latin typeface="Courier" charset="0"/>
              </a:rPr>
              <a:t>Variable Z = 692310</a:t>
            </a:r>
          </a:p>
        </p:txBody>
      </p:sp>
      <p:grpSp>
        <p:nvGrpSpPr>
          <p:cNvPr id="356407" name="Group 55"/>
          <p:cNvGrpSpPr>
            <a:grpSpLocks/>
          </p:cNvGrpSpPr>
          <p:nvPr/>
        </p:nvGrpSpPr>
        <p:grpSpPr bwMode="auto">
          <a:xfrm>
            <a:off x="3714750" y="3371850"/>
            <a:ext cx="1714500" cy="171450"/>
            <a:chOff x="2160" y="2112"/>
            <a:chExt cx="1440" cy="144"/>
          </a:xfrm>
        </p:grpSpPr>
        <p:sp>
          <p:nvSpPr>
            <p:cNvPr id="356408" name="Line 56"/>
            <p:cNvSpPr>
              <a:spLocks noChangeShapeType="1"/>
            </p:cNvSpPr>
            <p:nvPr/>
          </p:nvSpPr>
          <p:spPr bwMode="auto">
            <a:xfrm flipH="1">
              <a:off x="2544" y="2256"/>
              <a:ext cx="1056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409" name="Line 57"/>
            <p:cNvSpPr>
              <a:spLocks noChangeShapeType="1"/>
            </p:cNvSpPr>
            <p:nvPr/>
          </p:nvSpPr>
          <p:spPr bwMode="auto">
            <a:xfrm flipV="1">
              <a:off x="2544" y="2112"/>
              <a:ext cx="0" cy="144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410" name="Line 58"/>
            <p:cNvSpPr>
              <a:spLocks noChangeShapeType="1"/>
            </p:cNvSpPr>
            <p:nvPr/>
          </p:nvSpPr>
          <p:spPr bwMode="auto">
            <a:xfrm flipH="1">
              <a:off x="2160" y="2112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998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1" grpId="0" autoUpdateAnimBg="0"/>
      <p:bldP spid="356404" grpId="0" animBg="1" autoUpdateAnimBg="0"/>
      <p:bldP spid="356405" grpId="0" animBg="1" autoUpdateAnimBg="0"/>
      <p:bldP spid="35640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ISA is the set of instructions a computer can execute.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programs are combination of these instructions.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ISA defines everything a machine language programmer needs to know in order to program a computer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ISA defines a set of operations, their semantics, and rules for their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Transfer Example - Array Variable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1314450" y="2400301"/>
            <a:ext cx="2400300" cy="2082403"/>
            <a:chOff x="144" y="1296"/>
            <a:chExt cx="2016" cy="1749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744" y="2793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R2=0x08</a:t>
              </a:r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7385" name="Rectangle 9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1104" y="21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7" name="Oval 11"/>
            <p:cNvSpPr>
              <a:spLocks noChangeArrowheads="1"/>
            </p:cNvSpPr>
            <p:nvPr/>
          </p:nvSpPr>
          <p:spPr bwMode="auto">
            <a:xfrm>
              <a:off x="1104" y="22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8" name="Oval 12"/>
            <p:cNvSpPr>
              <a:spLocks noChangeArrowheads="1"/>
            </p:cNvSpPr>
            <p:nvPr/>
          </p:nvSpPr>
          <p:spPr bwMode="auto">
            <a:xfrm>
              <a:off x="1104" y="237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7390" name="Rectangle 14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7391" name="Rectangle 15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R5=105</a:t>
              </a:r>
            </a:p>
          </p:txBody>
        </p:sp>
      </p:grp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600201" y="4457701"/>
            <a:ext cx="19255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dirty="0">
                <a:latin typeface="Helvetica" panose="020B0604020202020204" pitchFamily="34" charset="0"/>
              </a:rPr>
              <a:t>C Program:	</a:t>
            </a:r>
            <a:r>
              <a:rPr lang="en-US" altLang="en-US" sz="1350" dirty="0" err="1">
                <a:solidFill>
                  <a:srgbClr val="0237BC"/>
                </a:solidFill>
                <a:latin typeface="Arial Narrow" panose="020B0606020202030204" pitchFamily="34" charset="0"/>
              </a:rPr>
              <a:t>int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 a[5];</a:t>
            </a:r>
          </a:p>
          <a:p>
            <a:pPr algn="l"/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350" dirty="0" smtClean="0">
                <a:solidFill>
                  <a:srgbClr val="0237BC"/>
                </a:solidFill>
                <a:latin typeface="Arial Narrow" panose="020B0606020202030204" pitchFamily="34" charset="0"/>
              </a:rPr>
              <a:t>a[3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] = z;</a:t>
            </a:r>
          </a:p>
          <a:p>
            <a:pPr algn="l"/>
            <a:endParaRPr lang="en-US" altLang="en-US" sz="1350" dirty="0">
              <a:latin typeface="Courier" charset="0"/>
            </a:endParaRPr>
          </a:p>
          <a:p>
            <a:pPr algn="l"/>
            <a:r>
              <a:rPr lang="en-US" altLang="en-US" sz="1350" dirty="0">
                <a:latin typeface="Helvetica" panose="020B0604020202020204" pitchFamily="34" charset="0"/>
              </a:rPr>
              <a:t>Assembly:	</a:t>
            </a:r>
            <a:r>
              <a:rPr lang="en-US" altLang="en-US" sz="135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sw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 $5,12($2)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3931444" y="4717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886201" y="2057400"/>
            <a:ext cx="878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12=0xc</a:t>
            </a:r>
          </a:p>
        </p:txBody>
      </p:sp>
      <p:grpSp>
        <p:nvGrpSpPr>
          <p:cNvPr id="357395" name="Group 19"/>
          <p:cNvGrpSpPr>
            <a:grpSpLocks/>
          </p:cNvGrpSpPr>
          <p:nvPr/>
        </p:nvGrpSpPr>
        <p:grpSpPr bwMode="auto">
          <a:xfrm>
            <a:off x="3714750" y="2343150"/>
            <a:ext cx="1143000" cy="971550"/>
            <a:chOff x="2160" y="1248"/>
            <a:chExt cx="960" cy="816"/>
          </a:xfrm>
        </p:grpSpPr>
        <p:sp>
          <p:nvSpPr>
            <p:cNvPr id="357396" name="Line 20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7" name="Line 21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8" name="Line 22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9" name="Oval 23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>
              <a:off x="2976" y="1632"/>
              <a:ext cx="0" cy="28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2976" y="1920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57402" name="Group 26"/>
          <p:cNvGrpSpPr>
            <a:grpSpLocks/>
          </p:cNvGrpSpPr>
          <p:nvPr/>
        </p:nvGrpSpPr>
        <p:grpSpPr bwMode="auto">
          <a:xfrm>
            <a:off x="4800600" y="2097883"/>
            <a:ext cx="2800350" cy="3117056"/>
            <a:chOff x="3072" y="1042"/>
            <a:chExt cx="2352" cy="2618"/>
          </a:xfrm>
        </p:grpSpPr>
        <p:sp>
          <p:nvSpPr>
            <p:cNvPr id="357403" name="Text Box 27"/>
            <p:cNvSpPr txBox="1">
              <a:spLocks noChangeArrowheads="1"/>
            </p:cNvSpPr>
            <p:nvPr/>
          </p:nvSpPr>
          <p:spPr bwMode="auto">
            <a:xfrm>
              <a:off x="4111" y="3408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7404" name="Rectangle 28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05" name="Text Box 29"/>
            <p:cNvSpPr txBox="1">
              <a:spLocks noChangeArrowheads="1"/>
            </p:cNvSpPr>
            <p:nvPr/>
          </p:nvSpPr>
          <p:spPr bwMode="auto">
            <a:xfrm>
              <a:off x="3072" y="124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06" name="Rectangle 30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Courier" charset="0"/>
              </a:endParaRPr>
            </a:p>
          </p:txBody>
        </p: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" charset="0"/>
                </a:rPr>
                <a:t>a[0]</a:t>
              </a:r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Courier" charset="0"/>
              </a:endParaRPr>
            </a:p>
          </p:txBody>
        </p:sp>
        <p:sp>
          <p:nvSpPr>
            <p:cNvPr id="357409" name="Rectangle 33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0" name="Rectangle 34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1" name="Rectangle 35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2" name="Oval 36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3" name="Oval 37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4" name="Oval 38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5" name="Rectangle 39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a[4]</a:t>
              </a:r>
            </a:p>
          </p:txBody>
        </p:sp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a[2]</a:t>
              </a:r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a[1]</a:t>
              </a:r>
            </a:p>
          </p:txBody>
        </p:sp>
        <p:sp>
          <p:nvSpPr>
            <p:cNvPr id="357418" name="Rectangle 42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a[3]</a:t>
              </a:r>
            </a:p>
          </p:txBody>
        </p:sp>
        <p:sp>
          <p:nvSpPr>
            <p:cNvPr id="357419" name="Text Box 43"/>
            <p:cNvSpPr txBox="1">
              <a:spLocks noChangeArrowheads="1"/>
            </p:cNvSpPr>
            <p:nvPr/>
          </p:nvSpPr>
          <p:spPr bwMode="auto">
            <a:xfrm>
              <a:off x="3072" y="139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0" name="Text Box 44"/>
            <p:cNvSpPr txBox="1">
              <a:spLocks noChangeArrowheads="1"/>
            </p:cNvSpPr>
            <p:nvPr/>
          </p:nvSpPr>
          <p:spPr bwMode="auto">
            <a:xfrm>
              <a:off x="3072" y="1536"/>
              <a:ext cx="424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 dirty="0">
                  <a:latin typeface="Courier" charset="0"/>
                </a:rPr>
                <a:t>0x08</a:t>
              </a:r>
              <a:endParaRPr lang="en-US" altLang="en-US" sz="900" dirty="0">
                <a:latin typeface="Courier" charset="0"/>
              </a:endParaRPr>
            </a:p>
          </p:txBody>
        </p:sp>
        <p:sp>
          <p:nvSpPr>
            <p:cNvPr id="357421" name="Text Box 45"/>
            <p:cNvSpPr txBox="1">
              <a:spLocks noChangeArrowheads="1"/>
            </p:cNvSpPr>
            <p:nvPr/>
          </p:nvSpPr>
          <p:spPr bwMode="auto">
            <a:xfrm>
              <a:off x="3072" y="1680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2" name="Text Box 46"/>
            <p:cNvSpPr txBox="1">
              <a:spLocks noChangeArrowheads="1"/>
            </p:cNvSpPr>
            <p:nvPr/>
          </p:nvSpPr>
          <p:spPr bwMode="auto">
            <a:xfrm>
              <a:off x="3072" y="1824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3" name="Text Box 47"/>
            <p:cNvSpPr txBox="1">
              <a:spLocks noChangeArrowheads="1"/>
            </p:cNvSpPr>
            <p:nvPr/>
          </p:nvSpPr>
          <p:spPr bwMode="auto">
            <a:xfrm>
              <a:off x="3072" y="196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solidFill>
                    <a:srgbClr val="990000"/>
                  </a:solidFill>
                  <a:latin typeface="Courier" charset="0"/>
                </a:rPr>
                <a:t>0x14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4" name="Text Box 48"/>
            <p:cNvSpPr txBox="1">
              <a:spLocks noChangeArrowheads="1"/>
            </p:cNvSpPr>
            <p:nvPr/>
          </p:nvSpPr>
          <p:spPr bwMode="auto">
            <a:xfrm>
              <a:off x="3072" y="211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0x18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5" name="Text Box 49"/>
            <p:cNvSpPr txBox="1">
              <a:spLocks noChangeArrowheads="1"/>
            </p:cNvSpPr>
            <p:nvPr/>
          </p:nvSpPr>
          <p:spPr bwMode="auto">
            <a:xfrm>
              <a:off x="3072" y="225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6" name="Line 50"/>
            <p:cNvSpPr>
              <a:spLocks noChangeShapeType="1"/>
            </p:cNvSpPr>
            <p:nvPr/>
          </p:nvSpPr>
          <p:spPr bwMode="auto">
            <a:xfrm flipV="1">
              <a:off x="3408" y="12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27" name="Text Box 51"/>
            <p:cNvSpPr txBox="1">
              <a:spLocks noChangeArrowheads="1"/>
            </p:cNvSpPr>
            <p:nvPr/>
          </p:nvSpPr>
          <p:spPr bwMode="auto">
            <a:xfrm>
              <a:off x="3264" y="1042"/>
              <a:ext cx="9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050">
                  <a:latin typeface="Helvetica" panose="020B0604020202020204" pitchFamily="34" charset="0"/>
                </a:rPr>
                <a:t>Base Address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57428" name="Rectangle 52"/>
          <p:cNvSpPr>
            <a:spLocks noChangeArrowheads="1"/>
          </p:cNvSpPr>
          <p:nvPr/>
        </p:nvSpPr>
        <p:spPr bwMode="auto">
          <a:xfrm>
            <a:off x="1314450" y="3257550"/>
            <a:ext cx="24003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rPr>
              <a:t>R5=105</a:t>
            </a:r>
          </a:p>
        </p:txBody>
      </p:sp>
      <p:sp>
        <p:nvSpPr>
          <p:cNvPr id="357429" name="Rectangle 53"/>
          <p:cNvSpPr>
            <a:spLocks noChangeArrowheads="1"/>
          </p:cNvSpPr>
          <p:nvPr/>
        </p:nvSpPr>
        <p:spPr bwMode="auto">
          <a:xfrm>
            <a:off x="1314450" y="2743200"/>
            <a:ext cx="2400300" cy="17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Times New Roman" panose="02020603050405020304" pitchFamily="18" charset="0"/>
              </a:rPr>
              <a:t>R2=0x08</a:t>
            </a:r>
          </a:p>
        </p:txBody>
      </p:sp>
      <p:sp>
        <p:nvSpPr>
          <p:cNvPr id="357430" name="Rectangle 54"/>
          <p:cNvSpPr>
            <a:spLocks noChangeArrowheads="1"/>
          </p:cNvSpPr>
          <p:nvPr/>
        </p:nvSpPr>
        <p:spPr bwMode="auto">
          <a:xfrm>
            <a:off x="5301962" y="3257550"/>
            <a:ext cx="22860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Courier" charset="0"/>
              </a:rPr>
              <a:t>a[3]=105</a:t>
            </a:r>
          </a:p>
        </p:txBody>
      </p:sp>
      <p:sp>
        <p:nvSpPr>
          <p:cNvPr id="357431" name="Line 55"/>
          <p:cNvSpPr>
            <a:spLocks noChangeShapeType="1"/>
          </p:cNvSpPr>
          <p:nvPr/>
        </p:nvSpPr>
        <p:spPr bwMode="auto">
          <a:xfrm flipH="1" flipV="1">
            <a:off x="3771900" y="3371850"/>
            <a:ext cx="1600200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357432" name="Group 56"/>
          <p:cNvGrpSpPr>
            <a:grpSpLocks/>
          </p:cNvGrpSpPr>
          <p:nvPr/>
        </p:nvGrpSpPr>
        <p:grpSpPr bwMode="auto">
          <a:xfrm>
            <a:off x="3495555" y="4752640"/>
            <a:ext cx="1775344" cy="470302"/>
            <a:chOff x="2256" y="3262"/>
            <a:chExt cx="1211" cy="290"/>
          </a:xfrm>
        </p:grpSpPr>
        <p:sp>
          <p:nvSpPr>
            <p:cNvPr id="357433" name="Line 57"/>
            <p:cNvSpPr>
              <a:spLocks noChangeShapeType="1"/>
            </p:cNvSpPr>
            <p:nvPr/>
          </p:nvSpPr>
          <p:spPr bwMode="auto">
            <a:xfrm flipH="1">
              <a:off x="2256" y="3408"/>
              <a:ext cx="288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34" name="Text Box 58"/>
            <p:cNvSpPr txBox="1">
              <a:spLocks noChangeArrowheads="1"/>
            </p:cNvSpPr>
            <p:nvPr/>
          </p:nvSpPr>
          <p:spPr bwMode="auto">
            <a:xfrm>
              <a:off x="2496" y="3262"/>
              <a:ext cx="9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u="sng">
                  <a:solidFill>
                    <a:srgbClr val="990000"/>
                  </a:solidFill>
                  <a:latin typeface="Helvetica" panose="020B0604020202020204" pitchFamily="34" charset="0"/>
                </a:rPr>
                <a:t>scaled</a:t>
              </a:r>
              <a:r>
                <a:rPr lang="en-US" altLang="en-US" sz="1350">
                  <a:solidFill>
                    <a:srgbClr val="990000"/>
                  </a:solidFill>
                  <a:latin typeface="Helvetica" panose="020B0604020202020204" pitchFamily="34" charset="0"/>
                </a:rPr>
                <a:t> </a:t>
              </a:r>
              <a:r>
                <a:rPr lang="en-US" altLang="en-US" sz="1350">
                  <a:solidFill>
                    <a:srgbClr val="000066"/>
                  </a:solidFill>
                  <a:latin typeface="Helvetica" panose="020B0604020202020204" pitchFamily="34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0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4" grpId="0" build="p" autoUpdateAnimBg="0"/>
      <p:bldP spid="357428" grpId="0" animBg="1" autoUpdateAnimBg="0"/>
      <p:bldP spid="357429" grpId="0" animBg="1" autoUpdateAnimBg="0"/>
      <p:bldP spid="35743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Example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114550"/>
            <a:ext cx="5372100" cy="3086100"/>
          </a:xfrm>
        </p:spPr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beq $s3, $s4, L1</a:t>
            </a:r>
            <a:b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		add $s0, $s1, $s2</a:t>
            </a:r>
            <a:b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	  L1:	sub $s0, $s0, $s3</a:t>
            </a:r>
            <a:r>
              <a:rPr lang="en-US" altLang="en-US"/>
              <a:t> </a:t>
            </a:r>
          </a:p>
        </p:txBody>
      </p:sp>
      <p:grpSp>
        <p:nvGrpSpPr>
          <p:cNvPr id="364548" name="Group 4"/>
          <p:cNvGrpSpPr>
            <a:grpSpLocks/>
          </p:cNvGrpSpPr>
          <p:nvPr/>
        </p:nvGrpSpPr>
        <p:grpSpPr bwMode="auto">
          <a:xfrm>
            <a:off x="2286000" y="3200401"/>
            <a:ext cx="4581525" cy="2139553"/>
            <a:chOff x="960" y="1632"/>
            <a:chExt cx="3848" cy="1797"/>
          </a:xfrm>
        </p:grpSpPr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4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3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4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6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Binary</a:t>
              </a:r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Decimal</a:t>
              </a:r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79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0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1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2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3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4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5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2286000" y="422910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4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7" name="Rectangle 43"/>
          <p:cNvSpPr>
            <a:spLocks noChangeArrowheads="1"/>
          </p:cNvSpPr>
          <p:nvPr/>
        </p:nvSpPr>
        <p:spPr bwMode="auto">
          <a:xfrm>
            <a:off x="2971800" y="42291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19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8" name="Rectangle 44"/>
          <p:cNvSpPr>
            <a:spLocks noChangeArrowheads="1"/>
          </p:cNvSpPr>
          <p:nvPr/>
        </p:nvSpPr>
        <p:spPr bwMode="auto">
          <a:xfrm>
            <a:off x="3543300" y="42291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20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4114800" y="422910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2286000" y="497205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000100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2971800" y="49720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10011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3543300" y="49720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10100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3" name="Rectangle 49"/>
          <p:cNvSpPr>
            <a:spLocks noChangeArrowheads="1"/>
          </p:cNvSpPr>
          <p:nvPr/>
        </p:nvSpPr>
        <p:spPr bwMode="auto">
          <a:xfrm>
            <a:off x="4114800" y="497205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0000000000000001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4594" name="Group 50"/>
          <p:cNvGrpSpPr>
            <a:grpSpLocks/>
          </p:cNvGrpSpPr>
          <p:nvPr/>
        </p:nvGrpSpPr>
        <p:grpSpPr bwMode="auto">
          <a:xfrm>
            <a:off x="2286000" y="4229100"/>
            <a:ext cx="3657600" cy="1028700"/>
            <a:chOff x="960" y="2496"/>
            <a:chExt cx="3072" cy="864"/>
          </a:xfrm>
        </p:grpSpPr>
        <p:grpSp>
          <p:nvGrpSpPr>
            <p:cNvPr id="364595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364596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7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8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9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4600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364601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2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3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4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4605" name="Group 61"/>
          <p:cNvGrpSpPr>
            <a:grpSpLocks/>
          </p:cNvGrpSpPr>
          <p:nvPr/>
        </p:nvGrpSpPr>
        <p:grpSpPr bwMode="auto">
          <a:xfrm>
            <a:off x="4071395" y="2112896"/>
            <a:ext cx="906066" cy="345281"/>
            <a:chOff x="2304" y="1006"/>
            <a:chExt cx="761" cy="290"/>
          </a:xfrm>
        </p:grpSpPr>
        <p:sp>
          <p:nvSpPr>
            <p:cNvPr id="364606" name="Line 62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07" name="Text Box 63"/>
            <p:cNvSpPr txBox="1">
              <a:spLocks noChangeArrowheads="1"/>
            </p:cNvSpPr>
            <p:nvPr/>
          </p:nvSpPr>
          <p:spPr bwMode="auto">
            <a:xfrm>
              <a:off x="2692" y="1006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$19</a:t>
              </a:r>
              <a:endParaRPr lang="en-US" altLang="en-US" sz="21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08" name="Group 64"/>
          <p:cNvGrpSpPr>
            <a:grpSpLocks/>
          </p:cNvGrpSpPr>
          <p:nvPr/>
        </p:nvGrpSpPr>
        <p:grpSpPr bwMode="auto">
          <a:xfrm>
            <a:off x="4642895" y="2102178"/>
            <a:ext cx="906066" cy="345281"/>
            <a:chOff x="2304" y="1006"/>
            <a:chExt cx="761" cy="290"/>
          </a:xfrm>
        </p:grpSpPr>
        <p:sp>
          <p:nvSpPr>
            <p:cNvPr id="364609" name="Line 65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0" name="Text Box 66"/>
            <p:cNvSpPr txBox="1">
              <a:spLocks noChangeArrowheads="1"/>
            </p:cNvSpPr>
            <p:nvPr/>
          </p:nvSpPr>
          <p:spPr bwMode="auto">
            <a:xfrm>
              <a:off x="2692" y="1006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$20</a:t>
              </a:r>
              <a:endParaRPr lang="en-US" altLang="en-US" sz="21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11" name="Group 67"/>
          <p:cNvGrpSpPr>
            <a:grpSpLocks/>
          </p:cNvGrpSpPr>
          <p:nvPr/>
        </p:nvGrpSpPr>
        <p:grpSpPr bwMode="auto">
          <a:xfrm>
            <a:off x="1690687" y="2364580"/>
            <a:ext cx="1109663" cy="300037"/>
            <a:chOff x="412" y="1266"/>
            <a:chExt cx="932" cy="252"/>
          </a:xfrm>
        </p:grpSpPr>
        <p:sp>
          <p:nvSpPr>
            <p:cNvPr id="364612" name="Line 68"/>
            <p:cNvSpPr>
              <a:spLocks noChangeShapeType="1"/>
            </p:cNvSpPr>
            <p:nvPr/>
          </p:nvSpPr>
          <p:spPr bwMode="auto">
            <a:xfrm>
              <a:off x="720" y="1392"/>
              <a:ext cx="624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3" name="Text Box 69"/>
            <p:cNvSpPr txBox="1">
              <a:spLocks noChangeArrowheads="1"/>
            </p:cNvSpPr>
            <p:nvPr/>
          </p:nvSpPr>
          <p:spPr bwMode="auto">
            <a:xfrm>
              <a:off x="412" y="1266"/>
              <a:ext cx="3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  <p:grpSp>
        <p:nvGrpSpPr>
          <p:cNvPr id="364614" name="Group 70"/>
          <p:cNvGrpSpPr>
            <a:grpSpLocks/>
          </p:cNvGrpSpPr>
          <p:nvPr/>
        </p:nvGrpSpPr>
        <p:grpSpPr bwMode="auto">
          <a:xfrm>
            <a:off x="1678782" y="2626517"/>
            <a:ext cx="1121569" cy="300037"/>
            <a:chOff x="402" y="1486"/>
            <a:chExt cx="942" cy="252"/>
          </a:xfrm>
        </p:grpSpPr>
        <p:sp>
          <p:nvSpPr>
            <p:cNvPr id="364615" name="Line 71"/>
            <p:cNvSpPr>
              <a:spLocks noChangeShapeType="1"/>
            </p:cNvSpPr>
            <p:nvPr/>
          </p:nvSpPr>
          <p:spPr bwMode="auto">
            <a:xfrm>
              <a:off x="864" y="1632"/>
              <a:ext cx="48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6" name="Text Box 72"/>
            <p:cNvSpPr txBox="1">
              <a:spLocks noChangeArrowheads="1"/>
            </p:cNvSpPr>
            <p:nvPr/>
          </p:nvSpPr>
          <p:spPr bwMode="auto">
            <a:xfrm>
              <a:off x="402" y="1486"/>
              <a:ext cx="4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PC+4</a:t>
              </a:r>
            </a:p>
          </p:txBody>
        </p:sp>
      </p:grpSp>
      <p:grpSp>
        <p:nvGrpSpPr>
          <p:cNvPr id="364617" name="Group 73"/>
          <p:cNvGrpSpPr>
            <a:grpSpLocks/>
          </p:cNvGrpSpPr>
          <p:nvPr/>
        </p:nvGrpSpPr>
        <p:grpSpPr bwMode="auto">
          <a:xfrm>
            <a:off x="1309687" y="2770585"/>
            <a:ext cx="1090613" cy="508397"/>
            <a:chOff x="140" y="1607"/>
            <a:chExt cx="916" cy="427"/>
          </a:xfrm>
        </p:grpSpPr>
        <p:sp>
          <p:nvSpPr>
            <p:cNvPr id="364618" name="Line 74"/>
            <p:cNvSpPr>
              <a:spLocks noChangeShapeType="1"/>
            </p:cNvSpPr>
            <p:nvPr/>
          </p:nvSpPr>
          <p:spPr bwMode="auto">
            <a:xfrm>
              <a:off x="624" y="1824"/>
              <a:ext cx="43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9" name="Text Box 75"/>
            <p:cNvSpPr txBox="1">
              <a:spLocks noChangeArrowheads="1"/>
            </p:cNvSpPr>
            <p:nvPr/>
          </p:nvSpPr>
          <p:spPr bwMode="auto">
            <a:xfrm>
              <a:off x="140" y="1607"/>
              <a:ext cx="575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Target</a:t>
              </a:r>
            </a:p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of </a:t>
              </a:r>
              <a:r>
                <a: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rPr>
                <a:t>beq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20" name="Group 76"/>
          <p:cNvGrpSpPr>
            <a:grpSpLocks/>
          </p:cNvGrpSpPr>
          <p:nvPr/>
        </p:nvGrpSpPr>
        <p:grpSpPr bwMode="auto">
          <a:xfrm>
            <a:off x="5314950" y="2662240"/>
            <a:ext cx="1131094" cy="508397"/>
            <a:chOff x="3504" y="1516"/>
            <a:chExt cx="950" cy="427"/>
          </a:xfrm>
        </p:grpSpPr>
        <p:sp>
          <p:nvSpPr>
            <p:cNvPr id="364621" name="AutoShape 77"/>
            <p:cNvSpPr>
              <a:spLocks/>
            </p:cNvSpPr>
            <p:nvPr/>
          </p:nvSpPr>
          <p:spPr bwMode="auto">
            <a:xfrm>
              <a:off x="3504" y="1536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22" name="Text Box 78"/>
            <p:cNvSpPr txBox="1">
              <a:spLocks noChangeArrowheads="1"/>
            </p:cNvSpPr>
            <p:nvPr/>
          </p:nvSpPr>
          <p:spPr bwMode="auto">
            <a:xfrm>
              <a:off x="3556" y="1516"/>
              <a:ext cx="8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1-instruction</a:t>
              </a:r>
            </a:p>
            <a:p>
              <a:pPr algn="l"/>
              <a:r>
                <a:rPr lang="en-US" altLang="en-US" sz="1350" u="sng">
                  <a:solidFill>
                    <a:srgbClr val="990000"/>
                  </a:solidFill>
                  <a:latin typeface="Times New Roman" panose="02020603050405020304" pitchFamily="18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4623" name="Text Box 79"/>
          <p:cNvSpPr txBox="1">
            <a:spLocks noChangeArrowheads="1"/>
          </p:cNvSpPr>
          <p:nvPr/>
        </p:nvSpPr>
        <p:spPr bwMode="auto">
          <a:xfrm>
            <a:off x="5929312" y="36885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64624" name="Text Box 80"/>
          <p:cNvSpPr txBox="1">
            <a:spLocks noChangeArrowheads="1"/>
          </p:cNvSpPr>
          <p:nvPr/>
        </p:nvSpPr>
        <p:spPr bwMode="auto">
          <a:xfrm>
            <a:off x="1940719" y="368855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54933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86" grpId="0" animBg="1" autoUpdateAnimBg="0"/>
      <p:bldP spid="364587" grpId="0" animBg="1" autoUpdateAnimBg="0"/>
      <p:bldP spid="364588" grpId="0" animBg="1" autoUpdateAnimBg="0"/>
      <p:bldP spid="364589" grpId="0" animBg="1" autoUpdateAnimBg="0"/>
      <p:bldP spid="364590" grpId="0" animBg="1" autoUpdateAnimBg="0"/>
      <p:bldP spid="364591" grpId="0" animBg="1" autoUpdateAnimBg="0"/>
      <p:bldP spid="364592" grpId="0" animBg="1" autoUpdateAnimBg="0"/>
      <p:bldP spid="364593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66146"/>
            <a:ext cx="8782050" cy="391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4489122"/>
            <a:ext cx="7877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I-Format Example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228850"/>
            <a:ext cx="5372100" cy="3086100"/>
          </a:xfrm>
        </p:spPr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lw $9, 1200($8) == lw $t1, 1200($t0)</a:t>
            </a:r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2286000" y="3078151"/>
            <a:ext cx="4581525" cy="2139553"/>
            <a:chOff x="960" y="1632"/>
            <a:chExt cx="3848" cy="1797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7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58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6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0467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8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9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6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9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80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Binary</a:t>
              </a:r>
            </a:p>
          </p:txBody>
        </p:sp>
        <p:sp>
          <p:nvSpPr>
            <p:cNvPr id="360481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Decimal</a:t>
              </a:r>
            </a:p>
          </p:txBody>
        </p:sp>
        <p:sp>
          <p:nvSpPr>
            <p:cNvPr id="360482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3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0490" name="Rectangle 42"/>
          <p:cNvSpPr>
            <a:spLocks noChangeArrowheads="1"/>
          </p:cNvSpPr>
          <p:nvPr/>
        </p:nvSpPr>
        <p:spPr bwMode="auto">
          <a:xfrm>
            <a:off x="2286000" y="410685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35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1" name="Rectangle 43"/>
          <p:cNvSpPr>
            <a:spLocks noChangeArrowheads="1"/>
          </p:cNvSpPr>
          <p:nvPr/>
        </p:nvSpPr>
        <p:spPr bwMode="auto">
          <a:xfrm>
            <a:off x="2971800" y="41068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8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2" name="Rectangle 44"/>
          <p:cNvSpPr>
            <a:spLocks noChangeArrowheads="1"/>
          </p:cNvSpPr>
          <p:nvPr/>
        </p:nvSpPr>
        <p:spPr bwMode="auto">
          <a:xfrm>
            <a:off x="3543300" y="41068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9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3" name="Rectangle 45"/>
          <p:cNvSpPr>
            <a:spLocks noChangeArrowheads="1"/>
          </p:cNvSpPr>
          <p:nvPr/>
        </p:nvSpPr>
        <p:spPr bwMode="auto">
          <a:xfrm>
            <a:off x="4114800" y="410685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1200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4" name="Rectangle 46"/>
          <p:cNvSpPr>
            <a:spLocks noChangeArrowheads="1"/>
          </p:cNvSpPr>
          <p:nvPr/>
        </p:nvSpPr>
        <p:spPr bwMode="auto">
          <a:xfrm>
            <a:off x="2286000" y="484980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100011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5" name="Rectangle 47"/>
          <p:cNvSpPr>
            <a:spLocks noChangeArrowheads="1"/>
          </p:cNvSpPr>
          <p:nvPr/>
        </p:nvSpPr>
        <p:spPr bwMode="auto">
          <a:xfrm>
            <a:off x="2971800" y="48498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01000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6" name="Rectangle 48"/>
          <p:cNvSpPr>
            <a:spLocks noChangeArrowheads="1"/>
          </p:cNvSpPr>
          <p:nvPr/>
        </p:nvSpPr>
        <p:spPr bwMode="auto">
          <a:xfrm>
            <a:off x="3543300" y="48498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01001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7" name="Rectangle 49"/>
          <p:cNvSpPr>
            <a:spLocks noChangeArrowheads="1"/>
          </p:cNvSpPr>
          <p:nvPr/>
        </p:nvSpPr>
        <p:spPr bwMode="auto">
          <a:xfrm>
            <a:off x="4114800" y="484980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0000010010110000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0498" name="Group 50"/>
          <p:cNvGrpSpPr>
            <a:grpSpLocks/>
          </p:cNvGrpSpPr>
          <p:nvPr/>
        </p:nvGrpSpPr>
        <p:grpSpPr bwMode="auto">
          <a:xfrm>
            <a:off x="2286000" y="4106850"/>
            <a:ext cx="3657600" cy="1028700"/>
            <a:chOff x="960" y="2496"/>
            <a:chExt cx="3072" cy="864"/>
          </a:xfrm>
        </p:grpSpPr>
        <p:grpSp>
          <p:nvGrpSpPr>
            <p:cNvPr id="360499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360500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1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2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3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0504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360505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6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7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8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0509" name="Text Box 61"/>
          <p:cNvSpPr txBox="1">
            <a:spLocks noChangeArrowheads="1"/>
          </p:cNvSpPr>
          <p:nvPr/>
        </p:nvSpPr>
        <p:spPr bwMode="auto">
          <a:xfrm>
            <a:off x="5936456" y="35663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60510" name="Text Box 62"/>
          <p:cNvSpPr txBox="1">
            <a:spLocks noChangeArrowheads="1"/>
          </p:cNvSpPr>
          <p:nvPr/>
        </p:nvSpPr>
        <p:spPr bwMode="auto">
          <a:xfrm>
            <a:off x="1943100" y="354606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1206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90" grpId="0" animBg="1" autoUpdateAnimBg="0"/>
      <p:bldP spid="360491" grpId="0" animBg="1" autoUpdateAnimBg="0"/>
      <p:bldP spid="360492" grpId="0" animBg="1" autoUpdateAnimBg="0"/>
      <p:bldP spid="360493" grpId="0" animBg="1" autoUpdateAnimBg="0"/>
      <p:bldP spid="360494" grpId="0" animBg="1" autoUpdateAnimBg="0"/>
      <p:bldP spid="360495" grpId="0" animBg="1" autoUpdateAnimBg="0"/>
      <p:bldP spid="360496" grpId="0" animBg="1" autoUpdateAnimBg="0"/>
      <p:bldP spid="360497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Representation - Branch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874" y="2781373"/>
            <a:ext cx="6725615" cy="252055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Branch instructions use </a:t>
            </a:r>
            <a:r>
              <a:rPr lang="en-US" altLang="en-US" sz="2400" dirty="0">
                <a:solidFill>
                  <a:srgbClr val="CC0000"/>
                </a:solidFill>
              </a:rPr>
              <a:t>I-Format</a:t>
            </a:r>
          </a:p>
          <a:p>
            <a:r>
              <a:rPr lang="en-US" altLang="en-US" sz="2400" dirty="0">
                <a:solidFill>
                  <a:srgbClr val="990000"/>
                </a:solidFill>
                <a:latin typeface="Courier New" panose="02070309020205020404" pitchFamily="49" charset="0"/>
              </a:rPr>
              <a:t>offset</a:t>
            </a:r>
            <a:r>
              <a:rPr lang="en-US" altLang="en-US" sz="2400" dirty="0"/>
              <a:t> is added to PC when branch is </a:t>
            </a:r>
            <a:r>
              <a:rPr lang="en-US" altLang="en-US" sz="2400" u="sng" dirty="0">
                <a:solidFill>
                  <a:srgbClr val="990000"/>
                </a:solidFill>
              </a:rPr>
              <a:t>taken</a:t>
            </a:r>
            <a:r>
              <a:rPr lang="en-US" altLang="en-US" sz="2400" u="sng" dirty="0"/>
              <a:t/>
            </a:r>
            <a:br>
              <a:rPr lang="en-US" altLang="en-US" sz="2400" u="sng" dirty="0"/>
            </a:br>
            <a:r>
              <a:rPr lang="en-US" altLang="en-US" sz="1800" dirty="0">
                <a:latin typeface="Courier" charset="0"/>
              </a:rPr>
              <a:t>		</a:t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beq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r0, r1, offset</a:t>
            </a: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</a:t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2400" dirty="0"/>
              <a:t>has the effect:</a:t>
            </a: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	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if (r0==r1) pc = pc + 4 + (offset &lt;&lt; 2)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	else pc = pc + 4;</a:t>
            </a:r>
            <a:endParaRPr lang="en-US" altLang="en-US" sz="2400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r>
              <a:rPr lang="en-US" altLang="en-US" sz="2400" dirty="0"/>
              <a:t>Offset is specified in instruction </a:t>
            </a:r>
            <a:r>
              <a:rPr lang="en-US" altLang="en-US" sz="2400" dirty="0">
                <a:solidFill>
                  <a:srgbClr val="990000"/>
                </a:solidFill>
              </a:rPr>
              <a:t>words</a:t>
            </a:r>
            <a:r>
              <a:rPr lang="en-US" altLang="en-US" sz="2400" dirty="0"/>
              <a:t> (why?) </a:t>
            </a:r>
          </a:p>
          <a:p>
            <a:r>
              <a:rPr lang="en-US" altLang="en-US" sz="2400" dirty="0"/>
              <a:t>What is the </a:t>
            </a:r>
            <a:r>
              <a:rPr lang="en-US" altLang="en-US" sz="2400" u="sng" dirty="0"/>
              <a:t>range</a:t>
            </a:r>
            <a:r>
              <a:rPr lang="en-US" altLang="en-US" sz="2400" dirty="0"/>
              <a:t> of the branch target addresses?</a:t>
            </a:r>
            <a:br>
              <a:rPr lang="en-US" altLang="en-US" sz="2400" dirty="0"/>
            </a:br>
            <a:endParaRPr lang="en-US" altLang="en-US" sz="2400" dirty="0"/>
          </a:p>
        </p:txBody>
      </p:sp>
      <p:grpSp>
        <p:nvGrpSpPr>
          <p:cNvPr id="363524" name="Group 4"/>
          <p:cNvGrpSpPr>
            <a:grpSpLocks/>
          </p:cNvGrpSpPr>
          <p:nvPr/>
        </p:nvGrpSpPr>
        <p:grpSpPr bwMode="auto">
          <a:xfrm>
            <a:off x="2286000" y="1943100"/>
            <a:ext cx="3657600" cy="628650"/>
            <a:chOff x="960" y="912"/>
            <a:chExt cx="3072" cy="528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6" name="Rectangle 6"/>
            <p:cNvSpPr>
              <a:spLocks noChangeArrowheads="1"/>
            </p:cNvSpPr>
            <p:nvPr/>
          </p:nvSpPr>
          <p:spPr bwMode="auto">
            <a:xfrm>
              <a:off x="153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7" name="Rectangle 7"/>
            <p:cNvSpPr>
              <a:spLocks noChangeArrowheads="1"/>
            </p:cNvSpPr>
            <p:nvPr/>
          </p:nvSpPr>
          <p:spPr bwMode="auto">
            <a:xfrm>
              <a:off x="201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2496" y="120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9" name="Line 9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1008" y="11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 flipV="1">
              <a:off x="153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2" name="Line 12"/>
            <p:cNvSpPr>
              <a:spLocks noChangeShapeType="1"/>
            </p:cNvSpPr>
            <p:nvPr/>
          </p:nvSpPr>
          <p:spPr bwMode="auto">
            <a:xfrm flipV="1">
              <a:off x="201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3" name="Line 13"/>
            <p:cNvSpPr>
              <a:spLocks noChangeShapeType="1"/>
            </p:cNvSpPr>
            <p:nvPr/>
          </p:nvSpPr>
          <p:spPr bwMode="auto">
            <a:xfrm>
              <a:off x="158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>
              <a:off x="206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2592" y="11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 flipV="1">
              <a:off x="4032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8" name="Text Box 18"/>
            <p:cNvSpPr txBox="1">
              <a:spLocks noChangeArrowheads="1"/>
            </p:cNvSpPr>
            <p:nvPr/>
          </p:nvSpPr>
          <p:spPr bwMode="auto">
            <a:xfrm>
              <a:off x="1056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3539" name="Text Box 19"/>
            <p:cNvSpPr txBox="1">
              <a:spLocks noChangeArrowheads="1"/>
            </p:cNvSpPr>
            <p:nvPr/>
          </p:nvSpPr>
          <p:spPr bwMode="auto">
            <a:xfrm>
              <a:off x="1594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3540" name="Text Box 20"/>
            <p:cNvSpPr txBox="1">
              <a:spLocks noChangeArrowheads="1"/>
            </p:cNvSpPr>
            <p:nvPr/>
          </p:nvSpPr>
          <p:spPr bwMode="auto">
            <a:xfrm>
              <a:off x="2074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3541" name="Text Box 21"/>
            <p:cNvSpPr txBox="1">
              <a:spLocks noChangeArrowheads="1"/>
            </p:cNvSpPr>
            <p:nvPr/>
          </p:nvSpPr>
          <p:spPr bwMode="auto">
            <a:xfrm>
              <a:off x="3054" y="91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</p:grpSp>
      <p:grpSp>
        <p:nvGrpSpPr>
          <p:cNvPr id="363542" name="Group 22"/>
          <p:cNvGrpSpPr>
            <a:grpSpLocks/>
          </p:cNvGrpSpPr>
          <p:nvPr/>
        </p:nvGrpSpPr>
        <p:grpSpPr bwMode="auto">
          <a:xfrm>
            <a:off x="4938838" y="4356412"/>
            <a:ext cx="1300163" cy="551259"/>
            <a:chOff x="4348" y="2081"/>
            <a:chExt cx="1092" cy="463"/>
          </a:xfrm>
        </p:grpSpPr>
        <p:sp>
          <p:nvSpPr>
            <p:cNvPr id="363543" name="Text Box 23"/>
            <p:cNvSpPr txBox="1">
              <a:spLocks noChangeArrowheads="1"/>
            </p:cNvSpPr>
            <p:nvPr/>
          </p:nvSpPr>
          <p:spPr bwMode="auto">
            <a:xfrm>
              <a:off x="4348" y="2081"/>
              <a:ext cx="109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dirty="0">
                  <a:latin typeface="Helvetica" panose="020B0604020202020204" pitchFamily="34" charset="0"/>
                </a:rPr>
                <a:t>Conversion to </a:t>
              </a:r>
            </a:p>
            <a:p>
              <a:r>
                <a:rPr lang="en-US" altLang="en-US" sz="1350" dirty="0">
                  <a:solidFill>
                    <a:srgbClr val="990000"/>
                  </a:solidFill>
                  <a:latin typeface="Helvetica" panose="020B0604020202020204" pitchFamily="34" charset="0"/>
                </a:rPr>
                <a:t>word offset</a:t>
              </a:r>
              <a:endParaRPr lang="en-US" altLang="en-US" sz="1350" dirty="0">
                <a:latin typeface="Helvetica" panose="020B0604020202020204" pitchFamily="34" charset="0"/>
              </a:endParaRPr>
            </a:p>
          </p:txBody>
        </p:sp>
        <p:sp>
          <p:nvSpPr>
            <p:cNvPr id="363544" name="AutoShape 24"/>
            <p:cNvSpPr>
              <a:spLocks/>
            </p:cNvSpPr>
            <p:nvPr/>
          </p:nvSpPr>
          <p:spPr bwMode="auto">
            <a:xfrm rot="5400000">
              <a:off x="4872" y="232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932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664899"/>
            <a:ext cx="81819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85" y="3183908"/>
            <a:ext cx="100965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0" y="4420878"/>
            <a:ext cx="8957409" cy="12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1023593" y="1690048"/>
            <a:ext cx="6696420" cy="35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1" y="283111"/>
            <a:ext cx="6646459" cy="64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9" y="315529"/>
            <a:ext cx="6782937" cy="61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" y="832511"/>
            <a:ext cx="8813644" cy="54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study different architectures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application is different, and hence requires different </a:t>
            </a:r>
            <a:r>
              <a:rPr lang="en-US" dirty="0" smtClean="0"/>
              <a:t>crucial factors </a:t>
            </a:r>
            <a:r>
              <a:rPr lang="en-US" dirty="0"/>
              <a:t>that decide the architecture to use.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Some may be performance dependent, some crucial with respect </a:t>
            </a:r>
            <a:r>
              <a:rPr lang="en-US" dirty="0" smtClean="0"/>
              <a:t>to reliability</a:t>
            </a:r>
            <a:r>
              <a:rPr lang="en-US" dirty="0"/>
              <a:t>, some might require to reduce the cost.</a:t>
            </a:r>
          </a:p>
        </p:txBody>
      </p:sp>
    </p:spTree>
    <p:extLst>
      <p:ext uri="{BB962C8B-B14F-4D97-AF65-F5344CB8AC3E}">
        <p14:creationId xmlns:p14="http://schemas.microsoft.com/office/powerpoint/2010/main" val="11174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/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Both are Instruction Set Architecture (ISA).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Emphasize on instructions; not the hardware.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CISC</a:t>
            </a:r>
            <a:r>
              <a:rPr lang="en-US" dirty="0"/>
              <a:t> = </a:t>
            </a:r>
            <a:r>
              <a:rPr lang="en-US" b="1" dirty="0"/>
              <a:t>C</a:t>
            </a:r>
            <a:r>
              <a:rPr lang="en-US" dirty="0"/>
              <a:t>omplex </a:t>
            </a:r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S</a:t>
            </a:r>
            <a:r>
              <a:rPr lang="en-US" dirty="0"/>
              <a:t>et </a:t>
            </a:r>
            <a:r>
              <a:rPr lang="en-US" b="1" dirty="0"/>
              <a:t>C</a:t>
            </a:r>
            <a:r>
              <a:rPr lang="en-US" dirty="0"/>
              <a:t>omputer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Slower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Fewer Instructions per </a:t>
            </a:r>
            <a:r>
              <a:rPr lang="en-US" dirty="0" smtClean="0"/>
              <a:t>program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E.g. x86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RISC = R</a:t>
            </a:r>
            <a:r>
              <a:rPr lang="en-US" dirty="0" smtClean="0"/>
              <a:t>educed </a:t>
            </a:r>
            <a:r>
              <a:rPr lang="en-US" b="1" dirty="0" smtClean="0"/>
              <a:t>I</a:t>
            </a:r>
            <a:r>
              <a:rPr lang="en-US" dirty="0" smtClean="0"/>
              <a:t>nstruction </a:t>
            </a:r>
            <a:r>
              <a:rPr lang="en-US" b="1" dirty="0" smtClean="0"/>
              <a:t>S</a:t>
            </a:r>
            <a:r>
              <a:rPr lang="en-US" dirty="0" smtClean="0"/>
              <a:t>et </a:t>
            </a:r>
            <a:r>
              <a:rPr lang="en-US" b="1" dirty="0" smtClean="0"/>
              <a:t>C</a:t>
            </a:r>
            <a:r>
              <a:rPr lang="en-US" dirty="0" smtClean="0"/>
              <a:t>omputer.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Faster, simpler hardware.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More Instruction per program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E.g. MIPS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8056" y="6268755"/>
            <a:ext cx="750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https://cs.stanford.edu/people/eroberts/courses/soco/projects/risc/risccisc/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primary goal of CISC architecture is to complete a task in as few lines of assembly as possible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achieved by building processor hardware that is capable of understanding and executing a series of operations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of the primary advantages of </a:t>
            </a:r>
            <a:r>
              <a:rPr lang="en-US" dirty="0" smtClean="0"/>
              <a:t>CISC </a:t>
            </a:r>
            <a:r>
              <a:rPr lang="en-US" dirty="0"/>
              <a:t>is that the compiler has to do very little work to translate a high-level language statement into assembly.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the length of the code is relatively short, very little RAM is required to store instructions. The emphasis is put on building complex instructions directly into the hardware.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RISC processors only use simple instructions that can be executed within one clock </a:t>
            </a:r>
            <a:r>
              <a:rPr lang="en-US" dirty="0" smtClean="0"/>
              <a:t>cycle.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first, this may seem like a much less efficient way of completing the operation.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there are more lines of code, more RAM is needed to store the assembly level instructions.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compiler must also perform more work to convert a high-level language statement into code of this form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dirty="0"/>
              <a:t> Because each instruction requires only one clock cycle to execute, the entire program will execute in approximately the same amount of time as the multi-cycle </a:t>
            </a:r>
            <a:r>
              <a:rPr lang="en-US" dirty="0" smtClean="0"/>
              <a:t>command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RISC "reduced instructions" require less transistors of hardware space than the complex instructions, leaving more room for general purpose registers.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all of the instructions execute in a uniform amount of time (i.e. one clock), pipelining is </a:t>
            </a:r>
            <a:r>
              <a:rPr lang="en-US" dirty="0" smtClean="0"/>
              <a:t>possible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0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61290</TotalTime>
  <Words>2559</Words>
  <Application>Microsoft Office PowerPoint</Application>
  <PresentationFormat>On-screen Show (4:3)</PresentationFormat>
  <Paragraphs>519</Paragraphs>
  <Slides>60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Arial Narrow</vt:lpstr>
      <vt:lpstr>Calibri</vt:lpstr>
      <vt:lpstr>Courier</vt:lpstr>
      <vt:lpstr>Courier New</vt:lpstr>
      <vt:lpstr>Helvetica</vt:lpstr>
      <vt:lpstr>Jameel Noori Nastaleeq</vt:lpstr>
      <vt:lpstr>Peignot Demi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EE213 Computer organization and assembly language</vt:lpstr>
      <vt:lpstr>PowerPoint Presentation</vt:lpstr>
      <vt:lpstr>Outlines</vt:lpstr>
      <vt:lpstr>The Instruction set architecture (ISA)</vt:lpstr>
      <vt:lpstr>Why do we need to study different architectures?</vt:lpstr>
      <vt:lpstr>RISC / CISC</vt:lpstr>
      <vt:lpstr>CISC</vt:lpstr>
      <vt:lpstr>RISC</vt:lpstr>
      <vt:lpstr>RISC</vt:lpstr>
      <vt:lpstr>RISC VS CISC</vt:lpstr>
      <vt:lpstr>MIPS</vt:lpstr>
      <vt:lpstr>MIPS Basic</vt:lpstr>
      <vt:lpstr>MIPS32 Registers and Memory</vt:lpstr>
      <vt:lpstr>PowerPoint Presentation</vt:lpstr>
      <vt:lpstr>MIPS Registers and Usage</vt:lpstr>
      <vt:lpstr>PowerPoint Presentation</vt:lpstr>
      <vt:lpstr>Miscellaneous Registers</vt:lpstr>
      <vt:lpstr>PowerPoint Presentation</vt:lpstr>
      <vt:lpstr>MEMORY</vt:lpstr>
      <vt:lpstr>More about MIPS Memory Organization</vt:lpstr>
      <vt:lpstr>Memory Layout</vt:lpstr>
      <vt:lpstr>MIPS Instruction Set</vt:lpstr>
      <vt:lpstr>Loads and Stores</vt:lpstr>
      <vt:lpstr>ALU</vt:lpstr>
      <vt:lpstr>SHIFTS</vt:lpstr>
      <vt:lpstr>MULT and DIV</vt:lpstr>
      <vt:lpstr>JUMP and BRANCH</vt:lpstr>
      <vt:lpstr>PowerPoint Presentation</vt:lpstr>
      <vt:lpstr>MIPS Instruction Types</vt:lpstr>
      <vt:lpstr>MIPS Instruction Types</vt:lpstr>
      <vt:lpstr>.data, .text, .globL Directives</vt:lpstr>
      <vt:lpstr>Data Declarations</vt:lpstr>
      <vt:lpstr>String Data Declarations</vt:lpstr>
      <vt:lpstr>Program Code</vt:lpstr>
      <vt:lpstr>Pseudo-Instructions vs Bare-Instructions</vt:lpstr>
      <vt:lpstr>Notational Conventions</vt:lpstr>
      <vt:lpstr>PowerPoint Presentation</vt:lpstr>
      <vt:lpstr>PowerPoint Presentation</vt:lpstr>
      <vt:lpstr>PowerPoint Presentation</vt:lpstr>
      <vt:lpstr>Example Program: Integer Arithmetic</vt:lpstr>
      <vt:lpstr>PowerPoint Presentation</vt:lpstr>
      <vt:lpstr>PowerPoint Presentation</vt:lpstr>
      <vt:lpstr>MIPS Instructions</vt:lpstr>
      <vt:lpstr>Arithmetic &amp; Logical Instructions - Binary Representation</vt:lpstr>
      <vt:lpstr>Arithmetic &amp; Logical Instructions - Binary Representation Example</vt:lpstr>
      <vt:lpstr>PowerPoint Presentation</vt:lpstr>
      <vt:lpstr>Data Transfer Instructions -  Binary Representation</vt:lpstr>
      <vt:lpstr>Example - Loading a Simple Variable</vt:lpstr>
      <vt:lpstr>Data Transfer Example - Array Variable</vt:lpstr>
      <vt:lpstr>Branch Example</vt:lpstr>
      <vt:lpstr>PowerPoint Presentation</vt:lpstr>
      <vt:lpstr>I-Format Example</vt:lpstr>
      <vt:lpstr>Binary Representation - Branch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اللہ الرّحمٰن الرّحیم</dc:title>
  <dc:creator>Muhammad Danish Khan</dc:creator>
  <cp:lastModifiedBy>muhammad.danish.khan@gmail.com</cp:lastModifiedBy>
  <cp:revision>1085</cp:revision>
  <dcterms:created xsi:type="dcterms:W3CDTF">2017-08-09T08:18:56Z</dcterms:created>
  <dcterms:modified xsi:type="dcterms:W3CDTF">2019-11-23T05:03:23Z</dcterms:modified>
</cp:coreProperties>
</file>