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353" r:id="rId2"/>
    <p:sldId id="356" r:id="rId3"/>
    <p:sldId id="357" r:id="rId4"/>
    <p:sldId id="358" r:id="rId5"/>
    <p:sldId id="359" r:id="rId6"/>
    <p:sldId id="360" r:id="rId7"/>
    <p:sldId id="355" r:id="rId8"/>
    <p:sldId id="361" r:id="rId9"/>
    <p:sldId id="369" r:id="rId10"/>
    <p:sldId id="422" r:id="rId11"/>
    <p:sldId id="423" r:id="rId12"/>
    <p:sldId id="424" r:id="rId13"/>
    <p:sldId id="425" r:id="rId14"/>
    <p:sldId id="371" r:id="rId15"/>
    <p:sldId id="372" r:id="rId16"/>
    <p:sldId id="370" r:id="rId17"/>
    <p:sldId id="375" r:id="rId18"/>
    <p:sldId id="374" r:id="rId19"/>
    <p:sldId id="376" r:id="rId20"/>
    <p:sldId id="377" r:id="rId21"/>
    <p:sldId id="378" r:id="rId22"/>
    <p:sldId id="362" r:id="rId23"/>
    <p:sldId id="383" r:id="rId24"/>
    <p:sldId id="384" r:id="rId25"/>
    <p:sldId id="385" r:id="rId26"/>
    <p:sldId id="390" r:id="rId27"/>
    <p:sldId id="391" r:id="rId28"/>
    <p:sldId id="392" r:id="rId29"/>
    <p:sldId id="426" r:id="rId30"/>
    <p:sldId id="388" r:id="rId31"/>
    <p:sldId id="427" r:id="rId32"/>
    <p:sldId id="421" r:id="rId33"/>
    <p:sldId id="428" r:id="rId34"/>
    <p:sldId id="396" r:id="rId35"/>
    <p:sldId id="397" r:id="rId36"/>
    <p:sldId id="398" r:id="rId37"/>
    <p:sldId id="429" r:id="rId38"/>
    <p:sldId id="430" r:id="rId39"/>
    <p:sldId id="431" r:id="rId40"/>
    <p:sldId id="42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9341" autoAdjust="0"/>
  </p:normalViewPr>
  <p:slideViewPr>
    <p:cSldViewPr snapToGrid="0">
      <p:cViewPr varScale="1">
        <p:scale>
          <a:sx n="66" d="100"/>
          <a:sy n="66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CF7A-ACD7-4847-99A5-533CA1D4E4F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9EE4-51EF-44BC-A962-B42B71DB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88BDD5-9488-4A5F-B3C3-43202F18F38B}" type="slidenum">
              <a:rPr lang="ar-SA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2515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BC8CEE-089B-4F8F-B23A-E31F1A912970}" type="slidenum">
              <a:rPr lang="ar-SA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11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6814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4F57AA-BFC8-4F83-8B99-F7F5022A4228}" type="slidenum">
              <a:rPr lang="ar-SA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13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" y="657225"/>
            <a:ext cx="679767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4340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95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29EE4-51EF-44BC-A962-B42B71DBA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52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04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31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07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107F504-8F11-4E41-97F8-846FA7655B69}" type="datetime1">
              <a:rPr lang="en-US" smtClean="0">
                <a:solidFill>
                  <a:prstClr val="white"/>
                </a:solidFill>
              </a:rPr>
              <a:t>11/26/2019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C619-B2D0-4A8F-8B5B-3E7197E27313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E8BD-47D3-4DAC-B17D-02FF4480EE7C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7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9600" dirty="0">
                <a:solidFill>
                  <a:srgbClr val="549E39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CC0F-430A-4449-B4B6-263A40B6FC1D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0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41D6-9E6A-42C1-AF54-6F90C3912A2E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0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B9FA-5E22-4C13-A6BD-E39BEA08B790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5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841B-A44C-4859-B211-77C90C5F6CA2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2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27AB-30AA-4C9A-BB87-23267F8B5A83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0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EBFA-276E-497F-B7F9-63A0710ED5C9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7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626F-4F81-436E-B394-068A0882E583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5E2C-9B37-4B7D-9369-4AB154EF7DB4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94DD-C37A-42AE-9047-9B98EFE1723B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689-7F9C-45AF-96C0-5F06427E0B75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FC9E-76BD-4897-985A-6A8CEB2527FB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3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3245-4F5C-459A-8833-611A5D3845CA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0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1D21-040D-4788-B8A1-C9D3E93F1E3A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4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36EA-A059-45C1-BDAE-4246323B5F86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549E3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11C993-0958-4A94-897E-D136D0CABB48}" type="datetime1">
              <a:rPr lang="en-US" smtClean="0">
                <a:solidFill>
                  <a:srgbClr val="549E39"/>
                </a:solidFill>
              </a:rPr>
              <a:t>11/26/2019</a:t>
            </a:fld>
            <a:endParaRPr lang="en-US">
              <a:solidFill>
                <a:srgbClr val="549E3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zard_(computer_architecture)#Operand_forwarding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zard_(computer_architecture)#Operand_forward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/>
              <a:t>Pipelined </a:t>
            </a:r>
            <a:r>
              <a:rPr lang="en-US" altLang="en-US" sz="4800" dirty="0" smtClean="0"/>
              <a:t>Processor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Instruction Types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Arithmetic &amp; Logical</a:t>
            </a:r>
            <a:r>
              <a:rPr lang="en-US" altLang="en-US"/>
              <a:t> - manipulate data in registers</a:t>
            </a:r>
            <a:br>
              <a:rPr lang="en-US" altLang="en-US"/>
            </a:b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add $s1, $s2, $s3	$s1 = $s2 + $s3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or $s3, $s4, $s5	$s3 = $s4 OR $s5</a:t>
            </a:r>
          </a:p>
          <a:p>
            <a:r>
              <a:rPr lang="en-US" altLang="en-US">
                <a:solidFill>
                  <a:srgbClr val="990000"/>
                </a:solidFill>
              </a:rPr>
              <a:t>Data Transfer</a:t>
            </a:r>
            <a:r>
              <a:rPr lang="en-US" altLang="en-US"/>
              <a:t> - move register data to/from memory</a:t>
            </a:r>
            <a:br>
              <a:rPr lang="en-US" altLang="en-US"/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lw $s1, 100($s2)	$s1 = Memory[$s2 + 100]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sw $s1, 100($s2)	Memory[$s2 + 100] = $s1</a:t>
            </a:r>
          </a:p>
          <a:p>
            <a:r>
              <a:rPr lang="en-US" altLang="en-US">
                <a:solidFill>
                  <a:srgbClr val="990000"/>
                </a:solidFill>
              </a:rPr>
              <a:t>Branch</a:t>
            </a:r>
            <a:r>
              <a:rPr lang="en-US" altLang="en-US"/>
              <a:t> - alter program flow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beq $s1, $s2, 25	if ($s1==$s1) PC = PC + 4 + 4*25</a:t>
            </a:r>
          </a:p>
        </p:txBody>
      </p:sp>
    </p:spTree>
    <p:extLst>
      <p:ext uri="{BB962C8B-B14F-4D97-AF65-F5344CB8AC3E}">
        <p14:creationId xmlns:p14="http://schemas.microsoft.com/office/powerpoint/2010/main" val="228475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814" y="2790371"/>
            <a:ext cx="821541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 Step suitable for all RISC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576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1679" y="2452910"/>
            <a:ext cx="828309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58400" y="2590800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44799"/>
            <a:ext cx="823460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10448467" cy="34163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 von Neumann architecture, the process of executing an instruction involves several steps. </a:t>
            </a:r>
          </a:p>
          <a:p>
            <a:pPr algn="just"/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Instruction fetch (IF)</a:t>
            </a:r>
            <a:r>
              <a:rPr lang="en-US" dirty="0"/>
              <a:t>. Retrieval of instructions from cache (or </a:t>
            </a:r>
            <a:r>
              <a:rPr lang="en-US" dirty="0" smtClean="0"/>
              <a:t>main memory).</a:t>
            </a:r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Instruction </a:t>
            </a:r>
            <a:r>
              <a:rPr lang="en-US" b="1" dirty="0"/>
              <a:t>decoding (ID)</a:t>
            </a:r>
            <a:r>
              <a:rPr lang="en-US" dirty="0"/>
              <a:t>. Identification of the operation to be </a:t>
            </a:r>
            <a:r>
              <a:rPr lang="en-US" dirty="0" smtClean="0"/>
              <a:t>performed.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Operand </a:t>
            </a:r>
            <a:r>
              <a:rPr lang="en-US" b="1" dirty="0"/>
              <a:t>fetch (OF</a:t>
            </a:r>
            <a:r>
              <a:rPr lang="en-US" b="1" dirty="0" smtClean="0"/>
              <a:t>)/</a:t>
            </a:r>
            <a:r>
              <a:rPr lang="en-US" dirty="0" smtClean="0"/>
              <a:t>. </a:t>
            </a:r>
            <a:r>
              <a:rPr lang="en-US" dirty="0"/>
              <a:t>Decoding and retrieval of any required </a:t>
            </a:r>
            <a:r>
              <a:rPr lang="en-US" dirty="0" smtClean="0"/>
              <a:t>operands.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Execution </a:t>
            </a:r>
            <a:r>
              <a:rPr lang="en-US" b="1" dirty="0"/>
              <a:t>(EX)</a:t>
            </a:r>
            <a:r>
              <a:rPr lang="en-US" dirty="0"/>
              <a:t>. Performing the operation on the </a:t>
            </a:r>
            <a:r>
              <a:rPr lang="en-US" dirty="0" smtClean="0"/>
              <a:t>operands.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smtClean="0"/>
              <a:t>Write-back </a:t>
            </a:r>
            <a:r>
              <a:rPr lang="en-US" b="1" dirty="0"/>
              <a:t>(WB)</a:t>
            </a:r>
            <a:r>
              <a:rPr lang="en-US" dirty="0"/>
              <a:t>. Updating the destination operands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573"/>
          <a:stretch/>
        </p:blipFill>
        <p:spPr>
          <a:xfrm>
            <a:off x="8773467" y="-42794"/>
            <a:ext cx="3376358" cy="6948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2610" y="14763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An instruction pipeline increases the performance of a processor by overlapping the processing of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several different instructions.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Instruction </a:t>
            </a:r>
            <a:r>
              <a:rPr lang="en-US" dirty="0"/>
              <a:t>pipeline overlaps the process of the preceding stages for different instructions to achieve </a:t>
            </a:r>
            <a:r>
              <a:rPr lang="en-US" dirty="0" smtClean="0"/>
              <a:t>a much </a:t>
            </a:r>
            <a:r>
              <a:rPr lang="en-US" dirty="0"/>
              <a:t>lower total completion time, on average, for a series of instructions.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7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4806" y="427581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Pipelined </a:t>
            </a:r>
            <a:r>
              <a:rPr lang="en-US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Datapath</a:t>
            </a:r>
            <a:endParaRPr lang="en-US" alt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54932" y="1721615"/>
            <a:ext cx="9033670" cy="3416300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 altLang="en-US" dirty="0" smtClean="0"/>
              <a:t>Pipeline registers, in </a:t>
            </a:r>
            <a:r>
              <a:rPr lang="en-US" altLang="en-US" dirty="0" smtClean="0">
                <a:solidFill>
                  <a:srgbClr val="006600"/>
                </a:solidFill>
              </a:rPr>
              <a:t>green</a:t>
            </a:r>
            <a:r>
              <a:rPr lang="en-US" altLang="en-US" dirty="0" smtClean="0"/>
              <a:t>, separate each pipeline stage</a:t>
            </a:r>
          </a:p>
          <a:p>
            <a:pPr eaLnBrk="1" hangingPunct="1"/>
            <a:r>
              <a:rPr lang="en-US" altLang="en-US" dirty="0" smtClean="0"/>
              <a:t>Pipeline registers are labeled by the stages they separate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3490" y="2853559"/>
            <a:ext cx="8633096" cy="3709827"/>
            <a:chOff x="2135188" y="2781300"/>
            <a:chExt cx="8137526" cy="3419475"/>
          </a:xfrm>
        </p:grpSpPr>
        <p:sp>
          <p:nvSpPr>
            <p:cNvPr id="19458" name="Freeform 212"/>
            <p:cNvSpPr>
              <a:spLocks/>
            </p:cNvSpPr>
            <p:nvPr/>
          </p:nvSpPr>
          <p:spPr bwMode="auto">
            <a:xfrm>
              <a:off x="5556250" y="4868863"/>
              <a:ext cx="4356100" cy="1331912"/>
            </a:xfrm>
            <a:custGeom>
              <a:avLst/>
              <a:gdLst>
                <a:gd name="T0" fmla="*/ 2147483646 w 2744"/>
                <a:gd name="T1" fmla="*/ 0 h 839"/>
                <a:gd name="T2" fmla="*/ 2147483646 w 2744"/>
                <a:gd name="T3" fmla="*/ 0 h 839"/>
                <a:gd name="T4" fmla="*/ 2147483646 w 2744"/>
                <a:gd name="T5" fmla="*/ 2114409506 h 839"/>
                <a:gd name="T6" fmla="*/ 0 w 2744"/>
                <a:gd name="T7" fmla="*/ 2114409506 h 839"/>
                <a:gd name="T8" fmla="*/ 0 w 2744"/>
                <a:gd name="T9" fmla="*/ 1086186142 h 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4" h="839">
                  <a:moveTo>
                    <a:pt x="2608" y="0"/>
                  </a:moveTo>
                  <a:lnTo>
                    <a:pt x="2744" y="0"/>
                  </a:lnTo>
                  <a:lnTo>
                    <a:pt x="2744" y="839"/>
                  </a:lnTo>
                  <a:lnTo>
                    <a:pt x="0" y="839"/>
                  </a:lnTo>
                  <a:lnTo>
                    <a:pt x="0" y="43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Line 111"/>
            <p:cNvSpPr>
              <a:spLocks noChangeShapeType="1"/>
            </p:cNvSpPr>
            <p:nvPr/>
          </p:nvSpPr>
          <p:spPr bwMode="auto">
            <a:xfrm flipV="1">
              <a:off x="4511675" y="4135438"/>
              <a:ext cx="1404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112"/>
            <p:cNvSpPr>
              <a:spLocks noChangeShapeType="1"/>
            </p:cNvSpPr>
            <p:nvPr/>
          </p:nvSpPr>
          <p:spPr bwMode="auto">
            <a:xfrm>
              <a:off x="4511675" y="3703638"/>
              <a:ext cx="1404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13"/>
            <p:cNvSpPr>
              <a:spLocks noChangeShapeType="1"/>
            </p:cNvSpPr>
            <p:nvPr/>
          </p:nvSpPr>
          <p:spPr bwMode="auto">
            <a:xfrm flipV="1">
              <a:off x="7138988" y="4243388"/>
              <a:ext cx="0" cy="3238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Text Box 122"/>
            <p:cNvSpPr txBox="1">
              <a:spLocks noChangeArrowheads="1"/>
            </p:cNvSpPr>
            <p:nvPr/>
          </p:nvSpPr>
          <p:spPr bwMode="auto">
            <a:xfrm>
              <a:off x="4565650" y="4397376"/>
              <a:ext cx="23018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Rs</a:t>
              </a:r>
            </a:p>
          </p:txBody>
        </p:sp>
        <p:sp>
          <p:nvSpPr>
            <p:cNvPr id="19465" name="Text Box 123"/>
            <p:cNvSpPr txBox="1">
              <a:spLocks noChangeArrowheads="1"/>
            </p:cNvSpPr>
            <p:nvPr/>
          </p:nvSpPr>
          <p:spPr bwMode="auto">
            <a:xfrm>
              <a:off x="4565650" y="4746626"/>
              <a:ext cx="1841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Rt</a:t>
              </a:r>
            </a:p>
          </p:txBody>
        </p:sp>
        <p:sp>
          <p:nvSpPr>
            <p:cNvPr id="19466" name="Line 124"/>
            <p:cNvSpPr>
              <a:spLocks noChangeShapeType="1"/>
            </p:cNvSpPr>
            <p:nvPr/>
          </p:nvSpPr>
          <p:spPr bwMode="auto">
            <a:xfrm>
              <a:off x="4521200" y="59563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1265" name="Group 209"/>
            <p:cNvGrpSpPr>
              <a:grpSpLocks/>
            </p:cNvGrpSpPr>
            <p:nvPr/>
          </p:nvGrpSpPr>
          <p:grpSpPr bwMode="auto">
            <a:xfrm>
              <a:off x="4338639" y="3465513"/>
              <a:ext cx="5362575" cy="2608262"/>
              <a:chOff x="1773" y="2101"/>
              <a:chExt cx="3378" cy="1643"/>
            </a:xfrm>
          </p:grpSpPr>
          <p:sp>
            <p:nvSpPr>
              <p:cNvPr id="19553" name="Rectangle 119"/>
              <p:cNvSpPr>
                <a:spLocks noChangeArrowheads="1"/>
              </p:cNvSpPr>
              <p:nvPr/>
            </p:nvSpPr>
            <p:spPr bwMode="auto">
              <a:xfrm>
                <a:off x="5036" y="2523"/>
                <a:ext cx="115" cy="1221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4" name="Rectangle 120"/>
              <p:cNvSpPr>
                <a:spLocks noChangeArrowheads="1"/>
              </p:cNvSpPr>
              <p:nvPr/>
            </p:nvSpPr>
            <p:spPr bwMode="auto">
              <a:xfrm>
                <a:off x="3789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5" name="Rectangle 121"/>
              <p:cNvSpPr>
                <a:spLocks noChangeArrowheads="1"/>
              </p:cNvSpPr>
              <p:nvPr/>
            </p:nvSpPr>
            <p:spPr bwMode="auto">
              <a:xfrm>
                <a:off x="2767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6" name="Rectangle 125"/>
              <p:cNvSpPr>
                <a:spLocks noChangeArrowheads="1"/>
              </p:cNvSpPr>
              <p:nvPr/>
            </p:nvSpPr>
            <p:spPr bwMode="auto">
              <a:xfrm>
                <a:off x="1773" y="2101"/>
                <a:ext cx="115" cy="1643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468" name="Text Box 126"/>
            <p:cNvSpPr txBox="1">
              <a:spLocks noChangeArrowheads="1"/>
            </p:cNvSpPr>
            <p:nvPr/>
          </p:nvSpPr>
          <p:spPr bwMode="auto">
            <a:xfrm>
              <a:off x="4640263" y="3906838"/>
              <a:ext cx="4111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Imm26</a:t>
              </a:r>
            </a:p>
          </p:txBody>
        </p:sp>
        <p:sp>
          <p:nvSpPr>
            <p:cNvPr id="19469" name="Text Box 127"/>
            <p:cNvSpPr txBox="1">
              <a:spLocks noChangeArrowheads="1"/>
            </p:cNvSpPr>
            <p:nvPr/>
          </p:nvSpPr>
          <p:spPr bwMode="auto">
            <a:xfrm>
              <a:off x="3241675" y="4424363"/>
              <a:ext cx="914400" cy="109696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9144" rIns="9144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Instruction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200" b="1"/>
                <a:t>Memory</a:t>
              </a:r>
            </a:p>
          </p:txBody>
        </p:sp>
        <p:sp>
          <p:nvSpPr>
            <p:cNvPr id="19470" name="Line 128"/>
            <p:cNvSpPr>
              <a:spLocks noChangeShapeType="1"/>
            </p:cNvSpPr>
            <p:nvPr/>
          </p:nvSpPr>
          <p:spPr bwMode="auto">
            <a:xfrm>
              <a:off x="4521200" y="4627563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29"/>
            <p:cNvSpPr>
              <a:spLocks noChangeShapeType="1"/>
            </p:cNvSpPr>
            <p:nvPr/>
          </p:nvSpPr>
          <p:spPr bwMode="auto">
            <a:xfrm>
              <a:off x="2967039" y="4608513"/>
              <a:ext cx="2746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30"/>
            <p:cNvSpPr>
              <a:spLocks noChangeShapeType="1"/>
            </p:cNvSpPr>
            <p:nvPr/>
          </p:nvSpPr>
          <p:spPr bwMode="auto">
            <a:xfrm>
              <a:off x="2600326" y="4608513"/>
              <a:ext cx="182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Text Box 131"/>
            <p:cNvSpPr txBox="1">
              <a:spLocks noChangeArrowheads="1"/>
            </p:cNvSpPr>
            <p:nvPr/>
          </p:nvSpPr>
          <p:spPr bwMode="auto">
            <a:xfrm>
              <a:off x="3516314" y="3557588"/>
              <a:ext cx="365125" cy="27305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/>
                <a:t>Inc</a:t>
              </a:r>
            </a:p>
          </p:txBody>
        </p:sp>
        <p:sp>
          <p:nvSpPr>
            <p:cNvPr id="19474" name="Text Box 132"/>
            <p:cNvSpPr txBox="1">
              <a:spLocks noChangeArrowheads="1"/>
            </p:cNvSpPr>
            <p:nvPr/>
          </p:nvSpPr>
          <p:spPr bwMode="auto">
            <a:xfrm rot="16200000">
              <a:off x="2463007" y="4515644"/>
              <a:ext cx="823912" cy="18415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PC</a:t>
              </a:r>
            </a:p>
          </p:txBody>
        </p:sp>
        <p:sp>
          <p:nvSpPr>
            <p:cNvPr id="19475" name="Text Box 133"/>
            <p:cNvSpPr txBox="1">
              <a:spLocks noChangeArrowheads="1"/>
            </p:cNvSpPr>
            <p:nvPr/>
          </p:nvSpPr>
          <p:spPr bwMode="auto">
            <a:xfrm rot="16200000">
              <a:off x="2760663" y="3989388"/>
              <a:ext cx="228600" cy="1841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00</a:t>
              </a:r>
            </a:p>
          </p:txBody>
        </p:sp>
        <p:sp>
          <p:nvSpPr>
            <p:cNvPr id="19476" name="Line 134"/>
            <p:cNvSpPr>
              <a:spLocks noChangeShapeType="1"/>
            </p:cNvSpPr>
            <p:nvPr/>
          </p:nvSpPr>
          <p:spPr bwMode="auto">
            <a:xfrm flipV="1">
              <a:off x="3881438" y="3694113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77" name="Group 135"/>
            <p:cNvGrpSpPr>
              <a:grpSpLocks/>
            </p:cNvGrpSpPr>
            <p:nvPr/>
          </p:nvGrpSpPr>
          <p:grpSpPr bwMode="auto">
            <a:xfrm>
              <a:off x="2417763" y="4197351"/>
              <a:ext cx="182562" cy="822325"/>
              <a:chOff x="499" y="3024"/>
              <a:chExt cx="115" cy="518"/>
            </a:xfrm>
          </p:grpSpPr>
          <p:sp>
            <p:nvSpPr>
              <p:cNvPr id="19549" name="AutoShape 136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50" name="Rectangle 137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51" name="Rectangle 138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0</a:t>
                </a:r>
              </a:p>
            </p:txBody>
          </p:sp>
          <p:sp>
            <p:nvSpPr>
              <p:cNvPr id="19552" name="Rectangle 139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</p:grpSp>
        <p:sp>
          <p:nvSpPr>
            <p:cNvPr id="19478" name="Freeform 140"/>
            <p:cNvSpPr>
              <a:spLocks/>
            </p:cNvSpPr>
            <p:nvPr/>
          </p:nvSpPr>
          <p:spPr bwMode="auto">
            <a:xfrm>
              <a:off x="3059113" y="3694113"/>
              <a:ext cx="457200" cy="914400"/>
            </a:xfrm>
            <a:custGeom>
              <a:avLst/>
              <a:gdLst>
                <a:gd name="T0" fmla="*/ 0 w 259"/>
                <a:gd name="T1" fmla="*/ 1318812871 h 634"/>
                <a:gd name="T2" fmla="*/ 0 w 259"/>
                <a:gd name="T3" fmla="*/ 0 h 634"/>
                <a:gd name="T4" fmla="*/ 807072741 w 259"/>
                <a:gd name="T5" fmla="*/ 0 h 6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634">
                  <a:moveTo>
                    <a:pt x="0" y="634"/>
                  </a:moveTo>
                  <a:lnTo>
                    <a:pt x="0" y="0"/>
                  </a:lnTo>
                  <a:lnTo>
                    <a:pt x="259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9" name="Rectangle 141"/>
            <p:cNvSpPr>
              <a:spLocks noChangeArrowheads="1"/>
            </p:cNvSpPr>
            <p:nvPr/>
          </p:nvSpPr>
          <p:spPr bwMode="auto">
            <a:xfrm>
              <a:off x="3287714" y="4516438"/>
              <a:ext cx="503237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Address</a:t>
              </a:r>
            </a:p>
          </p:txBody>
        </p:sp>
        <p:sp>
          <p:nvSpPr>
            <p:cNvPr id="19480" name="Rectangle 142"/>
            <p:cNvSpPr>
              <a:spLocks noChangeArrowheads="1"/>
            </p:cNvSpPr>
            <p:nvPr/>
          </p:nvSpPr>
          <p:spPr bwMode="auto">
            <a:xfrm>
              <a:off x="3424239" y="4791076"/>
              <a:ext cx="687387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en-US" sz="1000"/>
                <a:t>Instruction</a:t>
              </a:r>
            </a:p>
          </p:txBody>
        </p:sp>
        <p:sp>
          <p:nvSpPr>
            <p:cNvPr id="19481" name="Line 143"/>
            <p:cNvSpPr>
              <a:spLocks noChangeShapeType="1"/>
            </p:cNvSpPr>
            <p:nvPr/>
          </p:nvSpPr>
          <p:spPr bwMode="auto">
            <a:xfrm>
              <a:off x="4156075" y="4883150"/>
              <a:ext cx="184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144"/>
            <p:cNvSpPr txBox="1">
              <a:spLocks noChangeArrowheads="1"/>
            </p:cNvSpPr>
            <p:nvPr/>
          </p:nvSpPr>
          <p:spPr bwMode="auto">
            <a:xfrm>
              <a:off x="5024438" y="4425950"/>
              <a:ext cx="711200" cy="11128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200" b="1"/>
                <a:t>Register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en-US" sz="1200" b="1"/>
                <a:t>File</a:t>
              </a:r>
            </a:p>
            <a:p>
              <a:pPr algn="ctr" eaLnBrk="1" hangingPunct="1"/>
              <a:endParaRPr lang="en-US" altLang="en-US" sz="1200" b="1"/>
            </a:p>
            <a:p>
              <a:pPr algn="ctr" eaLnBrk="1" hangingPunct="1"/>
              <a:endParaRPr lang="en-US" altLang="en-US" sz="1200"/>
            </a:p>
          </p:txBody>
        </p:sp>
        <p:grpSp>
          <p:nvGrpSpPr>
            <p:cNvPr id="19483" name="Group 145"/>
            <p:cNvGrpSpPr>
              <a:grpSpLocks/>
            </p:cNvGrpSpPr>
            <p:nvPr/>
          </p:nvGrpSpPr>
          <p:grpSpPr bwMode="auto">
            <a:xfrm>
              <a:off x="6897688" y="4459289"/>
              <a:ext cx="457200" cy="1044575"/>
              <a:chOff x="3936" y="1152"/>
              <a:chExt cx="288" cy="768"/>
            </a:xfrm>
          </p:grpSpPr>
          <p:sp>
            <p:nvSpPr>
              <p:cNvPr id="19547" name="Freeform 146"/>
              <p:cNvSpPr>
                <a:spLocks/>
              </p:cNvSpPr>
              <p:nvPr/>
            </p:nvSpPr>
            <p:spPr bwMode="auto">
              <a:xfrm rot="-5400000">
                <a:off x="3696" y="1392"/>
                <a:ext cx="768" cy="288"/>
              </a:xfrm>
              <a:custGeom>
                <a:avLst/>
                <a:gdLst>
                  <a:gd name="T0" fmla="*/ 0 w 768"/>
                  <a:gd name="T1" fmla="*/ 0 h 288"/>
                  <a:gd name="T2" fmla="*/ 144 w 768"/>
                  <a:gd name="T3" fmla="*/ 288 h 288"/>
                  <a:gd name="T4" fmla="*/ 624 w 768"/>
                  <a:gd name="T5" fmla="*/ 288 h 288"/>
                  <a:gd name="T6" fmla="*/ 768 w 768"/>
                  <a:gd name="T7" fmla="*/ 0 h 288"/>
                  <a:gd name="T8" fmla="*/ 480 w 768"/>
                  <a:gd name="T9" fmla="*/ 0 h 288"/>
                  <a:gd name="T10" fmla="*/ 384 w 768"/>
                  <a:gd name="T11" fmla="*/ 96 h 288"/>
                  <a:gd name="T12" fmla="*/ 288 w 768"/>
                  <a:gd name="T13" fmla="*/ 0 h 288"/>
                  <a:gd name="T14" fmla="*/ 0 w 768"/>
                  <a:gd name="T15" fmla="*/ 0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68" h="288">
                    <a:moveTo>
                      <a:pt x="0" y="0"/>
                    </a:moveTo>
                    <a:lnTo>
                      <a:pt x="144" y="288"/>
                    </a:lnTo>
                    <a:lnTo>
                      <a:pt x="624" y="288"/>
                    </a:lnTo>
                    <a:lnTo>
                      <a:pt x="768" y="0"/>
                    </a:lnTo>
                    <a:lnTo>
                      <a:pt x="480" y="0"/>
                    </a:lnTo>
                    <a:lnTo>
                      <a:pt x="384" y="96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8" name="Rectangle 147"/>
              <p:cNvSpPr>
                <a:spLocks noChangeArrowheads="1"/>
              </p:cNvSpPr>
              <p:nvPr/>
            </p:nvSpPr>
            <p:spPr bwMode="auto">
              <a:xfrm>
                <a:off x="3984" y="1296"/>
                <a:ext cx="24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L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400"/>
                  <a:t>U</a:t>
                </a:r>
              </a:p>
            </p:txBody>
          </p:sp>
        </p:grpSp>
        <p:sp>
          <p:nvSpPr>
            <p:cNvPr id="19484" name="Line 148"/>
            <p:cNvSpPr>
              <a:spLocks noChangeShapeType="1"/>
            </p:cNvSpPr>
            <p:nvPr/>
          </p:nvSpPr>
          <p:spPr bwMode="auto">
            <a:xfrm>
              <a:off x="6096001" y="4603750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85" name="Group 149"/>
            <p:cNvGrpSpPr>
              <a:grpSpLocks/>
            </p:cNvGrpSpPr>
            <p:nvPr/>
          </p:nvGrpSpPr>
          <p:grpSpPr bwMode="auto">
            <a:xfrm>
              <a:off x="6532563" y="5072063"/>
              <a:ext cx="182562" cy="539750"/>
              <a:chOff x="499" y="3024"/>
              <a:chExt cx="115" cy="518"/>
            </a:xfrm>
          </p:grpSpPr>
          <p:sp>
            <p:nvSpPr>
              <p:cNvPr id="19543" name="AutoShape 150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44" name="Rectangle 151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45" name="Rectangle 152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  <p:sp>
            <p:nvSpPr>
              <p:cNvPr id="19546" name="Rectangle 153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</p:grpSp>
        <p:sp>
          <p:nvSpPr>
            <p:cNvPr id="19486" name="Line 154"/>
            <p:cNvSpPr>
              <a:spLocks noChangeShapeType="1"/>
            </p:cNvSpPr>
            <p:nvPr/>
          </p:nvSpPr>
          <p:spPr bwMode="auto">
            <a:xfrm>
              <a:off x="6716713" y="5341938"/>
              <a:ext cx="18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155"/>
            <p:cNvSpPr>
              <a:spLocks noChangeShapeType="1"/>
            </p:cNvSpPr>
            <p:nvPr/>
          </p:nvSpPr>
          <p:spPr bwMode="auto">
            <a:xfrm>
              <a:off x="4429125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8" name="Line 156"/>
            <p:cNvSpPr>
              <a:spLocks noChangeShapeType="1"/>
            </p:cNvSpPr>
            <p:nvPr/>
          </p:nvSpPr>
          <p:spPr bwMode="auto">
            <a:xfrm>
              <a:off x="5999163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9" name="Line 157"/>
            <p:cNvSpPr>
              <a:spLocks noChangeShapeType="1"/>
            </p:cNvSpPr>
            <p:nvPr/>
          </p:nvSpPr>
          <p:spPr bwMode="auto">
            <a:xfrm>
              <a:off x="7629525" y="2827339"/>
              <a:ext cx="0" cy="3246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0" name="Line 158"/>
            <p:cNvSpPr>
              <a:spLocks noChangeShapeType="1"/>
            </p:cNvSpPr>
            <p:nvPr/>
          </p:nvSpPr>
          <p:spPr bwMode="auto">
            <a:xfrm>
              <a:off x="9623425" y="2838451"/>
              <a:ext cx="0" cy="323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1" name="Line 159"/>
            <p:cNvSpPr>
              <a:spLocks noChangeShapeType="1"/>
            </p:cNvSpPr>
            <p:nvPr/>
          </p:nvSpPr>
          <p:spPr bwMode="auto">
            <a:xfrm flipV="1">
              <a:off x="6096001" y="4135438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160"/>
            <p:cNvSpPr>
              <a:spLocks/>
            </p:cNvSpPr>
            <p:nvPr/>
          </p:nvSpPr>
          <p:spPr bwMode="auto">
            <a:xfrm>
              <a:off x="6346825" y="5035551"/>
              <a:ext cx="185738" cy="468313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30860069 h 950"/>
                <a:gd name="T4" fmla="*/ 239573643 w 144"/>
                <a:gd name="T5" fmla="*/ 230860069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3" name="Line 161"/>
            <p:cNvSpPr>
              <a:spLocks noChangeShapeType="1"/>
            </p:cNvSpPr>
            <p:nvPr/>
          </p:nvSpPr>
          <p:spPr bwMode="auto">
            <a:xfrm>
              <a:off x="7721600" y="4973638"/>
              <a:ext cx="319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Text Box 162"/>
            <p:cNvSpPr txBox="1">
              <a:spLocks noChangeArrowheads="1"/>
            </p:cNvSpPr>
            <p:nvPr/>
          </p:nvSpPr>
          <p:spPr bwMode="auto">
            <a:xfrm>
              <a:off x="8040689" y="4746626"/>
              <a:ext cx="898525" cy="10969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Data</a:t>
              </a:r>
            </a:p>
            <a:p>
              <a:pPr algn="ctr" eaLnBrk="1" hangingPunct="1"/>
              <a:r>
                <a:rPr lang="en-US" altLang="en-US" sz="1200" b="1"/>
                <a:t>Memory</a:t>
              </a:r>
            </a:p>
          </p:txBody>
        </p:sp>
        <p:sp>
          <p:nvSpPr>
            <p:cNvPr id="19495" name="Rectangle 163"/>
            <p:cNvSpPr>
              <a:spLocks noChangeArrowheads="1"/>
            </p:cNvSpPr>
            <p:nvPr/>
          </p:nvSpPr>
          <p:spPr bwMode="auto">
            <a:xfrm>
              <a:off x="8040689" y="4883151"/>
              <a:ext cx="549275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Address</a:t>
              </a:r>
            </a:p>
          </p:txBody>
        </p:sp>
        <p:sp>
          <p:nvSpPr>
            <p:cNvPr id="19496" name="Rectangle 164"/>
            <p:cNvSpPr>
              <a:spLocks noChangeArrowheads="1"/>
            </p:cNvSpPr>
            <p:nvPr/>
          </p:nvSpPr>
          <p:spPr bwMode="auto">
            <a:xfrm>
              <a:off x="8040689" y="5567363"/>
              <a:ext cx="549275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Data_in</a:t>
              </a:r>
            </a:p>
          </p:txBody>
        </p:sp>
        <p:grpSp>
          <p:nvGrpSpPr>
            <p:cNvPr id="19497" name="Group 165"/>
            <p:cNvGrpSpPr>
              <a:grpSpLocks/>
            </p:cNvGrpSpPr>
            <p:nvPr/>
          </p:nvGrpSpPr>
          <p:grpSpPr bwMode="auto">
            <a:xfrm>
              <a:off x="9153526" y="4471989"/>
              <a:ext cx="182563" cy="822325"/>
              <a:chOff x="499" y="3024"/>
              <a:chExt cx="115" cy="518"/>
            </a:xfrm>
          </p:grpSpPr>
          <p:sp>
            <p:nvSpPr>
              <p:cNvPr id="19539" name="AutoShape 166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40" name="Rectangle 167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41" name="Rectangle 168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0</a:t>
                </a:r>
              </a:p>
            </p:txBody>
          </p:sp>
          <p:sp>
            <p:nvSpPr>
              <p:cNvPr id="19542" name="Rectangle 169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</p:grpSp>
        <p:sp>
          <p:nvSpPr>
            <p:cNvPr id="19498" name="Rectangle 170"/>
            <p:cNvSpPr>
              <a:spLocks noChangeArrowheads="1"/>
            </p:cNvSpPr>
            <p:nvPr/>
          </p:nvSpPr>
          <p:spPr bwMode="auto">
            <a:xfrm rot="16200000">
              <a:off x="5320506" y="5195094"/>
              <a:ext cx="50323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BusW</a:t>
              </a:r>
            </a:p>
          </p:txBody>
        </p:sp>
        <p:sp>
          <p:nvSpPr>
            <p:cNvPr id="19499" name="Text Box 171"/>
            <p:cNvSpPr txBox="1">
              <a:spLocks noChangeArrowheads="1"/>
            </p:cNvSpPr>
            <p:nvPr/>
          </p:nvSpPr>
          <p:spPr bwMode="auto">
            <a:xfrm>
              <a:off x="8040689" y="4379913"/>
              <a:ext cx="73183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ALU result</a:t>
              </a:r>
            </a:p>
          </p:txBody>
        </p:sp>
        <p:sp>
          <p:nvSpPr>
            <p:cNvPr id="19500" name="Text Box 172"/>
            <p:cNvSpPr txBox="1">
              <a:spLocks noChangeArrowheads="1"/>
            </p:cNvSpPr>
            <p:nvPr/>
          </p:nvSpPr>
          <p:spPr bwMode="auto">
            <a:xfrm>
              <a:off x="4429125" y="2781300"/>
              <a:ext cx="16002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ID = Decode</a:t>
              </a:r>
            </a:p>
          </p:txBody>
        </p:sp>
        <p:sp>
          <p:nvSpPr>
            <p:cNvPr id="19501" name="Text Box 173"/>
            <p:cNvSpPr txBox="1">
              <a:spLocks noChangeArrowheads="1"/>
            </p:cNvSpPr>
            <p:nvPr/>
          </p:nvSpPr>
          <p:spPr bwMode="auto">
            <a:xfrm>
              <a:off x="6029325" y="2781300"/>
              <a:ext cx="16002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EX = Execute</a:t>
              </a:r>
            </a:p>
          </p:txBody>
        </p:sp>
        <p:sp>
          <p:nvSpPr>
            <p:cNvPr id="19502" name="Text Box 174"/>
            <p:cNvSpPr txBox="1">
              <a:spLocks noChangeArrowheads="1"/>
            </p:cNvSpPr>
            <p:nvPr/>
          </p:nvSpPr>
          <p:spPr bwMode="auto">
            <a:xfrm>
              <a:off x="2316164" y="2781300"/>
              <a:ext cx="20208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IF = Instruction Fetch</a:t>
              </a:r>
            </a:p>
          </p:txBody>
        </p:sp>
        <p:sp>
          <p:nvSpPr>
            <p:cNvPr id="19503" name="Text Box 175"/>
            <p:cNvSpPr txBox="1">
              <a:spLocks noChangeArrowheads="1"/>
            </p:cNvSpPr>
            <p:nvPr/>
          </p:nvSpPr>
          <p:spPr bwMode="auto">
            <a:xfrm>
              <a:off x="7629525" y="2781300"/>
              <a:ext cx="19939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MEM = Memory</a:t>
              </a:r>
            </a:p>
          </p:txBody>
        </p:sp>
        <p:sp>
          <p:nvSpPr>
            <p:cNvPr id="19504" name="Text Box 176"/>
            <p:cNvSpPr txBox="1">
              <a:spLocks noChangeArrowheads="1"/>
            </p:cNvSpPr>
            <p:nvPr/>
          </p:nvSpPr>
          <p:spPr bwMode="auto">
            <a:xfrm>
              <a:off x="9659939" y="2781300"/>
              <a:ext cx="6127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WB</a:t>
              </a:r>
            </a:p>
          </p:txBody>
        </p:sp>
        <p:sp>
          <p:nvSpPr>
            <p:cNvPr id="19505" name="Freeform 177"/>
            <p:cNvSpPr>
              <a:spLocks/>
            </p:cNvSpPr>
            <p:nvPr/>
          </p:nvSpPr>
          <p:spPr bwMode="auto">
            <a:xfrm>
              <a:off x="2235200" y="3465513"/>
              <a:ext cx="1828800" cy="868362"/>
            </a:xfrm>
            <a:custGeom>
              <a:avLst/>
              <a:gdLst>
                <a:gd name="T0" fmla="*/ 2147483646 w 1152"/>
                <a:gd name="T1" fmla="*/ 362902291 h 547"/>
                <a:gd name="T2" fmla="*/ 2147483646 w 1152"/>
                <a:gd name="T3" fmla="*/ 0 h 547"/>
                <a:gd name="T4" fmla="*/ 0 w 1152"/>
                <a:gd name="T5" fmla="*/ 0 h 547"/>
                <a:gd name="T6" fmla="*/ 0 w 1152"/>
                <a:gd name="T7" fmla="*/ 1378523881 h 547"/>
                <a:gd name="T8" fmla="*/ 289818763 w 1152"/>
                <a:gd name="T9" fmla="*/ 1378523881 h 5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547">
                  <a:moveTo>
                    <a:pt x="1152" y="144"/>
                  </a:moveTo>
                  <a:lnTo>
                    <a:pt x="1152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115" y="54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06" name="Line 178"/>
            <p:cNvSpPr>
              <a:spLocks noChangeShapeType="1"/>
            </p:cNvSpPr>
            <p:nvPr/>
          </p:nvSpPr>
          <p:spPr bwMode="auto">
            <a:xfrm>
              <a:off x="5735639" y="4603750"/>
              <a:ext cx="180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179"/>
            <p:cNvSpPr>
              <a:spLocks noChangeShapeType="1"/>
            </p:cNvSpPr>
            <p:nvPr/>
          </p:nvSpPr>
          <p:spPr bwMode="auto">
            <a:xfrm>
              <a:off x="5735639" y="5180013"/>
              <a:ext cx="1809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180"/>
            <p:cNvSpPr>
              <a:spLocks noChangeShapeType="1"/>
            </p:cNvSpPr>
            <p:nvPr/>
          </p:nvSpPr>
          <p:spPr bwMode="auto">
            <a:xfrm>
              <a:off x="7354888" y="4973638"/>
              <a:ext cx="18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181"/>
            <p:cNvSpPr>
              <a:spLocks noChangeShapeType="1"/>
            </p:cNvSpPr>
            <p:nvPr/>
          </p:nvSpPr>
          <p:spPr bwMode="auto">
            <a:xfrm flipV="1">
              <a:off x="6096001" y="3703638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Line 182"/>
            <p:cNvSpPr>
              <a:spLocks noChangeShapeType="1"/>
            </p:cNvSpPr>
            <p:nvPr/>
          </p:nvSpPr>
          <p:spPr bwMode="auto">
            <a:xfrm>
              <a:off x="9336089" y="4891088"/>
              <a:ext cx="179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183"/>
            <p:cNvSpPr>
              <a:spLocks noChangeShapeType="1"/>
            </p:cNvSpPr>
            <p:nvPr/>
          </p:nvSpPr>
          <p:spPr bwMode="auto">
            <a:xfrm>
              <a:off x="7721600" y="5683250"/>
              <a:ext cx="319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Freeform 184"/>
            <p:cNvSpPr>
              <a:spLocks/>
            </p:cNvSpPr>
            <p:nvPr/>
          </p:nvSpPr>
          <p:spPr bwMode="auto">
            <a:xfrm>
              <a:off x="7812089" y="4608514"/>
              <a:ext cx="1343025" cy="365125"/>
            </a:xfrm>
            <a:custGeom>
              <a:avLst/>
              <a:gdLst>
                <a:gd name="T0" fmla="*/ 0 w 807"/>
                <a:gd name="T1" fmla="*/ 579635938 h 230"/>
                <a:gd name="T2" fmla="*/ 0 w 807"/>
                <a:gd name="T3" fmla="*/ 0 h 230"/>
                <a:gd name="T4" fmla="*/ 2147483646 w 807"/>
                <a:gd name="T5" fmla="*/ 0 h 2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07" h="230">
                  <a:moveTo>
                    <a:pt x="0" y="230"/>
                  </a:moveTo>
                  <a:lnTo>
                    <a:pt x="0" y="0"/>
                  </a:lnTo>
                  <a:lnTo>
                    <a:pt x="80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13" name="Line 185"/>
            <p:cNvSpPr>
              <a:spLocks noChangeShapeType="1"/>
            </p:cNvSpPr>
            <p:nvPr/>
          </p:nvSpPr>
          <p:spPr bwMode="auto">
            <a:xfrm flipV="1">
              <a:off x="8939213" y="5143500"/>
              <a:ext cx="215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Text Box 186"/>
            <p:cNvSpPr txBox="1">
              <a:spLocks noChangeArrowheads="1"/>
            </p:cNvSpPr>
            <p:nvPr/>
          </p:nvSpPr>
          <p:spPr bwMode="auto">
            <a:xfrm>
              <a:off x="7145339" y="4279900"/>
              <a:ext cx="3190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zero</a:t>
              </a:r>
            </a:p>
          </p:txBody>
        </p:sp>
        <p:grpSp>
          <p:nvGrpSpPr>
            <p:cNvPr id="941266" name="Group 210"/>
            <p:cNvGrpSpPr>
              <a:grpSpLocks/>
            </p:cNvGrpSpPr>
            <p:nvPr/>
          </p:nvGrpSpPr>
          <p:grpSpPr bwMode="auto">
            <a:xfrm>
              <a:off x="4202113" y="3236914"/>
              <a:ext cx="5681662" cy="757237"/>
              <a:chOff x="1687" y="1957"/>
              <a:chExt cx="3579" cy="477"/>
            </a:xfrm>
          </p:grpSpPr>
          <p:sp>
            <p:nvSpPr>
              <p:cNvPr id="19535" name="Text Box 187"/>
              <p:cNvSpPr txBox="1">
                <a:spLocks noChangeArrowheads="1"/>
              </p:cNvSpPr>
              <p:nvPr/>
            </p:nvSpPr>
            <p:spPr bwMode="auto">
              <a:xfrm>
                <a:off x="1687" y="1957"/>
                <a:ext cx="288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IF/ID</a:t>
                </a:r>
              </a:p>
            </p:txBody>
          </p:sp>
          <p:sp>
            <p:nvSpPr>
              <p:cNvPr id="19536" name="Text Box 188"/>
              <p:cNvSpPr txBox="1">
                <a:spLocks noChangeArrowheads="1"/>
              </p:cNvSpPr>
              <p:nvPr/>
            </p:nvSpPr>
            <p:spPr bwMode="auto">
              <a:xfrm>
                <a:off x="2676" y="1957"/>
                <a:ext cx="288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ID/EX</a:t>
                </a:r>
              </a:p>
            </p:txBody>
          </p:sp>
          <p:sp>
            <p:nvSpPr>
              <p:cNvPr id="19537" name="Text Box 189"/>
              <p:cNvSpPr txBox="1">
                <a:spLocks noChangeArrowheads="1"/>
              </p:cNvSpPr>
              <p:nvPr/>
            </p:nvSpPr>
            <p:spPr bwMode="auto">
              <a:xfrm>
                <a:off x="3674" y="1957"/>
                <a:ext cx="345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EX/MEM</a:t>
                </a:r>
              </a:p>
            </p:txBody>
          </p:sp>
          <p:sp>
            <p:nvSpPr>
              <p:cNvPr id="19538" name="Text Box 190"/>
              <p:cNvSpPr txBox="1">
                <a:spLocks noChangeArrowheads="1"/>
              </p:cNvSpPr>
              <p:nvPr/>
            </p:nvSpPr>
            <p:spPr bwMode="auto">
              <a:xfrm>
                <a:off x="4921" y="2319"/>
                <a:ext cx="345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b="1"/>
                  <a:t>MEM/WB</a:t>
                </a:r>
              </a:p>
            </p:txBody>
          </p:sp>
        </p:grpSp>
        <p:sp>
          <p:nvSpPr>
            <p:cNvPr id="19516" name="Text Box 191"/>
            <p:cNvSpPr txBox="1">
              <a:spLocks noChangeArrowheads="1"/>
            </p:cNvSpPr>
            <p:nvPr/>
          </p:nvSpPr>
          <p:spPr bwMode="auto">
            <a:xfrm>
              <a:off x="4521200" y="5727701"/>
              <a:ext cx="2286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Rd</a:t>
              </a:r>
            </a:p>
          </p:txBody>
        </p:sp>
        <p:sp>
          <p:nvSpPr>
            <p:cNvPr id="19517" name="Line 192"/>
            <p:cNvSpPr>
              <a:spLocks noChangeShapeType="1"/>
            </p:cNvSpPr>
            <p:nvPr/>
          </p:nvSpPr>
          <p:spPr bwMode="auto">
            <a:xfrm>
              <a:off x="4521200" y="4975225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Freeform 193"/>
            <p:cNvSpPr>
              <a:spLocks/>
            </p:cNvSpPr>
            <p:nvPr/>
          </p:nvSpPr>
          <p:spPr bwMode="auto">
            <a:xfrm>
              <a:off x="4619626" y="4975226"/>
              <a:ext cx="130175" cy="671513"/>
            </a:xfrm>
            <a:custGeom>
              <a:avLst/>
              <a:gdLst>
                <a:gd name="T0" fmla="*/ 73676220 w 230"/>
                <a:gd name="T1" fmla="*/ 2147483646 h 29"/>
                <a:gd name="T2" fmla="*/ 0 w 230"/>
                <a:gd name="T3" fmla="*/ 2147483646 h 29"/>
                <a:gd name="T4" fmla="*/ 0 w 230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" h="29">
                  <a:moveTo>
                    <a:pt x="230" y="29"/>
                  </a:moveTo>
                  <a:lnTo>
                    <a:pt x="0" y="29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19" name="Rectangle 194"/>
            <p:cNvSpPr>
              <a:spLocks noChangeArrowheads="1"/>
            </p:cNvSpPr>
            <p:nvPr/>
          </p:nvSpPr>
          <p:spPr bwMode="auto">
            <a:xfrm rot="16200000">
              <a:off x="4937126" y="5172076"/>
              <a:ext cx="5492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 RW</a:t>
              </a:r>
            </a:p>
          </p:txBody>
        </p:sp>
        <p:sp>
          <p:nvSpPr>
            <p:cNvPr id="19520" name="Text Box 195"/>
            <p:cNvSpPr txBox="1">
              <a:spLocks noChangeArrowheads="1"/>
            </p:cNvSpPr>
            <p:nvPr/>
          </p:nvSpPr>
          <p:spPr bwMode="auto">
            <a:xfrm>
              <a:off x="6888164" y="3595688"/>
              <a:ext cx="503237" cy="6477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1400"/>
                <a:t>Next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en-US" sz="1400"/>
                <a:t>PC</a:t>
              </a:r>
            </a:p>
          </p:txBody>
        </p:sp>
        <p:sp>
          <p:nvSpPr>
            <p:cNvPr id="19521" name="Freeform 196"/>
            <p:cNvSpPr>
              <a:spLocks/>
            </p:cNvSpPr>
            <p:nvPr/>
          </p:nvSpPr>
          <p:spPr bwMode="auto">
            <a:xfrm>
              <a:off x="2135188" y="3127376"/>
              <a:ext cx="5003800" cy="1763713"/>
            </a:xfrm>
            <a:custGeom>
              <a:avLst/>
              <a:gdLst>
                <a:gd name="T0" fmla="*/ 2147483646 w 3152"/>
                <a:gd name="T1" fmla="*/ 743447098 h 1111"/>
                <a:gd name="T2" fmla="*/ 2147483646 w 3152"/>
                <a:gd name="T3" fmla="*/ 0 h 1111"/>
                <a:gd name="T4" fmla="*/ 0 w 3152"/>
                <a:gd name="T5" fmla="*/ 0 h 1111"/>
                <a:gd name="T6" fmla="*/ 0 w 3152"/>
                <a:gd name="T7" fmla="*/ 2147483646 h 1111"/>
                <a:gd name="T8" fmla="*/ 456149075 w 3152"/>
                <a:gd name="T9" fmla="*/ 2147483646 h 1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52" h="1111">
                  <a:moveTo>
                    <a:pt x="3152" y="295"/>
                  </a:moveTo>
                  <a:lnTo>
                    <a:pt x="3152" y="0"/>
                  </a:lnTo>
                  <a:lnTo>
                    <a:pt x="0" y="0"/>
                  </a:lnTo>
                  <a:lnTo>
                    <a:pt x="0" y="1111"/>
                  </a:lnTo>
                  <a:lnTo>
                    <a:pt x="181" y="111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22" name="Group 197"/>
            <p:cNvGrpSpPr>
              <a:grpSpLocks/>
            </p:cNvGrpSpPr>
            <p:nvPr/>
          </p:nvGrpSpPr>
          <p:grpSpPr bwMode="auto">
            <a:xfrm>
              <a:off x="4760913" y="5538788"/>
              <a:ext cx="182562" cy="539750"/>
              <a:chOff x="499" y="3024"/>
              <a:chExt cx="115" cy="518"/>
            </a:xfrm>
          </p:grpSpPr>
          <p:sp>
            <p:nvSpPr>
              <p:cNvPr id="19531" name="AutoShape 198"/>
              <p:cNvSpPr>
                <a:spLocks noChangeArrowheads="1"/>
              </p:cNvSpPr>
              <p:nvPr/>
            </p:nvSpPr>
            <p:spPr bwMode="auto">
              <a:xfrm rot="-5400000">
                <a:off x="298" y="3225"/>
                <a:ext cx="518" cy="115"/>
              </a:xfrm>
              <a:prstGeom prst="roundRect">
                <a:avLst>
                  <a:gd name="adj" fmla="val 50000"/>
                </a:avLst>
              </a:prstGeom>
              <a:solidFill>
                <a:srgbClr val="FFC5C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32" name="Rectangle 199"/>
              <p:cNvSpPr>
                <a:spLocks noChangeArrowheads="1"/>
              </p:cNvSpPr>
              <p:nvPr/>
            </p:nvSpPr>
            <p:spPr bwMode="auto">
              <a:xfrm flipH="1">
                <a:off x="499" y="3024"/>
                <a:ext cx="11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en-US" sz="14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19533" name="Rectangle 200"/>
              <p:cNvSpPr>
                <a:spLocks noChangeArrowheads="1"/>
              </p:cNvSpPr>
              <p:nvPr/>
            </p:nvSpPr>
            <p:spPr bwMode="auto">
              <a:xfrm flipH="1">
                <a:off x="499" y="3041"/>
                <a:ext cx="115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  <p:sp>
            <p:nvSpPr>
              <p:cNvPr id="19534" name="Rectangle 201"/>
              <p:cNvSpPr>
                <a:spLocks noChangeArrowheads="1"/>
              </p:cNvSpPr>
              <p:nvPr/>
            </p:nvSpPr>
            <p:spPr bwMode="auto">
              <a:xfrm flipH="1">
                <a:off x="499" y="3398"/>
                <a:ext cx="11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sz="1200"/>
              </a:p>
            </p:txBody>
          </p:sp>
        </p:grpSp>
        <p:sp>
          <p:nvSpPr>
            <p:cNvPr id="19523" name="Line 202"/>
            <p:cNvSpPr>
              <a:spLocks noChangeShapeType="1"/>
            </p:cNvSpPr>
            <p:nvPr/>
          </p:nvSpPr>
          <p:spPr bwMode="auto">
            <a:xfrm>
              <a:off x="6096000" y="5180013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Freeform 203"/>
            <p:cNvSpPr>
              <a:spLocks/>
            </p:cNvSpPr>
            <p:nvPr/>
          </p:nvSpPr>
          <p:spPr bwMode="auto">
            <a:xfrm>
              <a:off x="6203951" y="5180014"/>
              <a:ext cx="1331913" cy="503237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66576293 h 950"/>
                <a:gd name="T4" fmla="*/ 2147483646 w 144"/>
                <a:gd name="T5" fmla="*/ 266576293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525" name="Group 204"/>
            <p:cNvGrpSpPr>
              <a:grpSpLocks/>
            </p:cNvGrpSpPr>
            <p:nvPr/>
          </p:nvGrpSpPr>
          <p:grpSpPr bwMode="auto">
            <a:xfrm>
              <a:off x="6203950" y="4746625"/>
              <a:ext cx="287338" cy="287338"/>
              <a:chOff x="2400" y="3485"/>
              <a:chExt cx="432" cy="173"/>
            </a:xfrm>
          </p:grpSpPr>
          <p:sp>
            <p:nvSpPr>
              <p:cNvPr id="19529" name="AutoShape 205"/>
              <p:cNvSpPr>
                <a:spLocks noChangeArrowheads="1"/>
              </p:cNvSpPr>
              <p:nvPr/>
            </p:nvSpPr>
            <p:spPr bwMode="auto">
              <a:xfrm>
                <a:off x="2400" y="3485"/>
                <a:ext cx="432" cy="173"/>
              </a:xfrm>
              <a:prstGeom prst="roundRect">
                <a:avLst>
                  <a:gd name="adj" fmla="val 4791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30" name="Text Box 206"/>
              <p:cNvSpPr txBox="1">
                <a:spLocks noChangeArrowheads="1"/>
              </p:cNvSpPr>
              <p:nvPr/>
            </p:nvSpPr>
            <p:spPr bwMode="auto">
              <a:xfrm>
                <a:off x="2400" y="3485"/>
                <a:ext cx="43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/>
                  <a:t>Ext</a:t>
                </a:r>
              </a:p>
            </p:txBody>
          </p:sp>
        </p:grpSp>
        <p:sp>
          <p:nvSpPr>
            <p:cNvPr id="19526" name="Line 207"/>
            <p:cNvSpPr>
              <a:spLocks noChangeShapeType="1"/>
            </p:cNvSpPr>
            <p:nvPr/>
          </p:nvSpPr>
          <p:spPr bwMode="auto">
            <a:xfrm>
              <a:off x="6348413" y="4135439"/>
              <a:ext cx="0" cy="6111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Text Box 208"/>
            <p:cNvSpPr txBox="1">
              <a:spLocks noChangeArrowheads="1"/>
            </p:cNvSpPr>
            <p:nvPr/>
          </p:nvSpPr>
          <p:spPr bwMode="auto">
            <a:xfrm>
              <a:off x="6383338" y="4243388"/>
              <a:ext cx="4111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rIns="914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/>
                <a:t>Imm16</a:t>
              </a:r>
            </a:p>
          </p:txBody>
        </p:sp>
        <p:sp>
          <p:nvSpPr>
            <p:cNvPr id="941267" name="Freeform 211"/>
            <p:cNvSpPr>
              <a:spLocks/>
            </p:cNvSpPr>
            <p:nvPr/>
          </p:nvSpPr>
          <p:spPr bwMode="auto">
            <a:xfrm>
              <a:off x="4943476" y="5538789"/>
              <a:ext cx="252413" cy="288925"/>
            </a:xfrm>
            <a:custGeom>
              <a:avLst/>
              <a:gdLst>
                <a:gd name="T0" fmla="*/ 0 w 386"/>
                <a:gd name="T1" fmla="*/ 458668438 h 182"/>
                <a:gd name="T2" fmla="*/ 165057830 w 386"/>
                <a:gd name="T3" fmla="*/ 458668438 h 182"/>
                <a:gd name="T4" fmla="*/ 165057830 w 386"/>
                <a:gd name="T5" fmla="*/ 0 h 1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6" h="182">
                  <a:moveTo>
                    <a:pt x="0" y="182"/>
                  </a:moveTo>
                  <a:lnTo>
                    <a:pt x="386" y="182"/>
                  </a:lnTo>
                  <a:lnTo>
                    <a:pt x="386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86" y="1291286"/>
            <a:ext cx="9458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4946" y="443488"/>
            <a:ext cx="8761413" cy="7286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Graphically Representing Pipelines</a:t>
            </a:r>
          </a:p>
        </p:txBody>
      </p:sp>
      <p:sp>
        <p:nvSpPr>
          <p:cNvPr id="21508" name="Line 234"/>
          <p:cNvSpPr>
            <a:spLocks noChangeShapeType="1"/>
          </p:cNvSpPr>
          <p:nvPr/>
        </p:nvSpPr>
        <p:spPr bwMode="auto">
          <a:xfrm>
            <a:off x="2464674" y="2764322"/>
            <a:ext cx="0" cy="310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09" name="Line 235"/>
          <p:cNvSpPr>
            <a:spLocks noChangeShapeType="1"/>
          </p:cNvSpPr>
          <p:nvPr/>
        </p:nvSpPr>
        <p:spPr bwMode="auto">
          <a:xfrm>
            <a:off x="2418638" y="2808771"/>
            <a:ext cx="7361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20812" name="Group 236"/>
          <p:cNvGrpSpPr>
            <a:grpSpLocks/>
          </p:cNvGrpSpPr>
          <p:nvPr/>
        </p:nvGrpSpPr>
        <p:grpSpPr bwMode="auto">
          <a:xfrm>
            <a:off x="2859962" y="2672246"/>
            <a:ext cx="2119312" cy="914400"/>
            <a:chOff x="921" y="1872"/>
            <a:chExt cx="1335" cy="576"/>
          </a:xfrm>
        </p:grpSpPr>
        <p:sp>
          <p:nvSpPr>
            <p:cNvPr id="21730" name="Text Box 237"/>
            <p:cNvSpPr txBox="1">
              <a:spLocks noChangeArrowheads="1"/>
            </p:cNvSpPr>
            <p:nvPr/>
          </p:nvSpPr>
          <p:spPr bwMode="auto">
            <a:xfrm>
              <a:off x="921" y="2160"/>
              <a:ext cx="93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 $6, 8($5)</a:t>
              </a:r>
            </a:p>
          </p:txBody>
        </p:sp>
        <p:grpSp>
          <p:nvGrpSpPr>
            <p:cNvPr id="21731" name="Group 238"/>
            <p:cNvGrpSpPr>
              <a:grpSpLocks/>
            </p:cNvGrpSpPr>
            <p:nvPr/>
          </p:nvGrpSpPr>
          <p:grpSpPr bwMode="auto">
            <a:xfrm>
              <a:off x="1910" y="2103"/>
              <a:ext cx="346" cy="345"/>
              <a:chOff x="1910" y="2102"/>
              <a:chExt cx="346" cy="345"/>
            </a:xfrm>
          </p:grpSpPr>
          <p:sp>
            <p:nvSpPr>
              <p:cNvPr id="21733" name="Line 239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4" name="Rectangle 240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735" name="Group 241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736" name="Rectangle 242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737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  <p:sp>
          <p:nvSpPr>
            <p:cNvPr id="21732" name="Text Box 244"/>
            <p:cNvSpPr txBox="1">
              <a:spLocks noChangeArrowheads="1"/>
            </p:cNvSpPr>
            <p:nvPr/>
          </p:nvSpPr>
          <p:spPr bwMode="auto">
            <a:xfrm>
              <a:off x="1882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21511" name="Text Box 245"/>
          <p:cNvSpPr txBox="1">
            <a:spLocks noChangeArrowheads="1"/>
          </p:cNvSpPr>
          <p:nvPr/>
        </p:nvSpPr>
        <p:spPr bwMode="auto">
          <a:xfrm>
            <a:off x="2693275" y="2672246"/>
            <a:ext cx="15081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Comic Sans MS" panose="030F0702030302020204" pitchFamily="66" charset="0"/>
              </a:rPr>
              <a:t>Time (in cycles)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512" name="Text Box 246"/>
          <p:cNvSpPr txBox="1">
            <a:spLocks noChangeArrowheads="1"/>
          </p:cNvSpPr>
          <p:nvPr/>
        </p:nvSpPr>
        <p:spPr bwMode="auto">
          <a:xfrm rot="-5400000">
            <a:off x="1207375" y="4112109"/>
            <a:ext cx="25146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Comic Sans MS" panose="030F0702030302020204" pitchFamily="66" charset="0"/>
              </a:rPr>
              <a:t>Program Execution Order</a:t>
            </a:r>
          </a:p>
        </p:txBody>
      </p:sp>
      <p:grpSp>
        <p:nvGrpSpPr>
          <p:cNvPr id="920823" name="Group 247"/>
          <p:cNvGrpSpPr>
            <a:grpSpLocks/>
          </p:cNvGrpSpPr>
          <p:nvPr/>
        </p:nvGrpSpPr>
        <p:grpSpPr bwMode="auto">
          <a:xfrm>
            <a:off x="2872663" y="2672247"/>
            <a:ext cx="2746375" cy="1508125"/>
            <a:chOff x="929" y="1872"/>
            <a:chExt cx="1730" cy="950"/>
          </a:xfrm>
        </p:grpSpPr>
        <p:sp>
          <p:nvSpPr>
            <p:cNvPr id="21711" name="Text Box 248"/>
            <p:cNvSpPr txBox="1">
              <a:spLocks noChangeArrowheads="1"/>
            </p:cNvSpPr>
            <p:nvPr/>
          </p:nvSpPr>
          <p:spPr bwMode="auto">
            <a:xfrm>
              <a:off x="929" y="2534"/>
              <a:ext cx="9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add $1, $2, $3</a:t>
              </a:r>
              <a:endParaRPr lang="en-US" altLang="en-US" sz="16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712" name="Text Box 249"/>
            <p:cNvSpPr txBox="1">
              <a:spLocks noChangeArrowheads="1"/>
            </p:cNvSpPr>
            <p:nvPr/>
          </p:nvSpPr>
          <p:spPr bwMode="auto">
            <a:xfrm>
              <a:off x="2285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713" name="Group 250"/>
            <p:cNvGrpSpPr>
              <a:grpSpLocks/>
            </p:cNvGrpSpPr>
            <p:nvPr/>
          </p:nvGrpSpPr>
          <p:grpSpPr bwMode="auto">
            <a:xfrm>
              <a:off x="2256" y="2103"/>
              <a:ext cx="403" cy="345"/>
              <a:chOff x="2256" y="2102"/>
              <a:chExt cx="403" cy="345"/>
            </a:xfrm>
          </p:grpSpPr>
          <p:sp>
            <p:nvSpPr>
              <p:cNvPr id="21720" name="Rectangle 251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721" name="Freeform 252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722" name="Group 253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723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 dirty="0" err="1"/>
                    <a:t>Reg</a:t>
                  </a:r>
                  <a:endParaRPr lang="en-US" altLang="en-US" sz="1400" dirty="0"/>
                </a:p>
              </p:txBody>
            </p:sp>
            <p:sp>
              <p:nvSpPr>
                <p:cNvPr id="21724" name="Freeform 255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725" name="Group 256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728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29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726" name="Rectangle 259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727" name="Line 260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714" name="Group 261"/>
            <p:cNvGrpSpPr>
              <a:grpSpLocks/>
            </p:cNvGrpSpPr>
            <p:nvPr/>
          </p:nvGrpSpPr>
          <p:grpSpPr bwMode="auto">
            <a:xfrm>
              <a:off x="2313" y="2477"/>
              <a:ext cx="346" cy="345"/>
              <a:chOff x="1910" y="2102"/>
              <a:chExt cx="346" cy="345"/>
            </a:xfrm>
          </p:grpSpPr>
          <p:sp>
            <p:nvSpPr>
              <p:cNvPr id="21715" name="Line 262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6" name="Rectangle 263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717" name="Group 264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718" name="Rectangle 265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719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</p:grpSp>
      <p:grpSp>
        <p:nvGrpSpPr>
          <p:cNvPr id="920843" name="Group 267"/>
          <p:cNvGrpSpPr>
            <a:grpSpLocks/>
          </p:cNvGrpSpPr>
          <p:nvPr/>
        </p:nvGrpSpPr>
        <p:grpSpPr bwMode="auto">
          <a:xfrm>
            <a:off x="2872663" y="2672246"/>
            <a:ext cx="3386137" cy="2101850"/>
            <a:chOff x="929" y="1872"/>
            <a:chExt cx="2133" cy="1324"/>
          </a:xfrm>
        </p:grpSpPr>
        <p:sp>
          <p:nvSpPr>
            <p:cNvPr id="21683" name="Text Box 268"/>
            <p:cNvSpPr txBox="1">
              <a:spLocks noChangeArrowheads="1"/>
            </p:cNvSpPr>
            <p:nvPr/>
          </p:nvSpPr>
          <p:spPr bwMode="auto">
            <a:xfrm>
              <a:off x="929" y="2909"/>
              <a:ext cx="9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latin typeface="Comic Sans MS" panose="030F0702030302020204" pitchFamily="66" charset="0"/>
                </a:rPr>
                <a:t>or 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$4, $3, 7</a:t>
              </a:r>
              <a:endParaRPr lang="en-US" altLang="en-US" sz="1600" dirty="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1684" name="Group 269"/>
            <p:cNvGrpSpPr>
              <a:grpSpLocks/>
            </p:cNvGrpSpPr>
            <p:nvPr/>
          </p:nvGrpSpPr>
          <p:grpSpPr bwMode="auto">
            <a:xfrm>
              <a:off x="2659" y="2103"/>
              <a:ext cx="403" cy="345"/>
              <a:chOff x="2659" y="2102"/>
              <a:chExt cx="403" cy="345"/>
            </a:xfrm>
          </p:grpSpPr>
          <p:grpSp>
            <p:nvGrpSpPr>
              <p:cNvPr id="21703" name="Group 270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706" name="Freeform 271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707" name="Line 272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08" name="Group 273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709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10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704" name="Text Box 276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705" name="Rectangle 277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685" name="Text Box 278"/>
            <p:cNvSpPr txBox="1">
              <a:spLocks noChangeArrowheads="1"/>
            </p:cNvSpPr>
            <p:nvPr/>
          </p:nvSpPr>
          <p:spPr bwMode="auto">
            <a:xfrm>
              <a:off x="2689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686" name="Group 279"/>
            <p:cNvGrpSpPr>
              <a:grpSpLocks/>
            </p:cNvGrpSpPr>
            <p:nvPr/>
          </p:nvGrpSpPr>
          <p:grpSpPr bwMode="auto">
            <a:xfrm>
              <a:off x="2659" y="2477"/>
              <a:ext cx="403" cy="345"/>
              <a:chOff x="2256" y="2102"/>
              <a:chExt cx="403" cy="345"/>
            </a:xfrm>
          </p:grpSpPr>
          <p:sp>
            <p:nvSpPr>
              <p:cNvPr id="21693" name="Rectangle 280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694" name="Freeform 281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695" name="Group 282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696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97" name="Freeform 284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698" name="Group 285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701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702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99" name="Rectangle 288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700" name="Line 289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87" name="Group 290"/>
            <p:cNvGrpSpPr>
              <a:grpSpLocks/>
            </p:cNvGrpSpPr>
            <p:nvPr/>
          </p:nvGrpSpPr>
          <p:grpSpPr bwMode="auto">
            <a:xfrm>
              <a:off x="2716" y="2851"/>
              <a:ext cx="346" cy="345"/>
              <a:chOff x="1910" y="2102"/>
              <a:chExt cx="346" cy="345"/>
            </a:xfrm>
          </p:grpSpPr>
          <p:sp>
            <p:nvSpPr>
              <p:cNvPr id="21688" name="Line 291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9" name="Rectangle 292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690" name="Group 293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691" name="Rectangle 294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92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</p:grpSp>
      <p:grpSp>
        <p:nvGrpSpPr>
          <p:cNvPr id="920872" name="Group 296"/>
          <p:cNvGrpSpPr>
            <a:grpSpLocks/>
          </p:cNvGrpSpPr>
          <p:nvPr/>
        </p:nvGrpSpPr>
        <p:grpSpPr bwMode="auto">
          <a:xfrm>
            <a:off x="2872663" y="2672247"/>
            <a:ext cx="4027487" cy="2697163"/>
            <a:chOff x="929" y="1872"/>
            <a:chExt cx="2537" cy="1699"/>
          </a:xfrm>
        </p:grpSpPr>
        <p:sp>
          <p:nvSpPr>
            <p:cNvPr id="21646" name="Text Box 297"/>
            <p:cNvSpPr txBox="1">
              <a:spLocks noChangeArrowheads="1"/>
            </p:cNvSpPr>
            <p:nvPr/>
          </p:nvSpPr>
          <p:spPr bwMode="auto">
            <a:xfrm>
              <a:off x="929" y="3283"/>
              <a:ext cx="9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sub $5, $2, $3</a:t>
              </a:r>
              <a:endParaRPr lang="en-US" altLang="en-US" sz="1600">
                <a:solidFill>
                  <a:srgbClr val="0066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47" name="Text Box 298"/>
            <p:cNvSpPr txBox="1">
              <a:spLocks noChangeArrowheads="1"/>
            </p:cNvSpPr>
            <p:nvPr/>
          </p:nvSpPr>
          <p:spPr bwMode="auto">
            <a:xfrm>
              <a:off x="3092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648" name="Group 299"/>
            <p:cNvGrpSpPr>
              <a:grpSpLocks/>
            </p:cNvGrpSpPr>
            <p:nvPr/>
          </p:nvGrpSpPr>
          <p:grpSpPr bwMode="auto">
            <a:xfrm>
              <a:off x="3062" y="2103"/>
              <a:ext cx="404" cy="345"/>
              <a:chOff x="3062" y="2102"/>
              <a:chExt cx="404" cy="345"/>
            </a:xfrm>
          </p:grpSpPr>
          <p:sp>
            <p:nvSpPr>
              <p:cNvPr id="21675" name="Line 300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676" name="Group 301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21677" name="Group 302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21681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682" name="Text Box 3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21678" name="Rectangle 305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79" name="Freeform 306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80" name="Line 307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49" name="Group 308"/>
            <p:cNvGrpSpPr>
              <a:grpSpLocks/>
            </p:cNvGrpSpPr>
            <p:nvPr/>
          </p:nvGrpSpPr>
          <p:grpSpPr bwMode="auto">
            <a:xfrm>
              <a:off x="3062" y="2477"/>
              <a:ext cx="403" cy="345"/>
              <a:chOff x="2659" y="2102"/>
              <a:chExt cx="403" cy="345"/>
            </a:xfrm>
          </p:grpSpPr>
          <p:grpSp>
            <p:nvGrpSpPr>
              <p:cNvPr id="21667" name="Group 309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670" name="Freeform 310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71" name="Line 311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672" name="Group 312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673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74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668" name="Text Box 315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669" name="Rectangle 316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650" name="Group 317"/>
            <p:cNvGrpSpPr>
              <a:grpSpLocks/>
            </p:cNvGrpSpPr>
            <p:nvPr/>
          </p:nvGrpSpPr>
          <p:grpSpPr bwMode="auto">
            <a:xfrm>
              <a:off x="3062" y="2851"/>
              <a:ext cx="403" cy="345"/>
              <a:chOff x="2256" y="2102"/>
              <a:chExt cx="403" cy="345"/>
            </a:xfrm>
          </p:grpSpPr>
          <p:sp>
            <p:nvSpPr>
              <p:cNvPr id="21657" name="Rectangle 318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658" name="Freeform 319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659" name="Group 320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660" name="Text Box 321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61" name="Freeform 322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662" name="Group 323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665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66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63" name="Rectangle 326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64" name="Line 327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51" name="Group 328"/>
            <p:cNvGrpSpPr>
              <a:grpSpLocks/>
            </p:cNvGrpSpPr>
            <p:nvPr/>
          </p:nvGrpSpPr>
          <p:grpSpPr bwMode="auto">
            <a:xfrm>
              <a:off x="3119" y="3226"/>
              <a:ext cx="346" cy="345"/>
              <a:chOff x="1910" y="2102"/>
              <a:chExt cx="346" cy="345"/>
            </a:xfrm>
          </p:grpSpPr>
          <p:sp>
            <p:nvSpPr>
              <p:cNvPr id="21652" name="Line 329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3" name="Rectangle 330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654" name="Group 331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655" name="Rectangle 332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56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</p:grpSp>
      <p:grpSp>
        <p:nvGrpSpPr>
          <p:cNvPr id="920910" name="Group 334"/>
          <p:cNvGrpSpPr>
            <a:grpSpLocks/>
          </p:cNvGrpSpPr>
          <p:nvPr/>
        </p:nvGrpSpPr>
        <p:grpSpPr bwMode="auto">
          <a:xfrm>
            <a:off x="2872662" y="2672247"/>
            <a:ext cx="4667250" cy="3292475"/>
            <a:chOff x="929" y="1872"/>
            <a:chExt cx="2940" cy="2074"/>
          </a:xfrm>
        </p:grpSpPr>
        <p:sp>
          <p:nvSpPr>
            <p:cNvPr id="21603" name="Text Box 335"/>
            <p:cNvSpPr txBox="1">
              <a:spLocks noChangeArrowheads="1"/>
            </p:cNvSpPr>
            <p:nvPr/>
          </p:nvSpPr>
          <p:spPr bwMode="auto">
            <a:xfrm>
              <a:off x="929" y="3658"/>
              <a:ext cx="924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sw  $2, 10($3)</a:t>
              </a:r>
              <a:endParaRPr lang="en-US" altLang="en-US" sz="1600">
                <a:solidFill>
                  <a:srgbClr val="0066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604" name="Text Box 336"/>
            <p:cNvSpPr txBox="1">
              <a:spLocks noChangeArrowheads="1"/>
            </p:cNvSpPr>
            <p:nvPr/>
          </p:nvSpPr>
          <p:spPr bwMode="auto">
            <a:xfrm>
              <a:off x="3495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605" name="Group 337"/>
            <p:cNvGrpSpPr>
              <a:grpSpLocks/>
            </p:cNvGrpSpPr>
            <p:nvPr/>
          </p:nvGrpSpPr>
          <p:grpSpPr bwMode="auto">
            <a:xfrm>
              <a:off x="3465" y="2160"/>
              <a:ext cx="289" cy="231"/>
              <a:chOff x="3465" y="2159"/>
              <a:chExt cx="289" cy="231"/>
            </a:xfrm>
          </p:grpSpPr>
          <p:sp>
            <p:nvSpPr>
              <p:cNvPr id="21641" name="Rectangle 338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642" name="Group 339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21643" name="Text Box 340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44" name="Freeform 341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45" name="Line 342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06" name="Group 343"/>
            <p:cNvGrpSpPr>
              <a:grpSpLocks/>
            </p:cNvGrpSpPr>
            <p:nvPr/>
          </p:nvGrpSpPr>
          <p:grpSpPr bwMode="auto">
            <a:xfrm>
              <a:off x="3465" y="2477"/>
              <a:ext cx="404" cy="345"/>
              <a:chOff x="3062" y="2102"/>
              <a:chExt cx="404" cy="345"/>
            </a:xfrm>
          </p:grpSpPr>
          <p:sp>
            <p:nvSpPr>
              <p:cNvPr id="21633" name="Line 344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634" name="Group 345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21635" name="Group 346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21639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640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21636" name="Rectangle 349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37" name="Freeform 350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38" name="Line 351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07" name="Group 352"/>
            <p:cNvGrpSpPr>
              <a:grpSpLocks/>
            </p:cNvGrpSpPr>
            <p:nvPr/>
          </p:nvGrpSpPr>
          <p:grpSpPr bwMode="auto">
            <a:xfrm>
              <a:off x="3465" y="2851"/>
              <a:ext cx="403" cy="345"/>
              <a:chOff x="2659" y="2102"/>
              <a:chExt cx="403" cy="345"/>
            </a:xfrm>
          </p:grpSpPr>
          <p:grpSp>
            <p:nvGrpSpPr>
              <p:cNvPr id="21625" name="Group 353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628" name="Freeform 354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29" name="Line 355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630" name="Group 356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631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32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626" name="Text Box 359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627" name="Rectangle 360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608" name="Group 361"/>
            <p:cNvGrpSpPr>
              <a:grpSpLocks/>
            </p:cNvGrpSpPr>
            <p:nvPr/>
          </p:nvGrpSpPr>
          <p:grpSpPr bwMode="auto">
            <a:xfrm>
              <a:off x="3465" y="3226"/>
              <a:ext cx="403" cy="345"/>
              <a:chOff x="2256" y="2102"/>
              <a:chExt cx="403" cy="345"/>
            </a:xfrm>
          </p:grpSpPr>
          <p:sp>
            <p:nvSpPr>
              <p:cNvPr id="21615" name="Rectangle 362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616" name="Freeform 363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617" name="Group 364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618" name="Text Box 365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19" name="Freeform 366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620" name="Group 367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623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24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21" name="Rectangle 370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22" name="Line 371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09" name="Group 372"/>
            <p:cNvGrpSpPr>
              <a:grpSpLocks/>
            </p:cNvGrpSpPr>
            <p:nvPr/>
          </p:nvGrpSpPr>
          <p:grpSpPr bwMode="auto">
            <a:xfrm>
              <a:off x="3522" y="3601"/>
              <a:ext cx="346" cy="345"/>
              <a:chOff x="1910" y="2102"/>
              <a:chExt cx="346" cy="345"/>
            </a:xfrm>
          </p:grpSpPr>
          <p:sp>
            <p:nvSpPr>
              <p:cNvPr id="21610" name="Line 373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Rectangle 374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612" name="Group 375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21613" name="Rectangle 376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614" name="Text Box 377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</p:grpSp>
      <p:grpSp>
        <p:nvGrpSpPr>
          <p:cNvPr id="920954" name="Group 378"/>
          <p:cNvGrpSpPr>
            <a:grpSpLocks/>
          </p:cNvGrpSpPr>
          <p:nvPr/>
        </p:nvGrpSpPr>
        <p:grpSpPr bwMode="auto">
          <a:xfrm>
            <a:off x="8178087" y="2672247"/>
            <a:ext cx="641350" cy="3292475"/>
            <a:chOff x="4271" y="1872"/>
            <a:chExt cx="404" cy="2074"/>
          </a:xfrm>
        </p:grpSpPr>
        <p:sp>
          <p:nvSpPr>
            <p:cNvPr id="21578" name="Text Box 379"/>
            <p:cNvSpPr txBox="1">
              <a:spLocks noChangeArrowheads="1"/>
            </p:cNvSpPr>
            <p:nvPr/>
          </p:nvSpPr>
          <p:spPr bwMode="auto">
            <a:xfrm>
              <a:off x="4301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579" name="Group 380"/>
            <p:cNvGrpSpPr>
              <a:grpSpLocks/>
            </p:cNvGrpSpPr>
            <p:nvPr/>
          </p:nvGrpSpPr>
          <p:grpSpPr bwMode="auto">
            <a:xfrm>
              <a:off x="4271" y="2908"/>
              <a:ext cx="289" cy="231"/>
              <a:chOff x="3465" y="2159"/>
              <a:chExt cx="289" cy="231"/>
            </a:xfrm>
          </p:grpSpPr>
          <p:sp>
            <p:nvSpPr>
              <p:cNvPr id="21598" name="Rectangle 381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599" name="Group 382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21600" name="Text Box 383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601" name="Freeform 384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602" name="Line 385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80" name="Group 386"/>
            <p:cNvGrpSpPr>
              <a:grpSpLocks/>
            </p:cNvGrpSpPr>
            <p:nvPr/>
          </p:nvGrpSpPr>
          <p:grpSpPr bwMode="auto">
            <a:xfrm>
              <a:off x="4271" y="3226"/>
              <a:ext cx="404" cy="345"/>
              <a:chOff x="3062" y="2102"/>
              <a:chExt cx="404" cy="345"/>
            </a:xfrm>
          </p:grpSpPr>
          <p:sp>
            <p:nvSpPr>
              <p:cNvPr id="21590" name="Line 387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91" name="Group 388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21592" name="Group 389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21596" name="Rectangle 390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597" name="Text Box 3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21593" name="Rectangle 392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94" name="Freeform 393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95" name="Line 394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81" name="Group 395"/>
            <p:cNvGrpSpPr>
              <a:grpSpLocks/>
            </p:cNvGrpSpPr>
            <p:nvPr/>
          </p:nvGrpSpPr>
          <p:grpSpPr bwMode="auto">
            <a:xfrm>
              <a:off x="4271" y="3601"/>
              <a:ext cx="403" cy="345"/>
              <a:chOff x="2659" y="2102"/>
              <a:chExt cx="403" cy="345"/>
            </a:xfrm>
          </p:grpSpPr>
          <p:grpSp>
            <p:nvGrpSpPr>
              <p:cNvPr id="21582" name="Group 396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585" name="Freeform 397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86" name="Line 398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87" name="Group 399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588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89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83" name="Text Box 402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584" name="Rectangle 403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0980" name="Group 404"/>
          <p:cNvGrpSpPr>
            <a:grpSpLocks/>
          </p:cNvGrpSpPr>
          <p:nvPr/>
        </p:nvGrpSpPr>
        <p:grpSpPr bwMode="auto">
          <a:xfrm>
            <a:off x="7538324" y="2672247"/>
            <a:ext cx="641350" cy="3292475"/>
            <a:chOff x="3868" y="1872"/>
            <a:chExt cx="404" cy="2074"/>
          </a:xfrm>
        </p:grpSpPr>
        <p:sp>
          <p:nvSpPr>
            <p:cNvPr id="21542" name="Text Box 405"/>
            <p:cNvSpPr txBox="1">
              <a:spLocks noChangeArrowheads="1"/>
            </p:cNvSpPr>
            <p:nvPr/>
          </p:nvSpPr>
          <p:spPr bwMode="auto">
            <a:xfrm>
              <a:off x="3898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543" name="Group 406"/>
            <p:cNvGrpSpPr>
              <a:grpSpLocks/>
            </p:cNvGrpSpPr>
            <p:nvPr/>
          </p:nvGrpSpPr>
          <p:grpSpPr bwMode="auto">
            <a:xfrm>
              <a:off x="3868" y="2534"/>
              <a:ext cx="289" cy="231"/>
              <a:chOff x="3465" y="2159"/>
              <a:chExt cx="289" cy="231"/>
            </a:xfrm>
          </p:grpSpPr>
          <p:sp>
            <p:nvSpPr>
              <p:cNvPr id="21573" name="Rectangle 40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574" name="Group 40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21575" name="Text Box 40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576" name="Freeform 410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77" name="Line 41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44" name="Group 412"/>
            <p:cNvGrpSpPr>
              <a:grpSpLocks/>
            </p:cNvGrpSpPr>
            <p:nvPr/>
          </p:nvGrpSpPr>
          <p:grpSpPr bwMode="auto">
            <a:xfrm>
              <a:off x="3868" y="2851"/>
              <a:ext cx="404" cy="345"/>
              <a:chOff x="3062" y="2102"/>
              <a:chExt cx="404" cy="345"/>
            </a:xfrm>
          </p:grpSpPr>
          <p:sp>
            <p:nvSpPr>
              <p:cNvPr id="21565" name="Line 413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66" name="Group 414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21567" name="Group 415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21571" name="Rectangle 416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572" name="Text Box 4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21568" name="Rectangle 418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69" name="Freeform 419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70" name="Line 420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45" name="Group 421"/>
            <p:cNvGrpSpPr>
              <a:grpSpLocks/>
            </p:cNvGrpSpPr>
            <p:nvPr/>
          </p:nvGrpSpPr>
          <p:grpSpPr bwMode="auto">
            <a:xfrm>
              <a:off x="3868" y="3226"/>
              <a:ext cx="403" cy="345"/>
              <a:chOff x="2659" y="2102"/>
              <a:chExt cx="403" cy="345"/>
            </a:xfrm>
          </p:grpSpPr>
          <p:grpSp>
            <p:nvGrpSpPr>
              <p:cNvPr id="21557" name="Group 422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21560" name="Freeform 423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61" name="Line 424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62" name="Group 425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563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64" name="Line 42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58" name="Text Box 428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21559" name="Rectangle 429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546" name="Group 430"/>
            <p:cNvGrpSpPr>
              <a:grpSpLocks/>
            </p:cNvGrpSpPr>
            <p:nvPr/>
          </p:nvGrpSpPr>
          <p:grpSpPr bwMode="auto">
            <a:xfrm>
              <a:off x="3868" y="3601"/>
              <a:ext cx="403" cy="345"/>
              <a:chOff x="2256" y="2102"/>
              <a:chExt cx="403" cy="345"/>
            </a:xfrm>
          </p:grpSpPr>
          <p:sp>
            <p:nvSpPr>
              <p:cNvPr id="21547" name="Rectangle 431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8" name="Freeform 432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549" name="Group 433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21550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551" name="Freeform 435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1552" name="Group 436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21555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56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553" name="Rectangle 439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554" name="Line 440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1017" name="Line 441"/>
          <p:cNvSpPr>
            <a:spLocks noChangeShapeType="1"/>
          </p:cNvSpPr>
          <p:nvPr/>
        </p:nvSpPr>
        <p:spPr bwMode="auto">
          <a:xfrm>
            <a:off x="4933237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18" name="Line 442"/>
          <p:cNvSpPr>
            <a:spLocks noChangeShapeType="1"/>
          </p:cNvSpPr>
          <p:nvPr/>
        </p:nvSpPr>
        <p:spPr bwMode="auto">
          <a:xfrm>
            <a:off x="5572999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19" name="Line 443"/>
          <p:cNvSpPr>
            <a:spLocks noChangeShapeType="1"/>
          </p:cNvSpPr>
          <p:nvPr/>
        </p:nvSpPr>
        <p:spPr bwMode="auto">
          <a:xfrm>
            <a:off x="6214349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20" name="Line 444"/>
          <p:cNvSpPr>
            <a:spLocks noChangeShapeType="1"/>
          </p:cNvSpPr>
          <p:nvPr/>
        </p:nvSpPr>
        <p:spPr bwMode="auto">
          <a:xfrm>
            <a:off x="6846174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21" name="Line 445"/>
          <p:cNvSpPr>
            <a:spLocks noChangeShapeType="1"/>
          </p:cNvSpPr>
          <p:nvPr/>
        </p:nvSpPr>
        <p:spPr bwMode="auto">
          <a:xfrm>
            <a:off x="7493874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22" name="Line 446"/>
          <p:cNvSpPr>
            <a:spLocks noChangeShapeType="1"/>
          </p:cNvSpPr>
          <p:nvPr/>
        </p:nvSpPr>
        <p:spPr bwMode="auto">
          <a:xfrm>
            <a:off x="8133637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1023" name="Line 447"/>
          <p:cNvSpPr>
            <a:spLocks noChangeShapeType="1"/>
          </p:cNvSpPr>
          <p:nvPr/>
        </p:nvSpPr>
        <p:spPr bwMode="auto">
          <a:xfrm>
            <a:off x="8773399" y="276432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21024" name="Group 448"/>
          <p:cNvGrpSpPr>
            <a:grpSpLocks/>
          </p:cNvGrpSpPr>
          <p:nvPr/>
        </p:nvGrpSpPr>
        <p:grpSpPr bwMode="auto">
          <a:xfrm>
            <a:off x="8817849" y="2672247"/>
            <a:ext cx="641350" cy="3292475"/>
            <a:chOff x="4674" y="1872"/>
            <a:chExt cx="404" cy="2074"/>
          </a:xfrm>
        </p:grpSpPr>
        <p:sp>
          <p:nvSpPr>
            <p:cNvPr id="21527" name="Text Box 449"/>
            <p:cNvSpPr txBox="1">
              <a:spLocks noChangeArrowheads="1"/>
            </p:cNvSpPr>
            <p:nvPr/>
          </p:nvSpPr>
          <p:spPr bwMode="auto">
            <a:xfrm>
              <a:off x="4705" y="1872"/>
              <a:ext cx="28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21528" name="Group 450"/>
            <p:cNvGrpSpPr>
              <a:grpSpLocks/>
            </p:cNvGrpSpPr>
            <p:nvPr/>
          </p:nvGrpSpPr>
          <p:grpSpPr bwMode="auto">
            <a:xfrm>
              <a:off x="4674" y="3283"/>
              <a:ext cx="289" cy="231"/>
              <a:chOff x="3465" y="2159"/>
              <a:chExt cx="289" cy="231"/>
            </a:xfrm>
          </p:grpSpPr>
          <p:sp>
            <p:nvSpPr>
              <p:cNvPr id="21537" name="Rectangle 451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1538" name="Group 452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21539" name="Text Box 453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21540" name="Freeform 454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1" name="Line 455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29" name="Group 456"/>
            <p:cNvGrpSpPr>
              <a:grpSpLocks/>
            </p:cNvGrpSpPr>
            <p:nvPr/>
          </p:nvGrpSpPr>
          <p:grpSpPr bwMode="auto">
            <a:xfrm>
              <a:off x="4674" y="3601"/>
              <a:ext cx="404" cy="345"/>
              <a:chOff x="4674" y="3601"/>
              <a:chExt cx="404" cy="345"/>
            </a:xfrm>
          </p:grpSpPr>
          <p:sp>
            <p:nvSpPr>
              <p:cNvPr id="21531" name="Line 457"/>
              <p:cNvSpPr>
                <a:spLocks noChangeShapeType="1"/>
              </p:cNvSpPr>
              <p:nvPr/>
            </p:nvSpPr>
            <p:spPr bwMode="auto">
              <a:xfrm>
                <a:off x="4962" y="3774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Rectangle 458"/>
              <p:cNvSpPr>
                <a:spLocks noChangeArrowheads="1"/>
              </p:cNvSpPr>
              <p:nvPr/>
            </p:nvSpPr>
            <p:spPr bwMode="auto">
              <a:xfrm>
                <a:off x="4733" y="3658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3" name="Text Box 459"/>
              <p:cNvSpPr txBox="1">
                <a:spLocks noChangeArrowheads="1"/>
              </p:cNvSpPr>
              <p:nvPr/>
            </p:nvSpPr>
            <p:spPr bwMode="auto">
              <a:xfrm>
                <a:off x="4731" y="3658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DM</a:t>
                </a:r>
              </a:p>
            </p:txBody>
          </p:sp>
          <p:sp>
            <p:nvSpPr>
              <p:cNvPr id="21534" name="Rectangle 460"/>
              <p:cNvSpPr>
                <a:spLocks noChangeArrowheads="1"/>
              </p:cNvSpPr>
              <p:nvPr/>
            </p:nvSpPr>
            <p:spPr bwMode="auto">
              <a:xfrm>
                <a:off x="5020" y="3601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5" name="Freeform 461"/>
              <p:cNvSpPr>
                <a:spLocks/>
              </p:cNvSpPr>
              <p:nvPr/>
            </p:nvSpPr>
            <p:spPr bwMode="auto">
              <a:xfrm>
                <a:off x="4703" y="3629"/>
                <a:ext cx="317" cy="144"/>
              </a:xfrm>
              <a:custGeom>
                <a:avLst/>
                <a:gdLst>
                  <a:gd name="T0" fmla="*/ 0 w 317"/>
                  <a:gd name="T1" fmla="*/ 144 h 144"/>
                  <a:gd name="T2" fmla="*/ 0 w 317"/>
                  <a:gd name="T3" fmla="*/ 0 h 144"/>
                  <a:gd name="T4" fmla="*/ 288 w 317"/>
                  <a:gd name="T5" fmla="*/ 0 h 144"/>
                  <a:gd name="T6" fmla="*/ 288 w 317"/>
                  <a:gd name="T7" fmla="*/ 87 h 144"/>
                  <a:gd name="T8" fmla="*/ 317 w 317"/>
                  <a:gd name="T9" fmla="*/ 87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7" h="144">
                    <a:moveTo>
                      <a:pt x="0" y="144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87"/>
                    </a:lnTo>
                    <a:lnTo>
                      <a:pt x="317" y="87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6" name="Line 462"/>
              <p:cNvSpPr>
                <a:spLocks noChangeShapeType="1"/>
              </p:cNvSpPr>
              <p:nvPr/>
            </p:nvSpPr>
            <p:spPr bwMode="auto">
              <a:xfrm>
                <a:off x="4674" y="3774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30" name="Line 463"/>
            <p:cNvSpPr>
              <a:spLocks noChangeShapeType="1"/>
            </p:cNvSpPr>
            <p:nvPr/>
          </p:nvSpPr>
          <p:spPr bwMode="auto">
            <a:xfrm>
              <a:off x="5050" y="193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49517" y="1592349"/>
            <a:ext cx="7977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30000"/>
              </a:spcBef>
            </a:pPr>
            <a:r>
              <a:rPr lang="en-US" altLang="en-US" dirty="0"/>
              <a:t>Figure shows the use of resources at each stage and each 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2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2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017" grpId="0" animBg="1"/>
      <p:bldP spid="921018" grpId="0" animBg="1"/>
      <p:bldP spid="921019" grpId="0" animBg="1"/>
      <p:bldP spid="921020" grpId="0" animBg="1"/>
      <p:bldP spid="921021" grpId="0" animBg="1"/>
      <p:bldP spid="921022" grpId="0" animBg="1"/>
      <p:bldP spid="9210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55390" y="1298963"/>
            <a:ext cx="8229600" cy="1363664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dirty="0" smtClean="0"/>
              <a:t>Diagram shows:</a:t>
            </a:r>
          </a:p>
          <a:p>
            <a:pPr lvl="1" eaLnBrk="1" hangingPunct="1"/>
            <a:r>
              <a:rPr lang="en-US" altLang="en-US" dirty="0" smtClean="0"/>
              <a:t>Which instruction occupies what stage at each clock cycle</a:t>
            </a:r>
          </a:p>
          <a:p>
            <a:pPr eaLnBrk="1" hangingPunct="1"/>
            <a:r>
              <a:rPr lang="en-US" altLang="en-US" dirty="0" smtClean="0"/>
              <a:t>Instruction execution is pipelined over the 5 stages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78963" y="428517"/>
            <a:ext cx="8761413" cy="728662"/>
          </a:xfrm>
        </p:spPr>
        <p:txBody>
          <a:bodyPr vert="horz" lIns="0" tIns="45720" rIns="0" bIns="45720" rtlCol="0" anchor="ctr">
            <a:noAutofit/>
          </a:bodyPr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Instruction–Time Diagram</a:t>
            </a:r>
          </a:p>
        </p:txBody>
      </p:sp>
      <p:sp>
        <p:nvSpPr>
          <p:cNvPr id="908293" name="Text Box 5"/>
          <p:cNvSpPr txBox="1">
            <a:spLocks noChangeArrowheads="1"/>
          </p:cNvSpPr>
          <p:nvPr/>
        </p:nvSpPr>
        <p:spPr bwMode="auto">
          <a:xfrm>
            <a:off x="4619625" y="3932239"/>
            <a:ext cx="539750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IF</a:t>
            </a:r>
          </a:p>
        </p:txBody>
      </p:sp>
      <p:grpSp>
        <p:nvGrpSpPr>
          <p:cNvPr id="908423" name="Group 135"/>
          <p:cNvGrpSpPr>
            <a:grpSpLocks/>
          </p:cNvGrpSpPr>
          <p:nvPr/>
        </p:nvGrpSpPr>
        <p:grpSpPr bwMode="auto">
          <a:xfrm>
            <a:off x="7319963" y="4300538"/>
            <a:ext cx="539750" cy="1458912"/>
            <a:chOff x="3651" y="2709"/>
            <a:chExt cx="340" cy="919"/>
          </a:xfrm>
        </p:grpSpPr>
        <p:sp>
          <p:nvSpPr>
            <p:cNvPr id="22598" name="Text Box 15"/>
            <p:cNvSpPr txBox="1">
              <a:spLocks noChangeArrowheads="1"/>
            </p:cNvSpPr>
            <p:nvPr/>
          </p:nvSpPr>
          <p:spPr bwMode="auto">
            <a:xfrm>
              <a:off x="365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9" name="Text Box 20"/>
            <p:cNvSpPr txBox="1">
              <a:spLocks noChangeArrowheads="1"/>
            </p:cNvSpPr>
            <p:nvPr/>
          </p:nvSpPr>
          <p:spPr bwMode="auto">
            <a:xfrm>
              <a:off x="3652" y="293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–</a:t>
              </a:r>
            </a:p>
          </p:txBody>
        </p:sp>
        <p:sp>
          <p:nvSpPr>
            <p:cNvPr id="22600" name="Text Box 25"/>
            <p:cNvSpPr txBox="1">
              <a:spLocks noChangeArrowheads="1"/>
            </p:cNvSpPr>
            <p:nvPr/>
          </p:nvSpPr>
          <p:spPr bwMode="auto">
            <a:xfrm>
              <a:off x="3652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601" name="Text Box 30"/>
            <p:cNvSpPr txBox="1">
              <a:spLocks noChangeArrowheads="1"/>
            </p:cNvSpPr>
            <p:nvPr/>
          </p:nvSpPr>
          <p:spPr bwMode="auto">
            <a:xfrm>
              <a:off x="3651" y="339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</p:grpSp>
      <p:grpSp>
        <p:nvGrpSpPr>
          <p:cNvPr id="908424" name="Group 136"/>
          <p:cNvGrpSpPr>
            <a:grpSpLocks/>
          </p:cNvGrpSpPr>
          <p:nvPr/>
        </p:nvGrpSpPr>
        <p:grpSpPr bwMode="auto">
          <a:xfrm>
            <a:off x="7859714" y="4665664"/>
            <a:ext cx="541337" cy="1093787"/>
            <a:chOff x="3991" y="2939"/>
            <a:chExt cx="341" cy="689"/>
          </a:xfrm>
        </p:grpSpPr>
        <p:sp>
          <p:nvSpPr>
            <p:cNvPr id="22595" name="Text Box 21"/>
            <p:cNvSpPr txBox="1">
              <a:spLocks noChangeArrowheads="1"/>
            </p:cNvSpPr>
            <p:nvPr/>
          </p:nvSpPr>
          <p:spPr bwMode="auto">
            <a:xfrm>
              <a:off x="3991" y="293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6" name="Text Box 26"/>
            <p:cNvSpPr txBox="1">
              <a:spLocks noChangeArrowheads="1"/>
            </p:cNvSpPr>
            <p:nvPr/>
          </p:nvSpPr>
          <p:spPr bwMode="auto">
            <a:xfrm>
              <a:off x="3991" y="316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–</a:t>
              </a:r>
            </a:p>
          </p:txBody>
        </p:sp>
        <p:sp>
          <p:nvSpPr>
            <p:cNvPr id="22597" name="Text Box 31"/>
            <p:cNvSpPr txBox="1">
              <a:spLocks noChangeArrowheads="1"/>
            </p:cNvSpPr>
            <p:nvPr/>
          </p:nvSpPr>
          <p:spPr bwMode="auto">
            <a:xfrm>
              <a:off x="3991" y="339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</p:grpSp>
      <p:grpSp>
        <p:nvGrpSpPr>
          <p:cNvPr id="908425" name="Group 137"/>
          <p:cNvGrpSpPr>
            <a:grpSpLocks/>
          </p:cNvGrpSpPr>
          <p:nvPr/>
        </p:nvGrpSpPr>
        <p:grpSpPr bwMode="auto">
          <a:xfrm>
            <a:off x="8401050" y="5030788"/>
            <a:ext cx="539750" cy="728662"/>
            <a:chOff x="4332" y="3169"/>
            <a:chExt cx="340" cy="459"/>
          </a:xfrm>
        </p:grpSpPr>
        <p:sp>
          <p:nvSpPr>
            <p:cNvPr id="22593" name="Text Box 27"/>
            <p:cNvSpPr txBox="1">
              <a:spLocks noChangeArrowheads="1"/>
            </p:cNvSpPr>
            <p:nvPr/>
          </p:nvSpPr>
          <p:spPr bwMode="auto">
            <a:xfrm>
              <a:off x="4332" y="316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94" name="Text Box 32"/>
            <p:cNvSpPr txBox="1">
              <a:spLocks noChangeArrowheads="1"/>
            </p:cNvSpPr>
            <p:nvPr/>
          </p:nvSpPr>
          <p:spPr bwMode="auto">
            <a:xfrm>
              <a:off x="4332" y="339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</p:grpSp>
      <p:sp>
        <p:nvSpPr>
          <p:cNvPr id="908321" name="Text Box 33"/>
          <p:cNvSpPr txBox="1">
            <a:spLocks noChangeArrowheads="1"/>
          </p:cNvSpPr>
          <p:nvPr/>
        </p:nvSpPr>
        <p:spPr bwMode="auto">
          <a:xfrm>
            <a:off x="8940800" y="5395914"/>
            <a:ext cx="539750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–</a:t>
            </a:r>
          </a:p>
        </p:txBody>
      </p:sp>
      <p:grpSp>
        <p:nvGrpSpPr>
          <p:cNvPr id="908419" name="Group 131"/>
          <p:cNvGrpSpPr>
            <a:grpSpLocks/>
          </p:cNvGrpSpPr>
          <p:nvPr/>
        </p:nvGrpSpPr>
        <p:grpSpPr bwMode="auto">
          <a:xfrm>
            <a:off x="5159375" y="3932239"/>
            <a:ext cx="541338" cy="731837"/>
            <a:chOff x="2290" y="2477"/>
            <a:chExt cx="341" cy="461"/>
          </a:xfrm>
        </p:grpSpPr>
        <p:sp>
          <p:nvSpPr>
            <p:cNvPr id="22591" name="Text Box 6"/>
            <p:cNvSpPr txBox="1">
              <a:spLocks noChangeArrowheads="1"/>
            </p:cNvSpPr>
            <p:nvPr/>
          </p:nvSpPr>
          <p:spPr bwMode="auto">
            <a:xfrm>
              <a:off x="2290" y="2477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92" name="Text Box 11"/>
            <p:cNvSpPr txBox="1">
              <a:spLocks noChangeArrowheads="1"/>
            </p:cNvSpPr>
            <p:nvPr/>
          </p:nvSpPr>
          <p:spPr bwMode="auto">
            <a:xfrm>
              <a:off x="2290" y="270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908420" name="Group 132"/>
          <p:cNvGrpSpPr>
            <a:grpSpLocks/>
          </p:cNvGrpSpPr>
          <p:nvPr/>
        </p:nvGrpSpPr>
        <p:grpSpPr bwMode="auto">
          <a:xfrm>
            <a:off x="5700714" y="3932238"/>
            <a:ext cx="542925" cy="1096962"/>
            <a:chOff x="2631" y="2477"/>
            <a:chExt cx="342" cy="691"/>
          </a:xfrm>
        </p:grpSpPr>
        <p:sp>
          <p:nvSpPr>
            <p:cNvPr id="22588" name="Text Box 7"/>
            <p:cNvSpPr txBox="1">
              <a:spLocks noChangeArrowheads="1"/>
            </p:cNvSpPr>
            <p:nvPr/>
          </p:nvSpPr>
          <p:spPr bwMode="auto">
            <a:xfrm>
              <a:off x="2632" y="2477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89" name="Text Box 12"/>
            <p:cNvSpPr txBox="1">
              <a:spLocks noChangeArrowheads="1"/>
            </p:cNvSpPr>
            <p:nvPr/>
          </p:nvSpPr>
          <p:spPr bwMode="auto">
            <a:xfrm>
              <a:off x="263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90" name="Text Box 17"/>
            <p:cNvSpPr txBox="1">
              <a:spLocks noChangeArrowheads="1"/>
            </p:cNvSpPr>
            <p:nvPr/>
          </p:nvSpPr>
          <p:spPr bwMode="auto">
            <a:xfrm>
              <a:off x="2632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22539" name="Group 130"/>
          <p:cNvGrpSpPr>
            <a:grpSpLocks/>
          </p:cNvGrpSpPr>
          <p:nvPr/>
        </p:nvGrpSpPr>
        <p:grpSpPr bwMode="auto">
          <a:xfrm>
            <a:off x="4332289" y="5899150"/>
            <a:ext cx="5940425" cy="387350"/>
            <a:chOff x="1769" y="3716"/>
            <a:chExt cx="3742" cy="244"/>
          </a:xfrm>
        </p:grpSpPr>
        <p:sp>
          <p:nvSpPr>
            <p:cNvPr id="22567" name="Line 40"/>
            <p:cNvSpPr>
              <a:spLocks noChangeShapeType="1"/>
            </p:cNvSpPr>
            <p:nvPr/>
          </p:nvSpPr>
          <p:spPr bwMode="auto">
            <a:xfrm flipV="1">
              <a:off x="1769" y="3748"/>
              <a:ext cx="34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8" name="Rectangle 41"/>
            <p:cNvSpPr>
              <a:spLocks noChangeArrowheads="1"/>
            </p:cNvSpPr>
            <p:nvPr/>
          </p:nvSpPr>
          <p:spPr bwMode="auto">
            <a:xfrm>
              <a:off x="4944" y="3748"/>
              <a:ext cx="5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 algn="ctr"/>
              <a:r>
                <a:rPr lang="en-US" altLang="en-US" sz="1600"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22569" name="Line 42"/>
            <p:cNvSpPr>
              <a:spLocks noChangeShapeType="1"/>
            </p:cNvSpPr>
            <p:nvPr/>
          </p:nvSpPr>
          <p:spPr bwMode="auto">
            <a:xfrm>
              <a:off x="1950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0" name="Line 43"/>
            <p:cNvSpPr>
              <a:spLocks noChangeShapeType="1"/>
            </p:cNvSpPr>
            <p:nvPr/>
          </p:nvSpPr>
          <p:spPr bwMode="auto">
            <a:xfrm>
              <a:off x="2290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1" name="Line 44"/>
            <p:cNvSpPr>
              <a:spLocks noChangeShapeType="1"/>
            </p:cNvSpPr>
            <p:nvPr/>
          </p:nvSpPr>
          <p:spPr bwMode="auto">
            <a:xfrm>
              <a:off x="263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2" name="Line 45"/>
            <p:cNvSpPr>
              <a:spLocks noChangeShapeType="1"/>
            </p:cNvSpPr>
            <p:nvPr/>
          </p:nvSpPr>
          <p:spPr bwMode="auto">
            <a:xfrm>
              <a:off x="297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3" name="Line 46"/>
            <p:cNvSpPr>
              <a:spLocks noChangeShapeType="1"/>
            </p:cNvSpPr>
            <p:nvPr/>
          </p:nvSpPr>
          <p:spPr bwMode="auto">
            <a:xfrm>
              <a:off x="331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4" name="Line 47"/>
            <p:cNvSpPr>
              <a:spLocks noChangeShapeType="1"/>
            </p:cNvSpPr>
            <p:nvPr/>
          </p:nvSpPr>
          <p:spPr bwMode="auto">
            <a:xfrm>
              <a:off x="365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5" name="Line 48"/>
            <p:cNvSpPr>
              <a:spLocks noChangeShapeType="1"/>
            </p:cNvSpPr>
            <p:nvPr/>
          </p:nvSpPr>
          <p:spPr bwMode="auto">
            <a:xfrm>
              <a:off x="399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6" name="Line 49"/>
            <p:cNvSpPr>
              <a:spLocks noChangeShapeType="1"/>
            </p:cNvSpPr>
            <p:nvPr/>
          </p:nvSpPr>
          <p:spPr bwMode="auto">
            <a:xfrm>
              <a:off x="433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7" name="Line 50"/>
            <p:cNvSpPr>
              <a:spLocks noChangeShapeType="1"/>
            </p:cNvSpPr>
            <p:nvPr/>
          </p:nvSpPr>
          <p:spPr bwMode="auto">
            <a:xfrm>
              <a:off x="467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8" name="Line 51"/>
            <p:cNvSpPr>
              <a:spLocks noChangeShapeType="1"/>
            </p:cNvSpPr>
            <p:nvPr/>
          </p:nvSpPr>
          <p:spPr bwMode="auto">
            <a:xfrm>
              <a:off x="501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79" name="Rectangle 53"/>
            <p:cNvSpPr>
              <a:spLocks noChangeArrowheads="1"/>
            </p:cNvSpPr>
            <p:nvPr/>
          </p:nvSpPr>
          <p:spPr bwMode="auto">
            <a:xfrm>
              <a:off x="1944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</a:p>
          </p:txBody>
        </p:sp>
        <p:sp>
          <p:nvSpPr>
            <p:cNvPr id="22580" name="Rectangle 56"/>
            <p:cNvSpPr>
              <a:spLocks noChangeArrowheads="1"/>
            </p:cNvSpPr>
            <p:nvPr/>
          </p:nvSpPr>
          <p:spPr bwMode="auto">
            <a:xfrm>
              <a:off x="296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</a:p>
          </p:txBody>
        </p:sp>
        <p:sp>
          <p:nvSpPr>
            <p:cNvPr id="22581" name="Rectangle 57"/>
            <p:cNvSpPr>
              <a:spLocks noChangeArrowheads="1"/>
            </p:cNvSpPr>
            <p:nvPr/>
          </p:nvSpPr>
          <p:spPr bwMode="auto">
            <a:xfrm>
              <a:off x="330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</a:p>
          </p:txBody>
        </p:sp>
        <p:sp>
          <p:nvSpPr>
            <p:cNvPr id="22582" name="Rectangle 58"/>
            <p:cNvSpPr>
              <a:spLocks noChangeArrowheads="1"/>
            </p:cNvSpPr>
            <p:nvPr/>
          </p:nvSpPr>
          <p:spPr bwMode="auto">
            <a:xfrm>
              <a:off x="364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</a:p>
          </p:txBody>
        </p:sp>
        <p:sp>
          <p:nvSpPr>
            <p:cNvPr id="22583" name="Rectangle 59"/>
            <p:cNvSpPr>
              <a:spLocks noChangeArrowheads="1"/>
            </p:cNvSpPr>
            <p:nvPr/>
          </p:nvSpPr>
          <p:spPr bwMode="auto">
            <a:xfrm>
              <a:off x="3991" y="3773"/>
              <a:ext cx="3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</a:p>
          </p:txBody>
        </p:sp>
        <p:sp>
          <p:nvSpPr>
            <p:cNvPr id="22584" name="Rectangle 60"/>
            <p:cNvSpPr>
              <a:spLocks noChangeArrowheads="1"/>
            </p:cNvSpPr>
            <p:nvPr/>
          </p:nvSpPr>
          <p:spPr bwMode="auto">
            <a:xfrm>
              <a:off x="4329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</a:p>
          </p:txBody>
        </p:sp>
        <p:sp>
          <p:nvSpPr>
            <p:cNvPr id="22585" name="Rectangle 61"/>
            <p:cNvSpPr>
              <a:spLocks noChangeArrowheads="1"/>
            </p:cNvSpPr>
            <p:nvPr/>
          </p:nvSpPr>
          <p:spPr bwMode="auto">
            <a:xfrm>
              <a:off x="4674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CC9</a:t>
              </a:r>
            </a:p>
          </p:txBody>
        </p:sp>
        <p:sp>
          <p:nvSpPr>
            <p:cNvPr id="22586" name="Rectangle 54"/>
            <p:cNvSpPr>
              <a:spLocks noChangeArrowheads="1"/>
            </p:cNvSpPr>
            <p:nvPr/>
          </p:nvSpPr>
          <p:spPr bwMode="auto">
            <a:xfrm>
              <a:off x="2284" y="3773"/>
              <a:ext cx="3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</a:p>
          </p:txBody>
        </p:sp>
        <p:sp>
          <p:nvSpPr>
            <p:cNvPr id="22587" name="Rectangle 55"/>
            <p:cNvSpPr>
              <a:spLocks noChangeArrowheads="1"/>
            </p:cNvSpPr>
            <p:nvPr/>
          </p:nvSpPr>
          <p:spPr bwMode="auto">
            <a:xfrm>
              <a:off x="262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</a:p>
          </p:txBody>
        </p:sp>
      </p:grpSp>
      <p:grpSp>
        <p:nvGrpSpPr>
          <p:cNvPr id="908421" name="Group 133"/>
          <p:cNvGrpSpPr>
            <a:grpSpLocks/>
          </p:cNvGrpSpPr>
          <p:nvPr/>
        </p:nvGrpSpPr>
        <p:grpSpPr bwMode="auto">
          <a:xfrm>
            <a:off x="6240463" y="3932239"/>
            <a:ext cx="539750" cy="1462087"/>
            <a:chOff x="2971" y="2477"/>
            <a:chExt cx="340" cy="921"/>
          </a:xfrm>
        </p:grpSpPr>
        <p:sp>
          <p:nvSpPr>
            <p:cNvPr id="22563" name="Text Box 8"/>
            <p:cNvSpPr txBox="1">
              <a:spLocks noChangeArrowheads="1"/>
            </p:cNvSpPr>
            <p:nvPr/>
          </p:nvSpPr>
          <p:spPr bwMode="auto">
            <a:xfrm>
              <a:off x="2972" y="2477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2564" name="Text Box 13"/>
            <p:cNvSpPr txBox="1">
              <a:spLocks noChangeArrowheads="1"/>
            </p:cNvSpPr>
            <p:nvPr/>
          </p:nvSpPr>
          <p:spPr bwMode="auto">
            <a:xfrm>
              <a:off x="2971" y="270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65" name="Text Box 18"/>
            <p:cNvSpPr txBox="1">
              <a:spLocks noChangeArrowheads="1"/>
            </p:cNvSpPr>
            <p:nvPr/>
          </p:nvSpPr>
          <p:spPr bwMode="auto">
            <a:xfrm>
              <a:off x="2971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66" name="Text Box 23"/>
            <p:cNvSpPr txBox="1">
              <a:spLocks noChangeArrowheads="1"/>
            </p:cNvSpPr>
            <p:nvPr/>
          </p:nvSpPr>
          <p:spPr bwMode="auto">
            <a:xfrm>
              <a:off x="2972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908422" name="Group 134"/>
          <p:cNvGrpSpPr>
            <a:grpSpLocks/>
          </p:cNvGrpSpPr>
          <p:nvPr/>
        </p:nvGrpSpPr>
        <p:grpSpPr bwMode="auto">
          <a:xfrm>
            <a:off x="6780213" y="3932238"/>
            <a:ext cx="539750" cy="1827212"/>
            <a:chOff x="3311" y="2477"/>
            <a:chExt cx="340" cy="1151"/>
          </a:xfrm>
        </p:grpSpPr>
        <p:sp>
          <p:nvSpPr>
            <p:cNvPr id="22558" name="Text Box 9"/>
            <p:cNvSpPr txBox="1">
              <a:spLocks noChangeArrowheads="1"/>
            </p:cNvSpPr>
            <p:nvPr/>
          </p:nvSpPr>
          <p:spPr bwMode="auto">
            <a:xfrm>
              <a:off x="3311" y="2477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22559" name="Text Box 14"/>
            <p:cNvSpPr txBox="1">
              <a:spLocks noChangeArrowheads="1"/>
            </p:cNvSpPr>
            <p:nvPr/>
          </p:nvSpPr>
          <p:spPr bwMode="auto">
            <a:xfrm>
              <a:off x="3311" y="270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2560" name="Text Box 19"/>
            <p:cNvSpPr txBox="1">
              <a:spLocks noChangeArrowheads="1"/>
            </p:cNvSpPr>
            <p:nvPr/>
          </p:nvSpPr>
          <p:spPr bwMode="auto">
            <a:xfrm>
              <a:off x="3311" y="293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22561" name="Text Box 24"/>
            <p:cNvSpPr txBox="1">
              <a:spLocks noChangeArrowheads="1"/>
            </p:cNvSpPr>
            <p:nvPr/>
          </p:nvSpPr>
          <p:spPr bwMode="auto">
            <a:xfrm>
              <a:off x="3311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22562" name="Text Box 29"/>
            <p:cNvSpPr txBox="1">
              <a:spLocks noChangeArrowheads="1"/>
            </p:cNvSpPr>
            <p:nvPr/>
          </p:nvSpPr>
          <p:spPr bwMode="auto">
            <a:xfrm>
              <a:off x="3311" y="339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</p:grpSp>
      <p:grpSp>
        <p:nvGrpSpPr>
          <p:cNvPr id="22542" name="Group 144"/>
          <p:cNvGrpSpPr>
            <a:grpSpLocks/>
          </p:cNvGrpSpPr>
          <p:nvPr/>
        </p:nvGrpSpPr>
        <p:grpSpPr bwMode="auto">
          <a:xfrm>
            <a:off x="2135189" y="3643314"/>
            <a:ext cx="2232025" cy="2486025"/>
            <a:chOff x="385" y="2295"/>
            <a:chExt cx="1406" cy="1566"/>
          </a:xfrm>
        </p:grpSpPr>
        <p:sp>
          <p:nvSpPr>
            <p:cNvPr id="22551" name="Rectangle 35"/>
            <p:cNvSpPr>
              <a:spLocks noChangeArrowheads="1"/>
            </p:cNvSpPr>
            <p:nvPr/>
          </p:nvSpPr>
          <p:spPr bwMode="auto">
            <a:xfrm>
              <a:off x="704" y="2478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$7, 8($3)</a:t>
              </a:r>
            </a:p>
          </p:txBody>
        </p:sp>
        <p:sp>
          <p:nvSpPr>
            <p:cNvPr id="22552" name="Rectangle 111"/>
            <p:cNvSpPr>
              <a:spLocks noChangeArrowheads="1"/>
            </p:cNvSpPr>
            <p:nvPr/>
          </p:nvSpPr>
          <p:spPr bwMode="auto">
            <a:xfrm>
              <a:off x="704" y="2705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$6, 8($5)</a:t>
              </a:r>
            </a:p>
          </p:txBody>
        </p:sp>
        <p:sp>
          <p:nvSpPr>
            <p:cNvPr id="22553" name="Rectangle 112"/>
            <p:cNvSpPr>
              <a:spLocks noChangeArrowheads="1"/>
            </p:cNvSpPr>
            <p:nvPr/>
          </p:nvSpPr>
          <p:spPr bwMode="auto">
            <a:xfrm>
              <a:off x="704" y="2938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latin typeface="Comic Sans MS" panose="030F0702030302020204" pitchFamily="66" charset="0"/>
                </a:rPr>
                <a:t>or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	$4, $3, 7</a:t>
              </a:r>
            </a:p>
          </p:txBody>
        </p:sp>
        <p:sp>
          <p:nvSpPr>
            <p:cNvPr id="22554" name="Rectangle 113"/>
            <p:cNvSpPr>
              <a:spLocks noChangeArrowheads="1"/>
            </p:cNvSpPr>
            <p:nvPr/>
          </p:nvSpPr>
          <p:spPr bwMode="auto">
            <a:xfrm>
              <a:off x="704" y="3170"/>
              <a:ext cx="108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sub	$5, $2, $3</a:t>
              </a:r>
            </a:p>
          </p:txBody>
        </p:sp>
        <p:sp>
          <p:nvSpPr>
            <p:cNvPr id="22555" name="Rectangle 114"/>
            <p:cNvSpPr>
              <a:spLocks noChangeArrowheads="1"/>
            </p:cNvSpPr>
            <p:nvPr/>
          </p:nvSpPr>
          <p:spPr bwMode="auto">
            <a:xfrm>
              <a:off x="704" y="3397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sw 	$2, 10($3)</a:t>
              </a:r>
            </a:p>
          </p:txBody>
        </p:sp>
        <p:sp>
          <p:nvSpPr>
            <p:cNvPr id="22556" name="Line 117"/>
            <p:cNvSpPr>
              <a:spLocks noChangeShapeType="1"/>
            </p:cNvSpPr>
            <p:nvPr/>
          </p:nvSpPr>
          <p:spPr bwMode="auto">
            <a:xfrm>
              <a:off x="498" y="2295"/>
              <a:ext cx="0" cy="1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7" name="Text Box 118"/>
            <p:cNvSpPr txBox="1">
              <a:spLocks noChangeArrowheads="1"/>
            </p:cNvSpPr>
            <p:nvPr/>
          </p:nvSpPr>
          <p:spPr bwMode="auto">
            <a:xfrm rot="-5400000">
              <a:off x="-115" y="2931"/>
              <a:ext cx="1225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Instruction Order</a:t>
              </a:r>
            </a:p>
          </p:txBody>
        </p:sp>
      </p:grpSp>
      <p:grpSp>
        <p:nvGrpSpPr>
          <p:cNvPr id="908426" name="Group 138"/>
          <p:cNvGrpSpPr>
            <a:grpSpLocks/>
          </p:cNvGrpSpPr>
          <p:nvPr/>
        </p:nvGrpSpPr>
        <p:grpSpPr bwMode="auto">
          <a:xfrm>
            <a:off x="2805113" y="2851151"/>
            <a:ext cx="4514850" cy="2911475"/>
            <a:chOff x="807" y="1796"/>
            <a:chExt cx="2844" cy="1834"/>
          </a:xfrm>
        </p:grpSpPr>
        <p:sp>
          <p:nvSpPr>
            <p:cNvPr id="22548" name="Arc 52"/>
            <p:cNvSpPr>
              <a:spLocks/>
            </p:cNvSpPr>
            <p:nvPr/>
          </p:nvSpPr>
          <p:spPr bwMode="auto">
            <a:xfrm>
              <a:off x="2925" y="2001"/>
              <a:ext cx="567" cy="477"/>
            </a:xfrm>
            <a:custGeom>
              <a:avLst/>
              <a:gdLst>
                <a:gd name="T0" fmla="*/ 0 w 21599"/>
                <a:gd name="T1" fmla="*/ 0 h 21600"/>
                <a:gd name="T2" fmla="*/ 15 w 21599"/>
                <a:gd name="T3" fmla="*/ 10 h 21600"/>
                <a:gd name="T4" fmla="*/ 0 w 21599"/>
                <a:gd name="T5" fmla="*/ 1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36" y="0"/>
                    <a:pt x="21467" y="9525"/>
                    <a:pt x="21598" y="21361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36" y="0"/>
                    <a:pt x="21467" y="9525"/>
                    <a:pt x="21598" y="213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Text Box 62"/>
            <p:cNvSpPr txBox="1">
              <a:spLocks noChangeArrowheads="1"/>
            </p:cNvSpPr>
            <p:nvPr/>
          </p:nvSpPr>
          <p:spPr bwMode="auto">
            <a:xfrm>
              <a:off x="807" y="1796"/>
              <a:ext cx="2118" cy="4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Up to five instructions can be in execution during a single cycle</a:t>
              </a:r>
            </a:p>
          </p:txBody>
        </p:sp>
        <p:sp>
          <p:nvSpPr>
            <p:cNvPr id="22550" name="Rectangle 34"/>
            <p:cNvSpPr>
              <a:spLocks noChangeArrowheads="1"/>
            </p:cNvSpPr>
            <p:nvPr/>
          </p:nvSpPr>
          <p:spPr bwMode="auto">
            <a:xfrm>
              <a:off x="3311" y="2478"/>
              <a:ext cx="340" cy="11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08431" name="Group 143"/>
          <p:cNvGrpSpPr>
            <a:grpSpLocks/>
          </p:cNvGrpSpPr>
          <p:nvPr/>
        </p:nvGrpSpPr>
        <p:grpSpPr bwMode="auto">
          <a:xfrm>
            <a:off x="7751764" y="2852739"/>
            <a:ext cx="2339975" cy="2663825"/>
            <a:chOff x="3923" y="1797"/>
            <a:chExt cx="1474" cy="1678"/>
          </a:xfrm>
        </p:grpSpPr>
        <p:sp>
          <p:nvSpPr>
            <p:cNvPr id="22545" name="Text Box 63"/>
            <p:cNvSpPr txBox="1">
              <a:spLocks noChangeArrowheads="1"/>
            </p:cNvSpPr>
            <p:nvPr/>
          </p:nvSpPr>
          <p:spPr bwMode="auto">
            <a:xfrm>
              <a:off x="3923" y="1797"/>
              <a:ext cx="1474" cy="7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/>
                <a:t>ALU instructions skip the MEM stage. Store instructions skip the WB stage </a:t>
              </a:r>
            </a:p>
          </p:txBody>
        </p:sp>
        <p:sp>
          <p:nvSpPr>
            <p:cNvPr id="22546" name="Line 140"/>
            <p:cNvSpPr>
              <a:spLocks noChangeShapeType="1"/>
            </p:cNvSpPr>
            <p:nvPr/>
          </p:nvSpPr>
          <p:spPr bwMode="auto">
            <a:xfrm flipH="1">
              <a:off x="3923" y="2591"/>
              <a:ext cx="295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41"/>
            <p:cNvSpPr>
              <a:spLocks noChangeShapeType="1"/>
            </p:cNvSpPr>
            <p:nvPr/>
          </p:nvSpPr>
          <p:spPr bwMode="auto">
            <a:xfrm flipH="1">
              <a:off x="4830" y="2591"/>
              <a:ext cx="0" cy="8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0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0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0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9083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Pipelining Example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30000"/>
              </a:spcBef>
            </a:pPr>
            <a:r>
              <a:rPr lang="en-US" altLang="en-US" dirty="0" smtClean="0"/>
              <a:t>Laundry Example: Three Stages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Wash dirty load of clothes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Dry wet clothes</a:t>
            </a:r>
          </a:p>
          <a:p>
            <a:pPr>
              <a:spcBef>
                <a:spcPct val="130000"/>
              </a:spcBef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Fold and put clothes into drawers</a:t>
            </a:r>
          </a:p>
          <a:p>
            <a:pPr>
              <a:spcBef>
                <a:spcPct val="130000"/>
              </a:spcBef>
            </a:pPr>
            <a:r>
              <a:rPr lang="en-US" altLang="en-US" dirty="0" smtClean="0"/>
              <a:t>Each stage takes 30 minutes to complete</a:t>
            </a:r>
          </a:p>
          <a:p>
            <a:pPr>
              <a:spcBef>
                <a:spcPct val="130000"/>
              </a:spcBef>
            </a:pPr>
            <a:r>
              <a:rPr lang="en-US" altLang="en-US" dirty="0" smtClean="0"/>
              <a:t>Four loads of clothes to wash, dry, and fold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8786813" y="3525523"/>
            <a:ext cx="621578" cy="604575"/>
            <a:chOff x="4012" y="2316"/>
            <a:chExt cx="424" cy="504"/>
          </a:xfrm>
        </p:grpSpPr>
        <p:grpSp>
          <p:nvGrpSpPr>
            <p:cNvPr id="8221" name="Group 4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8224" name="AutoShape 5"/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5" name="AutoShape 6"/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22" name="Oval 7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3" name="AutoShape 8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196" name="Group 9"/>
          <p:cNvGrpSpPr>
            <a:grpSpLocks/>
          </p:cNvGrpSpPr>
          <p:nvPr/>
        </p:nvGrpSpPr>
        <p:grpSpPr bwMode="auto">
          <a:xfrm>
            <a:off x="8778875" y="4541182"/>
            <a:ext cx="611317" cy="490617"/>
            <a:chOff x="4341" y="2964"/>
            <a:chExt cx="452" cy="409"/>
          </a:xfrm>
        </p:grpSpPr>
        <p:grpSp>
          <p:nvGrpSpPr>
            <p:cNvPr id="8214" name="Group 10"/>
            <p:cNvGrpSpPr>
              <a:grpSpLocks/>
            </p:cNvGrpSpPr>
            <p:nvPr/>
          </p:nvGrpSpPr>
          <p:grpSpPr bwMode="auto">
            <a:xfrm>
              <a:off x="4343" y="3157"/>
              <a:ext cx="450" cy="216"/>
              <a:chOff x="4009" y="3157"/>
              <a:chExt cx="415" cy="216"/>
            </a:xfrm>
          </p:grpSpPr>
          <p:sp>
            <p:nvSpPr>
              <p:cNvPr id="8217" name="Freeform 11"/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0000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8" name="Rectangle 12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19" name="Rectangle 13"/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0" name="Rectangle 14"/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15" name="Oval 15"/>
            <p:cNvSpPr>
              <a:spLocks noChangeArrowheads="1"/>
            </p:cNvSpPr>
            <p:nvPr/>
          </p:nvSpPr>
          <p:spPr bwMode="auto">
            <a:xfrm>
              <a:off x="4432" y="2964"/>
              <a:ext cx="60" cy="55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Freeform 16"/>
            <p:cNvSpPr>
              <a:spLocks/>
            </p:cNvSpPr>
            <p:nvPr/>
          </p:nvSpPr>
          <p:spPr bwMode="auto">
            <a:xfrm>
              <a:off x="4341" y="3041"/>
              <a:ext cx="235" cy="332"/>
            </a:xfrm>
            <a:custGeom>
              <a:avLst/>
              <a:gdLst>
                <a:gd name="T0" fmla="*/ 2 w 217"/>
                <a:gd name="T1" fmla="*/ 153 h 332"/>
                <a:gd name="T2" fmla="*/ 1 w 217"/>
                <a:gd name="T3" fmla="*/ 157 h 332"/>
                <a:gd name="T4" fmla="*/ 0 w 217"/>
                <a:gd name="T5" fmla="*/ 163 h 332"/>
                <a:gd name="T6" fmla="*/ 0 w 217"/>
                <a:gd name="T7" fmla="*/ 168 h 332"/>
                <a:gd name="T8" fmla="*/ 2 w 217"/>
                <a:gd name="T9" fmla="*/ 174 h 332"/>
                <a:gd name="T10" fmla="*/ 5 w 217"/>
                <a:gd name="T11" fmla="*/ 179 h 332"/>
                <a:gd name="T12" fmla="*/ 11 w 217"/>
                <a:gd name="T13" fmla="*/ 183 h 332"/>
                <a:gd name="T14" fmla="*/ 16 w 217"/>
                <a:gd name="T15" fmla="*/ 186 h 332"/>
                <a:gd name="T16" fmla="*/ 19 w 217"/>
                <a:gd name="T17" fmla="*/ 186 h 332"/>
                <a:gd name="T18" fmla="*/ 27 w 217"/>
                <a:gd name="T19" fmla="*/ 186 h 332"/>
                <a:gd name="T20" fmla="*/ 166 w 217"/>
                <a:gd name="T21" fmla="*/ 331 h 332"/>
                <a:gd name="T22" fmla="*/ 209 w 217"/>
                <a:gd name="T23" fmla="*/ 159 h 332"/>
                <a:gd name="T24" fmla="*/ 208 w 217"/>
                <a:gd name="T25" fmla="*/ 155 h 332"/>
                <a:gd name="T26" fmla="*/ 207 w 217"/>
                <a:gd name="T27" fmla="*/ 152 h 332"/>
                <a:gd name="T28" fmla="*/ 203 w 217"/>
                <a:gd name="T29" fmla="*/ 149 h 332"/>
                <a:gd name="T30" fmla="*/ 199 w 217"/>
                <a:gd name="T31" fmla="*/ 147 h 332"/>
                <a:gd name="T32" fmla="*/ 195 w 217"/>
                <a:gd name="T33" fmla="*/ 145 h 332"/>
                <a:gd name="T34" fmla="*/ 188 w 217"/>
                <a:gd name="T35" fmla="*/ 145 h 332"/>
                <a:gd name="T36" fmla="*/ 184 w 217"/>
                <a:gd name="T37" fmla="*/ 145 h 332"/>
                <a:gd name="T38" fmla="*/ 180 w 217"/>
                <a:gd name="T39" fmla="*/ 145 h 332"/>
                <a:gd name="T40" fmla="*/ 122 w 217"/>
                <a:gd name="T41" fmla="*/ 84 h 332"/>
                <a:gd name="T42" fmla="*/ 236 w 217"/>
                <a:gd name="T43" fmla="*/ 104 h 332"/>
                <a:gd name="T44" fmla="*/ 239 w 217"/>
                <a:gd name="T45" fmla="*/ 103 h 332"/>
                <a:gd name="T46" fmla="*/ 243 w 217"/>
                <a:gd name="T47" fmla="*/ 103 h 332"/>
                <a:gd name="T48" fmla="*/ 248 w 217"/>
                <a:gd name="T49" fmla="*/ 100 h 332"/>
                <a:gd name="T50" fmla="*/ 251 w 217"/>
                <a:gd name="T51" fmla="*/ 97 h 332"/>
                <a:gd name="T52" fmla="*/ 252 w 217"/>
                <a:gd name="T53" fmla="*/ 93 h 332"/>
                <a:gd name="T54" fmla="*/ 253 w 217"/>
                <a:gd name="T55" fmla="*/ 88 h 332"/>
                <a:gd name="T56" fmla="*/ 252 w 217"/>
                <a:gd name="T57" fmla="*/ 83 h 332"/>
                <a:gd name="T58" fmla="*/ 250 w 217"/>
                <a:gd name="T59" fmla="*/ 79 h 332"/>
                <a:gd name="T60" fmla="*/ 246 w 217"/>
                <a:gd name="T61" fmla="*/ 76 h 332"/>
                <a:gd name="T62" fmla="*/ 241 w 217"/>
                <a:gd name="T63" fmla="*/ 73 h 332"/>
                <a:gd name="T64" fmla="*/ 238 w 217"/>
                <a:gd name="T65" fmla="*/ 72 h 332"/>
                <a:gd name="T66" fmla="*/ 160 w 217"/>
                <a:gd name="T67" fmla="*/ 72 h 332"/>
                <a:gd name="T68" fmla="*/ 146 w 217"/>
                <a:gd name="T69" fmla="*/ 47 h 332"/>
                <a:gd name="T70" fmla="*/ 147 w 217"/>
                <a:gd name="T71" fmla="*/ 41 h 332"/>
                <a:gd name="T72" fmla="*/ 149 w 217"/>
                <a:gd name="T73" fmla="*/ 34 h 332"/>
                <a:gd name="T74" fmla="*/ 149 w 217"/>
                <a:gd name="T75" fmla="*/ 27 h 332"/>
                <a:gd name="T76" fmla="*/ 146 w 217"/>
                <a:gd name="T77" fmla="*/ 21 h 332"/>
                <a:gd name="T78" fmla="*/ 144 w 217"/>
                <a:gd name="T79" fmla="*/ 17 h 332"/>
                <a:gd name="T80" fmla="*/ 141 w 217"/>
                <a:gd name="T81" fmla="*/ 12 h 332"/>
                <a:gd name="T82" fmla="*/ 135 w 217"/>
                <a:gd name="T83" fmla="*/ 8 h 332"/>
                <a:gd name="T84" fmla="*/ 129 w 217"/>
                <a:gd name="T85" fmla="*/ 4 h 332"/>
                <a:gd name="T86" fmla="*/ 122 w 217"/>
                <a:gd name="T87" fmla="*/ 1 h 332"/>
                <a:gd name="T88" fmla="*/ 114 w 217"/>
                <a:gd name="T89" fmla="*/ 0 h 332"/>
                <a:gd name="T90" fmla="*/ 107 w 217"/>
                <a:gd name="T91" fmla="*/ 0 h 332"/>
                <a:gd name="T92" fmla="*/ 99 w 217"/>
                <a:gd name="T93" fmla="*/ 1 h 332"/>
                <a:gd name="T94" fmla="*/ 90 w 217"/>
                <a:gd name="T95" fmla="*/ 3 h 332"/>
                <a:gd name="T96" fmla="*/ 82 w 217"/>
                <a:gd name="T97" fmla="*/ 7 h 332"/>
                <a:gd name="T98" fmla="*/ 77 w 217"/>
                <a:gd name="T99" fmla="*/ 13 h 332"/>
                <a:gd name="T100" fmla="*/ 73 w 217"/>
                <a:gd name="T101" fmla="*/ 19 h 332"/>
                <a:gd name="T102" fmla="*/ 69 w 217"/>
                <a:gd name="T103" fmla="*/ 25 h 3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7" h="332">
                  <a:moveTo>
                    <a:pt x="59" y="25"/>
                  </a:moveTo>
                  <a:lnTo>
                    <a:pt x="2" y="153"/>
                  </a:lnTo>
                  <a:lnTo>
                    <a:pt x="1" y="155"/>
                  </a:lnTo>
                  <a:lnTo>
                    <a:pt x="1" y="157"/>
                  </a:lnTo>
                  <a:lnTo>
                    <a:pt x="0" y="159"/>
                  </a:lnTo>
                  <a:lnTo>
                    <a:pt x="0" y="163"/>
                  </a:lnTo>
                  <a:lnTo>
                    <a:pt x="0" y="165"/>
                  </a:lnTo>
                  <a:lnTo>
                    <a:pt x="0" y="168"/>
                  </a:lnTo>
                  <a:lnTo>
                    <a:pt x="1" y="171"/>
                  </a:lnTo>
                  <a:lnTo>
                    <a:pt x="2" y="174"/>
                  </a:lnTo>
                  <a:lnTo>
                    <a:pt x="3" y="176"/>
                  </a:lnTo>
                  <a:lnTo>
                    <a:pt x="5" y="179"/>
                  </a:lnTo>
                  <a:lnTo>
                    <a:pt x="7" y="181"/>
                  </a:lnTo>
                  <a:lnTo>
                    <a:pt x="9" y="183"/>
                  </a:lnTo>
                  <a:lnTo>
                    <a:pt x="12" y="184"/>
                  </a:lnTo>
                  <a:lnTo>
                    <a:pt x="14" y="186"/>
                  </a:lnTo>
                  <a:lnTo>
                    <a:pt x="15" y="186"/>
                  </a:lnTo>
                  <a:lnTo>
                    <a:pt x="17" y="186"/>
                  </a:lnTo>
                  <a:lnTo>
                    <a:pt x="20" y="186"/>
                  </a:lnTo>
                  <a:lnTo>
                    <a:pt x="23" y="186"/>
                  </a:lnTo>
                  <a:lnTo>
                    <a:pt x="141" y="186"/>
                  </a:lnTo>
                  <a:lnTo>
                    <a:pt x="141" y="331"/>
                  </a:lnTo>
                  <a:lnTo>
                    <a:pt x="178" y="331"/>
                  </a:lnTo>
                  <a:lnTo>
                    <a:pt x="178" y="159"/>
                  </a:lnTo>
                  <a:lnTo>
                    <a:pt x="178" y="157"/>
                  </a:lnTo>
                  <a:lnTo>
                    <a:pt x="177" y="155"/>
                  </a:lnTo>
                  <a:lnTo>
                    <a:pt x="176" y="153"/>
                  </a:lnTo>
                  <a:lnTo>
                    <a:pt x="176" y="152"/>
                  </a:lnTo>
                  <a:lnTo>
                    <a:pt x="175" y="151"/>
                  </a:lnTo>
                  <a:lnTo>
                    <a:pt x="173" y="149"/>
                  </a:lnTo>
                  <a:lnTo>
                    <a:pt x="172" y="148"/>
                  </a:lnTo>
                  <a:lnTo>
                    <a:pt x="170" y="147"/>
                  </a:lnTo>
                  <a:lnTo>
                    <a:pt x="168" y="146"/>
                  </a:lnTo>
                  <a:lnTo>
                    <a:pt x="166" y="145"/>
                  </a:lnTo>
                  <a:lnTo>
                    <a:pt x="164" y="145"/>
                  </a:lnTo>
                  <a:lnTo>
                    <a:pt x="161" y="145"/>
                  </a:lnTo>
                  <a:lnTo>
                    <a:pt x="159" y="145"/>
                  </a:lnTo>
                  <a:lnTo>
                    <a:pt x="157" y="145"/>
                  </a:lnTo>
                  <a:lnTo>
                    <a:pt x="155" y="145"/>
                  </a:lnTo>
                  <a:lnTo>
                    <a:pt x="153" y="145"/>
                  </a:lnTo>
                  <a:lnTo>
                    <a:pt x="85" y="141"/>
                  </a:lnTo>
                  <a:lnTo>
                    <a:pt x="104" y="84"/>
                  </a:lnTo>
                  <a:lnTo>
                    <a:pt x="118" y="104"/>
                  </a:lnTo>
                  <a:lnTo>
                    <a:pt x="201" y="104"/>
                  </a:lnTo>
                  <a:lnTo>
                    <a:pt x="203" y="103"/>
                  </a:lnTo>
                  <a:lnTo>
                    <a:pt x="204" y="103"/>
                  </a:lnTo>
                  <a:lnTo>
                    <a:pt x="206" y="103"/>
                  </a:lnTo>
                  <a:lnTo>
                    <a:pt x="207" y="103"/>
                  </a:lnTo>
                  <a:lnTo>
                    <a:pt x="209" y="101"/>
                  </a:lnTo>
                  <a:lnTo>
                    <a:pt x="211" y="100"/>
                  </a:lnTo>
                  <a:lnTo>
                    <a:pt x="212" y="98"/>
                  </a:lnTo>
                  <a:lnTo>
                    <a:pt x="214" y="97"/>
                  </a:lnTo>
                  <a:lnTo>
                    <a:pt x="215" y="95"/>
                  </a:lnTo>
                  <a:lnTo>
                    <a:pt x="215" y="93"/>
                  </a:lnTo>
                  <a:lnTo>
                    <a:pt x="216" y="91"/>
                  </a:lnTo>
                  <a:lnTo>
                    <a:pt x="216" y="88"/>
                  </a:lnTo>
                  <a:lnTo>
                    <a:pt x="216" y="85"/>
                  </a:lnTo>
                  <a:lnTo>
                    <a:pt x="215" y="83"/>
                  </a:lnTo>
                  <a:lnTo>
                    <a:pt x="214" y="81"/>
                  </a:lnTo>
                  <a:lnTo>
                    <a:pt x="213" y="79"/>
                  </a:lnTo>
                  <a:lnTo>
                    <a:pt x="211" y="77"/>
                  </a:lnTo>
                  <a:lnTo>
                    <a:pt x="210" y="76"/>
                  </a:lnTo>
                  <a:lnTo>
                    <a:pt x="208" y="74"/>
                  </a:lnTo>
                  <a:lnTo>
                    <a:pt x="206" y="73"/>
                  </a:lnTo>
                  <a:lnTo>
                    <a:pt x="205" y="72"/>
                  </a:lnTo>
                  <a:lnTo>
                    <a:pt x="203" y="72"/>
                  </a:lnTo>
                  <a:lnTo>
                    <a:pt x="201" y="72"/>
                  </a:lnTo>
                  <a:lnTo>
                    <a:pt x="137" y="72"/>
                  </a:lnTo>
                  <a:lnTo>
                    <a:pt x="123" y="49"/>
                  </a:lnTo>
                  <a:lnTo>
                    <a:pt x="125" y="47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7" y="38"/>
                  </a:lnTo>
                  <a:lnTo>
                    <a:pt x="127" y="34"/>
                  </a:lnTo>
                  <a:lnTo>
                    <a:pt x="127" y="31"/>
                  </a:lnTo>
                  <a:lnTo>
                    <a:pt x="127" y="27"/>
                  </a:lnTo>
                  <a:lnTo>
                    <a:pt x="126" y="24"/>
                  </a:lnTo>
                  <a:lnTo>
                    <a:pt x="125" y="21"/>
                  </a:lnTo>
                  <a:lnTo>
                    <a:pt x="124" y="20"/>
                  </a:lnTo>
                  <a:lnTo>
                    <a:pt x="123" y="17"/>
                  </a:lnTo>
                  <a:lnTo>
                    <a:pt x="122" y="15"/>
                  </a:lnTo>
                  <a:lnTo>
                    <a:pt x="120" y="12"/>
                  </a:lnTo>
                  <a:lnTo>
                    <a:pt x="118" y="10"/>
                  </a:lnTo>
                  <a:lnTo>
                    <a:pt x="115" y="8"/>
                  </a:lnTo>
                  <a:lnTo>
                    <a:pt x="113" y="6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4" y="1"/>
                  </a:lnTo>
                  <a:lnTo>
                    <a:pt x="100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1" y="2"/>
                  </a:lnTo>
                  <a:lnTo>
                    <a:pt x="77" y="3"/>
                  </a:lnTo>
                  <a:lnTo>
                    <a:pt x="74" y="5"/>
                  </a:lnTo>
                  <a:lnTo>
                    <a:pt x="70" y="7"/>
                  </a:lnTo>
                  <a:lnTo>
                    <a:pt x="68" y="10"/>
                  </a:lnTo>
                  <a:lnTo>
                    <a:pt x="66" y="13"/>
                  </a:lnTo>
                  <a:lnTo>
                    <a:pt x="64" y="15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9" y="25"/>
                  </a:lnTo>
                </a:path>
              </a:pathLst>
            </a:custGeom>
            <a:solidFill>
              <a:srgbClr val="0000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7" name="Group 17"/>
          <p:cNvGrpSpPr>
            <a:grpSpLocks/>
          </p:cNvGrpSpPr>
          <p:nvPr/>
        </p:nvGrpSpPr>
        <p:grpSpPr bwMode="auto">
          <a:xfrm>
            <a:off x="8799513" y="2474598"/>
            <a:ext cx="621578" cy="604575"/>
            <a:chOff x="4020" y="1580"/>
            <a:chExt cx="424" cy="504"/>
          </a:xfrm>
        </p:grpSpPr>
        <p:grpSp>
          <p:nvGrpSpPr>
            <p:cNvPr id="8208" name="Group 18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8210" name="Group 19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8212" name="AutoShape 20"/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13" name="AutoShape 21"/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11" name="AutoShape 22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09" name="Oval 23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198" name="Group 24"/>
          <p:cNvGrpSpPr>
            <a:grpSpLocks/>
          </p:cNvGrpSpPr>
          <p:nvPr/>
        </p:nvGrpSpPr>
        <p:grpSpPr bwMode="auto">
          <a:xfrm>
            <a:off x="8618539" y="5334018"/>
            <a:ext cx="1106487" cy="1085851"/>
            <a:chOff x="4841" y="3236"/>
            <a:chExt cx="756" cy="684"/>
          </a:xfrm>
        </p:grpSpPr>
        <p:sp>
          <p:nvSpPr>
            <p:cNvPr id="8200" name="Freeform 25"/>
            <p:cNvSpPr>
              <a:spLocks/>
            </p:cNvSpPr>
            <p:nvPr/>
          </p:nvSpPr>
          <p:spPr bwMode="auto">
            <a:xfrm>
              <a:off x="4841" y="3236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26"/>
            <p:cNvSpPr>
              <a:spLocks noChangeArrowheads="1"/>
            </p:cNvSpPr>
            <p:nvPr/>
          </p:nvSpPr>
          <p:spPr bwMode="auto">
            <a:xfrm>
              <a:off x="4900" y="3286"/>
              <a:ext cx="26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202" name="Freeform 27"/>
            <p:cNvSpPr>
              <a:spLocks/>
            </p:cNvSpPr>
            <p:nvPr/>
          </p:nvSpPr>
          <p:spPr bwMode="auto">
            <a:xfrm>
              <a:off x="5231" y="3236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Rectangle 28"/>
            <p:cNvSpPr>
              <a:spLocks noChangeArrowheads="1"/>
            </p:cNvSpPr>
            <p:nvPr/>
          </p:nvSpPr>
          <p:spPr bwMode="auto">
            <a:xfrm>
              <a:off x="5290" y="3286"/>
              <a:ext cx="26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204" name="Freeform 29"/>
            <p:cNvSpPr>
              <a:spLocks/>
            </p:cNvSpPr>
            <p:nvPr/>
          </p:nvSpPr>
          <p:spPr bwMode="auto">
            <a:xfrm>
              <a:off x="4860" y="3581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4913" y="3631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206" name="Freeform 31"/>
            <p:cNvSpPr>
              <a:spLocks/>
            </p:cNvSpPr>
            <p:nvPr/>
          </p:nvSpPr>
          <p:spPr bwMode="auto">
            <a:xfrm>
              <a:off x="5241" y="3581"/>
              <a:ext cx="356" cy="295"/>
            </a:xfrm>
            <a:custGeom>
              <a:avLst/>
              <a:gdLst>
                <a:gd name="T0" fmla="*/ 109 w 329"/>
                <a:gd name="T1" fmla="*/ 14 h 295"/>
                <a:gd name="T2" fmla="*/ 183 w 329"/>
                <a:gd name="T3" fmla="*/ 16 h 295"/>
                <a:gd name="T4" fmla="*/ 262 w 329"/>
                <a:gd name="T5" fmla="*/ 0 h 295"/>
                <a:gd name="T6" fmla="*/ 357 w 329"/>
                <a:gd name="T7" fmla="*/ 0 h 295"/>
                <a:gd name="T8" fmla="*/ 252 w 329"/>
                <a:gd name="T9" fmla="*/ 84 h 295"/>
                <a:gd name="T10" fmla="*/ 280 w 329"/>
                <a:gd name="T11" fmla="*/ 89 h 295"/>
                <a:gd name="T12" fmla="*/ 308 w 329"/>
                <a:gd name="T13" fmla="*/ 99 h 295"/>
                <a:gd name="T14" fmla="*/ 333 w 329"/>
                <a:gd name="T15" fmla="*/ 111 h 295"/>
                <a:gd name="T16" fmla="*/ 354 w 329"/>
                <a:gd name="T17" fmla="*/ 126 h 295"/>
                <a:gd name="T18" fmla="*/ 370 w 329"/>
                <a:gd name="T19" fmla="*/ 144 h 295"/>
                <a:gd name="T20" fmla="*/ 381 w 329"/>
                <a:gd name="T21" fmla="*/ 165 h 295"/>
                <a:gd name="T22" fmla="*/ 384 w 329"/>
                <a:gd name="T23" fmla="*/ 187 h 295"/>
                <a:gd name="T24" fmla="*/ 380 w 329"/>
                <a:gd name="T25" fmla="*/ 210 h 295"/>
                <a:gd name="T26" fmla="*/ 371 w 329"/>
                <a:gd name="T27" fmla="*/ 228 h 295"/>
                <a:gd name="T28" fmla="*/ 355 w 329"/>
                <a:gd name="T29" fmla="*/ 247 h 295"/>
                <a:gd name="T30" fmla="*/ 328 w 329"/>
                <a:gd name="T31" fmla="*/ 267 h 295"/>
                <a:gd name="T32" fmla="*/ 301 w 329"/>
                <a:gd name="T33" fmla="*/ 279 h 295"/>
                <a:gd name="T34" fmla="*/ 276 w 329"/>
                <a:gd name="T35" fmla="*/ 287 h 295"/>
                <a:gd name="T36" fmla="*/ 252 w 329"/>
                <a:gd name="T37" fmla="*/ 292 h 295"/>
                <a:gd name="T38" fmla="*/ 222 w 329"/>
                <a:gd name="T39" fmla="*/ 294 h 295"/>
                <a:gd name="T40" fmla="*/ 143 w 329"/>
                <a:gd name="T41" fmla="*/ 293 h 295"/>
                <a:gd name="T42" fmla="*/ 105 w 329"/>
                <a:gd name="T43" fmla="*/ 287 h 295"/>
                <a:gd name="T44" fmla="*/ 66 w 329"/>
                <a:gd name="T45" fmla="*/ 272 h 295"/>
                <a:gd name="T46" fmla="*/ 35 w 329"/>
                <a:gd name="T47" fmla="*/ 253 h 295"/>
                <a:gd name="T48" fmla="*/ 15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6 w 329"/>
                <a:gd name="T57" fmla="*/ 141 h 295"/>
                <a:gd name="T58" fmla="*/ 41 w 329"/>
                <a:gd name="T59" fmla="*/ 118 h 295"/>
                <a:gd name="T60" fmla="*/ 74 w 329"/>
                <a:gd name="T61" fmla="*/ 99 h 295"/>
                <a:gd name="T62" fmla="*/ 119 w 329"/>
                <a:gd name="T63" fmla="*/ 86 h 295"/>
                <a:gd name="T64" fmla="*/ 47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Rectangle 32"/>
            <p:cNvSpPr>
              <a:spLocks noChangeArrowheads="1"/>
            </p:cNvSpPr>
            <p:nvPr/>
          </p:nvSpPr>
          <p:spPr bwMode="auto">
            <a:xfrm>
              <a:off x="5294" y="3631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0964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45720" rIns="0" bIns="45720" rtlCol="0" anchor="ctr">
            <a:noAutofit/>
          </a:bodyPr>
          <a:lstStyle/>
          <a:p>
            <a:pPr eaLnBrk="1" hangingPunct="1"/>
            <a:r>
              <a:rPr lang="en-US" altLang="en-US" dirty="0" smtClean="0"/>
              <a:t>Single-Cycle vs Pipelined Performance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500"/>
            <a:ext cx="9880908" cy="3416300"/>
          </a:xfrm>
          <a:noFill/>
        </p:spPr>
        <p:txBody>
          <a:bodyPr vert="horz" lIns="0" tIns="45720" rIns="0" bIns="45720" rtlCol="0">
            <a:normAutofit/>
          </a:bodyPr>
          <a:lstStyle/>
          <a:p>
            <a:pPr eaLnBrk="1" hangingPunct="1"/>
            <a:r>
              <a:rPr lang="en-US" altLang="en-US" dirty="0" smtClean="0"/>
              <a:t>Consider a 5-stage instruction execution in which …</a:t>
            </a:r>
          </a:p>
          <a:p>
            <a:pPr lvl="1" eaLnBrk="1" hangingPunct="1"/>
            <a:r>
              <a:rPr lang="en-US" altLang="en-US" dirty="0" smtClean="0"/>
              <a:t>Instruction fetch = ALU operation = Data memory access = 200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Register read = register write = 150 </a:t>
            </a:r>
            <a:r>
              <a:rPr lang="en-US" altLang="en-US" dirty="0" err="1" smtClean="0"/>
              <a:t>ps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is the single-cycle non-pipelined time?</a:t>
            </a:r>
          </a:p>
          <a:p>
            <a:pPr eaLnBrk="1" hangingPunct="1"/>
            <a:r>
              <a:rPr lang="en-US" altLang="en-US" dirty="0" smtClean="0"/>
              <a:t>What is the pipelined cycle time?</a:t>
            </a:r>
          </a:p>
          <a:p>
            <a:pPr eaLnBrk="1" hangingPunct="1"/>
            <a:r>
              <a:rPr lang="en-US" altLang="en-US" dirty="0" smtClean="0"/>
              <a:t>What is the speedup factor for pipelined execution?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Non-pipelined cycle =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  <p:sp>
        <p:nvSpPr>
          <p:cNvPr id="921621" name="Rectangle 21"/>
          <p:cNvSpPr>
            <a:spLocks noChangeArrowheads="1"/>
          </p:cNvSpPr>
          <p:nvPr/>
        </p:nvSpPr>
        <p:spPr bwMode="auto">
          <a:xfrm>
            <a:off x="4828953" y="5388974"/>
            <a:ext cx="36295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200+150+200+200+150 =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900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ps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921635" name="Group 35"/>
          <p:cNvGrpSpPr>
            <a:grpSpLocks/>
          </p:cNvGrpSpPr>
          <p:nvPr/>
        </p:nvGrpSpPr>
        <p:grpSpPr bwMode="auto">
          <a:xfrm>
            <a:off x="2351088" y="5883993"/>
            <a:ext cx="7345362" cy="920750"/>
            <a:chOff x="521" y="3339"/>
            <a:chExt cx="4627" cy="580"/>
          </a:xfrm>
        </p:grpSpPr>
        <p:grpSp>
          <p:nvGrpSpPr>
            <p:cNvPr id="23558" name="Group 26"/>
            <p:cNvGrpSpPr>
              <a:grpSpLocks/>
            </p:cNvGrpSpPr>
            <p:nvPr/>
          </p:nvGrpSpPr>
          <p:grpSpPr bwMode="auto">
            <a:xfrm>
              <a:off x="521" y="3339"/>
              <a:ext cx="2314" cy="376"/>
              <a:chOff x="793" y="3339"/>
              <a:chExt cx="2314" cy="376"/>
            </a:xfrm>
          </p:grpSpPr>
          <p:sp>
            <p:nvSpPr>
              <p:cNvPr id="23567" name="Line 5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8" name="Text Box 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3569" name="Text Box 1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3570" name="Text Box 1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3571" name="Text Box 8"/>
              <p:cNvSpPr txBox="1">
                <a:spLocks noChangeArrowheads="1"/>
              </p:cNvSpPr>
              <p:nvPr/>
            </p:nvSpPr>
            <p:spPr bwMode="auto">
              <a:xfrm>
                <a:off x="793" y="3341"/>
                <a:ext cx="52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3572" name="Text Box 6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900 ps</a:t>
                </a:r>
              </a:p>
            </p:txBody>
          </p:sp>
          <p:sp>
            <p:nvSpPr>
              <p:cNvPr id="23573" name="Text Box 2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 err="1"/>
                  <a:t>Reg</a:t>
                </a:r>
                <a:endParaRPr lang="en-US" altLang="en-US" sz="1600" dirty="0"/>
              </a:p>
            </p:txBody>
          </p:sp>
        </p:grpSp>
        <p:grpSp>
          <p:nvGrpSpPr>
            <p:cNvPr id="23559" name="Group 27"/>
            <p:cNvGrpSpPr>
              <a:grpSpLocks/>
            </p:cNvGrpSpPr>
            <p:nvPr/>
          </p:nvGrpSpPr>
          <p:grpSpPr bwMode="auto">
            <a:xfrm>
              <a:off x="2834" y="3543"/>
              <a:ext cx="2314" cy="376"/>
              <a:chOff x="793" y="3339"/>
              <a:chExt cx="2314" cy="376"/>
            </a:xfrm>
          </p:grpSpPr>
          <p:sp>
            <p:nvSpPr>
              <p:cNvPr id="23560" name="Line 28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61" name="Text Box 2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3562" name="Text Box 3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3563" name="Text Box 3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3564" name="Text Box 32"/>
              <p:cNvSpPr txBox="1">
                <a:spLocks noChangeArrowheads="1"/>
              </p:cNvSpPr>
              <p:nvPr/>
            </p:nvSpPr>
            <p:spPr bwMode="auto">
              <a:xfrm>
                <a:off x="793" y="3341"/>
                <a:ext cx="52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3565" name="Text Box 33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900 ps</a:t>
                </a:r>
              </a:p>
            </p:txBody>
          </p:sp>
          <p:sp>
            <p:nvSpPr>
              <p:cNvPr id="23566" name="Text Box 34"/>
              <p:cNvSpPr txBox="1">
                <a:spLocks noChangeArrowheads="1"/>
              </p:cNvSpPr>
              <p:nvPr/>
            </p:nvSpPr>
            <p:spPr bwMode="auto">
              <a:xfrm>
                <a:off x="2744" y="3339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Single-Cycle versus Pipelined – cont’d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499"/>
            <a:ext cx="10038563" cy="3954955"/>
          </a:xfrm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Pipelined cycle time =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CPI for pipelined execution = </a:t>
            </a:r>
          </a:p>
          <a:p>
            <a:pPr lvl="1" eaLnBrk="1" hangingPunct="1"/>
            <a:r>
              <a:rPr lang="en-US" altLang="en-US" dirty="0" smtClean="0"/>
              <a:t>One instruction completes each cycle (ignoring pipeline fill)</a:t>
            </a:r>
          </a:p>
          <a:p>
            <a:pPr eaLnBrk="1" hangingPunct="1"/>
            <a:r>
              <a:rPr lang="en-US" altLang="en-US" dirty="0" smtClean="0"/>
              <a:t>Speedup of pipelined execution =</a:t>
            </a:r>
          </a:p>
          <a:p>
            <a:pPr lvl="1" eaLnBrk="1" hangingPunct="1"/>
            <a:r>
              <a:rPr lang="en-US" altLang="en-US" dirty="0" smtClean="0"/>
              <a:t>Instruction count and CPI are equal in both cases</a:t>
            </a:r>
          </a:p>
          <a:p>
            <a:pPr eaLnBrk="1" hangingPunct="1"/>
            <a:r>
              <a:rPr lang="en-US" altLang="en-US" dirty="0" smtClean="0"/>
              <a:t>Speedup factor is </a:t>
            </a:r>
            <a:r>
              <a:rPr lang="en-US" altLang="en-US" dirty="0" smtClean="0">
                <a:solidFill>
                  <a:srgbClr val="FF0000"/>
                </a:solidFill>
              </a:rPr>
              <a:t>less than 5 (number of pipeline stage)</a:t>
            </a:r>
          </a:p>
          <a:p>
            <a:pPr lvl="1" eaLnBrk="1" hangingPunct="1"/>
            <a:r>
              <a:rPr lang="en-US" altLang="en-US" dirty="0" smtClean="0"/>
              <a:t>Because the pipeline stages are </a:t>
            </a:r>
            <a:r>
              <a:rPr lang="en-US" altLang="en-US" dirty="0" smtClean="0">
                <a:solidFill>
                  <a:srgbClr val="FF0000"/>
                </a:solidFill>
              </a:rPr>
              <a:t>not balanced</a:t>
            </a:r>
          </a:p>
        </p:txBody>
      </p:sp>
      <p:sp>
        <p:nvSpPr>
          <p:cNvPr id="922668" name="Rectangle 44"/>
          <p:cNvSpPr>
            <a:spLocks noChangeArrowheads="1"/>
          </p:cNvSpPr>
          <p:nvPr/>
        </p:nvSpPr>
        <p:spPr bwMode="auto">
          <a:xfrm>
            <a:off x="5038604" y="4950210"/>
            <a:ext cx="24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dirty="0">
                <a:latin typeface="+mn-lt"/>
              </a:rPr>
              <a:t> 900 </a:t>
            </a:r>
            <a:r>
              <a:rPr lang="en-US" altLang="en-US" dirty="0" err="1">
                <a:latin typeface="+mn-lt"/>
              </a:rPr>
              <a:t>ps</a:t>
            </a:r>
            <a:r>
              <a:rPr lang="en-US" altLang="en-US" dirty="0">
                <a:latin typeface="+mn-lt"/>
              </a:rPr>
              <a:t> / 200 </a:t>
            </a:r>
            <a:r>
              <a:rPr lang="en-US" altLang="en-US" dirty="0" err="1">
                <a:latin typeface="+mn-lt"/>
              </a:rPr>
              <a:t>ps</a:t>
            </a:r>
            <a:r>
              <a:rPr lang="en-US" altLang="en-US" dirty="0">
                <a:latin typeface="+mn-lt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4.5</a:t>
            </a:r>
          </a:p>
        </p:txBody>
      </p:sp>
      <p:sp>
        <p:nvSpPr>
          <p:cNvPr id="922671" name="Rectangle 47"/>
          <p:cNvSpPr>
            <a:spLocks noChangeArrowheads="1"/>
          </p:cNvSpPr>
          <p:nvPr/>
        </p:nvSpPr>
        <p:spPr bwMode="auto">
          <a:xfrm>
            <a:off x="4530391" y="428149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922672" name="Rectangle 48"/>
          <p:cNvSpPr>
            <a:spLocks noChangeArrowheads="1"/>
          </p:cNvSpPr>
          <p:nvPr/>
        </p:nvSpPr>
        <p:spPr bwMode="auto">
          <a:xfrm>
            <a:off x="3968740" y="2547846"/>
            <a:ext cx="24144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+mn-lt"/>
              </a:rPr>
              <a:t>max(200, 150) =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200 </a:t>
            </a:r>
            <a:r>
              <a:rPr lang="en-US" altLang="en-US" sz="1600" dirty="0" err="1">
                <a:solidFill>
                  <a:srgbClr val="FF0000"/>
                </a:solidFill>
                <a:latin typeface="+mn-lt"/>
              </a:rPr>
              <a:t>ps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922712" name="Group 88"/>
          <p:cNvGrpSpPr>
            <a:grpSpLocks/>
          </p:cNvGrpSpPr>
          <p:nvPr/>
        </p:nvGrpSpPr>
        <p:grpSpPr bwMode="auto">
          <a:xfrm>
            <a:off x="3060538" y="3017790"/>
            <a:ext cx="5788025" cy="1309688"/>
            <a:chOff x="521" y="1176"/>
            <a:chExt cx="3646" cy="825"/>
          </a:xfrm>
        </p:grpSpPr>
        <p:grpSp>
          <p:nvGrpSpPr>
            <p:cNvPr id="24584" name="Group 58"/>
            <p:cNvGrpSpPr>
              <a:grpSpLocks/>
            </p:cNvGrpSpPr>
            <p:nvPr/>
          </p:nvGrpSpPr>
          <p:grpSpPr bwMode="auto">
            <a:xfrm>
              <a:off x="521" y="1412"/>
              <a:ext cx="517" cy="130"/>
              <a:chOff x="526" y="1894"/>
              <a:chExt cx="517" cy="130"/>
            </a:xfrm>
          </p:grpSpPr>
          <p:sp>
            <p:nvSpPr>
              <p:cNvPr id="24621" name="Line 7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22" name="Text Box 8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200</a:t>
                </a:r>
              </a:p>
            </p:txBody>
          </p:sp>
        </p:grp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521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043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Reg</a:t>
              </a:r>
            </a:p>
          </p:txBody>
        </p:sp>
        <p:sp>
          <p:nvSpPr>
            <p:cNvPr id="24587" name="Text Box 50"/>
            <p:cNvSpPr txBox="1">
              <a:spLocks noChangeArrowheads="1"/>
            </p:cNvSpPr>
            <p:nvPr/>
          </p:nvSpPr>
          <p:spPr bwMode="auto">
            <a:xfrm>
              <a:off x="2086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24588" name="Text Box 51"/>
            <p:cNvSpPr txBox="1">
              <a:spLocks noChangeArrowheads="1"/>
            </p:cNvSpPr>
            <p:nvPr/>
          </p:nvSpPr>
          <p:spPr bwMode="auto">
            <a:xfrm>
              <a:off x="1565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ALU</a:t>
              </a:r>
            </a:p>
          </p:txBody>
        </p:sp>
        <p:sp>
          <p:nvSpPr>
            <p:cNvPr id="24589" name="Text Box 52"/>
            <p:cNvSpPr txBox="1">
              <a:spLocks noChangeArrowheads="1"/>
            </p:cNvSpPr>
            <p:nvPr/>
          </p:nvSpPr>
          <p:spPr bwMode="auto">
            <a:xfrm>
              <a:off x="2608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Reg</a:t>
              </a:r>
            </a:p>
          </p:txBody>
        </p:sp>
        <p:grpSp>
          <p:nvGrpSpPr>
            <p:cNvPr id="24590" name="Group 84"/>
            <p:cNvGrpSpPr>
              <a:grpSpLocks/>
            </p:cNvGrpSpPr>
            <p:nvPr/>
          </p:nvGrpSpPr>
          <p:grpSpPr bwMode="auto">
            <a:xfrm>
              <a:off x="1043" y="1411"/>
              <a:ext cx="2495" cy="182"/>
              <a:chOff x="1043" y="1366"/>
              <a:chExt cx="2495" cy="182"/>
            </a:xfrm>
          </p:grpSpPr>
          <p:sp>
            <p:nvSpPr>
              <p:cNvPr id="24616" name="Text Box 53"/>
              <p:cNvSpPr txBox="1">
                <a:spLocks noChangeArrowheads="1"/>
              </p:cNvSpPr>
              <p:nvPr/>
            </p:nvSpPr>
            <p:spPr bwMode="auto">
              <a:xfrm>
                <a:off x="1043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4617" name="Text Box 54"/>
              <p:cNvSpPr txBox="1">
                <a:spLocks noChangeArrowheads="1"/>
              </p:cNvSpPr>
              <p:nvPr/>
            </p:nvSpPr>
            <p:spPr bwMode="auto">
              <a:xfrm>
                <a:off x="1565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4618" name="Text Box 55"/>
              <p:cNvSpPr txBox="1">
                <a:spLocks noChangeArrowheads="1"/>
              </p:cNvSpPr>
              <p:nvPr/>
            </p:nvSpPr>
            <p:spPr bwMode="auto">
              <a:xfrm>
                <a:off x="2608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/>
                  <a:t>MEM</a:t>
                </a:r>
              </a:p>
            </p:txBody>
          </p:sp>
          <p:sp>
            <p:nvSpPr>
              <p:cNvPr id="24619" name="Text Box 57"/>
              <p:cNvSpPr txBox="1">
                <a:spLocks noChangeArrowheads="1"/>
              </p:cNvSpPr>
              <p:nvPr/>
            </p:nvSpPr>
            <p:spPr bwMode="auto">
              <a:xfrm>
                <a:off x="3130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  <p:sp>
            <p:nvSpPr>
              <p:cNvPr id="24620" name="Text Box 56"/>
              <p:cNvSpPr txBox="1">
                <a:spLocks noChangeArrowheads="1"/>
              </p:cNvSpPr>
              <p:nvPr/>
            </p:nvSpPr>
            <p:spPr bwMode="auto">
              <a:xfrm>
                <a:off x="2087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</p:grpSp>
        <p:grpSp>
          <p:nvGrpSpPr>
            <p:cNvPr id="24591" name="Group 82"/>
            <p:cNvGrpSpPr>
              <a:grpSpLocks/>
            </p:cNvGrpSpPr>
            <p:nvPr/>
          </p:nvGrpSpPr>
          <p:grpSpPr bwMode="auto">
            <a:xfrm>
              <a:off x="1565" y="1644"/>
              <a:ext cx="2494" cy="182"/>
              <a:chOff x="1565" y="1547"/>
              <a:chExt cx="2494" cy="182"/>
            </a:xfrm>
          </p:grpSpPr>
          <p:sp>
            <p:nvSpPr>
              <p:cNvPr id="24611" name="Text Box 59"/>
              <p:cNvSpPr txBox="1">
                <a:spLocks noChangeArrowheads="1"/>
              </p:cNvSpPr>
              <p:nvPr/>
            </p:nvSpPr>
            <p:spPr bwMode="auto">
              <a:xfrm>
                <a:off x="1565" y="1547"/>
                <a:ext cx="521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IF</a:t>
                </a:r>
              </a:p>
            </p:txBody>
          </p:sp>
          <p:sp>
            <p:nvSpPr>
              <p:cNvPr id="24612" name="Text Box 60"/>
              <p:cNvSpPr txBox="1">
                <a:spLocks noChangeArrowheads="1"/>
              </p:cNvSpPr>
              <p:nvPr/>
            </p:nvSpPr>
            <p:spPr bwMode="auto">
              <a:xfrm>
                <a:off x="2086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 err="1"/>
                  <a:t>Reg</a:t>
                </a:r>
                <a:endParaRPr lang="en-US" altLang="en-US" sz="1600" dirty="0"/>
              </a:p>
            </p:txBody>
          </p:sp>
          <p:sp>
            <p:nvSpPr>
              <p:cNvPr id="24613" name="Text Box 61"/>
              <p:cNvSpPr txBox="1">
                <a:spLocks noChangeArrowheads="1"/>
              </p:cNvSpPr>
              <p:nvPr/>
            </p:nvSpPr>
            <p:spPr bwMode="auto">
              <a:xfrm>
                <a:off x="3129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MEM</a:t>
                </a:r>
              </a:p>
            </p:txBody>
          </p:sp>
          <p:sp>
            <p:nvSpPr>
              <p:cNvPr id="24614" name="Text Box 62"/>
              <p:cNvSpPr txBox="1">
                <a:spLocks noChangeArrowheads="1"/>
              </p:cNvSpPr>
              <p:nvPr/>
            </p:nvSpPr>
            <p:spPr bwMode="auto">
              <a:xfrm>
                <a:off x="2608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ALU</a:t>
                </a:r>
              </a:p>
            </p:txBody>
          </p:sp>
          <p:sp>
            <p:nvSpPr>
              <p:cNvPr id="24615" name="Text Box 63"/>
              <p:cNvSpPr txBox="1">
                <a:spLocks noChangeArrowheads="1"/>
              </p:cNvSpPr>
              <p:nvPr/>
            </p:nvSpPr>
            <p:spPr bwMode="auto">
              <a:xfrm>
                <a:off x="3651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Reg</a:t>
                </a:r>
              </a:p>
            </p:txBody>
          </p:sp>
        </p:grpSp>
        <p:grpSp>
          <p:nvGrpSpPr>
            <p:cNvPr id="24592" name="Group 64"/>
            <p:cNvGrpSpPr>
              <a:grpSpLocks/>
            </p:cNvGrpSpPr>
            <p:nvPr/>
          </p:nvGrpSpPr>
          <p:grpSpPr bwMode="auto">
            <a:xfrm>
              <a:off x="1048" y="1661"/>
              <a:ext cx="517" cy="130"/>
              <a:chOff x="526" y="1894"/>
              <a:chExt cx="517" cy="130"/>
            </a:xfrm>
          </p:grpSpPr>
          <p:sp>
            <p:nvSpPr>
              <p:cNvPr id="24609" name="Line 65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610" name="Text Box 66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200</a:t>
                </a:r>
              </a:p>
            </p:txBody>
          </p:sp>
        </p:grpSp>
        <p:grpSp>
          <p:nvGrpSpPr>
            <p:cNvPr id="24593" name="Group 87"/>
            <p:cNvGrpSpPr>
              <a:grpSpLocks/>
            </p:cNvGrpSpPr>
            <p:nvPr/>
          </p:nvGrpSpPr>
          <p:grpSpPr bwMode="auto">
            <a:xfrm>
              <a:off x="1569" y="1871"/>
              <a:ext cx="2598" cy="130"/>
              <a:chOff x="1569" y="1826"/>
              <a:chExt cx="2598" cy="130"/>
            </a:xfrm>
          </p:grpSpPr>
          <p:grpSp>
            <p:nvGrpSpPr>
              <p:cNvPr id="24594" name="Group 67"/>
              <p:cNvGrpSpPr>
                <a:grpSpLocks/>
              </p:cNvGrpSpPr>
              <p:nvPr/>
            </p:nvGrpSpPr>
            <p:grpSpPr bwMode="auto">
              <a:xfrm>
                <a:off x="1569" y="1826"/>
                <a:ext cx="517" cy="130"/>
                <a:chOff x="526" y="1894"/>
                <a:chExt cx="517" cy="130"/>
              </a:xfrm>
            </p:grpSpPr>
            <p:sp>
              <p:nvSpPr>
                <p:cNvPr id="24607" name="Line 68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5" name="Group 70"/>
              <p:cNvGrpSpPr>
                <a:grpSpLocks/>
              </p:cNvGrpSpPr>
              <p:nvPr/>
            </p:nvGrpSpPr>
            <p:grpSpPr bwMode="auto">
              <a:xfrm>
                <a:off x="2086" y="1826"/>
                <a:ext cx="517" cy="130"/>
                <a:chOff x="526" y="1894"/>
                <a:chExt cx="517" cy="130"/>
              </a:xfrm>
            </p:grpSpPr>
            <p:sp>
              <p:nvSpPr>
                <p:cNvPr id="24605" name="Line 71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6" name="Group 73"/>
              <p:cNvGrpSpPr>
                <a:grpSpLocks/>
              </p:cNvGrpSpPr>
              <p:nvPr/>
            </p:nvGrpSpPr>
            <p:grpSpPr bwMode="auto">
              <a:xfrm>
                <a:off x="2608" y="1826"/>
                <a:ext cx="517" cy="130"/>
                <a:chOff x="526" y="1894"/>
                <a:chExt cx="517" cy="130"/>
              </a:xfrm>
            </p:grpSpPr>
            <p:sp>
              <p:nvSpPr>
                <p:cNvPr id="24603" name="Line 74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7" name="Group 76"/>
              <p:cNvGrpSpPr>
                <a:grpSpLocks/>
              </p:cNvGrpSpPr>
              <p:nvPr/>
            </p:nvGrpSpPr>
            <p:grpSpPr bwMode="auto">
              <a:xfrm>
                <a:off x="3129" y="1826"/>
                <a:ext cx="517" cy="130"/>
                <a:chOff x="526" y="1894"/>
                <a:chExt cx="517" cy="130"/>
              </a:xfrm>
            </p:grpSpPr>
            <p:sp>
              <p:nvSpPr>
                <p:cNvPr id="24601" name="Line 77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  <p:grpSp>
            <p:nvGrpSpPr>
              <p:cNvPr id="24598" name="Group 79"/>
              <p:cNvGrpSpPr>
                <a:grpSpLocks/>
              </p:cNvGrpSpPr>
              <p:nvPr/>
            </p:nvGrpSpPr>
            <p:grpSpPr bwMode="auto">
              <a:xfrm>
                <a:off x="3650" y="1826"/>
                <a:ext cx="517" cy="130"/>
                <a:chOff x="526" y="1894"/>
                <a:chExt cx="517" cy="130"/>
              </a:xfrm>
            </p:grpSpPr>
            <p:sp>
              <p:nvSpPr>
                <p:cNvPr id="24599" name="Line 80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60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200</a:t>
                  </a:r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68" grpId="0"/>
      <p:bldP spid="922671" grpId="0"/>
      <p:bldP spid="9226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52928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goal of pipelining is to allow multiple instructions execute at the same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may need to perform several operations in a </a:t>
            </a:r>
            <a:r>
              <a:rPr lang="en-US" dirty="0" smtClean="0"/>
              <a:t>cycle</a:t>
            </a:r>
          </a:p>
          <a:p>
            <a:pPr lvl="1" algn="just"/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b="1" dirty="0"/>
              <a:t>PC</a:t>
            </a:r>
            <a:r>
              <a:rPr lang="en-US" dirty="0"/>
              <a:t> and add registers at the same time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Fetch </a:t>
            </a:r>
            <a:r>
              <a:rPr lang="en-US" dirty="0"/>
              <a:t>one instruction while </a:t>
            </a:r>
            <a:r>
              <a:rPr lang="en-US" dirty="0" smtClean="0"/>
              <a:t>another </a:t>
            </a:r>
            <a:r>
              <a:rPr lang="en-US" dirty="0"/>
              <a:t>one reads or writes data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big benefit from pipelining comes from the fact that once you fed the first element into the pipe </a:t>
            </a:r>
            <a:r>
              <a:rPr lang="en-US" dirty="0" smtClean="0"/>
              <a:t>(an instruction, for example) the </a:t>
            </a:r>
            <a:r>
              <a:rPr lang="en-US" dirty="0"/>
              <a:t>next cycle it's free to accept the next one, long before the previous elements finished the complete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4954" y="2603499"/>
            <a:ext cx="10022798" cy="3765769"/>
          </a:xfrm>
          <a:noFill/>
        </p:spPr>
        <p:txBody>
          <a:bodyPr vert="horz" lIns="0" tIns="45720" rIns="0" bIns="45720" rtlCol="0">
            <a:normAutofit fontScale="92500" lnSpcReduction="20000"/>
          </a:bodyPr>
          <a:lstStyle/>
          <a:p>
            <a:pPr algn="just">
              <a:spcBef>
                <a:spcPct val="25000"/>
              </a:spcBef>
            </a:pPr>
            <a:r>
              <a:rPr lang="en-US" altLang="en-US" sz="1900" b="1" dirty="0" smtClean="0">
                <a:solidFill>
                  <a:srgbClr val="FF0000"/>
                </a:solidFill>
              </a:rPr>
              <a:t>Hazards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r>
              <a:rPr lang="en-US" altLang="en-US" dirty="0" smtClean="0"/>
              <a:t> situations that would cause incorrect execution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If next instruction were launched during its designated clock cycle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Structural hazards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When a resource is not available, Caused by resource contention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Using same resource by two instructions during the same cycle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Data hazards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An instruction may compute a result needed by next instruction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Hardware can detect dependencies between instructions</a:t>
            </a:r>
          </a:p>
          <a:p>
            <a:pPr algn="just">
              <a:spcBef>
                <a:spcPct val="25000"/>
              </a:spcBef>
              <a:buFontTx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Control hazards</a:t>
            </a:r>
          </a:p>
          <a:p>
            <a:pPr lvl="1" algn="just">
              <a:spcBef>
                <a:spcPct val="25000"/>
              </a:spcBef>
            </a:pPr>
            <a:r>
              <a:rPr lang="en-US" dirty="0"/>
              <a:t>A control hazard refers to a situation in which </a:t>
            </a:r>
            <a:r>
              <a:rPr lang="en-US" dirty="0" smtClean="0"/>
              <a:t>an instruction</a:t>
            </a:r>
            <a:r>
              <a:rPr lang="en-US" dirty="0"/>
              <a:t>, such as branch, causes a change in the program </a:t>
            </a:r>
            <a:r>
              <a:rPr lang="en-US" dirty="0" smtClean="0"/>
              <a:t>flow. </a:t>
            </a:r>
            <a:r>
              <a:rPr lang="en-US" altLang="en-US" dirty="0" smtClean="0"/>
              <a:t>(branches/jumps)</a:t>
            </a:r>
          </a:p>
          <a:p>
            <a:pPr lvl="1" algn="just">
              <a:spcBef>
                <a:spcPct val="25000"/>
              </a:spcBef>
            </a:pPr>
            <a:r>
              <a:rPr lang="en-US" altLang="en-US" dirty="0" smtClean="0"/>
              <a:t>Delays in changing the flow of control.</a:t>
            </a:r>
          </a:p>
          <a:p>
            <a:pPr lvl="1" algn="just">
              <a:spcBef>
                <a:spcPct val="25000"/>
              </a:spcBef>
            </a:pPr>
            <a:endParaRPr lang="en-US" altLang="en-US" dirty="0" smtClean="0"/>
          </a:p>
          <a:p>
            <a:pPr algn="just">
              <a:spcBef>
                <a:spcPct val="25000"/>
              </a:spcBef>
            </a:pPr>
            <a:r>
              <a:rPr lang="en-US" altLang="en-US" dirty="0" smtClean="0"/>
              <a:t>Hazards </a:t>
            </a:r>
            <a:r>
              <a:rPr lang="en-US" altLang="en-US" dirty="0"/>
              <a:t>are problems with the instruction pipeline in CPU microarchitectures when the next instruction cannot execute in the following clock cycle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Hazards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13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5119" y="373063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Structural Hazards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4500" y="1909806"/>
            <a:ext cx="8761413" cy="34163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Problem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Attempt to use the same hardware resource by two different</a:t>
            </a:r>
          </a:p>
          <a:p>
            <a:pPr lvl="1"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	instructions during the same cycle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Example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Writing back ALU result in stage 4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 smtClean="0"/>
              <a:t>Conflict with writing load data in stage 5</a:t>
            </a:r>
          </a:p>
        </p:txBody>
      </p:sp>
      <p:grpSp>
        <p:nvGrpSpPr>
          <p:cNvPr id="948279" name="Group 55"/>
          <p:cNvGrpSpPr>
            <a:grpSpLocks/>
          </p:cNvGrpSpPr>
          <p:nvPr/>
        </p:nvGrpSpPr>
        <p:grpSpPr bwMode="auto">
          <a:xfrm>
            <a:off x="2135189" y="4027488"/>
            <a:ext cx="8137525" cy="2209800"/>
            <a:chOff x="385" y="2537"/>
            <a:chExt cx="5126" cy="1392"/>
          </a:xfrm>
        </p:grpSpPr>
        <p:sp>
          <p:nvSpPr>
            <p:cNvPr id="39945" name="Text Box 5"/>
            <p:cNvSpPr txBox="1">
              <a:spLocks noChangeArrowheads="1"/>
            </p:cNvSpPr>
            <p:nvPr/>
          </p:nvSpPr>
          <p:spPr bwMode="auto">
            <a:xfrm>
              <a:off x="331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39946" name="Text Box 6"/>
            <p:cNvSpPr txBox="1">
              <a:spLocks noChangeArrowheads="1"/>
            </p:cNvSpPr>
            <p:nvPr/>
          </p:nvSpPr>
          <p:spPr bwMode="auto">
            <a:xfrm>
              <a:off x="3312" y="2908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39947" name="Text Box 7"/>
            <p:cNvSpPr txBox="1">
              <a:spLocks noChangeArrowheads="1"/>
            </p:cNvSpPr>
            <p:nvPr/>
          </p:nvSpPr>
          <p:spPr bwMode="auto">
            <a:xfrm>
              <a:off x="3311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48" name="Text Box 8"/>
            <p:cNvSpPr txBox="1">
              <a:spLocks noChangeArrowheads="1"/>
            </p:cNvSpPr>
            <p:nvPr/>
          </p:nvSpPr>
          <p:spPr bwMode="auto">
            <a:xfrm>
              <a:off x="3311" y="3362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49" name="Text Box 9"/>
            <p:cNvSpPr txBox="1">
              <a:spLocks noChangeArrowheads="1"/>
            </p:cNvSpPr>
            <p:nvPr/>
          </p:nvSpPr>
          <p:spPr bwMode="auto">
            <a:xfrm>
              <a:off x="3651" y="3135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WB</a:t>
              </a:r>
            </a:p>
          </p:txBody>
        </p:sp>
        <p:sp>
          <p:nvSpPr>
            <p:cNvPr id="39950" name="Text Box 10"/>
            <p:cNvSpPr txBox="1">
              <a:spLocks noChangeArrowheads="1"/>
            </p:cNvSpPr>
            <p:nvPr/>
          </p:nvSpPr>
          <p:spPr bwMode="auto">
            <a:xfrm>
              <a:off x="3651" y="3362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51" name="Text Box 11"/>
            <p:cNvSpPr txBox="1">
              <a:spLocks noChangeArrowheads="1"/>
            </p:cNvSpPr>
            <p:nvPr/>
          </p:nvSpPr>
          <p:spPr bwMode="auto">
            <a:xfrm>
              <a:off x="3992" y="3362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39952" name="Text Box 12"/>
            <p:cNvSpPr txBox="1">
              <a:spLocks noChangeArrowheads="1"/>
            </p:cNvSpPr>
            <p:nvPr/>
          </p:nvSpPr>
          <p:spPr bwMode="auto">
            <a:xfrm>
              <a:off x="1950" y="2678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53" name="Text Box 13"/>
            <p:cNvSpPr txBox="1">
              <a:spLocks noChangeArrowheads="1"/>
            </p:cNvSpPr>
            <p:nvPr/>
          </p:nvSpPr>
          <p:spPr bwMode="auto">
            <a:xfrm>
              <a:off x="229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54" name="Text Box 14"/>
            <p:cNvSpPr txBox="1">
              <a:spLocks noChangeArrowheads="1"/>
            </p:cNvSpPr>
            <p:nvPr/>
          </p:nvSpPr>
          <p:spPr bwMode="auto">
            <a:xfrm>
              <a:off x="2290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grpSp>
          <p:nvGrpSpPr>
            <p:cNvPr id="39955" name="Group 15"/>
            <p:cNvGrpSpPr>
              <a:grpSpLocks/>
            </p:cNvGrpSpPr>
            <p:nvPr/>
          </p:nvGrpSpPr>
          <p:grpSpPr bwMode="auto">
            <a:xfrm>
              <a:off x="1769" y="3685"/>
              <a:ext cx="3742" cy="244"/>
              <a:chOff x="1769" y="3716"/>
              <a:chExt cx="3742" cy="244"/>
            </a:xfrm>
          </p:grpSpPr>
          <p:sp>
            <p:nvSpPr>
              <p:cNvPr id="39969" name="Line 16"/>
              <p:cNvSpPr>
                <a:spLocks noChangeShapeType="1"/>
              </p:cNvSpPr>
              <p:nvPr/>
            </p:nvSpPr>
            <p:spPr bwMode="auto">
              <a:xfrm flipV="1">
                <a:off x="1769" y="3748"/>
                <a:ext cx="34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0" name="Rectangle 17"/>
              <p:cNvSpPr>
                <a:spLocks noChangeArrowheads="1"/>
              </p:cNvSpPr>
              <p:nvPr/>
            </p:nvSpPr>
            <p:spPr bwMode="auto">
              <a:xfrm>
                <a:off x="4944" y="3748"/>
                <a:ext cx="56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 algn="ctr"/>
                <a:r>
                  <a:rPr lang="en-US" altLang="en-US" sz="1600">
                    <a:latin typeface="Comic Sans MS" panose="030F0702030302020204" pitchFamily="66" charset="0"/>
                  </a:rPr>
                  <a:t>Time</a:t>
                </a:r>
              </a:p>
            </p:txBody>
          </p:sp>
          <p:sp>
            <p:nvSpPr>
              <p:cNvPr id="39971" name="Line 18"/>
              <p:cNvSpPr>
                <a:spLocks noChangeShapeType="1"/>
              </p:cNvSpPr>
              <p:nvPr/>
            </p:nvSpPr>
            <p:spPr bwMode="auto">
              <a:xfrm>
                <a:off x="1950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2" name="Line 19"/>
              <p:cNvSpPr>
                <a:spLocks noChangeShapeType="1"/>
              </p:cNvSpPr>
              <p:nvPr/>
            </p:nvSpPr>
            <p:spPr bwMode="auto">
              <a:xfrm>
                <a:off x="2290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3" name="Line 20"/>
              <p:cNvSpPr>
                <a:spLocks noChangeShapeType="1"/>
              </p:cNvSpPr>
              <p:nvPr/>
            </p:nvSpPr>
            <p:spPr bwMode="auto">
              <a:xfrm>
                <a:off x="263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4" name="Line 21"/>
              <p:cNvSpPr>
                <a:spLocks noChangeShapeType="1"/>
              </p:cNvSpPr>
              <p:nvPr/>
            </p:nvSpPr>
            <p:spPr bwMode="auto">
              <a:xfrm>
                <a:off x="297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5" name="Line 22"/>
              <p:cNvSpPr>
                <a:spLocks noChangeShapeType="1"/>
              </p:cNvSpPr>
              <p:nvPr/>
            </p:nvSpPr>
            <p:spPr bwMode="auto">
              <a:xfrm>
                <a:off x="331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6" name="Line 23"/>
              <p:cNvSpPr>
                <a:spLocks noChangeShapeType="1"/>
              </p:cNvSpPr>
              <p:nvPr/>
            </p:nvSpPr>
            <p:spPr bwMode="auto">
              <a:xfrm>
                <a:off x="365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7" name="Line 24"/>
              <p:cNvSpPr>
                <a:spLocks noChangeShapeType="1"/>
              </p:cNvSpPr>
              <p:nvPr/>
            </p:nvSpPr>
            <p:spPr bwMode="auto">
              <a:xfrm>
                <a:off x="3991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8" name="Line 25"/>
              <p:cNvSpPr>
                <a:spLocks noChangeShapeType="1"/>
              </p:cNvSpPr>
              <p:nvPr/>
            </p:nvSpPr>
            <p:spPr bwMode="auto">
              <a:xfrm>
                <a:off x="433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79" name="Line 26"/>
              <p:cNvSpPr>
                <a:spLocks noChangeShapeType="1"/>
              </p:cNvSpPr>
              <p:nvPr/>
            </p:nvSpPr>
            <p:spPr bwMode="auto">
              <a:xfrm>
                <a:off x="467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80" name="Line 27"/>
              <p:cNvSpPr>
                <a:spLocks noChangeShapeType="1"/>
              </p:cNvSpPr>
              <p:nvPr/>
            </p:nvSpPr>
            <p:spPr bwMode="auto">
              <a:xfrm>
                <a:off x="5012" y="3716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981" name="Rectangle 28"/>
              <p:cNvSpPr>
                <a:spLocks noChangeArrowheads="1"/>
              </p:cNvSpPr>
              <p:nvPr/>
            </p:nvSpPr>
            <p:spPr bwMode="auto">
              <a:xfrm>
                <a:off x="1944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CC1</a:t>
                </a:r>
              </a:p>
            </p:txBody>
          </p:sp>
          <p:sp>
            <p:nvSpPr>
              <p:cNvPr id="39982" name="Rectangle 29"/>
              <p:cNvSpPr>
                <a:spLocks noChangeArrowheads="1"/>
              </p:cNvSpPr>
              <p:nvPr/>
            </p:nvSpPr>
            <p:spPr bwMode="auto">
              <a:xfrm>
                <a:off x="296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CC4</a:t>
                </a:r>
              </a:p>
            </p:txBody>
          </p:sp>
          <p:sp>
            <p:nvSpPr>
              <p:cNvPr id="39983" name="Rectangle 30"/>
              <p:cNvSpPr>
                <a:spLocks noChangeArrowheads="1"/>
              </p:cNvSpPr>
              <p:nvPr/>
            </p:nvSpPr>
            <p:spPr bwMode="auto">
              <a:xfrm>
                <a:off x="330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CC5</a:t>
                </a:r>
              </a:p>
            </p:txBody>
          </p:sp>
          <p:sp>
            <p:nvSpPr>
              <p:cNvPr id="39984" name="Rectangle 31"/>
              <p:cNvSpPr>
                <a:spLocks noChangeArrowheads="1"/>
              </p:cNvSpPr>
              <p:nvPr/>
            </p:nvSpPr>
            <p:spPr bwMode="auto">
              <a:xfrm>
                <a:off x="364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CC6</a:t>
                </a:r>
              </a:p>
            </p:txBody>
          </p:sp>
          <p:sp>
            <p:nvSpPr>
              <p:cNvPr id="39985" name="Rectangle 32"/>
              <p:cNvSpPr>
                <a:spLocks noChangeArrowheads="1"/>
              </p:cNvSpPr>
              <p:nvPr/>
            </p:nvSpPr>
            <p:spPr bwMode="auto">
              <a:xfrm>
                <a:off x="3991" y="3773"/>
                <a:ext cx="34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CC7</a:t>
                </a:r>
              </a:p>
            </p:txBody>
          </p:sp>
          <p:sp>
            <p:nvSpPr>
              <p:cNvPr id="39986" name="Rectangle 33"/>
              <p:cNvSpPr>
                <a:spLocks noChangeArrowheads="1"/>
              </p:cNvSpPr>
              <p:nvPr/>
            </p:nvSpPr>
            <p:spPr bwMode="auto">
              <a:xfrm>
                <a:off x="4329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CC8</a:t>
                </a:r>
              </a:p>
            </p:txBody>
          </p:sp>
          <p:sp>
            <p:nvSpPr>
              <p:cNvPr id="39987" name="Rectangle 34"/>
              <p:cNvSpPr>
                <a:spLocks noChangeArrowheads="1"/>
              </p:cNvSpPr>
              <p:nvPr/>
            </p:nvSpPr>
            <p:spPr bwMode="auto">
              <a:xfrm>
                <a:off x="4674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CC9</a:t>
                </a:r>
              </a:p>
            </p:txBody>
          </p:sp>
          <p:sp>
            <p:nvSpPr>
              <p:cNvPr id="39988" name="Rectangle 35"/>
              <p:cNvSpPr>
                <a:spLocks noChangeArrowheads="1"/>
              </p:cNvSpPr>
              <p:nvPr/>
            </p:nvSpPr>
            <p:spPr bwMode="auto">
              <a:xfrm>
                <a:off x="2284" y="3773"/>
                <a:ext cx="34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CC2</a:t>
                </a:r>
              </a:p>
            </p:txBody>
          </p:sp>
          <p:sp>
            <p:nvSpPr>
              <p:cNvPr id="39989" name="Rectangle 36"/>
              <p:cNvSpPr>
                <a:spLocks noChangeArrowheads="1"/>
              </p:cNvSpPr>
              <p:nvPr/>
            </p:nvSpPr>
            <p:spPr bwMode="auto">
              <a:xfrm>
                <a:off x="2625" y="3773"/>
                <a:ext cx="3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143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/>
                <a:r>
                  <a:rPr lang="en-US" altLang="en-US" sz="1600">
                    <a:latin typeface="Comic Sans MS" panose="030F0702030302020204" pitchFamily="66" charset="0"/>
                  </a:rPr>
                  <a:t>CC3</a:t>
                </a:r>
              </a:p>
            </p:txBody>
          </p:sp>
        </p:grpSp>
        <p:sp>
          <p:nvSpPr>
            <p:cNvPr id="39956" name="Text Box 37"/>
            <p:cNvSpPr txBox="1">
              <a:spLocks noChangeArrowheads="1"/>
            </p:cNvSpPr>
            <p:nvPr/>
          </p:nvSpPr>
          <p:spPr bwMode="auto">
            <a:xfrm>
              <a:off x="2631" y="267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57" name="Text Box 38"/>
            <p:cNvSpPr txBox="1">
              <a:spLocks noChangeArrowheads="1"/>
            </p:cNvSpPr>
            <p:nvPr/>
          </p:nvSpPr>
          <p:spPr bwMode="auto">
            <a:xfrm>
              <a:off x="2631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58" name="Text Box 39"/>
            <p:cNvSpPr txBox="1">
              <a:spLocks noChangeArrowheads="1"/>
            </p:cNvSpPr>
            <p:nvPr/>
          </p:nvSpPr>
          <p:spPr bwMode="auto">
            <a:xfrm>
              <a:off x="2632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59" name="Text Box 40"/>
            <p:cNvSpPr txBox="1">
              <a:spLocks noChangeArrowheads="1"/>
            </p:cNvSpPr>
            <p:nvPr/>
          </p:nvSpPr>
          <p:spPr bwMode="auto">
            <a:xfrm>
              <a:off x="2971" y="2678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MEM</a:t>
              </a:r>
            </a:p>
          </p:txBody>
        </p:sp>
        <p:sp>
          <p:nvSpPr>
            <p:cNvPr id="39960" name="Text Box 41"/>
            <p:cNvSpPr txBox="1">
              <a:spLocks noChangeArrowheads="1"/>
            </p:cNvSpPr>
            <p:nvPr/>
          </p:nvSpPr>
          <p:spPr bwMode="auto">
            <a:xfrm>
              <a:off x="2971" y="2908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EX</a:t>
              </a:r>
            </a:p>
          </p:txBody>
        </p:sp>
        <p:sp>
          <p:nvSpPr>
            <p:cNvPr id="39961" name="Text Box 42"/>
            <p:cNvSpPr txBox="1">
              <a:spLocks noChangeArrowheads="1"/>
            </p:cNvSpPr>
            <p:nvPr/>
          </p:nvSpPr>
          <p:spPr bwMode="auto">
            <a:xfrm>
              <a:off x="2971" y="3135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ID</a:t>
              </a:r>
            </a:p>
          </p:txBody>
        </p:sp>
        <p:sp>
          <p:nvSpPr>
            <p:cNvPr id="39962" name="Text Box 43"/>
            <p:cNvSpPr txBox="1">
              <a:spLocks noChangeArrowheads="1"/>
            </p:cNvSpPr>
            <p:nvPr/>
          </p:nvSpPr>
          <p:spPr bwMode="auto">
            <a:xfrm>
              <a:off x="2971" y="3362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IF</a:t>
              </a:r>
            </a:p>
          </p:txBody>
        </p:sp>
        <p:sp>
          <p:nvSpPr>
            <p:cNvPr id="39963" name="Rectangle 44"/>
            <p:cNvSpPr>
              <a:spLocks noChangeArrowheads="1"/>
            </p:cNvSpPr>
            <p:nvPr/>
          </p:nvSpPr>
          <p:spPr bwMode="auto">
            <a:xfrm>
              <a:off x="704" y="2674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$6, 8($5)</a:t>
              </a:r>
            </a:p>
          </p:txBody>
        </p:sp>
        <p:sp>
          <p:nvSpPr>
            <p:cNvPr id="39964" name="Rectangle 45"/>
            <p:cNvSpPr>
              <a:spLocks noChangeArrowheads="1"/>
            </p:cNvSpPr>
            <p:nvPr/>
          </p:nvSpPr>
          <p:spPr bwMode="auto">
            <a:xfrm>
              <a:off x="704" y="2907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 smtClean="0">
                  <a:latin typeface="Comic Sans MS" panose="030F0702030302020204" pitchFamily="66" charset="0"/>
                </a:rPr>
                <a:t>or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	$4, $3, 7</a:t>
              </a:r>
            </a:p>
          </p:txBody>
        </p:sp>
        <p:sp>
          <p:nvSpPr>
            <p:cNvPr id="39965" name="Rectangle 46"/>
            <p:cNvSpPr>
              <a:spLocks noChangeArrowheads="1"/>
            </p:cNvSpPr>
            <p:nvPr/>
          </p:nvSpPr>
          <p:spPr bwMode="auto">
            <a:xfrm>
              <a:off x="704" y="3139"/>
              <a:ext cx="108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sub	$5, $2, $3</a:t>
              </a:r>
            </a:p>
          </p:txBody>
        </p:sp>
        <p:sp>
          <p:nvSpPr>
            <p:cNvPr id="39966" name="Rectangle 47"/>
            <p:cNvSpPr>
              <a:spLocks noChangeArrowheads="1"/>
            </p:cNvSpPr>
            <p:nvPr/>
          </p:nvSpPr>
          <p:spPr bwMode="auto">
            <a:xfrm>
              <a:off x="704" y="3366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sw 	$2, 10($3)</a:t>
              </a:r>
            </a:p>
          </p:txBody>
        </p:sp>
        <p:sp>
          <p:nvSpPr>
            <p:cNvPr id="39967" name="Line 48"/>
            <p:cNvSpPr>
              <a:spLocks noChangeShapeType="1"/>
            </p:cNvSpPr>
            <p:nvPr/>
          </p:nvSpPr>
          <p:spPr bwMode="auto">
            <a:xfrm flipH="1">
              <a:off x="498" y="2537"/>
              <a:ext cx="1" cy="1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8" name="Text Box 49"/>
            <p:cNvSpPr txBox="1">
              <a:spLocks noChangeArrowheads="1"/>
            </p:cNvSpPr>
            <p:nvPr/>
          </p:nvSpPr>
          <p:spPr bwMode="auto">
            <a:xfrm rot="-5400000">
              <a:off x="22" y="3036"/>
              <a:ext cx="952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Instructions</a:t>
              </a:r>
            </a:p>
          </p:txBody>
        </p:sp>
      </p:grpSp>
      <p:grpSp>
        <p:nvGrpSpPr>
          <p:cNvPr id="948278" name="Group 54"/>
          <p:cNvGrpSpPr>
            <a:grpSpLocks/>
          </p:cNvGrpSpPr>
          <p:nvPr/>
        </p:nvGrpSpPr>
        <p:grpSpPr bwMode="auto">
          <a:xfrm>
            <a:off x="6827512" y="2276475"/>
            <a:ext cx="3240087" cy="2700338"/>
            <a:chOff x="3311" y="1434"/>
            <a:chExt cx="2041" cy="1701"/>
          </a:xfrm>
        </p:grpSpPr>
        <p:sp>
          <p:nvSpPr>
            <p:cNvPr id="39942" name="Text Box 51"/>
            <p:cNvSpPr txBox="1">
              <a:spLocks noChangeArrowheads="1"/>
            </p:cNvSpPr>
            <p:nvPr/>
          </p:nvSpPr>
          <p:spPr bwMode="auto">
            <a:xfrm>
              <a:off x="3946" y="1434"/>
              <a:ext cx="1406" cy="10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Structural Hazard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/>
                <a:t>Two instructions are attempting to write the register file during same cycle </a:t>
              </a:r>
            </a:p>
          </p:txBody>
        </p:sp>
        <p:sp>
          <p:nvSpPr>
            <p:cNvPr id="39943" name="Rectangle 52"/>
            <p:cNvSpPr>
              <a:spLocks noChangeArrowheads="1"/>
            </p:cNvSpPr>
            <p:nvPr/>
          </p:nvSpPr>
          <p:spPr bwMode="auto">
            <a:xfrm>
              <a:off x="3311" y="2682"/>
              <a:ext cx="340" cy="4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4" name="Arc 53"/>
            <p:cNvSpPr>
              <a:spLocks/>
            </p:cNvSpPr>
            <p:nvPr/>
          </p:nvSpPr>
          <p:spPr bwMode="auto">
            <a:xfrm flipV="1">
              <a:off x="3651" y="2455"/>
              <a:ext cx="998" cy="453"/>
            </a:xfrm>
            <a:custGeom>
              <a:avLst/>
              <a:gdLst>
                <a:gd name="T0" fmla="*/ 0 w 21600"/>
                <a:gd name="T1" fmla="*/ 0 h 21600"/>
                <a:gd name="T2" fmla="*/ 46 w 21600"/>
                <a:gd name="T3" fmla="*/ 10 h 21600"/>
                <a:gd name="T4" fmla="*/ 0 w 21600"/>
                <a:gd name="T5" fmla="*/ 1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67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5020" y="443242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Resolving Structural Hazards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9356" y="1882072"/>
            <a:ext cx="9932272" cy="4376841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Serious Hazard: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Hazard cannot be ignored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1: Delay Access to Resource</a:t>
            </a:r>
            <a:endParaRPr lang="en-US" altLang="en-US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Must have mechanism to delay instruction access to resource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Delay all write backs to the register file to stage 5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ALU instructions bypass stage 4 (memory) without doing anything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Solution 2: Add more hardware resources (more costly)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Add more hardware to eliminate the structural hazard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/>
              <a:t>Redesign the register file to have two write ports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First write port can be used to write back ALU results in stage 4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dirty="0" smtClean="0"/>
              <a:t>Second write port can be used to write back load data in stage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1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pPr algn="just"/>
            <a:r>
              <a:rPr lang="en-US" dirty="0"/>
              <a:t>There are three primary types of data hazards: </a:t>
            </a:r>
            <a:r>
              <a:rPr lang="en-US" b="1" dirty="0">
                <a:solidFill>
                  <a:srgbClr val="FF0000"/>
                </a:solidFill>
              </a:rPr>
              <a:t>RAW (read after write)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WAR (write after read)</a:t>
            </a:r>
            <a:r>
              <a:rPr lang="en-US" dirty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WAW (write </a:t>
            </a:r>
            <a:r>
              <a:rPr lang="en-US" b="1" dirty="0">
                <a:solidFill>
                  <a:srgbClr val="FF0000"/>
                </a:solidFill>
              </a:rPr>
              <a:t>after write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RAW</a:t>
            </a:r>
            <a:r>
              <a:rPr lang="en-US" dirty="0"/>
              <a:t>: This type of data hazard was discussed previously; it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reads a </a:t>
            </a:r>
            <a:r>
              <a:rPr lang="en-US" dirty="0" smtClean="0"/>
              <a:t>data source </a:t>
            </a:r>
            <a:r>
              <a:rPr lang="en-US" dirty="0"/>
              <a:t>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writes to </a:t>
            </a:r>
            <a:r>
              <a:rPr lang="en-US" dirty="0" smtClean="0"/>
              <a:t>it.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endParaRPr lang="en-US" dirty="0" smtClean="0"/>
          </a:p>
          <a:p>
            <a:pPr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4704681"/>
            <a:ext cx="6715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702707"/>
          </a:xfrm>
        </p:spPr>
        <p:txBody>
          <a:bodyPr>
            <a:normAutofit/>
          </a:bodyPr>
          <a:lstStyle/>
          <a:p>
            <a:pPr algn="just">
              <a:buAutoNum type="arabicPeriod" startAt="2"/>
            </a:pPr>
            <a:r>
              <a:rPr lang="en-US" b="1" dirty="0" smtClean="0"/>
              <a:t>WAR: </a:t>
            </a:r>
            <a:r>
              <a:rPr lang="en-US" dirty="0"/>
              <a:t>This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a location 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reads it.</a:t>
            </a:r>
            <a:endParaRPr lang="en-US" b="1" dirty="0" smtClean="0"/>
          </a:p>
          <a:p>
            <a:pPr algn="just">
              <a:buAutoNum type="arabicPeriod" startAt="2"/>
            </a:pPr>
            <a:endParaRPr lang="en-US" b="1" dirty="0"/>
          </a:p>
          <a:p>
            <a:pPr algn="just">
              <a:buAutoNum type="arabicPeriod" startAt="2"/>
            </a:pPr>
            <a:endParaRPr lang="en-US" b="1" dirty="0" smtClean="0"/>
          </a:p>
          <a:p>
            <a:pPr algn="just">
              <a:buAutoNum type="arabicPeriod" startAt="2"/>
            </a:pPr>
            <a:endParaRPr lang="en-US" b="1" dirty="0"/>
          </a:p>
          <a:p>
            <a:pPr lvl="1" algn="just"/>
            <a:r>
              <a:rPr lang="en-US" dirty="0"/>
              <a:t>an invalid result may be produced if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</a:t>
            </a:r>
            <a:r>
              <a:rPr lang="en-US" b="1" i="1" dirty="0"/>
              <a:t>R4</a:t>
            </a:r>
            <a:r>
              <a:rPr lang="en-US" i="1" dirty="0"/>
              <a:t> </a:t>
            </a:r>
            <a:r>
              <a:rPr lang="en-US" dirty="0"/>
              <a:t>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reads it; that is, the instruction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might use </a:t>
            </a:r>
            <a:r>
              <a:rPr lang="en-US" dirty="0" smtClean="0"/>
              <a:t>the wrong </a:t>
            </a:r>
            <a:r>
              <a:rPr lang="en-US" dirty="0"/>
              <a:t>value of </a:t>
            </a:r>
            <a:r>
              <a:rPr lang="en-US" b="1" i="1" dirty="0"/>
              <a:t>R4</a:t>
            </a:r>
            <a:r>
              <a:rPr lang="en-US" i="1" dirty="0" smtClean="0"/>
              <a:t>.</a:t>
            </a:r>
          </a:p>
          <a:p>
            <a:pPr marL="349250" indent="-349250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 smtClean="0"/>
              <a:t>WAR cannot </a:t>
            </a:r>
            <a:r>
              <a:rPr lang="en-US" altLang="en-US" dirty="0"/>
              <a:t>occur in our basic 5-stage pipeline because: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Reads are always in stage 2, and 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Writes are always in stage 5</a:t>
            </a:r>
          </a:p>
          <a:p>
            <a:pPr marL="739775" lvl="1" indent="-276225">
              <a:spcBef>
                <a:spcPct val="50000"/>
              </a:spcBef>
              <a:tabLst>
                <a:tab pos="4114800" algn="l"/>
              </a:tabLst>
            </a:pPr>
            <a:r>
              <a:rPr lang="en-US" altLang="en-US" dirty="0"/>
              <a:t>Instructions are processed in order</a:t>
            </a:r>
          </a:p>
          <a:p>
            <a:pPr lvl="1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80" y="3284805"/>
            <a:ext cx="6715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927929"/>
          </a:xfrm>
        </p:spPr>
        <p:txBody>
          <a:bodyPr>
            <a:normAutofit/>
          </a:bodyPr>
          <a:lstStyle/>
          <a:p>
            <a:pPr algn="just">
              <a:buAutoNum type="arabicPeriod" startAt="3"/>
            </a:pPr>
            <a:r>
              <a:rPr lang="en-US" b="1" dirty="0" smtClean="0"/>
              <a:t>WAW: </a:t>
            </a:r>
            <a:r>
              <a:rPr lang="en-US" dirty="0"/>
              <a:t>This refers to the situation in which </a:t>
            </a:r>
            <a:r>
              <a:rPr lang="en-US" b="1" i="1" dirty="0"/>
              <a:t>i2</a:t>
            </a:r>
            <a:r>
              <a:rPr lang="en-US" i="1" dirty="0"/>
              <a:t> </a:t>
            </a:r>
            <a:r>
              <a:rPr lang="en-US" dirty="0"/>
              <a:t>writes to a location before </a:t>
            </a:r>
            <a:r>
              <a:rPr lang="en-US" b="1" i="1" dirty="0"/>
              <a:t>i1</a:t>
            </a:r>
            <a:r>
              <a:rPr lang="en-US" i="1" dirty="0"/>
              <a:t> </a:t>
            </a:r>
            <a:r>
              <a:rPr lang="en-US" dirty="0"/>
              <a:t>writes to it. </a:t>
            </a:r>
            <a:endParaRPr lang="en-US" dirty="0" smtClean="0"/>
          </a:p>
          <a:p>
            <a:pPr algn="just">
              <a:buAutoNum type="arabicPeriod" startAt="3"/>
            </a:pPr>
            <a:endParaRPr lang="en-US" dirty="0"/>
          </a:p>
          <a:p>
            <a:pPr algn="just">
              <a:buAutoNum type="arabicPeriod" startAt="3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	the </a:t>
            </a:r>
            <a:r>
              <a:rPr lang="en-US" dirty="0"/>
              <a:t>value of </a:t>
            </a:r>
            <a:r>
              <a:rPr lang="en-US" b="1" i="1" dirty="0"/>
              <a:t>R2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dirty="0" smtClean="0"/>
              <a:t>recomputed </a:t>
            </a:r>
            <a:r>
              <a:rPr lang="en-US" dirty="0"/>
              <a:t>by </a:t>
            </a:r>
            <a:r>
              <a:rPr lang="en-US" b="1" i="1" dirty="0"/>
              <a:t>i2</a:t>
            </a:r>
            <a:r>
              <a:rPr lang="en-US" dirty="0" smtClean="0"/>
              <a:t>.</a:t>
            </a:r>
          </a:p>
          <a:p>
            <a:pPr>
              <a:spcBef>
                <a:spcPct val="45000"/>
              </a:spcBef>
            </a:pPr>
            <a:r>
              <a:rPr lang="en-US" altLang="en-US" dirty="0" smtClean="0"/>
              <a:t>WAW can’t </a:t>
            </a:r>
            <a:r>
              <a:rPr lang="en-US" altLang="en-US" dirty="0"/>
              <a:t>happen in our basic 5-stage pipeline because: </a:t>
            </a:r>
          </a:p>
          <a:p>
            <a:pPr lvl="1">
              <a:spcBef>
                <a:spcPct val="45000"/>
              </a:spcBef>
            </a:pPr>
            <a:r>
              <a:rPr lang="en-US" altLang="en-US" dirty="0"/>
              <a:t>All writes are ordered and always take place in stage 5</a:t>
            </a:r>
          </a:p>
          <a:p>
            <a:pPr algn="just"/>
            <a:endParaRPr lang="en-US" dirty="0" smtClean="0"/>
          </a:p>
          <a:p>
            <a:pPr>
              <a:spcBef>
                <a:spcPct val="45000"/>
              </a:spcBef>
            </a:pPr>
            <a:r>
              <a:rPr lang="en-US" altLang="en-US" dirty="0"/>
              <a:t>WAR and WAW hazards can occur in complex pipelines</a:t>
            </a:r>
          </a:p>
          <a:p>
            <a:pPr>
              <a:spcBef>
                <a:spcPct val="45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Notice that Read After Read – RAR is NOT a </a:t>
            </a:r>
            <a:r>
              <a:rPr lang="en-US" altLang="en-US" dirty="0" smtClean="0">
                <a:solidFill>
                  <a:srgbClr val="FF0000"/>
                </a:solidFill>
              </a:rPr>
              <a:t>hazard</a:t>
            </a:r>
            <a:r>
              <a:rPr lang="en-US" altLang="en-US" dirty="0"/>
              <a:t>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22" y="3254368"/>
            <a:ext cx="6696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Data Hazards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Reordering</a:t>
            </a:r>
          </a:p>
          <a:p>
            <a:endParaRPr lang="en-US" altLang="zh-CN" dirty="0"/>
          </a:p>
          <a:p>
            <a:r>
              <a:rPr lang="en-US" altLang="zh-CN" dirty="0" smtClean="0"/>
              <a:t>Stalling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Forwarding</a:t>
            </a:r>
          </a:p>
          <a:p>
            <a:pPr lvl="1"/>
            <a:r>
              <a:rPr lang="en-US" altLang="zh-CN" dirty="0" smtClean="0"/>
              <a:t>Connect New Value directly to next stage.</a:t>
            </a:r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00757" y="5842786"/>
            <a:ext cx="8135937" cy="8985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Sequential laundry takes </a:t>
            </a:r>
            <a:r>
              <a:rPr lang="en-US" altLang="en-US" dirty="0" smtClean="0">
                <a:solidFill>
                  <a:srgbClr val="FF0000"/>
                </a:solidFill>
              </a:rPr>
              <a:t>6 hours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Intuitively, we can use </a:t>
            </a:r>
            <a:r>
              <a:rPr lang="en-US" altLang="en-US" dirty="0" smtClean="0">
                <a:solidFill>
                  <a:srgbClr val="FF0000"/>
                </a:solidFill>
              </a:rPr>
              <a:t>pipelining</a:t>
            </a:r>
            <a:r>
              <a:rPr lang="en-US" altLang="en-US" dirty="0" smtClean="0"/>
              <a:t> to speed up laundry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9630" y="577166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Sequential Laundry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55838" y="2251371"/>
            <a:ext cx="687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Time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593976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6 PM</a:t>
            </a:r>
          </a:p>
        </p:txBody>
      </p:sp>
      <p:grpSp>
        <p:nvGrpSpPr>
          <p:cNvPr id="901126" name="Group 6"/>
          <p:cNvGrpSpPr>
            <a:grpSpLocks/>
          </p:cNvGrpSpPr>
          <p:nvPr/>
        </p:nvGrpSpPr>
        <p:grpSpPr bwMode="auto">
          <a:xfrm>
            <a:off x="2408238" y="2295821"/>
            <a:ext cx="2171700" cy="1192213"/>
            <a:chOff x="603" y="1036"/>
            <a:chExt cx="1482" cy="751"/>
          </a:xfrm>
        </p:grpSpPr>
        <p:grpSp>
          <p:nvGrpSpPr>
            <p:cNvPr id="10355" name="Group 7"/>
            <p:cNvGrpSpPr>
              <a:grpSpLocks/>
            </p:cNvGrpSpPr>
            <p:nvPr/>
          </p:nvGrpSpPr>
          <p:grpSpPr bwMode="auto">
            <a:xfrm>
              <a:off x="603" y="1411"/>
              <a:ext cx="1411" cy="376"/>
              <a:chOff x="603" y="1411"/>
              <a:chExt cx="1411" cy="376"/>
            </a:xfrm>
          </p:grpSpPr>
          <p:grpSp>
            <p:nvGrpSpPr>
              <p:cNvPr id="10360" name="Group 8"/>
              <p:cNvGrpSpPr>
                <a:grpSpLocks/>
              </p:cNvGrpSpPr>
              <p:nvPr/>
            </p:nvGrpSpPr>
            <p:grpSpPr bwMode="auto">
              <a:xfrm>
                <a:off x="977" y="1411"/>
                <a:ext cx="1037" cy="375"/>
                <a:chOff x="816" y="1843"/>
                <a:chExt cx="1037" cy="375"/>
              </a:xfrm>
            </p:grpSpPr>
            <p:grpSp>
              <p:nvGrpSpPr>
                <p:cNvPr id="10364" name="Group 9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79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8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83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84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82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80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65" name="Group 16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7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77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8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7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76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66" name="Group 22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6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7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7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2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73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6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69" name="Freeform 29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1" name="Group 30"/>
              <p:cNvGrpSpPr>
                <a:grpSpLocks/>
              </p:cNvGrpSpPr>
              <p:nvPr/>
            </p:nvGrpSpPr>
            <p:grpSpPr bwMode="auto">
              <a:xfrm>
                <a:off x="603" y="1498"/>
                <a:ext cx="288" cy="289"/>
                <a:chOff x="3062" y="2736"/>
                <a:chExt cx="288" cy="289"/>
              </a:xfrm>
            </p:grpSpPr>
            <p:sp>
              <p:nvSpPr>
                <p:cNvPr id="10362" name="Freeform 31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3" name="Rectangle 32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10356" name="Group 33"/>
            <p:cNvGrpSpPr>
              <a:grpSpLocks/>
            </p:cNvGrpSpPr>
            <p:nvPr/>
          </p:nvGrpSpPr>
          <p:grpSpPr bwMode="auto">
            <a:xfrm>
              <a:off x="960" y="1036"/>
              <a:ext cx="1125" cy="174"/>
              <a:chOff x="960" y="1036"/>
              <a:chExt cx="1125" cy="174"/>
            </a:xfrm>
          </p:grpSpPr>
          <p:sp>
            <p:nvSpPr>
              <p:cNvPr id="10357" name="Text Box 34"/>
              <p:cNvSpPr txBox="1">
                <a:spLocks noChangeArrowheads="1"/>
              </p:cNvSpPr>
              <p:nvPr/>
            </p:nvSpPr>
            <p:spPr bwMode="auto">
              <a:xfrm>
                <a:off x="960" y="1036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8" name="Text Box 35"/>
              <p:cNvSpPr txBox="1">
                <a:spLocks noChangeArrowheads="1"/>
              </p:cNvSpPr>
              <p:nvPr/>
            </p:nvSpPr>
            <p:spPr bwMode="auto">
              <a:xfrm>
                <a:off x="1335" y="1037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9" name="Text Box 36"/>
              <p:cNvSpPr txBox="1">
                <a:spLocks noChangeArrowheads="1"/>
              </p:cNvSpPr>
              <p:nvPr/>
            </p:nvSpPr>
            <p:spPr bwMode="auto">
              <a:xfrm>
                <a:off x="1710" y="1037"/>
                <a:ext cx="375" cy="173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</p:grpSp>
      <p:sp>
        <p:nvSpPr>
          <p:cNvPr id="10247" name="Line 37"/>
          <p:cNvSpPr>
            <a:spLocks noChangeShapeType="1"/>
          </p:cNvSpPr>
          <p:nvPr/>
        </p:nvSpPr>
        <p:spPr bwMode="auto">
          <a:xfrm>
            <a:off x="2805113" y="2297408"/>
            <a:ext cx="700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38"/>
          <p:cNvSpPr>
            <a:spLocks noChangeArrowheads="1"/>
          </p:cNvSpPr>
          <p:nvPr/>
        </p:nvSpPr>
        <p:spPr bwMode="auto">
          <a:xfrm>
            <a:off x="3706813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0249" name="Rectangle 39"/>
          <p:cNvSpPr>
            <a:spLocks noChangeArrowheads="1"/>
          </p:cNvSpPr>
          <p:nvPr/>
        </p:nvSpPr>
        <p:spPr bwMode="auto">
          <a:xfrm>
            <a:off x="4803776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0250" name="Rectangle 40"/>
          <p:cNvSpPr>
            <a:spLocks noChangeArrowheads="1"/>
          </p:cNvSpPr>
          <p:nvPr/>
        </p:nvSpPr>
        <p:spPr bwMode="auto">
          <a:xfrm>
            <a:off x="5884863" y="1976734"/>
            <a:ext cx="658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9</a:t>
            </a:r>
          </a:p>
        </p:txBody>
      </p:sp>
      <p:sp>
        <p:nvSpPr>
          <p:cNvPr id="10251" name="Rectangle 41"/>
          <p:cNvSpPr>
            <a:spLocks noChangeArrowheads="1"/>
          </p:cNvSpPr>
          <p:nvPr/>
        </p:nvSpPr>
        <p:spPr bwMode="auto">
          <a:xfrm>
            <a:off x="6981825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10</a:t>
            </a:r>
          </a:p>
        </p:txBody>
      </p:sp>
      <p:sp>
        <p:nvSpPr>
          <p:cNvPr id="10252" name="Rectangle 42"/>
          <p:cNvSpPr>
            <a:spLocks noChangeArrowheads="1"/>
          </p:cNvSpPr>
          <p:nvPr/>
        </p:nvSpPr>
        <p:spPr bwMode="auto">
          <a:xfrm>
            <a:off x="8096251" y="19767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11</a:t>
            </a:r>
          </a:p>
        </p:txBody>
      </p:sp>
      <p:sp>
        <p:nvSpPr>
          <p:cNvPr id="10253" name="Rectangle 43"/>
          <p:cNvSpPr>
            <a:spLocks noChangeArrowheads="1"/>
          </p:cNvSpPr>
          <p:nvPr/>
        </p:nvSpPr>
        <p:spPr bwMode="auto">
          <a:xfrm>
            <a:off x="9177338" y="1976734"/>
            <a:ext cx="660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12 AM</a:t>
            </a:r>
          </a:p>
        </p:txBody>
      </p:sp>
      <p:grpSp>
        <p:nvGrpSpPr>
          <p:cNvPr id="901164" name="Group 44"/>
          <p:cNvGrpSpPr>
            <a:grpSpLocks/>
          </p:cNvGrpSpPr>
          <p:nvPr/>
        </p:nvGrpSpPr>
        <p:grpSpPr bwMode="auto">
          <a:xfrm>
            <a:off x="2408239" y="2295820"/>
            <a:ext cx="3817937" cy="1785938"/>
            <a:chOff x="603" y="1036"/>
            <a:chExt cx="2606" cy="1125"/>
          </a:xfrm>
        </p:grpSpPr>
        <p:grpSp>
          <p:nvGrpSpPr>
            <p:cNvPr id="10325" name="Group 45"/>
            <p:cNvGrpSpPr>
              <a:grpSpLocks/>
            </p:cNvGrpSpPr>
            <p:nvPr/>
          </p:nvGrpSpPr>
          <p:grpSpPr bwMode="auto">
            <a:xfrm>
              <a:off x="2084" y="1036"/>
              <a:ext cx="1125" cy="174"/>
              <a:chOff x="2084" y="1036"/>
              <a:chExt cx="1125" cy="174"/>
            </a:xfrm>
          </p:grpSpPr>
          <p:sp>
            <p:nvSpPr>
              <p:cNvPr id="10352" name="Text Box 46"/>
              <p:cNvSpPr txBox="1">
                <a:spLocks noChangeArrowheads="1"/>
              </p:cNvSpPr>
              <p:nvPr/>
            </p:nvSpPr>
            <p:spPr bwMode="auto">
              <a:xfrm>
                <a:off x="2084" y="1036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3" name="Text Box 47"/>
              <p:cNvSpPr txBox="1">
                <a:spLocks noChangeArrowheads="1"/>
              </p:cNvSpPr>
              <p:nvPr/>
            </p:nvSpPr>
            <p:spPr bwMode="auto">
              <a:xfrm>
                <a:off x="2459" y="1037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54" name="Text Box 48"/>
              <p:cNvSpPr txBox="1">
                <a:spLocks noChangeArrowheads="1"/>
              </p:cNvSpPr>
              <p:nvPr/>
            </p:nvSpPr>
            <p:spPr bwMode="auto">
              <a:xfrm>
                <a:off x="2834" y="1037"/>
                <a:ext cx="375" cy="17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326" name="Group 49"/>
            <p:cNvGrpSpPr>
              <a:grpSpLocks/>
            </p:cNvGrpSpPr>
            <p:nvPr/>
          </p:nvGrpSpPr>
          <p:grpSpPr bwMode="auto">
            <a:xfrm>
              <a:off x="603" y="1786"/>
              <a:ext cx="2534" cy="375"/>
              <a:chOff x="603" y="1786"/>
              <a:chExt cx="2534" cy="375"/>
            </a:xfrm>
          </p:grpSpPr>
          <p:grpSp>
            <p:nvGrpSpPr>
              <p:cNvPr id="10327" name="Group 50"/>
              <p:cNvGrpSpPr>
                <a:grpSpLocks/>
              </p:cNvGrpSpPr>
              <p:nvPr/>
            </p:nvGrpSpPr>
            <p:grpSpPr bwMode="auto">
              <a:xfrm>
                <a:off x="603" y="1872"/>
                <a:ext cx="288" cy="289"/>
                <a:chOff x="3062" y="2736"/>
                <a:chExt cx="288" cy="289"/>
              </a:xfrm>
            </p:grpSpPr>
            <p:sp>
              <p:nvSpPr>
                <p:cNvPr id="10350" name="Freeform 51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1" name="Rectangle 52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0328" name="Group 53"/>
              <p:cNvGrpSpPr>
                <a:grpSpLocks/>
              </p:cNvGrpSpPr>
              <p:nvPr/>
            </p:nvGrpSpPr>
            <p:grpSpPr bwMode="auto">
              <a:xfrm>
                <a:off x="2100" y="1786"/>
                <a:ext cx="1037" cy="375"/>
                <a:chOff x="816" y="1843"/>
                <a:chExt cx="1037" cy="375"/>
              </a:xfrm>
            </p:grpSpPr>
            <p:grpSp>
              <p:nvGrpSpPr>
                <p:cNvPr id="10329" name="Group 54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44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46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48" name="AutoShap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49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47" name="AutoShap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45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30" name="Group 61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39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42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43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40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41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31" name="Group 67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3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35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36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37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38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33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34" name="Freeform 74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01195" name="Group 75"/>
          <p:cNvGrpSpPr>
            <a:grpSpLocks/>
          </p:cNvGrpSpPr>
          <p:nvPr/>
        </p:nvGrpSpPr>
        <p:grpSpPr bwMode="auto">
          <a:xfrm>
            <a:off x="2408239" y="2295821"/>
            <a:ext cx="5464175" cy="2379663"/>
            <a:chOff x="603" y="1036"/>
            <a:chExt cx="3729" cy="1499"/>
          </a:xfrm>
        </p:grpSpPr>
        <p:grpSp>
          <p:nvGrpSpPr>
            <p:cNvPr id="10295" name="Group 76"/>
            <p:cNvGrpSpPr>
              <a:grpSpLocks/>
            </p:cNvGrpSpPr>
            <p:nvPr/>
          </p:nvGrpSpPr>
          <p:grpSpPr bwMode="auto">
            <a:xfrm>
              <a:off x="3207" y="1036"/>
              <a:ext cx="1125" cy="174"/>
              <a:chOff x="3207" y="1036"/>
              <a:chExt cx="1125" cy="174"/>
            </a:xfrm>
          </p:grpSpPr>
          <p:sp>
            <p:nvSpPr>
              <p:cNvPr id="10322" name="Text Box 77"/>
              <p:cNvSpPr txBox="1">
                <a:spLocks noChangeArrowheads="1"/>
              </p:cNvSpPr>
              <p:nvPr/>
            </p:nvSpPr>
            <p:spPr bwMode="auto">
              <a:xfrm>
                <a:off x="3207" y="1036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23" name="Text Box 78"/>
              <p:cNvSpPr txBox="1">
                <a:spLocks noChangeArrowheads="1"/>
              </p:cNvSpPr>
              <p:nvPr/>
            </p:nvSpPr>
            <p:spPr bwMode="auto">
              <a:xfrm>
                <a:off x="3582" y="1037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324" name="Text Box 79"/>
              <p:cNvSpPr txBox="1">
                <a:spLocks noChangeArrowheads="1"/>
              </p:cNvSpPr>
              <p:nvPr/>
            </p:nvSpPr>
            <p:spPr bwMode="auto">
              <a:xfrm>
                <a:off x="3957" y="1037"/>
                <a:ext cx="375" cy="17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296" name="Group 80"/>
            <p:cNvGrpSpPr>
              <a:grpSpLocks/>
            </p:cNvGrpSpPr>
            <p:nvPr/>
          </p:nvGrpSpPr>
          <p:grpSpPr bwMode="auto">
            <a:xfrm>
              <a:off x="603" y="2160"/>
              <a:ext cx="3657" cy="375"/>
              <a:chOff x="603" y="2160"/>
              <a:chExt cx="3657" cy="375"/>
            </a:xfrm>
          </p:grpSpPr>
          <p:grpSp>
            <p:nvGrpSpPr>
              <p:cNvPr id="10297" name="Group 81"/>
              <p:cNvGrpSpPr>
                <a:grpSpLocks/>
              </p:cNvGrpSpPr>
              <p:nvPr/>
            </p:nvGrpSpPr>
            <p:grpSpPr bwMode="auto">
              <a:xfrm>
                <a:off x="603" y="2246"/>
                <a:ext cx="288" cy="289"/>
                <a:chOff x="3062" y="2736"/>
                <a:chExt cx="288" cy="289"/>
              </a:xfrm>
            </p:grpSpPr>
            <p:sp>
              <p:nvSpPr>
                <p:cNvPr id="10320" name="Freeform 82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1" name="Rectangle 83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0298" name="Group 84"/>
              <p:cNvGrpSpPr>
                <a:grpSpLocks/>
              </p:cNvGrpSpPr>
              <p:nvPr/>
            </p:nvGrpSpPr>
            <p:grpSpPr bwMode="auto">
              <a:xfrm>
                <a:off x="3223" y="2160"/>
                <a:ext cx="1037" cy="375"/>
                <a:chOff x="816" y="1843"/>
                <a:chExt cx="1037" cy="375"/>
              </a:xfrm>
            </p:grpSpPr>
            <p:grpSp>
              <p:nvGrpSpPr>
                <p:cNvPr id="10299" name="Group 85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31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316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318" name="AutoShap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319" name="AutoShap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317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1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00" name="Group 92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309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312" name="AutoShap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13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10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1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301" name="Group 98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302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305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06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07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308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303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304" name="Freeform 105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01226" name="Group 106"/>
          <p:cNvGrpSpPr>
            <a:grpSpLocks/>
          </p:cNvGrpSpPr>
          <p:nvPr/>
        </p:nvGrpSpPr>
        <p:grpSpPr bwMode="auto">
          <a:xfrm>
            <a:off x="2408239" y="2295821"/>
            <a:ext cx="7108825" cy="2974975"/>
            <a:chOff x="603" y="1036"/>
            <a:chExt cx="4852" cy="1874"/>
          </a:xfrm>
        </p:grpSpPr>
        <p:grpSp>
          <p:nvGrpSpPr>
            <p:cNvPr id="10265" name="Group 107"/>
            <p:cNvGrpSpPr>
              <a:grpSpLocks/>
            </p:cNvGrpSpPr>
            <p:nvPr/>
          </p:nvGrpSpPr>
          <p:grpSpPr bwMode="auto">
            <a:xfrm>
              <a:off x="4330" y="1036"/>
              <a:ext cx="1125" cy="174"/>
              <a:chOff x="4330" y="1036"/>
              <a:chExt cx="1125" cy="174"/>
            </a:xfrm>
          </p:grpSpPr>
          <p:sp>
            <p:nvSpPr>
              <p:cNvPr id="10292" name="Text Box 108"/>
              <p:cNvSpPr txBox="1">
                <a:spLocks noChangeArrowheads="1"/>
              </p:cNvSpPr>
              <p:nvPr/>
            </p:nvSpPr>
            <p:spPr bwMode="auto">
              <a:xfrm>
                <a:off x="4330" y="1036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293" name="Text Box 109"/>
              <p:cNvSpPr txBox="1">
                <a:spLocks noChangeArrowheads="1"/>
              </p:cNvSpPr>
              <p:nvPr/>
            </p:nvSpPr>
            <p:spPr bwMode="auto">
              <a:xfrm>
                <a:off x="4705" y="1037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  <p:sp>
            <p:nvSpPr>
              <p:cNvPr id="10294" name="Text Box 110"/>
              <p:cNvSpPr txBox="1">
                <a:spLocks noChangeArrowheads="1"/>
              </p:cNvSpPr>
              <p:nvPr/>
            </p:nvSpPr>
            <p:spPr bwMode="auto">
              <a:xfrm>
                <a:off x="5080" y="1037"/>
                <a:ext cx="375" cy="173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/>
                  <a:t>30</a:t>
                </a:r>
              </a:p>
            </p:txBody>
          </p:sp>
        </p:grpSp>
        <p:grpSp>
          <p:nvGrpSpPr>
            <p:cNvPr id="10266" name="Group 111"/>
            <p:cNvGrpSpPr>
              <a:grpSpLocks/>
            </p:cNvGrpSpPr>
            <p:nvPr/>
          </p:nvGrpSpPr>
          <p:grpSpPr bwMode="auto">
            <a:xfrm>
              <a:off x="603" y="2535"/>
              <a:ext cx="4780" cy="375"/>
              <a:chOff x="603" y="2535"/>
              <a:chExt cx="4780" cy="375"/>
            </a:xfrm>
          </p:grpSpPr>
          <p:grpSp>
            <p:nvGrpSpPr>
              <p:cNvPr id="10267" name="Group 112"/>
              <p:cNvGrpSpPr>
                <a:grpSpLocks/>
              </p:cNvGrpSpPr>
              <p:nvPr/>
            </p:nvGrpSpPr>
            <p:grpSpPr bwMode="auto">
              <a:xfrm>
                <a:off x="603" y="2621"/>
                <a:ext cx="288" cy="289"/>
                <a:chOff x="3062" y="2736"/>
                <a:chExt cx="288" cy="289"/>
              </a:xfrm>
            </p:grpSpPr>
            <p:sp>
              <p:nvSpPr>
                <p:cNvPr id="10290" name="Freeform 113"/>
                <p:cNvSpPr>
                  <a:spLocks/>
                </p:cNvSpPr>
                <p:nvPr/>
              </p:nvSpPr>
              <p:spPr bwMode="auto">
                <a:xfrm>
                  <a:off x="3069" y="2736"/>
                  <a:ext cx="267" cy="278"/>
                </a:xfrm>
                <a:custGeom>
                  <a:avLst/>
                  <a:gdLst>
                    <a:gd name="T0" fmla="*/ 81 w 246"/>
                    <a:gd name="T1" fmla="*/ 16 h 221"/>
                    <a:gd name="T2" fmla="*/ 138 w 246"/>
                    <a:gd name="T3" fmla="*/ 19 h 221"/>
                    <a:gd name="T4" fmla="*/ 196 w 246"/>
                    <a:gd name="T5" fmla="*/ 0 h 221"/>
                    <a:gd name="T6" fmla="*/ 268 w 246"/>
                    <a:gd name="T7" fmla="*/ 0 h 221"/>
                    <a:gd name="T8" fmla="*/ 190 w 246"/>
                    <a:gd name="T9" fmla="*/ 99 h 221"/>
                    <a:gd name="T10" fmla="*/ 211 w 246"/>
                    <a:gd name="T11" fmla="*/ 106 h 221"/>
                    <a:gd name="T12" fmla="*/ 231 w 246"/>
                    <a:gd name="T13" fmla="*/ 117 h 221"/>
                    <a:gd name="T14" fmla="*/ 251 w 246"/>
                    <a:gd name="T15" fmla="*/ 131 h 221"/>
                    <a:gd name="T16" fmla="*/ 266 w 246"/>
                    <a:gd name="T17" fmla="*/ 148 h 221"/>
                    <a:gd name="T18" fmla="*/ 278 w 246"/>
                    <a:gd name="T19" fmla="*/ 171 h 221"/>
                    <a:gd name="T20" fmla="*/ 287 w 246"/>
                    <a:gd name="T21" fmla="*/ 195 h 221"/>
                    <a:gd name="T22" fmla="*/ 289 w 246"/>
                    <a:gd name="T23" fmla="*/ 221 h 221"/>
                    <a:gd name="T24" fmla="*/ 285 w 246"/>
                    <a:gd name="T25" fmla="*/ 248 h 221"/>
                    <a:gd name="T26" fmla="*/ 279 w 246"/>
                    <a:gd name="T27" fmla="*/ 270 h 221"/>
                    <a:gd name="T28" fmla="*/ 266 w 246"/>
                    <a:gd name="T29" fmla="*/ 293 h 221"/>
                    <a:gd name="T30" fmla="*/ 246 w 246"/>
                    <a:gd name="T31" fmla="*/ 317 h 221"/>
                    <a:gd name="T32" fmla="*/ 226 w 246"/>
                    <a:gd name="T33" fmla="*/ 331 h 221"/>
                    <a:gd name="T34" fmla="*/ 207 w 246"/>
                    <a:gd name="T35" fmla="*/ 340 h 221"/>
                    <a:gd name="T36" fmla="*/ 190 w 246"/>
                    <a:gd name="T37" fmla="*/ 346 h 221"/>
                    <a:gd name="T38" fmla="*/ 166 w 246"/>
                    <a:gd name="T39" fmla="*/ 348 h 221"/>
                    <a:gd name="T40" fmla="*/ 107 w 246"/>
                    <a:gd name="T41" fmla="*/ 346 h 221"/>
                    <a:gd name="T42" fmla="*/ 79 w 246"/>
                    <a:gd name="T43" fmla="*/ 340 h 221"/>
                    <a:gd name="T44" fmla="*/ 50 w 246"/>
                    <a:gd name="T45" fmla="*/ 323 h 221"/>
                    <a:gd name="T46" fmla="*/ 26 w 246"/>
                    <a:gd name="T47" fmla="*/ 299 h 221"/>
                    <a:gd name="T48" fmla="*/ 12 w 246"/>
                    <a:gd name="T49" fmla="*/ 275 h 221"/>
                    <a:gd name="T50" fmla="*/ 3 w 246"/>
                    <a:gd name="T51" fmla="*/ 248 h 221"/>
                    <a:gd name="T52" fmla="*/ 0 w 246"/>
                    <a:gd name="T53" fmla="*/ 226 h 221"/>
                    <a:gd name="T54" fmla="*/ 2 w 246"/>
                    <a:gd name="T55" fmla="*/ 199 h 221"/>
                    <a:gd name="T56" fmla="*/ 12 w 246"/>
                    <a:gd name="T57" fmla="*/ 167 h 221"/>
                    <a:gd name="T58" fmla="*/ 30 w 246"/>
                    <a:gd name="T59" fmla="*/ 140 h 221"/>
                    <a:gd name="T60" fmla="*/ 55 w 246"/>
                    <a:gd name="T61" fmla="*/ 117 h 221"/>
                    <a:gd name="T62" fmla="*/ 89 w 246"/>
                    <a:gd name="T63" fmla="*/ 102 h 221"/>
                    <a:gd name="T64" fmla="*/ 36 w 246"/>
                    <a:gd name="T65" fmla="*/ 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46" h="221">
                      <a:moveTo>
                        <a:pt x="30" y="3"/>
                      </a:moveTo>
                      <a:lnTo>
                        <a:pt x="69" y="10"/>
                      </a:lnTo>
                      <a:lnTo>
                        <a:pt x="69" y="0"/>
                      </a:lnTo>
                      <a:lnTo>
                        <a:pt x="117" y="12"/>
                      </a:lnTo>
                      <a:lnTo>
                        <a:pt x="117" y="0"/>
                      </a:lnTo>
                      <a:lnTo>
                        <a:pt x="167" y="0"/>
                      </a:lnTo>
                      <a:lnTo>
                        <a:pt x="167" y="11"/>
                      </a:lnTo>
                      <a:lnTo>
                        <a:pt x="228" y="0"/>
                      </a:lnTo>
                      <a:lnTo>
                        <a:pt x="153" y="62"/>
                      </a:lnTo>
                      <a:lnTo>
                        <a:pt x="161" y="63"/>
                      </a:lnTo>
                      <a:lnTo>
                        <a:pt x="169" y="64"/>
                      </a:lnTo>
                      <a:lnTo>
                        <a:pt x="179" y="67"/>
                      </a:lnTo>
                      <a:lnTo>
                        <a:pt x="187" y="70"/>
                      </a:lnTo>
                      <a:lnTo>
                        <a:pt x="196" y="74"/>
                      </a:lnTo>
                      <a:lnTo>
                        <a:pt x="205" y="78"/>
                      </a:lnTo>
                      <a:lnTo>
                        <a:pt x="213" y="83"/>
                      </a:lnTo>
                      <a:lnTo>
                        <a:pt x="220" y="89"/>
                      </a:lnTo>
                      <a:lnTo>
                        <a:pt x="226" y="94"/>
                      </a:lnTo>
                      <a:lnTo>
                        <a:pt x="231" y="101"/>
                      </a:lnTo>
                      <a:lnTo>
                        <a:pt x="236" y="108"/>
                      </a:lnTo>
                      <a:lnTo>
                        <a:pt x="240" y="116"/>
                      </a:lnTo>
                      <a:lnTo>
                        <a:pt x="243" y="123"/>
                      </a:lnTo>
                      <a:lnTo>
                        <a:pt x="244" y="130"/>
                      </a:lnTo>
                      <a:lnTo>
                        <a:pt x="245" y="140"/>
                      </a:lnTo>
                      <a:lnTo>
                        <a:pt x="244" y="150"/>
                      </a:lnTo>
                      <a:lnTo>
                        <a:pt x="242" y="157"/>
                      </a:lnTo>
                      <a:lnTo>
                        <a:pt x="240" y="165"/>
                      </a:lnTo>
                      <a:lnTo>
                        <a:pt x="237" y="171"/>
                      </a:lnTo>
                      <a:lnTo>
                        <a:pt x="232" y="177"/>
                      </a:lnTo>
                      <a:lnTo>
                        <a:pt x="226" y="185"/>
                      </a:lnTo>
                      <a:lnTo>
                        <a:pt x="218" y="193"/>
                      </a:lnTo>
                      <a:lnTo>
                        <a:pt x="209" y="200"/>
                      </a:lnTo>
                      <a:lnTo>
                        <a:pt x="200" y="205"/>
                      </a:lnTo>
                      <a:lnTo>
                        <a:pt x="192" y="209"/>
                      </a:lnTo>
                      <a:lnTo>
                        <a:pt x="184" y="213"/>
                      </a:lnTo>
                      <a:lnTo>
                        <a:pt x="176" y="215"/>
                      </a:lnTo>
                      <a:lnTo>
                        <a:pt x="167" y="217"/>
                      </a:lnTo>
                      <a:lnTo>
                        <a:pt x="161" y="219"/>
                      </a:lnTo>
                      <a:lnTo>
                        <a:pt x="150" y="219"/>
                      </a:lnTo>
                      <a:lnTo>
                        <a:pt x="141" y="220"/>
                      </a:lnTo>
                      <a:lnTo>
                        <a:pt x="99" y="220"/>
                      </a:lnTo>
                      <a:lnTo>
                        <a:pt x="91" y="219"/>
                      </a:lnTo>
                      <a:lnTo>
                        <a:pt x="81" y="218"/>
                      </a:lnTo>
                      <a:lnTo>
                        <a:pt x="67" y="215"/>
                      </a:lnTo>
                      <a:lnTo>
                        <a:pt x="55" y="210"/>
                      </a:lnTo>
                      <a:lnTo>
                        <a:pt x="42" y="204"/>
                      </a:lnTo>
                      <a:lnTo>
                        <a:pt x="31" y="196"/>
                      </a:lnTo>
                      <a:lnTo>
                        <a:pt x="22" y="189"/>
                      </a:lnTo>
                      <a:lnTo>
                        <a:pt x="16" y="183"/>
                      </a:lnTo>
                      <a:lnTo>
                        <a:pt x="10" y="174"/>
                      </a:lnTo>
                      <a:lnTo>
                        <a:pt x="5" y="164"/>
                      </a:lnTo>
                      <a:lnTo>
                        <a:pt x="3" y="157"/>
                      </a:lnTo>
                      <a:lnTo>
                        <a:pt x="1" y="150"/>
                      </a:lnTo>
                      <a:lnTo>
                        <a:pt x="0" y="143"/>
                      </a:lnTo>
                      <a:lnTo>
                        <a:pt x="1" y="137"/>
                      </a:lnTo>
                      <a:lnTo>
                        <a:pt x="2" y="126"/>
                      </a:lnTo>
                      <a:lnTo>
                        <a:pt x="5" y="117"/>
                      </a:lnTo>
                      <a:lnTo>
                        <a:pt x="10" y="106"/>
                      </a:lnTo>
                      <a:lnTo>
                        <a:pt x="18" y="97"/>
                      </a:lnTo>
                      <a:lnTo>
                        <a:pt x="26" y="88"/>
                      </a:lnTo>
                      <a:lnTo>
                        <a:pt x="37" y="80"/>
                      </a:lnTo>
                      <a:lnTo>
                        <a:pt x="47" y="74"/>
                      </a:lnTo>
                      <a:lnTo>
                        <a:pt x="61" y="68"/>
                      </a:lnTo>
                      <a:lnTo>
                        <a:pt x="76" y="64"/>
                      </a:lnTo>
                      <a:lnTo>
                        <a:pt x="86" y="62"/>
                      </a:lnTo>
                      <a:lnTo>
                        <a:pt x="30" y="3"/>
                      </a:ln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1" name="Rectangle 114"/>
                <p:cNvSpPr>
                  <a:spLocks noChangeArrowheads="1"/>
                </p:cNvSpPr>
                <p:nvPr/>
              </p:nvSpPr>
              <p:spPr bwMode="auto">
                <a:xfrm>
                  <a:off x="3062" y="2822"/>
                  <a:ext cx="288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 dirty="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10268" name="Group 115"/>
              <p:cNvGrpSpPr>
                <a:grpSpLocks/>
              </p:cNvGrpSpPr>
              <p:nvPr/>
            </p:nvGrpSpPr>
            <p:grpSpPr bwMode="auto">
              <a:xfrm>
                <a:off x="4346" y="2535"/>
                <a:ext cx="1037" cy="375"/>
                <a:chOff x="816" y="1843"/>
                <a:chExt cx="1037" cy="375"/>
              </a:xfrm>
            </p:grpSpPr>
            <p:grpSp>
              <p:nvGrpSpPr>
                <p:cNvPr id="10269" name="Group 116"/>
                <p:cNvGrpSpPr>
                  <a:grpSpLocks/>
                </p:cNvGrpSpPr>
                <p:nvPr/>
              </p:nvGrpSpPr>
              <p:grpSpPr bwMode="auto">
                <a:xfrm>
                  <a:off x="816" y="1843"/>
                  <a:ext cx="374" cy="375"/>
                  <a:chOff x="4020" y="1580"/>
                  <a:chExt cx="424" cy="504"/>
                </a:xfrm>
              </p:grpSpPr>
              <p:grpSp>
                <p:nvGrpSpPr>
                  <p:cNvPr id="1028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4020" y="1580"/>
                    <a:ext cx="424" cy="504"/>
                    <a:chOff x="4020" y="1580"/>
                    <a:chExt cx="424" cy="504"/>
                  </a:xfrm>
                </p:grpSpPr>
                <p:grpSp>
                  <p:nvGrpSpPr>
                    <p:cNvPr id="10286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0" y="1580"/>
                      <a:ext cx="424" cy="504"/>
                      <a:chOff x="4020" y="1580"/>
                      <a:chExt cx="424" cy="504"/>
                    </a:xfrm>
                  </p:grpSpPr>
                  <p:sp>
                    <p:nvSpPr>
                      <p:cNvPr id="10288" name="AutoShape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20" y="1660"/>
                        <a:ext cx="424" cy="424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10289" name="AutoShap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16" y="1580"/>
                        <a:ext cx="328" cy="88"/>
                      </a:xfrm>
                      <a:prstGeom prst="cube">
                        <a:avLst>
                          <a:gd name="adj" fmla="val 24995"/>
                        </a:avLst>
                      </a:prstGeom>
                      <a:solidFill>
                        <a:srgbClr val="DC008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sp>
                  <p:nvSpPr>
                    <p:cNvPr id="10287" name="AutoShap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4" y="1696"/>
                      <a:ext cx="224" cy="32"/>
                    </a:xfrm>
                    <a:prstGeom prst="parallelogram">
                      <a:avLst>
                        <a:gd name="adj" fmla="val 174968"/>
                      </a:avLst>
                    </a:prstGeom>
                    <a:solidFill>
                      <a:srgbClr val="DC008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8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4348" y="1620"/>
                    <a:ext cx="56" cy="32"/>
                  </a:xfrm>
                  <a:prstGeom prst="ellipse">
                    <a:avLst/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270" name="Group 123"/>
                <p:cNvGrpSpPr>
                  <a:grpSpLocks/>
                </p:cNvGrpSpPr>
                <p:nvPr/>
              </p:nvGrpSpPr>
              <p:grpSpPr bwMode="auto">
                <a:xfrm>
                  <a:off x="1162" y="1843"/>
                  <a:ext cx="345" cy="375"/>
                  <a:chOff x="4012" y="2316"/>
                  <a:chExt cx="424" cy="504"/>
                </a:xfrm>
              </p:grpSpPr>
              <p:grpSp>
                <p:nvGrpSpPr>
                  <p:cNvPr id="10279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4012" y="2316"/>
                    <a:ext cx="424" cy="504"/>
                    <a:chOff x="4012" y="2316"/>
                    <a:chExt cx="424" cy="504"/>
                  </a:xfrm>
                </p:grpSpPr>
                <p:sp>
                  <p:nvSpPr>
                    <p:cNvPr id="10282" name="AutoShap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12" y="2396"/>
                      <a:ext cx="424" cy="424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83" name="AutoShap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08" y="2316"/>
                      <a:ext cx="328" cy="8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8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356"/>
                    <a:ext cx="56" cy="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281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4064" y="2592"/>
                    <a:ext cx="224" cy="96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0271" name="Group 129"/>
                <p:cNvGrpSpPr>
                  <a:grpSpLocks/>
                </p:cNvGrpSpPr>
                <p:nvPr/>
              </p:nvGrpSpPr>
              <p:grpSpPr bwMode="auto">
                <a:xfrm>
                  <a:off x="1536" y="1872"/>
                  <a:ext cx="317" cy="317"/>
                  <a:chOff x="4341" y="2964"/>
                  <a:chExt cx="452" cy="409"/>
                </a:xfrm>
              </p:grpSpPr>
              <p:grpSp>
                <p:nvGrpSpPr>
                  <p:cNvPr id="10272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4343" y="3157"/>
                    <a:ext cx="450" cy="216"/>
                    <a:chOff x="4009" y="3157"/>
                    <a:chExt cx="415" cy="216"/>
                  </a:xfrm>
                </p:grpSpPr>
                <p:sp>
                  <p:nvSpPr>
                    <p:cNvPr id="10275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4211" y="3158"/>
                      <a:ext cx="96" cy="215"/>
                    </a:xfrm>
                    <a:custGeom>
                      <a:avLst/>
                      <a:gdLst>
                        <a:gd name="T0" fmla="*/ 69 w 96"/>
                        <a:gd name="T1" fmla="*/ 0 h 215"/>
                        <a:gd name="T2" fmla="*/ 95 w 96"/>
                        <a:gd name="T3" fmla="*/ 0 h 215"/>
                        <a:gd name="T4" fmla="*/ 26 w 96"/>
                        <a:gd name="T5" fmla="*/ 214 h 215"/>
                        <a:gd name="T6" fmla="*/ 0 w 96"/>
                        <a:gd name="T7" fmla="*/ 214 h 215"/>
                        <a:gd name="T8" fmla="*/ 69 w 96"/>
                        <a:gd name="T9" fmla="*/ 0 h 21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96" h="215">
                          <a:moveTo>
                            <a:pt x="69" y="0"/>
                          </a:moveTo>
                          <a:lnTo>
                            <a:pt x="95" y="0"/>
                          </a:lnTo>
                          <a:lnTo>
                            <a:pt x="26" y="214"/>
                          </a:lnTo>
                          <a:lnTo>
                            <a:pt x="0" y="214"/>
                          </a:lnTo>
                          <a:lnTo>
                            <a:pt x="69" y="0"/>
                          </a:lnTo>
                        </a:path>
                      </a:pathLst>
                    </a:custGeom>
                    <a:solidFill>
                      <a:srgbClr val="000099"/>
                    </a:solidFill>
                    <a:ln w="9525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76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6" y="3157"/>
                      <a:ext cx="218" cy="12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77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5" y="3248"/>
                      <a:ext cx="218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0278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9" y="3248"/>
                      <a:ext cx="116" cy="13"/>
                    </a:xfrm>
                    <a:prstGeom prst="rect">
                      <a:avLst/>
                    </a:prstGeom>
                    <a:solidFill>
                      <a:srgbClr val="0000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1027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4432" y="2964"/>
                    <a:ext cx="60" cy="55"/>
                  </a:xfrm>
                  <a:prstGeom prst="ellipse">
                    <a:avLst/>
                  </a:prstGeom>
                  <a:solidFill>
                    <a:srgbClr val="000099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0274" name="Freeform 136"/>
                  <p:cNvSpPr>
                    <a:spLocks/>
                  </p:cNvSpPr>
                  <p:nvPr/>
                </p:nvSpPr>
                <p:spPr bwMode="auto">
                  <a:xfrm>
                    <a:off x="4341" y="3041"/>
                    <a:ext cx="235" cy="332"/>
                  </a:xfrm>
                  <a:custGeom>
                    <a:avLst/>
                    <a:gdLst>
                      <a:gd name="T0" fmla="*/ 2 w 217"/>
                      <a:gd name="T1" fmla="*/ 153 h 332"/>
                      <a:gd name="T2" fmla="*/ 1 w 217"/>
                      <a:gd name="T3" fmla="*/ 157 h 332"/>
                      <a:gd name="T4" fmla="*/ 0 w 217"/>
                      <a:gd name="T5" fmla="*/ 163 h 332"/>
                      <a:gd name="T6" fmla="*/ 0 w 217"/>
                      <a:gd name="T7" fmla="*/ 168 h 332"/>
                      <a:gd name="T8" fmla="*/ 2 w 217"/>
                      <a:gd name="T9" fmla="*/ 174 h 332"/>
                      <a:gd name="T10" fmla="*/ 5 w 217"/>
                      <a:gd name="T11" fmla="*/ 179 h 332"/>
                      <a:gd name="T12" fmla="*/ 11 w 217"/>
                      <a:gd name="T13" fmla="*/ 183 h 332"/>
                      <a:gd name="T14" fmla="*/ 16 w 217"/>
                      <a:gd name="T15" fmla="*/ 186 h 332"/>
                      <a:gd name="T16" fmla="*/ 19 w 217"/>
                      <a:gd name="T17" fmla="*/ 186 h 332"/>
                      <a:gd name="T18" fmla="*/ 27 w 217"/>
                      <a:gd name="T19" fmla="*/ 186 h 332"/>
                      <a:gd name="T20" fmla="*/ 166 w 217"/>
                      <a:gd name="T21" fmla="*/ 331 h 332"/>
                      <a:gd name="T22" fmla="*/ 209 w 217"/>
                      <a:gd name="T23" fmla="*/ 159 h 332"/>
                      <a:gd name="T24" fmla="*/ 208 w 217"/>
                      <a:gd name="T25" fmla="*/ 155 h 332"/>
                      <a:gd name="T26" fmla="*/ 207 w 217"/>
                      <a:gd name="T27" fmla="*/ 152 h 332"/>
                      <a:gd name="T28" fmla="*/ 203 w 217"/>
                      <a:gd name="T29" fmla="*/ 149 h 332"/>
                      <a:gd name="T30" fmla="*/ 199 w 217"/>
                      <a:gd name="T31" fmla="*/ 147 h 332"/>
                      <a:gd name="T32" fmla="*/ 195 w 217"/>
                      <a:gd name="T33" fmla="*/ 145 h 332"/>
                      <a:gd name="T34" fmla="*/ 188 w 217"/>
                      <a:gd name="T35" fmla="*/ 145 h 332"/>
                      <a:gd name="T36" fmla="*/ 184 w 217"/>
                      <a:gd name="T37" fmla="*/ 145 h 332"/>
                      <a:gd name="T38" fmla="*/ 180 w 217"/>
                      <a:gd name="T39" fmla="*/ 145 h 332"/>
                      <a:gd name="T40" fmla="*/ 122 w 217"/>
                      <a:gd name="T41" fmla="*/ 84 h 332"/>
                      <a:gd name="T42" fmla="*/ 236 w 217"/>
                      <a:gd name="T43" fmla="*/ 104 h 332"/>
                      <a:gd name="T44" fmla="*/ 239 w 217"/>
                      <a:gd name="T45" fmla="*/ 103 h 332"/>
                      <a:gd name="T46" fmla="*/ 243 w 217"/>
                      <a:gd name="T47" fmla="*/ 103 h 332"/>
                      <a:gd name="T48" fmla="*/ 248 w 217"/>
                      <a:gd name="T49" fmla="*/ 100 h 332"/>
                      <a:gd name="T50" fmla="*/ 251 w 217"/>
                      <a:gd name="T51" fmla="*/ 97 h 332"/>
                      <a:gd name="T52" fmla="*/ 252 w 217"/>
                      <a:gd name="T53" fmla="*/ 93 h 332"/>
                      <a:gd name="T54" fmla="*/ 253 w 217"/>
                      <a:gd name="T55" fmla="*/ 88 h 332"/>
                      <a:gd name="T56" fmla="*/ 252 w 217"/>
                      <a:gd name="T57" fmla="*/ 83 h 332"/>
                      <a:gd name="T58" fmla="*/ 250 w 217"/>
                      <a:gd name="T59" fmla="*/ 79 h 332"/>
                      <a:gd name="T60" fmla="*/ 246 w 217"/>
                      <a:gd name="T61" fmla="*/ 76 h 332"/>
                      <a:gd name="T62" fmla="*/ 241 w 217"/>
                      <a:gd name="T63" fmla="*/ 73 h 332"/>
                      <a:gd name="T64" fmla="*/ 238 w 217"/>
                      <a:gd name="T65" fmla="*/ 72 h 332"/>
                      <a:gd name="T66" fmla="*/ 160 w 217"/>
                      <a:gd name="T67" fmla="*/ 72 h 332"/>
                      <a:gd name="T68" fmla="*/ 146 w 217"/>
                      <a:gd name="T69" fmla="*/ 47 h 332"/>
                      <a:gd name="T70" fmla="*/ 147 w 217"/>
                      <a:gd name="T71" fmla="*/ 41 h 332"/>
                      <a:gd name="T72" fmla="*/ 149 w 217"/>
                      <a:gd name="T73" fmla="*/ 34 h 332"/>
                      <a:gd name="T74" fmla="*/ 149 w 217"/>
                      <a:gd name="T75" fmla="*/ 27 h 332"/>
                      <a:gd name="T76" fmla="*/ 146 w 217"/>
                      <a:gd name="T77" fmla="*/ 21 h 332"/>
                      <a:gd name="T78" fmla="*/ 144 w 217"/>
                      <a:gd name="T79" fmla="*/ 17 h 332"/>
                      <a:gd name="T80" fmla="*/ 141 w 217"/>
                      <a:gd name="T81" fmla="*/ 12 h 332"/>
                      <a:gd name="T82" fmla="*/ 135 w 217"/>
                      <a:gd name="T83" fmla="*/ 8 h 332"/>
                      <a:gd name="T84" fmla="*/ 129 w 217"/>
                      <a:gd name="T85" fmla="*/ 4 h 332"/>
                      <a:gd name="T86" fmla="*/ 122 w 217"/>
                      <a:gd name="T87" fmla="*/ 1 h 332"/>
                      <a:gd name="T88" fmla="*/ 114 w 217"/>
                      <a:gd name="T89" fmla="*/ 0 h 332"/>
                      <a:gd name="T90" fmla="*/ 107 w 217"/>
                      <a:gd name="T91" fmla="*/ 0 h 332"/>
                      <a:gd name="T92" fmla="*/ 99 w 217"/>
                      <a:gd name="T93" fmla="*/ 1 h 332"/>
                      <a:gd name="T94" fmla="*/ 90 w 217"/>
                      <a:gd name="T95" fmla="*/ 3 h 332"/>
                      <a:gd name="T96" fmla="*/ 82 w 217"/>
                      <a:gd name="T97" fmla="*/ 7 h 332"/>
                      <a:gd name="T98" fmla="*/ 77 w 217"/>
                      <a:gd name="T99" fmla="*/ 13 h 332"/>
                      <a:gd name="T100" fmla="*/ 73 w 217"/>
                      <a:gd name="T101" fmla="*/ 19 h 332"/>
                      <a:gd name="T102" fmla="*/ 69 w 217"/>
                      <a:gd name="T103" fmla="*/ 25 h 332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17" h="332">
                        <a:moveTo>
                          <a:pt x="59" y="25"/>
                        </a:moveTo>
                        <a:lnTo>
                          <a:pt x="2" y="153"/>
                        </a:lnTo>
                        <a:lnTo>
                          <a:pt x="1" y="155"/>
                        </a:lnTo>
                        <a:lnTo>
                          <a:pt x="1" y="157"/>
                        </a:lnTo>
                        <a:lnTo>
                          <a:pt x="0" y="159"/>
                        </a:lnTo>
                        <a:lnTo>
                          <a:pt x="0" y="163"/>
                        </a:lnTo>
                        <a:lnTo>
                          <a:pt x="0" y="165"/>
                        </a:lnTo>
                        <a:lnTo>
                          <a:pt x="0" y="168"/>
                        </a:lnTo>
                        <a:lnTo>
                          <a:pt x="1" y="171"/>
                        </a:lnTo>
                        <a:lnTo>
                          <a:pt x="2" y="174"/>
                        </a:lnTo>
                        <a:lnTo>
                          <a:pt x="3" y="176"/>
                        </a:lnTo>
                        <a:lnTo>
                          <a:pt x="5" y="179"/>
                        </a:lnTo>
                        <a:lnTo>
                          <a:pt x="7" y="181"/>
                        </a:lnTo>
                        <a:lnTo>
                          <a:pt x="9" y="183"/>
                        </a:lnTo>
                        <a:lnTo>
                          <a:pt x="12" y="184"/>
                        </a:lnTo>
                        <a:lnTo>
                          <a:pt x="14" y="186"/>
                        </a:lnTo>
                        <a:lnTo>
                          <a:pt x="15" y="186"/>
                        </a:lnTo>
                        <a:lnTo>
                          <a:pt x="17" y="186"/>
                        </a:lnTo>
                        <a:lnTo>
                          <a:pt x="20" y="186"/>
                        </a:lnTo>
                        <a:lnTo>
                          <a:pt x="23" y="186"/>
                        </a:lnTo>
                        <a:lnTo>
                          <a:pt x="141" y="186"/>
                        </a:lnTo>
                        <a:lnTo>
                          <a:pt x="141" y="331"/>
                        </a:lnTo>
                        <a:lnTo>
                          <a:pt x="178" y="331"/>
                        </a:lnTo>
                        <a:lnTo>
                          <a:pt x="178" y="159"/>
                        </a:lnTo>
                        <a:lnTo>
                          <a:pt x="178" y="157"/>
                        </a:lnTo>
                        <a:lnTo>
                          <a:pt x="177" y="155"/>
                        </a:lnTo>
                        <a:lnTo>
                          <a:pt x="176" y="153"/>
                        </a:lnTo>
                        <a:lnTo>
                          <a:pt x="176" y="152"/>
                        </a:lnTo>
                        <a:lnTo>
                          <a:pt x="175" y="151"/>
                        </a:lnTo>
                        <a:lnTo>
                          <a:pt x="173" y="149"/>
                        </a:lnTo>
                        <a:lnTo>
                          <a:pt x="172" y="148"/>
                        </a:lnTo>
                        <a:lnTo>
                          <a:pt x="170" y="147"/>
                        </a:lnTo>
                        <a:lnTo>
                          <a:pt x="168" y="146"/>
                        </a:lnTo>
                        <a:lnTo>
                          <a:pt x="166" y="145"/>
                        </a:lnTo>
                        <a:lnTo>
                          <a:pt x="164" y="145"/>
                        </a:lnTo>
                        <a:lnTo>
                          <a:pt x="161" y="145"/>
                        </a:lnTo>
                        <a:lnTo>
                          <a:pt x="159" y="145"/>
                        </a:lnTo>
                        <a:lnTo>
                          <a:pt x="157" y="145"/>
                        </a:lnTo>
                        <a:lnTo>
                          <a:pt x="155" y="145"/>
                        </a:lnTo>
                        <a:lnTo>
                          <a:pt x="153" y="145"/>
                        </a:lnTo>
                        <a:lnTo>
                          <a:pt x="85" y="141"/>
                        </a:lnTo>
                        <a:lnTo>
                          <a:pt x="104" y="84"/>
                        </a:lnTo>
                        <a:lnTo>
                          <a:pt x="118" y="104"/>
                        </a:lnTo>
                        <a:lnTo>
                          <a:pt x="201" y="104"/>
                        </a:lnTo>
                        <a:lnTo>
                          <a:pt x="203" y="103"/>
                        </a:lnTo>
                        <a:lnTo>
                          <a:pt x="204" y="103"/>
                        </a:lnTo>
                        <a:lnTo>
                          <a:pt x="206" y="103"/>
                        </a:lnTo>
                        <a:lnTo>
                          <a:pt x="207" y="103"/>
                        </a:lnTo>
                        <a:lnTo>
                          <a:pt x="209" y="101"/>
                        </a:lnTo>
                        <a:lnTo>
                          <a:pt x="211" y="100"/>
                        </a:lnTo>
                        <a:lnTo>
                          <a:pt x="212" y="98"/>
                        </a:lnTo>
                        <a:lnTo>
                          <a:pt x="214" y="97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6" y="91"/>
                        </a:lnTo>
                        <a:lnTo>
                          <a:pt x="216" y="88"/>
                        </a:lnTo>
                        <a:lnTo>
                          <a:pt x="216" y="85"/>
                        </a:lnTo>
                        <a:lnTo>
                          <a:pt x="215" y="83"/>
                        </a:lnTo>
                        <a:lnTo>
                          <a:pt x="214" y="81"/>
                        </a:lnTo>
                        <a:lnTo>
                          <a:pt x="213" y="79"/>
                        </a:lnTo>
                        <a:lnTo>
                          <a:pt x="211" y="77"/>
                        </a:lnTo>
                        <a:lnTo>
                          <a:pt x="210" y="76"/>
                        </a:lnTo>
                        <a:lnTo>
                          <a:pt x="208" y="74"/>
                        </a:lnTo>
                        <a:lnTo>
                          <a:pt x="206" y="73"/>
                        </a:lnTo>
                        <a:lnTo>
                          <a:pt x="205" y="72"/>
                        </a:lnTo>
                        <a:lnTo>
                          <a:pt x="203" y="72"/>
                        </a:lnTo>
                        <a:lnTo>
                          <a:pt x="201" y="72"/>
                        </a:lnTo>
                        <a:lnTo>
                          <a:pt x="137" y="72"/>
                        </a:lnTo>
                        <a:lnTo>
                          <a:pt x="123" y="49"/>
                        </a:lnTo>
                        <a:lnTo>
                          <a:pt x="125" y="47"/>
                        </a:lnTo>
                        <a:lnTo>
                          <a:pt x="126" y="44"/>
                        </a:lnTo>
                        <a:lnTo>
                          <a:pt x="126" y="41"/>
                        </a:lnTo>
                        <a:lnTo>
                          <a:pt x="127" y="38"/>
                        </a:lnTo>
                        <a:lnTo>
                          <a:pt x="127" y="34"/>
                        </a:lnTo>
                        <a:lnTo>
                          <a:pt x="127" y="31"/>
                        </a:lnTo>
                        <a:lnTo>
                          <a:pt x="127" y="27"/>
                        </a:lnTo>
                        <a:lnTo>
                          <a:pt x="126" y="24"/>
                        </a:lnTo>
                        <a:lnTo>
                          <a:pt x="125" y="21"/>
                        </a:lnTo>
                        <a:lnTo>
                          <a:pt x="124" y="20"/>
                        </a:lnTo>
                        <a:lnTo>
                          <a:pt x="123" y="17"/>
                        </a:lnTo>
                        <a:lnTo>
                          <a:pt x="122" y="15"/>
                        </a:lnTo>
                        <a:lnTo>
                          <a:pt x="120" y="12"/>
                        </a:lnTo>
                        <a:lnTo>
                          <a:pt x="118" y="10"/>
                        </a:lnTo>
                        <a:lnTo>
                          <a:pt x="115" y="8"/>
                        </a:lnTo>
                        <a:lnTo>
                          <a:pt x="113" y="6"/>
                        </a:lnTo>
                        <a:lnTo>
                          <a:pt x="110" y="4"/>
                        </a:lnTo>
                        <a:lnTo>
                          <a:pt x="107" y="3"/>
                        </a:lnTo>
                        <a:lnTo>
                          <a:pt x="104" y="1"/>
                        </a:lnTo>
                        <a:lnTo>
                          <a:pt x="100" y="1"/>
                        </a:lnTo>
                        <a:lnTo>
                          <a:pt x="97" y="0"/>
                        </a:lnTo>
                        <a:lnTo>
                          <a:pt x="95" y="0"/>
                        </a:lnTo>
                        <a:lnTo>
                          <a:pt x="91" y="0"/>
                        </a:lnTo>
                        <a:lnTo>
                          <a:pt x="88" y="0"/>
                        </a:lnTo>
                        <a:lnTo>
                          <a:pt x="84" y="1"/>
                        </a:lnTo>
                        <a:lnTo>
                          <a:pt x="81" y="2"/>
                        </a:lnTo>
                        <a:lnTo>
                          <a:pt x="77" y="3"/>
                        </a:lnTo>
                        <a:lnTo>
                          <a:pt x="74" y="5"/>
                        </a:lnTo>
                        <a:lnTo>
                          <a:pt x="70" y="7"/>
                        </a:lnTo>
                        <a:lnTo>
                          <a:pt x="68" y="10"/>
                        </a:lnTo>
                        <a:lnTo>
                          <a:pt x="66" y="13"/>
                        </a:lnTo>
                        <a:lnTo>
                          <a:pt x="64" y="15"/>
                        </a:lnTo>
                        <a:lnTo>
                          <a:pt x="62" y="19"/>
                        </a:lnTo>
                        <a:lnTo>
                          <a:pt x="60" y="21"/>
                        </a:lnTo>
                        <a:lnTo>
                          <a:pt x="59" y="25"/>
                        </a:lnTo>
                      </a:path>
                    </a:pathLst>
                  </a:custGeom>
                  <a:solidFill>
                    <a:srgbClr val="000099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0257" name="Group 137"/>
          <p:cNvGrpSpPr>
            <a:grpSpLocks/>
          </p:cNvGrpSpPr>
          <p:nvPr/>
        </p:nvGrpSpPr>
        <p:grpSpPr bwMode="auto">
          <a:xfrm>
            <a:off x="2930525" y="2251370"/>
            <a:ext cx="6584950" cy="46038"/>
            <a:chOff x="960" y="979"/>
            <a:chExt cx="4493" cy="58"/>
          </a:xfrm>
        </p:grpSpPr>
        <p:sp>
          <p:nvSpPr>
            <p:cNvPr id="10258" name="Line 138"/>
            <p:cNvSpPr>
              <a:spLocks noChangeShapeType="1"/>
            </p:cNvSpPr>
            <p:nvPr/>
          </p:nvSpPr>
          <p:spPr bwMode="auto">
            <a:xfrm>
              <a:off x="960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9" name="Line 139"/>
            <p:cNvSpPr>
              <a:spLocks noChangeShapeType="1"/>
            </p:cNvSpPr>
            <p:nvPr/>
          </p:nvSpPr>
          <p:spPr bwMode="auto">
            <a:xfrm>
              <a:off x="1709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0" name="Line 140"/>
            <p:cNvSpPr>
              <a:spLocks noChangeShapeType="1"/>
            </p:cNvSpPr>
            <p:nvPr/>
          </p:nvSpPr>
          <p:spPr bwMode="auto">
            <a:xfrm>
              <a:off x="2458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1" name="Line 141"/>
            <p:cNvSpPr>
              <a:spLocks noChangeShapeType="1"/>
            </p:cNvSpPr>
            <p:nvPr/>
          </p:nvSpPr>
          <p:spPr bwMode="auto">
            <a:xfrm>
              <a:off x="3206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2" name="Line 142"/>
            <p:cNvSpPr>
              <a:spLocks noChangeShapeType="1"/>
            </p:cNvSpPr>
            <p:nvPr/>
          </p:nvSpPr>
          <p:spPr bwMode="auto">
            <a:xfrm>
              <a:off x="3955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3" name="Line 143"/>
            <p:cNvSpPr>
              <a:spLocks noChangeShapeType="1"/>
            </p:cNvSpPr>
            <p:nvPr/>
          </p:nvSpPr>
          <p:spPr bwMode="auto">
            <a:xfrm>
              <a:off x="4704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64" name="Line 144"/>
            <p:cNvSpPr>
              <a:spLocks noChangeShapeType="1"/>
            </p:cNvSpPr>
            <p:nvPr/>
          </p:nvSpPr>
          <p:spPr bwMode="auto">
            <a:xfrm>
              <a:off x="5453" y="979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89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8" y="301819"/>
            <a:ext cx="7683500" cy="3477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729" y="4195399"/>
            <a:ext cx="10260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Instruction </a:t>
            </a:r>
            <a:r>
              <a:rPr lang="en-US" b="1" i="1" dirty="0">
                <a:solidFill>
                  <a:srgbClr val="000000"/>
                </a:solidFill>
              </a:rPr>
              <a:t>i</a:t>
            </a:r>
            <a:r>
              <a:rPr lang="en-US" sz="800" b="1" i="1" dirty="0">
                <a:solidFill>
                  <a:srgbClr val="000000"/>
                </a:solidFill>
              </a:rPr>
              <a:t>2</a:t>
            </a:r>
            <a:r>
              <a:rPr lang="en-US" sz="800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said to be </a:t>
            </a:r>
            <a:r>
              <a:rPr lang="en-US" i="1" dirty="0">
                <a:solidFill>
                  <a:srgbClr val="FF0000"/>
                </a:solidFill>
              </a:rPr>
              <a:t>stalled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for two clock cycles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 err="1" smtClean="0">
                <a:solidFill>
                  <a:srgbClr val="000000"/>
                </a:solidFill>
              </a:rPr>
              <a:t>NoP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Bubbles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are inserted)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Often, when an instruction is stalled, the instructions that are positioned after the stalled instruction </a:t>
            </a:r>
            <a:r>
              <a:rPr lang="en-US" dirty="0" smtClean="0">
                <a:solidFill>
                  <a:srgbClr val="000000"/>
                </a:solidFill>
              </a:rPr>
              <a:t>will also </a:t>
            </a:r>
            <a:r>
              <a:rPr lang="en-US" dirty="0">
                <a:solidFill>
                  <a:srgbClr val="000000"/>
                </a:solidFill>
              </a:rPr>
              <a:t>be stalled. However, the instructions before the stalled instruction can continue execution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/>
              <a:t>To insert a delay, an extra hardware component called a </a:t>
            </a:r>
            <a:r>
              <a:rPr lang="en-US" b="1" dirty="0"/>
              <a:t>pipeline interlock </a:t>
            </a:r>
            <a:r>
              <a:rPr lang="en-US" dirty="0"/>
              <a:t>can be</a:t>
            </a:r>
            <a:br>
              <a:rPr lang="en-US" dirty="0"/>
            </a:br>
            <a:r>
              <a:rPr lang="en-US" dirty="0"/>
              <a:t>added to the pipeline. A </a:t>
            </a:r>
            <a:r>
              <a:rPr lang="en-US" i="1" dirty="0"/>
              <a:t>pipeline interlock </a:t>
            </a:r>
            <a:r>
              <a:rPr lang="en-US" dirty="0"/>
              <a:t>detects the dependency and delays the dependent </a:t>
            </a:r>
            <a:r>
              <a:rPr lang="en-US" dirty="0" smtClean="0"/>
              <a:t>instructions until </a:t>
            </a:r>
            <a:r>
              <a:rPr lang="en-US" dirty="0"/>
              <a:t>the conflict is </a:t>
            </a:r>
            <a:r>
              <a:rPr lang="en-US" dirty="0" smtClean="0"/>
              <a:t>resolved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13856" y="2919778"/>
            <a:ext cx="2191397" cy="37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Solution1: </a:t>
            </a:r>
            <a:r>
              <a:rPr lang="en-US" b="1" dirty="0" smtClean="0">
                <a:solidFill>
                  <a:srgbClr val="FF0000"/>
                </a:solidFill>
              </a:rPr>
              <a:t>Stalling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Data Hazard Solution: Stalling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58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2569026"/>
            <a:ext cx="9131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523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608" name="AutoShape 120"/>
          <p:cNvSpPr>
            <a:spLocks noChangeArrowheads="1"/>
          </p:cNvSpPr>
          <p:nvPr/>
        </p:nvSpPr>
        <p:spPr bwMode="auto">
          <a:xfrm>
            <a:off x="5691188" y="5083176"/>
            <a:ext cx="506412" cy="365125"/>
          </a:xfrm>
          <a:prstGeom prst="cloudCallout">
            <a:avLst>
              <a:gd name="adj1" fmla="val 13324"/>
              <a:gd name="adj2" fmla="val 22176"/>
            </a:avLst>
          </a:prstGeom>
          <a:solidFill>
            <a:srgbClr val="90AFFE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900"/>
              <a:t>bubble</a:t>
            </a:r>
          </a:p>
        </p:txBody>
      </p:sp>
      <p:grpSp>
        <p:nvGrpSpPr>
          <p:cNvPr id="55299" name="Group 192"/>
          <p:cNvGrpSpPr>
            <a:grpSpLocks/>
          </p:cNvGrpSpPr>
          <p:nvPr/>
        </p:nvGrpSpPr>
        <p:grpSpPr bwMode="auto">
          <a:xfrm>
            <a:off x="2451100" y="4032251"/>
            <a:ext cx="6921500" cy="2168525"/>
            <a:chOff x="584" y="2540"/>
            <a:chExt cx="4360" cy="136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157" y="2828"/>
              <a:ext cx="106" cy="231"/>
            </a:xfrm>
            <a:prstGeom prst="rect">
              <a:avLst/>
            </a:prstGeom>
            <a:solidFill>
              <a:srgbClr val="A8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5" name="Text Box 5"/>
            <p:cNvSpPr txBox="1">
              <a:spLocks noChangeArrowheads="1"/>
            </p:cNvSpPr>
            <p:nvPr/>
          </p:nvSpPr>
          <p:spPr bwMode="auto">
            <a:xfrm>
              <a:off x="3051" y="2828"/>
              <a:ext cx="213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DM</a:t>
              </a:r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 flipH="1">
              <a:off x="705" y="2590"/>
              <a:ext cx="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7" name="Line 7"/>
            <p:cNvSpPr>
              <a:spLocks noChangeShapeType="1"/>
            </p:cNvSpPr>
            <p:nvPr/>
          </p:nvSpPr>
          <p:spPr bwMode="auto">
            <a:xfrm>
              <a:off x="664" y="2626"/>
              <a:ext cx="4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08" name="Text Box 8"/>
            <p:cNvSpPr txBox="1">
              <a:spLocks noChangeArrowheads="1"/>
            </p:cNvSpPr>
            <p:nvPr/>
          </p:nvSpPr>
          <p:spPr bwMode="auto">
            <a:xfrm>
              <a:off x="823" y="2540"/>
              <a:ext cx="87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Time (cycles)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09" name="Text Box 9"/>
            <p:cNvSpPr txBox="1">
              <a:spLocks noChangeArrowheads="1"/>
            </p:cNvSpPr>
            <p:nvPr/>
          </p:nvSpPr>
          <p:spPr bwMode="auto">
            <a:xfrm rot="-5400000">
              <a:off x="220" y="3204"/>
              <a:ext cx="93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Program Order</a:t>
              </a:r>
            </a:p>
          </p:txBody>
        </p:sp>
        <p:grpSp>
          <p:nvGrpSpPr>
            <p:cNvPr id="55310" name="Group 10"/>
            <p:cNvGrpSpPr>
              <a:grpSpLocks/>
            </p:cNvGrpSpPr>
            <p:nvPr/>
          </p:nvGrpSpPr>
          <p:grpSpPr bwMode="auto">
            <a:xfrm>
              <a:off x="2226" y="2590"/>
              <a:ext cx="2606" cy="1308"/>
              <a:chOff x="2227" y="1757"/>
              <a:chExt cx="2823" cy="2189"/>
            </a:xfrm>
          </p:grpSpPr>
          <p:sp>
            <p:nvSpPr>
              <p:cNvPr id="55442" name="Line 11"/>
              <p:cNvSpPr>
                <a:spLocks noChangeShapeType="1"/>
              </p:cNvSpPr>
              <p:nvPr/>
            </p:nvSpPr>
            <p:spPr bwMode="auto">
              <a:xfrm>
                <a:off x="2227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3" name="Line 12"/>
              <p:cNvSpPr>
                <a:spLocks noChangeShapeType="1"/>
              </p:cNvSpPr>
              <p:nvPr/>
            </p:nvSpPr>
            <p:spPr bwMode="auto">
              <a:xfrm>
                <a:off x="263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4" name="Line 13"/>
              <p:cNvSpPr>
                <a:spLocks noChangeShapeType="1"/>
              </p:cNvSpPr>
              <p:nvPr/>
            </p:nvSpPr>
            <p:spPr bwMode="auto">
              <a:xfrm>
                <a:off x="3034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5" name="Line 14"/>
              <p:cNvSpPr>
                <a:spLocks noChangeShapeType="1"/>
              </p:cNvSpPr>
              <p:nvPr/>
            </p:nvSpPr>
            <p:spPr bwMode="auto">
              <a:xfrm>
                <a:off x="3432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6" name="Line 15"/>
              <p:cNvSpPr>
                <a:spLocks noChangeShapeType="1"/>
              </p:cNvSpPr>
              <p:nvPr/>
            </p:nvSpPr>
            <p:spPr bwMode="auto">
              <a:xfrm>
                <a:off x="384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7" name="Line 16"/>
              <p:cNvSpPr>
                <a:spLocks noChangeShapeType="1"/>
              </p:cNvSpPr>
              <p:nvPr/>
            </p:nvSpPr>
            <p:spPr bwMode="auto">
              <a:xfrm>
                <a:off x="4243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8" name="Line 17"/>
              <p:cNvSpPr>
                <a:spLocks noChangeShapeType="1"/>
              </p:cNvSpPr>
              <p:nvPr/>
            </p:nvSpPr>
            <p:spPr bwMode="auto">
              <a:xfrm>
                <a:off x="4646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449" name="Line 18"/>
              <p:cNvSpPr>
                <a:spLocks noChangeShapeType="1"/>
              </p:cNvSpPr>
              <p:nvPr/>
            </p:nvSpPr>
            <p:spPr bwMode="auto">
              <a:xfrm>
                <a:off x="505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5311" name="Text Box 19"/>
            <p:cNvSpPr txBox="1">
              <a:spLocks noChangeArrowheads="1"/>
            </p:cNvSpPr>
            <p:nvPr/>
          </p:nvSpPr>
          <p:spPr bwMode="auto">
            <a:xfrm>
              <a:off x="2279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5312" name="Group 20"/>
            <p:cNvGrpSpPr>
              <a:grpSpLocks/>
            </p:cNvGrpSpPr>
            <p:nvPr/>
          </p:nvGrpSpPr>
          <p:grpSpPr bwMode="auto">
            <a:xfrm>
              <a:off x="2252" y="2771"/>
              <a:ext cx="372" cy="345"/>
              <a:chOff x="2256" y="2102"/>
              <a:chExt cx="403" cy="345"/>
            </a:xfrm>
          </p:grpSpPr>
          <p:sp>
            <p:nvSpPr>
              <p:cNvPr id="55432" name="Rectangle 21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33" name="Freeform 22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34" name="Group 23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543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36" name="Freeform 25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437" name="Group 26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4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4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438" name="Rectangle 29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39" name="Line 30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5313" name="Text Box 31"/>
            <p:cNvSpPr txBox="1">
              <a:spLocks noChangeArrowheads="1"/>
            </p:cNvSpPr>
            <p:nvPr/>
          </p:nvSpPr>
          <p:spPr bwMode="auto">
            <a:xfrm>
              <a:off x="2652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14" name="Text Box 32"/>
            <p:cNvSpPr txBox="1">
              <a:spLocks noChangeArrowheads="1"/>
            </p:cNvSpPr>
            <p:nvPr/>
          </p:nvSpPr>
          <p:spPr bwMode="auto">
            <a:xfrm>
              <a:off x="928" y="3588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Comic Sans MS" panose="030F0702030302020204" pitchFamily="66" charset="0"/>
                </a:rPr>
                <a:t>or	$6, $3, </a:t>
              </a:r>
              <a:r>
                <a:rPr lang="en-US" altLang="en-US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grpSp>
          <p:nvGrpSpPr>
            <p:cNvPr id="55315" name="Group 33"/>
            <p:cNvGrpSpPr>
              <a:grpSpLocks/>
            </p:cNvGrpSpPr>
            <p:nvPr/>
          </p:nvGrpSpPr>
          <p:grpSpPr bwMode="auto">
            <a:xfrm>
              <a:off x="2624" y="2771"/>
              <a:ext cx="372" cy="345"/>
              <a:chOff x="2659" y="2102"/>
              <a:chExt cx="403" cy="345"/>
            </a:xfrm>
          </p:grpSpPr>
          <p:grpSp>
            <p:nvGrpSpPr>
              <p:cNvPr id="55424" name="Group 34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5427" name="Freeform 35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428" name="Line 36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429" name="Group 37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3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3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425" name="Text Box 40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5426" name="Rectangle 41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5316" name="Line 42"/>
            <p:cNvSpPr>
              <a:spLocks noChangeShapeType="1"/>
            </p:cNvSpPr>
            <p:nvPr/>
          </p:nvSpPr>
          <p:spPr bwMode="auto">
            <a:xfrm>
              <a:off x="3262" y="3693"/>
              <a:ext cx="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Rectangle 43"/>
            <p:cNvSpPr>
              <a:spLocks noChangeArrowheads="1"/>
            </p:cNvSpPr>
            <p:nvPr/>
          </p:nvSpPr>
          <p:spPr bwMode="auto">
            <a:xfrm>
              <a:off x="3315" y="3520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5318" name="Group 44"/>
            <p:cNvGrpSpPr>
              <a:grpSpLocks/>
            </p:cNvGrpSpPr>
            <p:nvPr/>
          </p:nvGrpSpPr>
          <p:grpSpPr bwMode="auto">
            <a:xfrm>
              <a:off x="3049" y="3577"/>
              <a:ext cx="213" cy="231"/>
              <a:chOff x="1910" y="3139"/>
              <a:chExt cx="231" cy="231"/>
            </a:xfrm>
          </p:grpSpPr>
          <p:sp>
            <p:nvSpPr>
              <p:cNvPr id="55422" name="Rectangle 45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23" name="Text Box 46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IM</a:t>
                </a:r>
              </a:p>
            </p:txBody>
          </p:sp>
        </p:grpSp>
        <p:sp>
          <p:nvSpPr>
            <p:cNvPr id="55319" name="Text Box 47"/>
            <p:cNvSpPr txBox="1">
              <a:spLocks noChangeArrowheads="1"/>
            </p:cNvSpPr>
            <p:nvPr/>
          </p:nvSpPr>
          <p:spPr bwMode="auto">
            <a:xfrm>
              <a:off x="3768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0" name="Text Box 48"/>
            <p:cNvSpPr txBox="1">
              <a:spLocks noChangeArrowheads="1"/>
            </p:cNvSpPr>
            <p:nvPr/>
          </p:nvSpPr>
          <p:spPr bwMode="auto">
            <a:xfrm>
              <a:off x="4140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1" name="Text Box 49"/>
            <p:cNvSpPr txBox="1">
              <a:spLocks noChangeArrowheads="1"/>
            </p:cNvSpPr>
            <p:nvPr/>
          </p:nvSpPr>
          <p:spPr bwMode="auto">
            <a:xfrm>
              <a:off x="4513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2" name="Text Box 51"/>
            <p:cNvSpPr txBox="1">
              <a:spLocks noChangeArrowheads="1"/>
            </p:cNvSpPr>
            <p:nvPr/>
          </p:nvSpPr>
          <p:spPr bwMode="auto">
            <a:xfrm>
              <a:off x="920" y="2828"/>
              <a:ext cx="940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20($1)</a:t>
              </a:r>
            </a:p>
          </p:txBody>
        </p:sp>
        <p:grpSp>
          <p:nvGrpSpPr>
            <p:cNvPr id="55323" name="Group 52"/>
            <p:cNvGrpSpPr>
              <a:grpSpLocks/>
            </p:cNvGrpSpPr>
            <p:nvPr/>
          </p:nvGrpSpPr>
          <p:grpSpPr bwMode="auto">
            <a:xfrm>
              <a:off x="1933" y="2771"/>
              <a:ext cx="319" cy="345"/>
              <a:chOff x="1910" y="2102"/>
              <a:chExt cx="346" cy="345"/>
            </a:xfrm>
          </p:grpSpPr>
          <p:sp>
            <p:nvSpPr>
              <p:cNvPr id="55417" name="Line 53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8" name="Rectangle 54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419" name="Group 55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54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2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  <p:sp>
          <p:nvSpPr>
            <p:cNvPr id="55324" name="Text Box 58"/>
            <p:cNvSpPr txBox="1">
              <a:spLocks noChangeArrowheads="1"/>
            </p:cNvSpPr>
            <p:nvPr/>
          </p:nvSpPr>
          <p:spPr bwMode="auto">
            <a:xfrm>
              <a:off x="1907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5" name="Text Box 59"/>
            <p:cNvSpPr txBox="1">
              <a:spLocks noChangeArrowheads="1"/>
            </p:cNvSpPr>
            <p:nvPr/>
          </p:nvSpPr>
          <p:spPr bwMode="auto">
            <a:xfrm>
              <a:off x="3024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5326" name="Line 60"/>
            <p:cNvSpPr>
              <a:spLocks noChangeShapeType="1"/>
            </p:cNvSpPr>
            <p:nvPr/>
          </p:nvSpPr>
          <p:spPr bwMode="auto">
            <a:xfrm>
              <a:off x="3264" y="2944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Rectangle 61"/>
            <p:cNvSpPr>
              <a:spLocks noChangeArrowheads="1"/>
            </p:cNvSpPr>
            <p:nvPr/>
          </p:nvSpPr>
          <p:spPr bwMode="auto">
            <a:xfrm>
              <a:off x="3318" y="2771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8" name="Freeform 62"/>
            <p:cNvSpPr>
              <a:spLocks/>
            </p:cNvSpPr>
            <p:nvPr/>
          </p:nvSpPr>
          <p:spPr bwMode="auto">
            <a:xfrm>
              <a:off x="3025" y="2799"/>
              <a:ext cx="293" cy="144"/>
            </a:xfrm>
            <a:custGeom>
              <a:avLst/>
              <a:gdLst>
                <a:gd name="T0" fmla="*/ 0 w 317"/>
                <a:gd name="T1" fmla="*/ 144 h 144"/>
                <a:gd name="T2" fmla="*/ 0 w 317"/>
                <a:gd name="T3" fmla="*/ 0 h 144"/>
                <a:gd name="T4" fmla="*/ 246 w 317"/>
                <a:gd name="T5" fmla="*/ 0 h 144"/>
                <a:gd name="T6" fmla="*/ 246 w 317"/>
                <a:gd name="T7" fmla="*/ 87 h 144"/>
                <a:gd name="T8" fmla="*/ 271 w 317"/>
                <a:gd name="T9" fmla="*/ 8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" h="144">
                  <a:moveTo>
                    <a:pt x="0" y="144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87"/>
                  </a:lnTo>
                  <a:lnTo>
                    <a:pt x="317" y="8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29" name="Line 63"/>
            <p:cNvSpPr>
              <a:spLocks noChangeShapeType="1"/>
            </p:cNvSpPr>
            <p:nvPr/>
          </p:nvSpPr>
          <p:spPr bwMode="auto">
            <a:xfrm>
              <a:off x="2998" y="2944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330" name="Group 64"/>
            <p:cNvGrpSpPr>
              <a:grpSpLocks/>
            </p:cNvGrpSpPr>
            <p:nvPr/>
          </p:nvGrpSpPr>
          <p:grpSpPr bwMode="auto">
            <a:xfrm>
              <a:off x="3370" y="3520"/>
              <a:ext cx="372" cy="345"/>
              <a:chOff x="2256" y="2102"/>
              <a:chExt cx="403" cy="345"/>
            </a:xfrm>
          </p:grpSpPr>
          <p:sp>
            <p:nvSpPr>
              <p:cNvPr id="55407" name="Rectangle 65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408" name="Freeform 66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5409" name="Group 67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541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11" name="Freeform 69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412" name="Group 70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541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41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413" name="Rectangle 73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414" name="Line 74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5331" name="Text Box 75"/>
            <p:cNvSpPr txBox="1">
              <a:spLocks noChangeArrowheads="1"/>
            </p:cNvSpPr>
            <p:nvPr/>
          </p:nvSpPr>
          <p:spPr bwMode="auto">
            <a:xfrm>
              <a:off x="3396" y="2540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5332" name="Group 76"/>
            <p:cNvGrpSpPr>
              <a:grpSpLocks/>
            </p:cNvGrpSpPr>
            <p:nvPr/>
          </p:nvGrpSpPr>
          <p:grpSpPr bwMode="auto">
            <a:xfrm>
              <a:off x="3368" y="2828"/>
              <a:ext cx="267" cy="231"/>
              <a:chOff x="3465" y="2159"/>
              <a:chExt cx="289" cy="231"/>
            </a:xfrm>
          </p:grpSpPr>
          <p:sp>
            <p:nvSpPr>
              <p:cNvPr id="55402" name="Rectangle 7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403" name="Group 7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540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5405" name="Freeform 80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406" name="Line 8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333" name="Group 82"/>
            <p:cNvGrpSpPr>
              <a:grpSpLocks/>
            </p:cNvGrpSpPr>
            <p:nvPr/>
          </p:nvGrpSpPr>
          <p:grpSpPr bwMode="auto">
            <a:xfrm>
              <a:off x="3740" y="3520"/>
              <a:ext cx="1011" cy="345"/>
              <a:chOff x="3868" y="3601"/>
              <a:chExt cx="1095" cy="345"/>
            </a:xfrm>
          </p:grpSpPr>
          <p:grpSp>
            <p:nvGrpSpPr>
              <p:cNvPr id="55378" name="Group 83"/>
              <p:cNvGrpSpPr>
                <a:grpSpLocks/>
              </p:cNvGrpSpPr>
              <p:nvPr/>
            </p:nvGrpSpPr>
            <p:grpSpPr bwMode="auto">
              <a:xfrm>
                <a:off x="4271" y="3601"/>
                <a:ext cx="404" cy="345"/>
                <a:chOff x="3062" y="2102"/>
                <a:chExt cx="404" cy="345"/>
              </a:xfrm>
            </p:grpSpPr>
            <p:sp>
              <p:nvSpPr>
                <p:cNvPr id="55394" name="Line 84"/>
                <p:cNvSpPr>
                  <a:spLocks noChangeShapeType="1"/>
                </p:cNvSpPr>
                <p:nvPr/>
              </p:nvSpPr>
              <p:spPr bwMode="auto">
                <a:xfrm>
                  <a:off x="3350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395" name="Group 85"/>
                <p:cNvGrpSpPr>
                  <a:grpSpLocks/>
                </p:cNvGrpSpPr>
                <p:nvPr/>
              </p:nvGrpSpPr>
              <p:grpSpPr bwMode="auto">
                <a:xfrm>
                  <a:off x="3062" y="2102"/>
                  <a:ext cx="404" cy="345"/>
                  <a:chOff x="3062" y="2102"/>
                  <a:chExt cx="404" cy="345"/>
                </a:xfrm>
              </p:grpSpPr>
              <p:grpSp>
                <p:nvGrpSpPr>
                  <p:cNvPr id="55396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3119" y="2159"/>
                    <a:ext cx="231" cy="231"/>
                    <a:chOff x="1910" y="3139"/>
                    <a:chExt cx="231" cy="231"/>
                  </a:xfrm>
                </p:grpSpPr>
                <p:sp>
                  <p:nvSpPr>
                    <p:cNvPr id="55400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5" y="3139"/>
                      <a:ext cx="11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9CB8FE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401" name="Text Box 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0" y="3139"/>
                      <a:ext cx="231" cy="2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1600"/>
                        <a:t>DM</a:t>
                      </a:r>
                    </a:p>
                  </p:txBody>
                </p:sp>
              </p:grpSp>
              <p:sp>
                <p:nvSpPr>
                  <p:cNvPr id="5539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98" name="Freeform 90"/>
                  <p:cNvSpPr>
                    <a:spLocks/>
                  </p:cNvSpPr>
                  <p:nvPr/>
                </p:nvSpPr>
                <p:spPr bwMode="auto">
                  <a:xfrm>
                    <a:off x="3091" y="2130"/>
                    <a:ext cx="317" cy="144"/>
                  </a:xfrm>
                  <a:custGeom>
                    <a:avLst/>
                    <a:gdLst>
                      <a:gd name="T0" fmla="*/ 0 w 317"/>
                      <a:gd name="T1" fmla="*/ 144 h 144"/>
                      <a:gd name="T2" fmla="*/ 0 w 317"/>
                      <a:gd name="T3" fmla="*/ 0 h 144"/>
                      <a:gd name="T4" fmla="*/ 288 w 317"/>
                      <a:gd name="T5" fmla="*/ 0 h 144"/>
                      <a:gd name="T6" fmla="*/ 288 w 317"/>
                      <a:gd name="T7" fmla="*/ 87 h 144"/>
                      <a:gd name="T8" fmla="*/ 317 w 317"/>
                      <a:gd name="T9" fmla="*/ 87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7" h="144">
                        <a:moveTo>
                          <a:pt x="0" y="144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87"/>
                        </a:lnTo>
                        <a:lnTo>
                          <a:pt x="317" y="87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9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062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79" name="Group 92"/>
              <p:cNvGrpSpPr>
                <a:grpSpLocks/>
              </p:cNvGrpSpPr>
              <p:nvPr/>
            </p:nvGrpSpPr>
            <p:grpSpPr bwMode="auto">
              <a:xfrm>
                <a:off x="4674" y="3658"/>
                <a:ext cx="289" cy="231"/>
                <a:chOff x="3465" y="2159"/>
                <a:chExt cx="289" cy="231"/>
              </a:xfrm>
            </p:grpSpPr>
            <p:sp>
              <p:nvSpPr>
                <p:cNvPr id="55389" name="Rectangle 93"/>
                <p:cNvSpPr>
                  <a:spLocks noChangeArrowheads="1"/>
                </p:cNvSpPr>
                <p:nvPr/>
              </p:nvSpPr>
              <p:spPr bwMode="auto">
                <a:xfrm>
                  <a:off x="3523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5390" name="Group 94"/>
                <p:cNvGrpSpPr>
                  <a:grpSpLocks/>
                </p:cNvGrpSpPr>
                <p:nvPr/>
              </p:nvGrpSpPr>
              <p:grpSpPr bwMode="auto">
                <a:xfrm>
                  <a:off x="3465" y="2159"/>
                  <a:ext cx="289" cy="231"/>
                  <a:chOff x="3465" y="2159"/>
                  <a:chExt cx="289" cy="231"/>
                </a:xfrm>
              </p:grpSpPr>
              <p:sp>
                <p:nvSpPr>
                  <p:cNvPr id="55391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92" name="Freeform 96"/>
                  <p:cNvSpPr>
                    <a:spLocks/>
                  </p:cNvSpPr>
                  <p:nvPr/>
                </p:nvSpPr>
                <p:spPr bwMode="auto">
                  <a:xfrm flipH="1">
                    <a:off x="3523" y="2159"/>
                    <a:ext cx="115" cy="231"/>
                  </a:xfrm>
                  <a:custGeom>
                    <a:avLst/>
                    <a:gdLst>
                      <a:gd name="T0" fmla="*/ 0 w 115"/>
                      <a:gd name="T1" fmla="*/ 0 h 231"/>
                      <a:gd name="T2" fmla="*/ 115 w 115"/>
                      <a:gd name="T3" fmla="*/ 0 h 231"/>
                      <a:gd name="T4" fmla="*/ 115 w 115"/>
                      <a:gd name="T5" fmla="*/ 231 h 231"/>
                      <a:gd name="T6" fmla="*/ 0 w 115"/>
                      <a:gd name="T7" fmla="*/ 231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5" h="231">
                        <a:moveTo>
                          <a:pt x="0" y="0"/>
                        </a:moveTo>
                        <a:lnTo>
                          <a:pt x="115" y="0"/>
                        </a:lnTo>
                        <a:lnTo>
                          <a:pt x="115" y="231"/>
                        </a:lnTo>
                        <a:lnTo>
                          <a:pt x="0" y="231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9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465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80" name="Group 98"/>
              <p:cNvGrpSpPr>
                <a:grpSpLocks/>
              </p:cNvGrpSpPr>
              <p:nvPr/>
            </p:nvGrpSpPr>
            <p:grpSpPr bwMode="auto">
              <a:xfrm>
                <a:off x="3868" y="3601"/>
                <a:ext cx="403" cy="345"/>
                <a:chOff x="2659" y="2102"/>
                <a:chExt cx="403" cy="345"/>
              </a:xfrm>
            </p:grpSpPr>
            <p:grpSp>
              <p:nvGrpSpPr>
                <p:cNvPr id="55381" name="Group 99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5384" name="Freeform 100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8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538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87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88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8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5383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55334" name="Text Box 107"/>
            <p:cNvSpPr txBox="1">
              <a:spLocks noChangeArrowheads="1"/>
            </p:cNvSpPr>
            <p:nvPr/>
          </p:nvSpPr>
          <p:spPr bwMode="auto">
            <a:xfrm>
              <a:off x="928" y="3203"/>
              <a:ext cx="933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and	$4,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$5</a:t>
              </a:r>
            </a:p>
          </p:txBody>
        </p:sp>
        <p:grpSp>
          <p:nvGrpSpPr>
            <p:cNvPr id="55335" name="Group 108"/>
            <p:cNvGrpSpPr>
              <a:grpSpLocks/>
            </p:cNvGrpSpPr>
            <p:nvPr/>
          </p:nvGrpSpPr>
          <p:grpSpPr bwMode="auto">
            <a:xfrm>
              <a:off x="2305" y="3146"/>
              <a:ext cx="319" cy="345"/>
              <a:chOff x="1910" y="2102"/>
              <a:chExt cx="346" cy="345"/>
            </a:xfrm>
          </p:grpSpPr>
          <p:sp>
            <p:nvSpPr>
              <p:cNvPr id="55373" name="Line 109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4" name="Rectangle 110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75" name="Group 111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5376" name="Rectangle 112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7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IM</a:t>
                  </a:r>
                </a:p>
              </p:txBody>
            </p:sp>
          </p:grpSp>
        </p:grpSp>
        <p:grpSp>
          <p:nvGrpSpPr>
            <p:cNvPr id="55336" name="Group 121"/>
            <p:cNvGrpSpPr>
              <a:grpSpLocks/>
            </p:cNvGrpSpPr>
            <p:nvPr/>
          </p:nvGrpSpPr>
          <p:grpSpPr bwMode="auto">
            <a:xfrm>
              <a:off x="2943" y="3145"/>
              <a:ext cx="1436" cy="346"/>
              <a:chOff x="3004" y="2736"/>
              <a:chExt cx="1556" cy="346"/>
            </a:xfrm>
          </p:grpSpPr>
          <p:grpSp>
            <p:nvGrpSpPr>
              <p:cNvPr id="55337" name="Group 122"/>
              <p:cNvGrpSpPr>
                <a:grpSpLocks/>
              </p:cNvGrpSpPr>
              <p:nvPr/>
            </p:nvGrpSpPr>
            <p:grpSpPr bwMode="auto">
              <a:xfrm>
                <a:off x="3062" y="2737"/>
                <a:ext cx="403" cy="345"/>
                <a:chOff x="2256" y="2102"/>
                <a:chExt cx="403" cy="345"/>
              </a:xfrm>
            </p:grpSpPr>
            <p:sp>
              <p:nvSpPr>
                <p:cNvPr id="553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64" name="Freeform 124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5365" name="Group 125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5366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67" name="Freeform 127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5368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7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72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36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7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38" name="Group 133"/>
              <p:cNvGrpSpPr>
                <a:grpSpLocks/>
              </p:cNvGrpSpPr>
              <p:nvPr/>
            </p:nvGrpSpPr>
            <p:grpSpPr bwMode="auto">
              <a:xfrm>
                <a:off x="4271" y="2794"/>
                <a:ext cx="289" cy="231"/>
                <a:chOff x="3465" y="2159"/>
                <a:chExt cx="289" cy="231"/>
              </a:xfrm>
            </p:grpSpPr>
            <p:sp>
              <p:nvSpPr>
                <p:cNvPr id="55358" name="Rectangle 134"/>
                <p:cNvSpPr>
                  <a:spLocks noChangeArrowheads="1"/>
                </p:cNvSpPr>
                <p:nvPr/>
              </p:nvSpPr>
              <p:spPr bwMode="auto">
                <a:xfrm>
                  <a:off x="3523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5359" name="Group 135"/>
                <p:cNvGrpSpPr>
                  <a:grpSpLocks/>
                </p:cNvGrpSpPr>
                <p:nvPr/>
              </p:nvGrpSpPr>
              <p:grpSpPr bwMode="auto">
                <a:xfrm>
                  <a:off x="3465" y="2159"/>
                  <a:ext cx="289" cy="231"/>
                  <a:chOff x="3465" y="2159"/>
                  <a:chExt cx="289" cy="231"/>
                </a:xfrm>
              </p:grpSpPr>
              <p:sp>
                <p:nvSpPr>
                  <p:cNvPr id="55360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5361" name="Freeform 137"/>
                  <p:cNvSpPr>
                    <a:spLocks/>
                  </p:cNvSpPr>
                  <p:nvPr/>
                </p:nvSpPr>
                <p:spPr bwMode="auto">
                  <a:xfrm flipH="1">
                    <a:off x="3523" y="2159"/>
                    <a:ext cx="115" cy="231"/>
                  </a:xfrm>
                  <a:custGeom>
                    <a:avLst/>
                    <a:gdLst>
                      <a:gd name="T0" fmla="*/ 0 w 115"/>
                      <a:gd name="T1" fmla="*/ 0 h 231"/>
                      <a:gd name="T2" fmla="*/ 115 w 115"/>
                      <a:gd name="T3" fmla="*/ 0 h 231"/>
                      <a:gd name="T4" fmla="*/ 115 w 115"/>
                      <a:gd name="T5" fmla="*/ 231 h 231"/>
                      <a:gd name="T6" fmla="*/ 0 w 115"/>
                      <a:gd name="T7" fmla="*/ 231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5" h="231">
                        <a:moveTo>
                          <a:pt x="0" y="0"/>
                        </a:moveTo>
                        <a:lnTo>
                          <a:pt x="115" y="0"/>
                        </a:lnTo>
                        <a:lnTo>
                          <a:pt x="115" y="231"/>
                        </a:lnTo>
                        <a:lnTo>
                          <a:pt x="0" y="231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62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465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339" name="Group 139"/>
              <p:cNvGrpSpPr>
                <a:grpSpLocks/>
              </p:cNvGrpSpPr>
              <p:nvPr/>
            </p:nvGrpSpPr>
            <p:grpSpPr bwMode="auto">
              <a:xfrm>
                <a:off x="3467" y="2737"/>
                <a:ext cx="403" cy="345"/>
                <a:chOff x="2659" y="2102"/>
                <a:chExt cx="403" cy="345"/>
              </a:xfrm>
            </p:grpSpPr>
            <p:grpSp>
              <p:nvGrpSpPr>
                <p:cNvPr id="55350" name="Group 140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5353" name="Freeform 141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54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535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5356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57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351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5352" name="Rectangle 147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5340" name="Group 148"/>
              <p:cNvGrpSpPr>
                <a:grpSpLocks/>
              </p:cNvGrpSpPr>
              <p:nvPr/>
            </p:nvGrpSpPr>
            <p:grpSpPr bwMode="auto">
              <a:xfrm>
                <a:off x="3868" y="2737"/>
                <a:ext cx="404" cy="345"/>
                <a:chOff x="3062" y="2102"/>
                <a:chExt cx="404" cy="345"/>
              </a:xfrm>
            </p:grpSpPr>
            <p:sp>
              <p:nvSpPr>
                <p:cNvPr id="55342" name="Line 149"/>
                <p:cNvSpPr>
                  <a:spLocks noChangeShapeType="1"/>
                </p:cNvSpPr>
                <p:nvPr/>
              </p:nvSpPr>
              <p:spPr bwMode="auto">
                <a:xfrm>
                  <a:off x="3350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343" name="Group 150"/>
                <p:cNvGrpSpPr>
                  <a:grpSpLocks/>
                </p:cNvGrpSpPr>
                <p:nvPr/>
              </p:nvGrpSpPr>
              <p:grpSpPr bwMode="auto">
                <a:xfrm>
                  <a:off x="3062" y="2102"/>
                  <a:ext cx="404" cy="345"/>
                  <a:chOff x="3062" y="2102"/>
                  <a:chExt cx="404" cy="345"/>
                </a:xfrm>
              </p:grpSpPr>
              <p:grpSp>
                <p:nvGrpSpPr>
                  <p:cNvPr id="55344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3119" y="2159"/>
                    <a:ext cx="231" cy="231"/>
                    <a:chOff x="1910" y="3139"/>
                    <a:chExt cx="231" cy="231"/>
                  </a:xfrm>
                </p:grpSpPr>
                <p:sp>
                  <p:nvSpPr>
                    <p:cNvPr id="55348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5" y="3139"/>
                      <a:ext cx="11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9CB8FE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49" name="Text Box 1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0" y="3139"/>
                      <a:ext cx="231" cy="2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lang="en-US" altLang="en-US" sz="1600"/>
                        <a:t>DM</a:t>
                      </a:r>
                    </a:p>
                  </p:txBody>
                </p:sp>
              </p:grpSp>
              <p:sp>
                <p:nvSpPr>
                  <p:cNvPr id="55345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5346" name="Freeform 155"/>
                  <p:cNvSpPr>
                    <a:spLocks/>
                  </p:cNvSpPr>
                  <p:nvPr/>
                </p:nvSpPr>
                <p:spPr bwMode="auto">
                  <a:xfrm>
                    <a:off x="3091" y="2130"/>
                    <a:ext cx="317" cy="144"/>
                  </a:xfrm>
                  <a:custGeom>
                    <a:avLst/>
                    <a:gdLst>
                      <a:gd name="T0" fmla="*/ 0 w 317"/>
                      <a:gd name="T1" fmla="*/ 144 h 144"/>
                      <a:gd name="T2" fmla="*/ 0 w 317"/>
                      <a:gd name="T3" fmla="*/ 0 h 144"/>
                      <a:gd name="T4" fmla="*/ 288 w 317"/>
                      <a:gd name="T5" fmla="*/ 0 h 144"/>
                      <a:gd name="T6" fmla="*/ 288 w 317"/>
                      <a:gd name="T7" fmla="*/ 87 h 144"/>
                      <a:gd name="T8" fmla="*/ 317 w 317"/>
                      <a:gd name="T9" fmla="*/ 87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7" h="144">
                        <a:moveTo>
                          <a:pt x="0" y="144"/>
                        </a:moveTo>
                        <a:lnTo>
                          <a:pt x="0" y="0"/>
                        </a:lnTo>
                        <a:lnTo>
                          <a:pt x="288" y="0"/>
                        </a:lnTo>
                        <a:lnTo>
                          <a:pt x="288" y="87"/>
                        </a:lnTo>
                        <a:lnTo>
                          <a:pt x="317" y="87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347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3062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341" name="Rectangle 157"/>
              <p:cNvSpPr>
                <a:spLocks noChangeArrowheads="1"/>
              </p:cNvSpPr>
              <p:nvPr/>
            </p:nvSpPr>
            <p:spPr bwMode="auto">
              <a:xfrm>
                <a:off x="3004" y="2736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9715" y="553590"/>
            <a:ext cx="8761413" cy="7286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Stall the Pipeline for one Cycle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7375" y="1771928"/>
            <a:ext cx="8207375" cy="273526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Freeze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PC</a:t>
            </a:r>
            <a:r>
              <a:rPr lang="en-US" altLang="en-US" dirty="0" smtClean="0"/>
              <a:t> and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IF/ID</a:t>
            </a:r>
            <a:r>
              <a:rPr lang="en-US" altLang="en-US" dirty="0" smtClean="0"/>
              <a:t> registers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en-US" altLang="en-US" dirty="0" smtClean="0"/>
              <a:t>No new instruction is fetched and instruction after load is stalled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Allow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Load</a:t>
            </a:r>
            <a:r>
              <a:rPr lang="en-US" altLang="en-US" dirty="0" smtClean="0"/>
              <a:t> instruction in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ID/EX</a:t>
            </a:r>
            <a:r>
              <a:rPr lang="en-US" altLang="en-US" dirty="0" smtClean="0"/>
              <a:t> register to proceed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/>
              <a:t>Introduce a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bubble</a:t>
            </a:r>
            <a:r>
              <a:rPr lang="en-US" altLang="en-US" dirty="0" smtClean="0"/>
              <a:t> into 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ID/EX</a:t>
            </a:r>
            <a:r>
              <a:rPr lang="en-US" altLang="en-US" dirty="0" smtClean="0"/>
              <a:t> register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Load</a:t>
            </a:r>
            <a:r>
              <a:rPr lang="en-US" altLang="en-US" dirty="0" smtClean="0"/>
              <a:t> can forward data to next instruction after delaying it</a:t>
            </a:r>
          </a:p>
        </p:txBody>
      </p:sp>
      <p:sp>
        <p:nvSpPr>
          <p:cNvPr id="959646" name="Freeform 158"/>
          <p:cNvSpPr>
            <a:spLocks/>
          </p:cNvSpPr>
          <p:nvPr/>
        </p:nvSpPr>
        <p:spPr bwMode="auto">
          <a:xfrm>
            <a:off x="6745288" y="4673600"/>
            <a:ext cx="125412" cy="501650"/>
          </a:xfrm>
          <a:custGeom>
            <a:avLst/>
            <a:gdLst>
              <a:gd name="T0" fmla="*/ 0 w 86"/>
              <a:gd name="T1" fmla="*/ 0 h 317"/>
              <a:gd name="T2" fmla="*/ 121215073 w 86"/>
              <a:gd name="T3" fmla="*/ 793857169 h 317"/>
              <a:gd name="T4" fmla="*/ 182885695 w 86"/>
              <a:gd name="T5" fmla="*/ 793857169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317">
                <a:moveTo>
                  <a:pt x="0" y="0"/>
                </a:moveTo>
                <a:lnTo>
                  <a:pt x="57" y="317"/>
                </a:lnTo>
                <a:lnTo>
                  <a:pt x="86" y="317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9647" name="Line 159"/>
          <p:cNvSpPr>
            <a:spLocks noChangeShapeType="1"/>
          </p:cNvSpPr>
          <p:nvPr/>
        </p:nvSpPr>
        <p:spPr bwMode="auto">
          <a:xfrm>
            <a:off x="7042150" y="4764088"/>
            <a:ext cx="152400" cy="1003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596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596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5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608" grpId="0" animBg="1"/>
      <p:bldP spid="959646" grpId="0" animBg="1"/>
      <p:bldP spid="9596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 Solution: </a:t>
            </a:r>
            <a:r>
              <a:rPr lang="en-US" altLang="en-US" dirty="0" smtClean="0"/>
              <a:t>Rescheduling</a:t>
            </a:r>
            <a:endParaRPr lang="en-US" alt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349250" indent="-349250">
              <a:spcBef>
                <a:spcPct val="50000"/>
              </a:spcBef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/>
              <a:t>Consider the following statements:</a:t>
            </a:r>
          </a:p>
          <a:p>
            <a:pPr marL="739775" lvl="1" indent="-276225">
              <a:spcBef>
                <a:spcPct val="50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a = b + c;  d = e – f;</a:t>
            </a:r>
            <a:endParaRPr lang="en-US" altLang="en-US" b="1" dirty="0" smtClean="0">
              <a:latin typeface="Comic Sans MS" panose="030F0702030302020204" pitchFamily="66" charset="0"/>
            </a:endParaRPr>
          </a:p>
          <a:p>
            <a:pPr marL="349250" indent="-349250">
              <a:spcBef>
                <a:spcPct val="50000"/>
              </a:spcBef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Slow code:</a:t>
            </a:r>
          </a:p>
          <a:p>
            <a:pPr marL="739775" lvl="1" indent="-276225">
              <a:spcBef>
                <a:spcPct val="50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$10,	($1)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$1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b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 smtClean="0">
                <a:latin typeface="Comic Sans MS" panose="030F0702030302020204" pitchFamily="66" charset="0"/>
              </a:rPr>
              <a:t>,	($2)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$2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c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add 	$12,	$10,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# stall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sw</a:t>
            </a:r>
            <a:r>
              <a:rPr lang="en-US" altLang="en-US" dirty="0" smtClean="0">
                <a:latin typeface="Comic Sans MS" panose="030F0702030302020204" pitchFamily="66" charset="0"/>
              </a:rPr>
              <a:t>  	$12,	($3)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$3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a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	$13,	($4)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$4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e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lw</a:t>
            </a:r>
            <a:r>
              <a:rPr lang="en-US" altLang="en-US" dirty="0" smtClean="0">
                <a:latin typeface="Comic Sans MS" panose="030F0702030302020204" pitchFamily="66" charset="0"/>
              </a:rPr>
              <a:t> 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 smtClean="0">
                <a:latin typeface="Comic Sans MS" panose="030F0702030302020204" pitchFamily="66" charset="0"/>
              </a:rPr>
              <a:t>,	($5)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$5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f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sub 	$15,	$13,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# stall</a:t>
            </a:r>
          </a:p>
          <a:p>
            <a:pPr marL="739775" lvl="1" indent="-276225">
              <a:spcBef>
                <a:spcPct val="25000"/>
              </a:spcBef>
              <a:buNone/>
              <a:tabLst>
                <a:tab pos="1371600" algn="l"/>
                <a:tab pos="2000250" algn="l"/>
                <a:tab pos="3228975" algn="l"/>
                <a:tab pos="3943350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	</a:t>
            </a:r>
            <a:r>
              <a:rPr lang="en-US" altLang="en-US" dirty="0" err="1" smtClean="0">
                <a:latin typeface="Comic Sans MS" panose="030F0702030302020204" pitchFamily="66" charset="0"/>
              </a:rPr>
              <a:t>sw</a:t>
            </a:r>
            <a:r>
              <a:rPr lang="en-US" altLang="en-US" dirty="0" smtClean="0">
                <a:latin typeface="Comic Sans MS" panose="030F0702030302020204" pitchFamily="66" charset="0"/>
              </a:rPr>
              <a:t>	$15,	($6)	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# $6	= </a:t>
            </a:r>
            <a:r>
              <a:rPr lang="en-US" altLang="en-US" dirty="0" err="1" smtClean="0">
                <a:solidFill>
                  <a:srgbClr val="008000"/>
                </a:solidFill>
                <a:latin typeface="Comic Sans MS" panose="030F0702030302020204" pitchFamily="66" charset="0"/>
              </a:rPr>
              <a:t>addr</a:t>
            </a:r>
            <a:r>
              <a:rPr lang="en-US" altLang="en-US" dirty="0" smtClean="0">
                <a:solidFill>
                  <a:srgbClr val="008000"/>
                </a:solidFill>
                <a:latin typeface="Comic Sans MS" panose="030F0702030302020204" pitchFamily="66" charset="0"/>
              </a:rPr>
              <a:t> d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5928396" y="2785410"/>
            <a:ext cx="3455988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9250" indent="-349250"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1371600" algn="l"/>
                <a:tab pos="2000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76225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1371600" algn="l"/>
                <a:tab pos="2000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88925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spcBef>
                <a:spcPct val="40000"/>
              </a:spcBef>
              <a:buChar char="–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spcBef>
                <a:spcPct val="40000"/>
              </a:spcBef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574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146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718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29050" indent="-17145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371600" algn="l"/>
                <a:tab pos="20002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FF0000"/>
                </a:solidFill>
              </a:rPr>
              <a:t>Fast code: No Stalls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$10,	0($1)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  <a:r>
              <a:rPr lang="en-US" altLang="en-US" dirty="0">
                <a:latin typeface="Comic Sans MS" panose="030F0702030302020204" pitchFamily="66" charset="0"/>
              </a:rPr>
              <a:t>,	0($2)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	$13,	0($4)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lw</a:t>
            </a:r>
            <a:r>
              <a:rPr lang="en-US" altLang="en-US" dirty="0">
                <a:latin typeface="Comic Sans MS" panose="030F0702030302020204" pitchFamily="66" charset="0"/>
              </a:rPr>
              <a:t> 	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  <a:r>
              <a:rPr lang="en-US" altLang="en-US" dirty="0">
                <a:latin typeface="Comic Sans MS" panose="030F0702030302020204" pitchFamily="66" charset="0"/>
              </a:rPr>
              <a:t>,	0($5)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add 	$12,	$10,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$11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sw</a:t>
            </a:r>
            <a:r>
              <a:rPr lang="en-US" altLang="en-US" dirty="0">
                <a:latin typeface="Comic Sans MS" panose="030F0702030302020204" pitchFamily="66" charset="0"/>
              </a:rPr>
              <a:t>  	$12,	0($3)</a:t>
            </a:r>
            <a:endParaRPr lang="en-US" altLang="en-US" dirty="0">
              <a:solidFill>
                <a:srgbClr val="008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sub 	$15,	$13,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$14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 err="1">
                <a:latin typeface="Comic Sans MS" panose="030F0702030302020204" pitchFamily="66" charset="0"/>
              </a:rPr>
              <a:t>sw</a:t>
            </a:r>
            <a:r>
              <a:rPr lang="en-US" altLang="en-US" dirty="0">
                <a:latin typeface="Comic Sans MS" panose="030F0702030302020204" pitchFamily="66" charset="0"/>
              </a:rPr>
              <a:t>	$14,	0($6)</a:t>
            </a:r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 flipV="1">
            <a:off x="5885124" y="4351277"/>
            <a:ext cx="657564" cy="42664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566" name="Line 6"/>
          <p:cNvSpPr>
            <a:spLocks noChangeShapeType="1"/>
          </p:cNvSpPr>
          <p:nvPr/>
        </p:nvSpPr>
        <p:spPr bwMode="auto">
          <a:xfrm flipV="1">
            <a:off x="5885124" y="4650827"/>
            <a:ext cx="657564" cy="47296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0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4" grpId="0"/>
      <p:bldP spid="962565" grpId="0" animBg="1"/>
      <p:bldP spid="9625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9279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today's architectures, the dependencies between instructions are checked statically by the </a:t>
            </a:r>
            <a:r>
              <a:rPr lang="en-US" dirty="0" smtClean="0"/>
              <a:t>compiler and/or </a:t>
            </a:r>
            <a:r>
              <a:rPr lang="en-US" dirty="0"/>
              <a:t>dynamically by the hardware at run time.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preserves the execution order for </a:t>
            </a:r>
            <a:r>
              <a:rPr lang="en-US" dirty="0" smtClean="0"/>
              <a:t>dependent instructions</a:t>
            </a:r>
            <a:r>
              <a:rPr lang="en-US" dirty="0"/>
              <a:t>, which ensures valid </a:t>
            </a:r>
            <a:r>
              <a:rPr lang="en-US" dirty="0" smtClean="0"/>
              <a:t>results.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69" y="6463901"/>
            <a:ext cx="10765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https://en.wikipedia.org/wiki/Hazard_(computer_architecture)#Operand_forwarding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5676" y="794572"/>
            <a:ext cx="9979572" cy="5048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0: Register 1 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1: Register 1 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 2: Register 2 = Register 1 +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Following </a:t>
            </a:r>
            <a:r>
              <a:rPr lang="en-US" dirty="0"/>
              <a:t>execution, register 2 should contain the value </a:t>
            </a:r>
            <a:r>
              <a:rPr lang="en-US" b="1" dirty="0"/>
              <a:t>10</a:t>
            </a:r>
            <a:r>
              <a:rPr lang="en-US" dirty="0"/>
              <a:t>. However, if Instruction 1 (write </a:t>
            </a:r>
            <a:r>
              <a:rPr lang="en-US" b="1" dirty="0"/>
              <a:t>3</a:t>
            </a:r>
            <a:r>
              <a:rPr lang="en-US" dirty="0"/>
              <a:t> to register 1) does not fully exit the pipeline before Instruction 2 starts executing, it means that Register 1 does not contain the value </a:t>
            </a:r>
            <a:r>
              <a:rPr lang="en-US" b="1" dirty="0"/>
              <a:t>3</a:t>
            </a:r>
            <a:r>
              <a:rPr lang="en-US" dirty="0"/>
              <a:t> when Instruction 2 performs its addition</a:t>
            </a:r>
            <a:endParaRPr lang="en-US" altLang="en-US" b="1" i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In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such an event, Instruction 2 adds 7 to the old value of register 1 (6), and </a:t>
            </a:r>
            <a:r>
              <a:rPr lang="en-US" altLang="en-US" dirty="0" smtClean="0">
                <a:solidFill>
                  <a:srgbClr val="222222"/>
                </a:solidFill>
                <a:cs typeface="Arial" panose="020B0604020202020204" pitchFamily="34" charset="0"/>
              </a:rPr>
              <a:t>so register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2 contains 13 instead, i.e.: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0: Register 1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2: Register 2 = Register 1 +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lvl="1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1: Register 1 = </a:t>
            </a:r>
            <a:r>
              <a:rPr lang="en-US" altLang="en-US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Forwarding</a:t>
            </a:r>
            <a:r>
              <a:rPr lang="en-US" dirty="0" smtClean="0"/>
              <a:t> </a:t>
            </a:r>
            <a:r>
              <a:rPr lang="en-US" dirty="0"/>
              <a:t>helps correct such errors by depending on the fact that the output of Instruction 1 (which is </a:t>
            </a:r>
            <a:r>
              <a:rPr lang="en-US" b="1" dirty="0"/>
              <a:t>3</a:t>
            </a:r>
            <a:r>
              <a:rPr lang="en-US" dirty="0"/>
              <a:t>) can be used by subsequent instructions </a:t>
            </a:r>
            <a:r>
              <a:rPr lang="en-US" i="1" dirty="0" smtClean="0"/>
              <a:t>it</a:t>
            </a:r>
            <a:r>
              <a:rPr lang="en-US" dirty="0"/>
              <a:t> </a:t>
            </a:r>
            <a:r>
              <a:rPr lang="en-US" dirty="0" smtClean="0"/>
              <a:t>is stored </a:t>
            </a:r>
            <a:r>
              <a:rPr lang="en-US" dirty="0"/>
              <a:t>in Register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 Solution: </a:t>
            </a:r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Forwarding applied to the example means that </a:t>
            </a:r>
            <a:r>
              <a:rPr lang="en-US" i="1" dirty="0"/>
              <a:t>there is </a:t>
            </a:r>
            <a:r>
              <a:rPr lang="en-US" b="1" i="1" dirty="0">
                <a:solidFill>
                  <a:srgbClr val="FF0000"/>
                </a:solidFill>
              </a:rPr>
              <a:t>no wait to commit/store the output</a:t>
            </a:r>
            <a:r>
              <a:rPr lang="en-US" i="1" dirty="0"/>
              <a:t> of Instruction 1 in Register 1 (in this example, the output is </a:t>
            </a:r>
            <a:r>
              <a:rPr lang="en-US" b="1" i="1" dirty="0"/>
              <a:t>3</a:t>
            </a:r>
            <a:r>
              <a:rPr lang="en-US" i="1" dirty="0"/>
              <a:t>) before making that output available to the subsequent instruction (in this case, Instruction 2).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effect is that Instruction 2 uses the correct (the more recent) value of Register 1: the </a:t>
            </a:r>
            <a:r>
              <a:rPr lang="en-US" dirty="0" smtClean="0"/>
              <a:t>commit/store </a:t>
            </a:r>
            <a:r>
              <a:rPr lang="en-US" dirty="0"/>
              <a:t>was made immediately and not pipelined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Forwarding is another solution to data hazard (dependency) with no bubbles/stalls.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69" y="6463901"/>
            <a:ext cx="10765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https://en.wikipedia.org/wiki/Hazard_(computer_architecture)#Operand_forwarding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703287"/>
            <a:ext cx="7848600" cy="41148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Key idea: connect new value directly to next stage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Still read s0, but ignore in favor of new result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62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77" y="3646055"/>
            <a:ext cx="91694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5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 Hazards - Forwarding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STALL </a:t>
            </a:r>
            <a:r>
              <a:rPr lang="en-US" altLang="zh-CN" u="sng">
                <a:ea typeface="宋体" panose="02010600030101010101" pitchFamily="2" charset="-122"/>
              </a:rPr>
              <a:t>still</a:t>
            </a:r>
            <a:r>
              <a:rPr lang="en-US" altLang="zh-CN">
                <a:ea typeface="宋体" panose="02010600030101010101" pitchFamily="2" charset="-122"/>
              </a:rPr>
              <a:t> required for load - data avail. after MEM</a:t>
            </a:r>
          </a:p>
          <a:p>
            <a:r>
              <a:rPr lang="en-US" altLang="zh-CN">
                <a:ea typeface="宋体" panose="02010600030101010101" pitchFamily="2" charset="-122"/>
              </a:rPr>
              <a:t>MIPS architecture calls this </a:t>
            </a:r>
            <a:r>
              <a:rPr lang="en-US" altLang="zh-CN" u="sng">
                <a:ea typeface="宋体" panose="02010600030101010101" pitchFamily="2" charset="-122"/>
              </a:rPr>
              <a:t>delayed load</a:t>
            </a:r>
            <a:r>
              <a:rPr lang="en-US" altLang="zh-CN">
                <a:ea typeface="宋体" panose="02010600030101010101" pitchFamily="2" charset="-122"/>
              </a:rPr>
              <a:t>, initial implementations required compiler to deal with this</a:t>
            </a:r>
          </a:p>
        </p:txBody>
      </p:sp>
      <p:pic>
        <p:nvPicPr>
          <p:cNvPr id="864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2819400"/>
            <a:ext cx="9131300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89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7162800" cy="4114800"/>
          </a:xfrm>
        </p:spPr>
        <p:txBody>
          <a:bodyPr/>
          <a:lstStyle/>
          <a:p>
            <a:r>
              <a:rPr lang="en-US" altLang="en-US"/>
              <a:t>Key idea: connect data internally before it's stored</a:t>
            </a:r>
          </a:p>
        </p:txBody>
      </p:sp>
      <p:grpSp>
        <p:nvGrpSpPr>
          <p:cNvPr id="872452" name="Group 4"/>
          <p:cNvGrpSpPr>
            <a:grpSpLocks/>
          </p:cNvGrpSpPr>
          <p:nvPr/>
        </p:nvGrpSpPr>
        <p:grpSpPr bwMode="auto">
          <a:xfrm>
            <a:off x="1133927" y="1378858"/>
            <a:ext cx="10332359" cy="4866904"/>
            <a:chOff x="864" y="1392"/>
            <a:chExt cx="4080" cy="2343"/>
          </a:xfrm>
        </p:grpSpPr>
        <p:pic>
          <p:nvPicPr>
            <p:cNvPr id="87245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392"/>
              <a:ext cx="3514" cy="2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2454" name="Text Box 6"/>
            <p:cNvSpPr txBox="1">
              <a:spLocks noChangeArrowheads="1"/>
            </p:cNvSpPr>
            <p:nvPr/>
          </p:nvSpPr>
          <p:spPr bwMode="auto">
            <a:xfrm>
              <a:off x="4828" y="350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872455" name="Text Box 7"/>
          <p:cNvSpPr txBox="1">
            <a:spLocks noChangeArrowheads="1"/>
          </p:cNvSpPr>
          <p:nvPr/>
        </p:nvSpPr>
        <p:spPr bwMode="auto">
          <a:xfrm>
            <a:off x="1828800" y="6184665"/>
            <a:ext cx="86573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Assumption: </a:t>
            </a:r>
          </a:p>
          <a:p>
            <a:pPr lvl="1" algn="l">
              <a:buFontTx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The register file forwards values that are read and written during the same cycle.</a:t>
            </a:r>
          </a:p>
        </p:txBody>
      </p:sp>
    </p:spTree>
    <p:extLst>
      <p:ext uri="{BB962C8B-B14F-4D97-AF65-F5344CB8AC3E}">
        <p14:creationId xmlns:p14="http://schemas.microsoft.com/office/powerpoint/2010/main" val="4107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924942" y="3468270"/>
            <a:ext cx="3754437" cy="3244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Pipelined laundry takes </a:t>
            </a:r>
            <a:r>
              <a:rPr lang="en-US" altLang="en-US" dirty="0" smtClean="0">
                <a:solidFill>
                  <a:srgbClr val="FF0000"/>
                </a:solidFill>
              </a:rPr>
              <a:t>3 hours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Speedup factor is </a:t>
            </a:r>
            <a:r>
              <a:rPr lang="en-US" altLang="en-US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4 loads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Time to wash, dry, and fold one load is still the same (90 minutes)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3677" y="587562"/>
            <a:ext cx="8761413" cy="7286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Pipelined Laundry: Start Load ASAP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264275" y="2253834"/>
            <a:ext cx="687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Time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619376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6 PM</a:t>
            </a:r>
          </a:p>
        </p:txBody>
      </p:sp>
      <p:grpSp>
        <p:nvGrpSpPr>
          <p:cNvPr id="903174" name="Group 6"/>
          <p:cNvGrpSpPr>
            <a:grpSpLocks/>
          </p:cNvGrpSpPr>
          <p:nvPr/>
        </p:nvGrpSpPr>
        <p:grpSpPr bwMode="auto">
          <a:xfrm>
            <a:off x="2408239" y="2115720"/>
            <a:ext cx="1112837" cy="1739900"/>
            <a:chOff x="603" y="1036"/>
            <a:chExt cx="760" cy="1096"/>
          </a:xfrm>
        </p:grpSpPr>
        <p:grpSp>
          <p:nvGrpSpPr>
            <p:cNvPr id="12405" name="Group 7"/>
            <p:cNvGrpSpPr>
              <a:grpSpLocks/>
            </p:cNvGrpSpPr>
            <p:nvPr/>
          </p:nvGrpSpPr>
          <p:grpSpPr bwMode="auto">
            <a:xfrm>
              <a:off x="977" y="1756"/>
              <a:ext cx="386" cy="375"/>
              <a:chOff x="4020" y="1580"/>
              <a:chExt cx="424" cy="504"/>
            </a:xfrm>
          </p:grpSpPr>
          <p:grpSp>
            <p:nvGrpSpPr>
              <p:cNvPr id="12410" name="Group 8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412" name="Group 9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41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415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413" name="AutoShape 12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411" name="Oval 13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406" name="Group 14"/>
            <p:cNvGrpSpPr>
              <a:grpSpLocks/>
            </p:cNvGrpSpPr>
            <p:nvPr/>
          </p:nvGrpSpPr>
          <p:grpSpPr bwMode="auto">
            <a:xfrm>
              <a:off x="603" y="1843"/>
              <a:ext cx="288" cy="289"/>
              <a:chOff x="3062" y="2736"/>
              <a:chExt cx="288" cy="289"/>
            </a:xfrm>
          </p:grpSpPr>
          <p:sp>
            <p:nvSpPr>
              <p:cNvPr id="12408" name="Freeform 15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9" name="Rectangle 16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  <p:sp>
          <p:nvSpPr>
            <p:cNvPr id="12407" name="Text Box 17"/>
            <p:cNvSpPr txBox="1">
              <a:spLocks noChangeArrowheads="1"/>
            </p:cNvSpPr>
            <p:nvPr/>
          </p:nvSpPr>
          <p:spPr bwMode="auto">
            <a:xfrm>
              <a:off x="987" y="1036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</p:grpSp>
      <p:sp>
        <p:nvSpPr>
          <p:cNvPr id="12295" name="Rectangle 18"/>
          <p:cNvSpPr>
            <a:spLocks noChangeArrowheads="1"/>
          </p:cNvSpPr>
          <p:nvPr/>
        </p:nvSpPr>
        <p:spPr bwMode="auto">
          <a:xfrm>
            <a:off x="3732213" y="1796634"/>
            <a:ext cx="658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7</a:t>
            </a:r>
          </a:p>
        </p:txBody>
      </p:sp>
      <p:sp>
        <p:nvSpPr>
          <p:cNvPr id="12296" name="Rectangle 19"/>
          <p:cNvSpPr>
            <a:spLocks noChangeArrowheads="1"/>
          </p:cNvSpPr>
          <p:nvPr/>
        </p:nvSpPr>
        <p:spPr bwMode="auto">
          <a:xfrm>
            <a:off x="4829176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8</a:t>
            </a:r>
          </a:p>
        </p:txBody>
      </p:sp>
      <p:sp>
        <p:nvSpPr>
          <p:cNvPr id="12297" name="Rectangle 20"/>
          <p:cNvSpPr>
            <a:spLocks noChangeArrowheads="1"/>
          </p:cNvSpPr>
          <p:nvPr/>
        </p:nvSpPr>
        <p:spPr bwMode="auto">
          <a:xfrm>
            <a:off x="5943601" y="1796634"/>
            <a:ext cx="658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9 PM</a:t>
            </a:r>
          </a:p>
        </p:txBody>
      </p:sp>
      <p:grpSp>
        <p:nvGrpSpPr>
          <p:cNvPr id="903189" name="Group 21"/>
          <p:cNvGrpSpPr>
            <a:grpSpLocks/>
          </p:cNvGrpSpPr>
          <p:nvPr/>
        </p:nvGrpSpPr>
        <p:grpSpPr bwMode="auto">
          <a:xfrm>
            <a:off x="2408238" y="2117308"/>
            <a:ext cx="1662112" cy="2468562"/>
            <a:chOff x="603" y="1037"/>
            <a:chExt cx="1135" cy="1555"/>
          </a:xfrm>
        </p:grpSpPr>
        <p:grpSp>
          <p:nvGrpSpPr>
            <p:cNvPr id="12387" name="Group 22"/>
            <p:cNvGrpSpPr>
              <a:grpSpLocks/>
            </p:cNvGrpSpPr>
            <p:nvPr/>
          </p:nvGrpSpPr>
          <p:grpSpPr bwMode="auto">
            <a:xfrm>
              <a:off x="1352" y="1756"/>
              <a:ext cx="386" cy="375"/>
              <a:chOff x="4012" y="2316"/>
              <a:chExt cx="424" cy="504"/>
            </a:xfrm>
          </p:grpSpPr>
          <p:grpSp>
            <p:nvGrpSpPr>
              <p:cNvPr id="12400" name="Group 23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403" name="AutoShape 24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404" name="AutoShape 25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401" name="Oval 26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02" name="AutoShape 27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88" name="Group 28"/>
            <p:cNvGrpSpPr>
              <a:grpSpLocks/>
            </p:cNvGrpSpPr>
            <p:nvPr/>
          </p:nvGrpSpPr>
          <p:grpSpPr bwMode="auto">
            <a:xfrm>
              <a:off x="603" y="2302"/>
              <a:ext cx="288" cy="289"/>
              <a:chOff x="3062" y="2736"/>
              <a:chExt cx="288" cy="289"/>
            </a:xfrm>
          </p:grpSpPr>
          <p:sp>
            <p:nvSpPr>
              <p:cNvPr id="12398" name="Freeform 29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Rectangle 30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12389" name="Text Box 31"/>
            <p:cNvSpPr txBox="1">
              <a:spLocks noChangeArrowheads="1"/>
            </p:cNvSpPr>
            <p:nvPr/>
          </p:nvSpPr>
          <p:spPr bwMode="auto">
            <a:xfrm>
              <a:off x="1362" y="1037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90" name="Text Box 32"/>
            <p:cNvSpPr txBox="1">
              <a:spLocks noChangeArrowheads="1"/>
            </p:cNvSpPr>
            <p:nvPr/>
          </p:nvSpPr>
          <p:spPr bwMode="auto">
            <a:xfrm>
              <a:off x="1362" y="1210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91" name="Group 33"/>
            <p:cNvGrpSpPr>
              <a:grpSpLocks/>
            </p:cNvGrpSpPr>
            <p:nvPr/>
          </p:nvGrpSpPr>
          <p:grpSpPr bwMode="auto">
            <a:xfrm>
              <a:off x="1352" y="2217"/>
              <a:ext cx="386" cy="375"/>
              <a:chOff x="4020" y="1580"/>
              <a:chExt cx="424" cy="504"/>
            </a:xfrm>
          </p:grpSpPr>
          <p:grpSp>
            <p:nvGrpSpPr>
              <p:cNvPr id="12392" name="Group 34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94" name="Group 35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96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97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95" name="AutoShape 38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93" name="Oval 39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08" name="Group 40"/>
          <p:cNvGrpSpPr>
            <a:grpSpLocks/>
          </p:cNvGrpSpPr>
          <p:nvPr/>
        </p:nvGrpSpPr>
        <p:grpSpPr bwMode="auto">
          <a:xfrm>
            <a:off x="2408239" y="2117308"/>
            <a:ext cx="2211387" cy="3200400"/>
            <a:chOff x="603" y="1037"/>
            <a:chExt cx="1510" cy="2016"/>
          </a:xfrm>
        </p:grpSpPr>
        <p:grpSp>
          <p:nvGrpSpPr>
            <p:cNvPr id="12360" name="Group 41"/>
            <p:cNvGrpSpPr>
              <a:grpSpLocks/>
            </p:cNvGrpSpPr>
            <p:nvPr/>
          </p:nvGrpSpPr>
          <p:grpSpPr bwMode="auto">
            <a:xfrm>
              <a:off x="1766" y="1785"/>
              <a:ext cx="317" cy="317"/>
              <a:chOff x="4341" y="2964"/>
              <a:chExt cx="452" cy="409"/>
            </a:xfrm>
          </p:grpSpPr>
          <p:grpSp>
            <p:nvGrpSpPr>
              <p:cNvPr id="12380" name="Group 42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83" name="Freeform 43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4" name="Rectangle 44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85" name="Rectangle 45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86" name="Rectangle 46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81" name="Oval 47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82" name="Freeform 48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61" name="Group 49"/>
            <p:cNvGrpSpPr>
              <a:grpSpLocks/>
            </p:cNvGrpSpPr>
            <p:nvPr/>
          </p:nvGrpSpPr>
          <p:grpSpPr bwMode="auto">
            <a:xfrm>
              <a:off x="603" y="2763"/>
              <a:ext cx="288" cy="289"/>
              <a:chOff x="3062" y="2736"/>
              <a:chExt cx="288" cy="289"/>
            </a:xfrm>
          </p:grpSpPr>
          <p:sp>
            <p:nvSpPr>
              <p:cNvPr id="12378" name="Freeform 50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Rectangle 51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12362" name="Text Box 52"/>
            <p:cNvSpPr txBox="1">
              <a:spLocks noChangeArrowheads="1"/>
            </p:cNvSpPr>
            <p:nvPr/>
          </p:nvSpPr>
          <p:spPr bwMode="auto">
            <a:xfrm>
              <a:off x="1737" y="1037"/>
              <a:ext cx="375" cy="17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63" name="Text Box 53"/>
            <p:cNvSpPr txBox="1">
              <a:spLocks noChangeArrowheads="1"/>
            </p:cNvSpPr>
            <p:nvPr/>
          </p:nvSpPr>
          <p:spPr bwMode="auto">
            <a:xfrm>
              <a:off x="1737" y="1211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64" name="Text Box 54"/>
            <p:cNvSpPr txBox="1">
              <a:spLocks noChangeArrowheads="1"/>
            </p:cNvSpPr>
            <p:nvPr/>
          </p:nvSpPr>
          <p:spPr bwMode="auto">
            <a:xfrm>
              <a:off x="1738" y="1381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65" name="Group 55"/>
            <p:cNvGrpSpPr>
              <a:grpSpLocks/>
            </p:cNvGrpSpPr>
            <p:nvPr/>
          </p:nvGrpSpPr>
          <p:grpSpPr bwMode="auto">
            <a:xfrm>
              <a:off x="1727" y="2217"/>
              <a:ext cx="386" cy="375"/>
              <a:chOff x="4012" y="2316"/>
              <a:chExt cx="424" cy="504"/>
            </a:xfrm>
          </p:grpSpPr>
          <p:grpSp>
            <p:nvGrpSpPr>
              <p:cNvPr id="12373" name="Group 56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76" name="AutoShape 5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77" name="AutoShape 58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74" name="Oval 59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75" name="AutoShape 60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66" name="Group 61"/>
            <p:cNvGrpSpPr>
              <a:grpSpLocks/>
            </p:cNvGrpSpPr>
            <p:nvPr/>
          </p:nvGrpSpPr>
          <p:grpSpPr bwMode="auto">
            <a:xfrm>
              <a:off x="1726" y="2678"/>
              <a:ext cx="386" cy="375"/>
              <a:chOff x="4020" y="1580"/>
              <a:chExt cx="424" cy="504"/>
            </a:xfrm>
          </p:grpSpPr>
          <p:grpSp>
            <p:nvGrpSpPr>
              <p:cNvPr id="12367" name="Group 62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69" name="Group 63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7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72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70" name="AutoShape 66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68" name="Oval 67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36" name="Group 68"/>
          <p:cNvGrpSpPr>
            <a:grpSpLocks/>
          </p:cNvGrpSpPr>
          <p:nvPr/>
        </p:nvGrpSpPr>
        <p:grpSpPr bwMode="auto">
          <a:xfrm>
            <a:off x="2408238" y="2393533"/>
            <a:ext cx="2762250" cy="3656012"/>
            <a:chOff x="603" y="1211"/>
            <a:chExt cx="1885" cy="2303"/>
          </a:xfrm>
        </p:grpSpPr>
        <p:grpSp>
          <p:nvGrpSpPr>
            <p:cNvPr id="12333" name="Group 69"/>
            <p:cNvGrpSpPr>
              <a:grpSpLocks/>
            </p:cNvGrpSpPr>
            <p:nvPr/>
          </p:nvGrpSpPr>
          <p:grpSpPr bwMode="auto">
            <a:xfrm>
              <a:off x="603" y="3225"/>
              <a:ext cx="288" cy="289"/>
              <a:chOff x="3062" y="2736"/>
              <a:chExt cx="288" cy="289"/>
            </a:xfrm>
          </p:grpSpPr>
          <p:sp>
            <p:nvSpPr>
              <p:cNvPr id="12358" name="Freeform 70"/>
              <p:cNvSpPr>
                <a:spLocks/>
              </p:cNvSpPr>
              <p:nvPr/>
            </p:nvSpPr>
            <p:spPr bwMode="auto">
              <a:xfrm>
                <a:off x="3069" y="2736"/>
                <a:ext cx="267" cy="278"/>
              </a:xfrm>
              <a:custGeom>
                <a:avLst/>
                <a:gdLst>
                  <a:gd name="T0" fmla="*/ 81 w 246"/>
                  <a:gd name="T1" fmla="*/ 16 h 221"/>
                  <a:gd name="T2" fmla="*/ 138 w 246"/>
                  <a:gd name="T3" fmla="*/ 19 h 221"/>
                  <a:gd name="T4" fmla="*/ 196 w 246"/>
                  <a:gd name="T5" fmla="*/ 0 h 221"/>
                  <a:gd name="T6" fmla="*/ 268 w 246"/>
                  <a:gd name="T7" fmla="*/ 0 h 221"/>
                  <a:gd name="T8" fmla="*/ 190 w 246"/>
                  <a:gd name="T9" fmla="*/ 99 h 221"/>
                  <a:gd name="T10" fmla="*/ 211 w 246"/>
                  <a:gd name="T11" fmla="*/ 106 h 221"/>
                  <a:gd name="T12" fmla="*/ 231 w 246"/>
                  <a:gd name="T13" fmla="*/ 117 h 221"/>
                  <a:gd name="T14" fmla="*/ 251 w 246"/>
                  <a:gd name="T15" fmla="*/ 131 h 221"/>
                  <a:gd name="T16" fmla="*/ 266 w 246"/>
                  <a:gd name="T17" fmla="*/ 148 h 221"/>
                  <a:gd name="T18" fmla="*/ 278 w 246"/>
                  <a:gd name="T19" fmla="*/ 171 h 221"/>
                  <a:gd name="T20" fmla="*/ 287 w 246"/>
                  <a:gd name="T21" fmla="*/ 195 h 221"/>
                  <a:gd name="T22" fmla="*/ 289 w 246"/>
                  <a:gd name="T23" fmla="*/ 221 h 221"/>
                  <a:gd name="T24" fmla="*/ 285 w 246"/>
                  <a:gd name="T25" fmla="*/ 248 h 221"/>
                  <a:gd name="T26" fmla="*/ 279 w 246"/>
                  <a:gd name="T27" fmla="*/ 270 h 221"/>
                  <a:gd name="T28" fmla="*/ 266 w 246"/>
                  <a:gd name="T29" fmla="*/ 293 h 221"/>
                  <a:gd name="T30" fmla="*/ 246 w 246"/>
                  <a:gd name="T31" fmla="*/ 317 h 221"/>
                  <a:gd name="T32" fmla="*/ 226 w 246"/>
                  <a:gd name="T33" fmla="*/ 331 h 221"/>
                  <a:gd name="T34" fmla="*/ 207 w 246"/>
                  <a:gd name="T35" fmla="*/ 340 h 221"/>
                  <a:gd name="T36" fmla="*/ 190 w 246"/>
                  <a:gd name="T37" fmla="*/ 346 h 221"/>
                  <a:gd name="T38" fmla="*/ 166 w 246"/>
                  <a:gd name="T39" fmla="*/ 348 h 221"/>
                  <a:gd name="T40" fmla="*/ 107 w 246"/>
                  <a:gd name="T41" fmla="*/ 346 h 221"/>
                  <a:gd name="T42" fmla="*/ 79 w 246"/>
                  <a:gd name="T43" fmla="*/ 340 h 221"/>
                  <a:gd name="T44" fmla="*/ 50 w 246"/>
                  <a:gd name="T45" fmla="*/ 323 h 221"/>
                  <a:gd name="T46" fmla="*/ 26 w 246"/>
                  <a:gd name="T47" fmla="*/ 299 h 221"/>
                  <a:gd name="T48" fmla="*/ 12 w 246"/>
                  <a:gd name="T49" fmla="*/ 275 h 221"/>
                  <a:gd name="T50" fmla="*/ 3 w 246"/>
                  <a:gd name="T51" fmla="*/ 248 h 221"/>
                  <a:gd name="T52" fmla="*/ 0 w 246"/>
                  <a:gd name="T53" fmla="*/ 226 h 221"/>
                  <a:gd name="T54" fmla="*/ 2 w 246"/>
                  <a:gd name="T55" fmla="*/ 199 h 221"/>
                  <a:gd name="T56" fmla="*/ 12 w 246"/>
                  <a:gd name="T57" fmla="*/ 167 h 221"/>
                  <a:gd name="T58" fmla="*/ 30 w 246"/>
                  <a:gd name="T59" fmla="*/ 140 h 221"/>
                  <a:gd name="T60" fmla="*/ 55 w 246"/>
                  <a:gd name="T61" fmla="*/ 117 h 221"/>
                  <a:gd name="T62" fmla="*/ 89 w 246"/>
                  <a:gd name="T63" fmla="*/ 102 h 221"/>
                  <a:gd name="T64" fmla="*/ 36 w 246"/>
                  <a:gd name="T65" fmla="*/ 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9" name="Rectangle 71"/>
              <p:cNvSpPr>
                <a:spLocks noChangeArrowheads="1"/>
              </p:cNvSpPr>
              <p:nvPr/>
            </p:nvSpPr>
            <p:spPr bwMode="auto">
              <a:xfrm>
                <a:off x="3062" y="2822"/>
                <a:ext cx="28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  <p:sp>
          <p:nvSpPr>
            <p:cNvPr id="12334" name="Text Box 72"/>
            <p:cNvSpPr txBox="1">
              <a:spLocks noChangeArrowheads="1"/>
            </p:cNvSpPr>
            <p:nvPr/>
          </p:nvSpPr>
          <p:spPr bwMode="auto">
            <a:xfrm>
              <a:off x="2112" y="1211"/>
              <a:ext cx="375" cy="17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35" name="Text Box 73"/>
            <p:cNvSpPr txBox="1">
              <a:spLocks noChangeArrowheads="1"/>
            </p:cNvSpPr>
            <p:nvPr/>
          </p:nvSpPr>
          <p:spPr bwMode="auto">
            <a:xfrm>
              <a:off x="2113" y="1382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36" name="Text Box 74"/>
            <p:cNvSpPr txBox="1">
              <a:spLocks noChangeArrowheads="1"/>
            </p:cNvSpPr>
            <p:nvPr/>
          </p:nvSpPr>
          <p:spPr bwMode="auto">
            <a:xfrm>
              <a:off x="2112" y="1555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37" name="Group 75"/>
            <p:cNvGrpSpPr>
              <a:grpSpLocks/>
            </p:cNvGrpSpPr>
            <p:nvPr/>
          </p:nvGrpSpPr>
          <p:grpSpPr bwMode="auto">
            <a:xfrm>
              <a:off x="2141" y="2246"/>
              <a:ext cx="317" cy="317"/>
              <a:chOff x="4341" y="2964"/>
              <a:chExt cx="452" cy="409"/>
            </a:xfrm>
          </p:grpSpPr>
          <p:grpSp>
            <p:nvGrpSpPr>
              <p:cNvPr id="12351" name="Group 76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54" name="Freeform 77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5" name="Rectangle 78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6" name="Rectangle 79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7" name="Rectangle 80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52" name="Oval 81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53" name="Freeform 82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83"/>
            <p:cNvGrpSpPr>
              <a:grpSpLocks/>
            </p:cNvGrpSpPr>
            <p:nvPr/>
          </p:nvGrpSpPr>
          <p:grpSpPr bwMode="auto">
            <a:xfrm>
              <a:off x="2101" y="2678"/>
              <a:ext cx="386" cy="375"/>
              <a:chOff x="4012" y="2316"/>
              <a:chExt cx="424" cy="504"/>
            </a:xfrm>
          </p:grpSpPr>
          <p:grpSp>
            <p:nvGrpSpPr>
              <p:cNvPr id="12346" name="Group 84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49" name="AutoShape 85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50" name="AutoShape 86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47" name="Oval 87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48" name="AutoShape 88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2339" name="Group 89"/>
            <p:cNvGrpSpPr>
              <a:grpSpLocks/>
            </p:cNvGrpSpPr>
            <p:nvPr/>
          </p:nvGrpSpPr>
          <p:grpSpPr bwMode="auto">
            <a:xfrm>
              <a:off x="2100" y="3139"/>
              <a:ext cx="386" cy="375"/>
              <a:chOff x="4020" y="1580"/>
              <a:chExt cx="424" cy="504"/>
            </a:xfrm>
          </p:grpSpPr>
          <p:grpSp>
            <p:nvGrpSpPr>
              <p:cNvPr id="12340" name="Group 90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12342" name="Group 91"/>
                <p:cNvGrpSpPr>
                  <a:grpSpLocks/>
                </p:cNvGrpSpPr>
                <p:nvPr/>
              </p:nvGrpSpPr>
              <p:grpSpPr bwMode="auto">
                <a:xfrm>
                  <a:off x="4020" y="1580"/>
                  <a:ext cx="424" cy="504"/>
                  <a:chOff x="4020" y="1580"/>
                  <a:chExt cx="424" cy="504"/>
                </a:xfrm>
              </p:grpSpPr>
              <p:sp>
                <p:nvSpPr>
                  <p:cNvPr id="12344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2345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12343" name="AutoShape 94"/>
                <p:cNvSpPr>
                  <a:spLocks noChangeArrowheads="1"/>
                </p:cNvSpPr>
                <p:nvPr/>
              </p:nvSpPr>
              <p:spPr bwMode="auto">
                <a:xfrm>
                  <a:off x="4104" y="1696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41" name="Oval 95"/>
              <p:cNvSpPr>
                <a:spLocks noChangeArrowheads="1"/>
              </p:cNvSpPr>
              <p:nvPr/>
            </p:nvSpPr>
            <p:spPr bwMode="auto">
              <a:xfrm>
                <a:off x="4348" y="1620"/>
                <a:ext cx="56" cy="32"/>
              </a:xfrm>
              <a:prstGeom prst="ellipse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64" name="Group 96"/>
          <p:cNvGrpSpPr>
            <a:grpSpLocks/>
          </p:cNvGrpSpPr>
          <p:nvPr/>
        </p:nvGrpSpPr>
        <p:grpSpPr bwMode="auto">
          <a:xfrm>
            <a:off x="5151439" y="2664995"/>
            <a:ext cx="568325" cy="3384550"/>
            <a:chOff x="2475" y="1382"/>
            <a:chExt cx="388" cy="2132"/>
          </a:xfrm>
        </p:grpSpPr>
        <p:sp>
          <p:nvSpPr>
            <p:cNvPr id="12317" name="Text Box 97"/>
            <p:cNvSpPr txBox="1">
              <a:spLocks noChangeArrowheads="1"/>
            </p:cNvSpPr>
            <p:nvPr/>
          </p:nvSpPr>
          <p:spPr bwMode="auto">
            <a:xfrm>
              <a:off x="2488" y="1382"/>
              <a:ext cx="375" cy="173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sp>
          <p:nvSpPr>
            <p:cNvPr id="12318" name="Text Box 98"/>
            <p:cNvSpPr txBox="1">
              <a:spLocks noChangeArrowheads="1"/>
            </p:cNvSpPr>
            <p:nvPr/>
          </p:nvSpPr>
          <p:spPr bwMode="auto">
            <a:xfrm>
              <a:off x="2487" y="1556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19" name="Group 99"/>
            <p:cNvGrpSpPr>
              <a:grpSpLocks/>
            </p:cNvGrpSpPr>
            <p:nvPr/>
          </p:nvGrpSpPr>
          <p:grpSpPr bwMode="auto">
            <a:xfrm>
              <a:off x="2515" y="2707"/>
              <a:ext cx="317" cy="317"/>
              <a:chOff x="4341" y="2964"/>
              <a:chExt cx="452" cy="409"/>
            </a:xfrm>
          </p:grpSpPr>
          <p:grpSp>
            <p:nvGrpSpPr>
              <p:cNvPr id="12326" name="Group 100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29" name="Freeform 101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3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27" name="Oval 105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8" name="Freeform 106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0" name="Group 107"/>
            <p:cNvGrpSpPr>
              <a:grpSpLocks/>
            </p:cNvGrpSpPr>
            <p:nvPr/>
          </p:nvGrpSpPr>
          <p:grpSpPr bwMode="auto">
            <a:xfrm>
              <a:off x="2475" y="3139"/>
              <a:ext cx="386" cy="375"/>
              <a:chOff x="4012" y="2316"/>
              <a:chExt cx="424" cy="504"/>
            </a:xfrm>
          </p:grpSpPr>
          <p:grpSp>
            <p:nvGrpSpPr>
              <p:cNvPr id="12321" name="Group 108"/>
              <p:cNvGrpSpPr>
                <a:grpSpLocks/>
              </p:cNvGrpSpPr>
              <p:nvPr/>
            </p:nvGrpSpPr>
            <p:grpSpPr bwMode="auto">
              <a:xfrm>
                <a:off x="4012" y="2316"/>
                <a:ext cx="424" cy="504"/>
                <a:chOff x="4012" y="2316"/>
                <a:chExt cx="424" cy="504"/>
              </a:xfrm>
            </p:grpSpPr>
            <p:sp>
              <p:nvSpPr>
                <p:cNvPr id="12324" name="AutoShape 109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25" name="AutoShape 110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22" name="Oval 111"/>
              <p:cNvSpPr>
                <a:spLocks noChangeArrowheads="1"/>
              </p:cNvSpPr>
              <p:nvPr/>
            </p:nvSpPr>
            <p:spPr bwMode="auto">
              <a:xfrm>
                <a:off x="4140" y="2356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3" name="AutoShape 112"/>
              <p:cNvSpPr>
                <a:spLocks noChangeArrowheads="1"/>
              </p:cNvSpPr>
              <p:nvPr/>
            </p:nvSpPr>
            <p:spPr bwMode="auto">
              <a:xfrm>
                <a:off x="4064" y="2592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03281" name="Group 113"/>
          <p:cNvGrpSpPr>
            <a:grpSpLocks/>
          </p:cNvGrpSpPr>
          <p:nvPr/>
        </p:nvGrpSpPr>
        <p:grpSpPr bwMode="auto">
          <a:xfrm>
            <a:off x="5718176" y="2941220"/>
            <a:ext cx="549275" cy="3062288"/>
            <a:chOff x="2862" y="1556"/>
            <a:chExt cx="375" cy="1929"/>
          </a:xfrm>
        </p:grpSpPr>
        <p:sp>
          <p:nvSpPr>
            <p:cNvPr id="12308" name="Text Box 114"/>
            <p:cNvSpPr txBox="1">
              <a:spLocks noChangeArrowheads="1"/>
            </p:cNvSpPr>
            <p:nvPr/>
          </p:nvSpPr>
          <p:spPr bwMode="auto">
            <a:xfrm>
              <a:off x="2862" y="1556"/>
              <a:ext cx="375" cy="173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30</a:t>
              </a:r>
            </a:p>
          </p:txBody>
        </p:sp>
        <p:grpSp>
          <p:nvGrpSpPr>
            <p:cNvPr id="12309" name="Group 115"/>
            <p:cNvGrpSpPr>
              <a:grpSpLocks/>
            </p:cNvGrpSpPr>
            <p:nvPr/>
          </p:nvGrpSpPr>
          <p:grpSpPr bwMode="auto">
            <a:xfrm>
              <a:off x="2889" y="3168"/>
              <a:ext cx="317" cy="317"/>
              <a:chOff x="4341" y="2964"/>
              <a:chExt cx="452" cy="409"/>
            </a:xfrm>
          </p:grpSpPr>
          <p:grpSp>
            <p:nvGrpSpPr>
              <p:cNvPr id="12310" name="Group 116"/>
              <p:cNvGrpSpPr>
                <a:grpSpLocks/>
              </p:cNvGrpSpPr>
              <p:nvPr/>
            </p:nvGrpSpPr>
            <p:grpSpPr bwMode="auto">
              <a:xfrm>
                <a:off x="4343" y="3157"/>
                <a:ext cx="450" cy="216"/>
                <a:chOff x="4009" y="3157"/>
                <a:chExt cx="415" cy="216"/>
              </a:xfrm>
            </p:grpSpPr>
            <p:sp>
              <p:nvSpPr>
                <p:cNvPr id="12313" name="Freeform 117"/>
                <p:cNvSpPr>
                  <a:spLocks/>
                </p:cNvSpPr>
                <p:nvPr/>
              </p:nvSpPr>
              <p:spPr bwMode="auto">
                <a:xfrm>
                  <a:off x="4211" y="3158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0000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4" name="Rectangle 118"/>
                <p:cNvSpPr>
                  <a:spLocks noChangeArrowheads="1"/>
                </p:cNvSpPr>
                <p:nvPr/>
              </p:nvSpPr>
              <p:spPr bwMode="auto">
                <a:xfrm>
                  <a:off x="4206" y="3157"/>
                  <a:ext cx="218" cy="12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1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205" y="3248"/>
                  <a:ext cx="218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231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09" y="3248"/>
                  <a:ext cx="116" cy="13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2311" name="Oval 121"/>
              <p:cNvSpPr>
                <a:spLocks noChangeArrowheads="1"/>
              </p:cNvSpPr>
              <p:nvPr/>
            </p:nvSpPr>
            <p:spPr bwMode="auto">
              <a:xfrm>
                <a:off x="4432" y="2964"/>
                <a:ext cx="60" cy="55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12" name="Freeform 122"/>
              <p:cNvSpPr>
                <a:spLocks/>
              </p:cNvSpPr>
              <p:nvPr/>
            </p:nvSpPr>
            <p:spPr bwMode="auto">
              <a:xfrm>
                <a:off x="4341" y="3041"/>
                <a:ext cx="235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11 w 217"/>
                  <a:gd name="T13" fmla="*/ 183 h 332"/>
                  <a:gd name="T14" fmla="*/ 16 w 217"/>
                  <a:gd name="T15" fmla="*/ 186 h 332"/>
                  <a:gd name="T16" fmla="*/ 19 w 217"/>
                  <a:gd name="T17" fmla="*/ 186 h 332"/>
                  <a:gd name="T18" fmla="*/ 27 w 217"/>
                  <a:gd name="T19" fmla="*/ 186 h 332"/>
                  <a:gd name="T20" fmla="*/ 166 w 217"/>
                  <a:gd name="T21" fmla="*/ 331 h 332"/>
                  <a:gd name="T22" fmla="*/ 209 w 217"/>
                  <a:gd name="T23" fmla="*/ 159 h 332"/>
                  <a:gd name="T24" fmla="*/ 208 w 217"/>
                  <a:gd name="T25" fmla="*/ 155 h 332"/>
                  <a:gd name="T26" fmla="*/ 207 w 217"/>
                  <a:gd name="T27" fmla="*/ 152 h 332"/>
                  <a:gd name="T28" fmla="*/ 203 w 217"/>
                  <a:gd name="T29" fmla="*/ 149 h 332"/>
                  <a:gd name="T30" fmla="*/ 199 w 217"/>
                  <a:gd name="T31" fmla="*/ 147 h 332"/>
                  <a:gd name="T32" fmla="*/ 195 w 217"/>
                  <a:gd name="T33" fmla="*/ 145 h 332"/>
                  <a:gd name="T34" fmla="*/ 188 w 217"/>
                  <a:gd name="T35" fmla="*/ 145 h 332"/>
                  <a:gd name="T36" fmla="*/ 184 w 217"/>
                  <a:gd name="T37" fmla="*/ 145 h 332"/>
                  <a:gd name="T38" fmla="*/ 180 w 217"/>
                  <a:gd name="T39" fmla="*/ 145 h 332"/>
                  <a:gd name="T40" fmla="*/ 122 w 217"/>
                  <a:gd name="T41" fmla="*/ 84 h 332"/>
                  <a:gd name="T42" fmla="*/ 236 w 217"/>
                  <a:gd name="T43" fmla="*/ 104 h 332"/>
                  <a:gd name="T44" fmla="*/ 239 w 217"/>
                  <a:gd name="T45" fmla="*/ 103 h 332"/>
                  <a:gd name="T46" fmla="*/ 243 w 217"/>
                  <a:gd name="T47" fmla="*/ 103 h 332"/>
                  <a:gd name="T48" fmla="*/ 248 w 217"/>
                  <a:gd name="T49" fmla="*/ 100 h 332"/>
                  <a:gd name="T50" fmla="*/ 251 w 217"/>
                  <a:gd name="T51" fmla="*/ 97 h 332"/>
                  <a:gd name="T52" fmla="*/ 252 w 217"/>
                  <a:gd name="T53" fmla="*/ 93 h 332"/>
                  <a:gd name="T54" fmla="*/ 253 w 217"/>
                  <a:gd name="T55" fmla="*/ 88 h 332"/>
                  <a:gd name="T56" fmla="*/ 252 w 217"/>
                  <a:gd name="T57" fmla="*/ 83 h 332"/>
                  <a:gd name="T58" fmla="*/ 250 w 217"/>
                  <a:gd name="T59" fmla="*/ 79 h 332"/>
                  <a:gd name="T60" fmla="*/ 246 w 217"/>
                  <a:gd name="T61" fmla="*/ 76 h 332"/>
                  <a:gd name="T62" fmla="*/ 241 w 217"/>
                  <a:gd name="T63" fmla="*/ 73 h 332"/>
                  <a:gd name="T64" fmla="*/ 238 w 217"/>
                  <a:gd name="T65" fmla="*/ 72 h 332"/>
                  <a:gd name="T66" fmla="*/ 160 w 217"/>
                  <a:gd name="T67" fmla="*/ 72 h 332"/>
                  <a:gd name="T68" fmla="*/ 146 w 217"/>
                  <a:gd name="T69" fmla="*/ 47 h 332"/>
                  <a:gd name="T70" fmla="*/ 147 w 217"/>
                  <a:gd name="T71" fmla="*/ 41 h 332"/>
                  <a:gd name="T72" fmla="*/ 149 w 217"/>
                  <a:gd name="T73" fmla="*/ 34 h 332"/>
                  <a:gd name="T74" fmla="*/ 149 w 217"/>
                  <a:gd name="T75" fmla="*/ 27 h 332"/>
                  <a:gd name="T76" fmla="*/ 146 w 217"/>
                  <a:gd name="T77" fmla="*/ 21 h 332"/>
                  <a:gd name="T78" fmla="*/ 144 w 217"/>
                  <a:gd name="T79" fmla="*/ 17 h 332"/>
                  <a:gd name="T80" fmla="*/ 141 w 217"/>
                  <a:gd name="T81" fmla="*/ 12 h 332"/>
                  <a:gd name="T82" fmla="*/ 135 w 217"/>
                  <a:gd name="T83" fmla="*/ 8 h 332"/>
                  <a:gd name="T84" fmla="*/ 129 w 217"/>
                  <a:gd name="T85" fmla="*/ 4 h 332"/>
                  <a:gd name="T86" fmla="*/ 122 w 217"/>
                  <a:gd name="T87" fmla="*/ 1 h 332"/>
                  <a:gd name="T88" fmla="*/ 114 w 217"/>
                  <a:gd name="T89" fmla="*/ 0 h 332"/>
                  <a:gd name="T90" fmla="*/ 107 w 217"/>
                  <a:gd name="T91" fmla="*/ 0 h 332"/>
                  <a:gd name="T92" fmla="*/ 99 w 217"/>
                  <a:gd name="T93" fmla="*/ 1 h 332"/>
                  <a:gd name="T94" fmla="*/ 90 w 217"/>
                  <a:gd name="T95" fmla="*/ 3 h 332"/>
                  <a:gd name="T96" fmla="*/ 82 w 217"/>
                  <a:gd name="T97" fmla="*/ 7 h 332"/>
                  <a:gd name="T98" fmla="*/ 77 w 217"/>
                  <a:gd name="T99" fmla="*/ 13 h 332"/>
                  <a:gd name="T100" fmla="*/ 73 w 217"/>
                  <a:gd name="T101" fmla="*/ 19 h 332"/>
                  <a:gd name="T102" fmla="*/ 6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03" name="Line 123"/>
          <p:cNvSpPr>
            <a:spLocks noChangeShapeType="1"/>
          </p:cNvSpPr>
          <p:nvPr/>
        </p:nvSpPr>
        <p:spPr bwMode="auto">
          <a:xfrm>
            <a:off x="2828925" y="2117308"/>
            <a:ext cx="3900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24"/>
          <p:cNvSpPr>
            <a:spLocks noChangeShapeType="1"/>
          </p:cNvSpPr>
          <p:nvPr/>
        </p:nvSpPr>
        <p:spPr bwMode="auto">
          <a:xfrm>
            <a:off x="2973388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5" name="Line 125"/>
          <p:cNvSpPr>
            <a:spLocks noChangeShapeType="1"/>
          </p:cNvSpPr>
          <p:nvPr/>
        </p:nvSpPr>
        <p:spPr bwMode="auto">
          <a:xfrm>
            <a:off x="4070350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6" name="Line 126"/>
          <p:cNvSpPr>
            <a:spLocks noChangeShapeType="1"/>
          </p:cNvSpPr>
          <p:nvPr/>
        </p:nvSpPr>
        <p:spPr bwMode="auto">
          <a:xfrm>
            <a:off x="5168900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7" name="Line 127"/>
          <p:cNvSpPr>
            <a:spLocks noChangeShapeType="1"/>
          </p:cNvSpPr>
          <p:nvPr/>
        </p:nvSpPr>
        <p:spPr bwMode="auto">
          <a:xfrm>
            <a:off x="6264275" y="2071271"/>
            <a:ext cx="0" cy="9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05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92780" y="522066"/>
            <a:ext cx="8761413" cy="728662"/>
          </a:xfrm>
        </p:spPr>
        <p:txBody>
          <a:bodyPr vert="horz" lIns="0" tIns="45720" rIns="0" bIns="45720" rtlCol="0" anchor="ctr">
            <a:noAutofit/>
          </a:bodyPr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 Delay</a:t>
            </a:r>
          </a:p>
        </p:txBody>
      </p:sp>
      <p:sp>
        <p:nvSpPr>
          <p:cNvPr id="95846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781510" y="1393560"/>
            <a:ext cx="8229600" cy="5117599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Unfortunately, not all data hazards can be forwarded</a:t>
            </a:r>
          </a:p>
          <a:p>
            <a:pPr lvl="1" algn="just" eaLnBrk="1" hangingPunct="1"/>
            <a:r>
              <a:rPr lang="en-US" altLang="en-US" dirty="0" smtClean="0">
                <a:solidFill>
                  <a:srgbClr val="FF0000"/>
                </a:solidFill>
              </a:rPr>
              <a:t>Load</a:t>
            </a:r>
            <a:r>
              <a:rPr lang="en-US" altLang="en-US" dirty="0" smtClean="0"/>
              <a:t> has a delay that cannot be eliminated by forwarding</a:t>
            </a:r>
          </a:p>
          <a:p>
            <a:pPr algn="just" eaLnBrk="1" hangingPunct="1"/>
            <a:r>
              <a:rPr lang="en-US" altLang="en-US" dirty="0" smtClean="0"/>
              <a:t>In the example shown below …</a:t>
            </a:r>
          </a:p>
          <a:p>
            <a:pPr lvl="1" algn="just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LW</a:t>
            </a:r>
            <a:r>
              <a:rPr lang="en-US" altLang="en-US" dirty="0" smtClean="0"/>
              <a:t> instruction does not have data until end of CC4</a:t>
            </a:r>
          </a:p>
          <a:p>
            <a:pPr lvl="1" algn="just" eaLnBrk="1" hangingPunct="1"/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en-US" dirty="0" smtClean="0"/>
              <a:t> instruction wants data at beginning of CC4 - </a:t>
            </a:r>
            <a:r>
              <a:rPr lang="en-US" altLang="en-US" dirty="0" smtClean="0">
                <a:solidFill>
                  <a:srgbClr val="FF0000"/>
                </a:solidFill>
              </a:rPr>
              <a:t>NOT possible</a:t>
            </a:r>
          </a:p>
        </p:txBody>
      </p:sp>
      <p:grpSp>
        <p:nvGrpSpPr>
          <p:cNvPr id="958662" name="Group 198"/>
          <p:cNvGrpSpPr>
            <a:grpSpLocks/>
          </p:cNvGrpSpPr>
          <p:nvPr/>
        </p:nvGrpSpPr>
        <p:grpSpPr bwMode="auto">
          <a:xfrm>
            <a:off x="2339976" y="3565525"/>
            <a:ext cx="7104063" cy="2698750"/>
            <a:chOff x="514" y="2246"/>
            <a:chExt cx="4475" cy="1700"/>
          </a:xfrm>
        </p:grpSpPr>
        <p:sp>
          <p:nvSpPr>
            <p:cNvPr id="53257" name="Rectangle 2"/>
            <p:cNvSpPr>
              <a:spLocks noChangeArrowheads="1"/>
            </p:cNvSpPr>
            <p:nvPr/>
          </p:nvSpPr>
          <p:spPr bwMode="auto">
            <a:xfrm>
              <a:off x="3133" y="2534"/>
              <a:ext cx="106" cy="231"/>
            </a:xfrm>
            <a:prstGeom prst="rect">
              <a:avLst/>
            </a:prstGeom>
            <a:solidFill>
              <a:srgbClr val="A8C1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8" name="Text Box 3"/>
            <p:cNvSpPr txBox="1">
              <a:spLocks noChangeArrowheads="1"/>
            </p:cNvSpPr>
            <p:nvPr/>
          </p:nvSpPr>
          <p:spPr bwMode="auto">
            <a:xfrm>
              <a:off x="3027" y="2534"/>
              <a:ext cx="213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DM</a:t>
              </a:r>
            </a:p>
          </p:txBody>
        </p:sp>
        <p:sp>
          <p:nvSpPr>
            <p:cNvPr id="53259" name="Line 6"/>
            <p:cNvSpPr>
              <a:spLocks noChangeShapeType="1"/>
            </p:cNvSpPr>
            <p:nvPr/>
          </p:nvSpPr>
          <p:spPr bwMode="auto">
            <a:xfrm>
              <a:off x="620" y="230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0" name="Line 7"/>
            <p:cNvSpPr>
              <a:spLocks noChangeShapeType="1"/>
            </p:cNvSpPr>
            <p:nvPr/>
          </p:nvSpPr>
          <p:spPr bwMode="auto">
            <a:xfrm>
              <a:off x="589" y="2341"/>
              <a:ext cx="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61" name="Text Box 8"/>
            <p:cNvSpPr txBox="1">
              <a:spLocks noChangeArrowheads="1"/>
            </p:cNvSpPr>
            <p:nvPr/>
          </p:nvSpPr>
          <p:spPr bwMode="auto">
            <a:xfrm>
              <a:off x="753" y="2246"/>
              <a:ext cx="87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Time (cycles)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2" name="Text Box 9"/>
            <p:cNvSpPr txBox="1">
              <a:spLocks noChangeArrowheads="1"/>
            </p:cNvSpPr>
            <p:nvPr/>
          </p:nvSpPr>
          <p:spPr bwMode="auto">
            <a:xfrm rot="-5400000">
              <a:off x="1" y="2961"/>
              <a:ext cx="123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Program Order</a:t>
              </a:r>
            </a:p>
          </p:txBody>
        </p:sp>
        <p:grpSp>
          <p:nvGrpSpPr>
            <p:cNvPr id="53263" name="Group 10"/>
            <p:cNvGrpSpPr>
              <a:grpSpLocks/>
            </p:cNvGrpSpPr>
            <p:nvPr/>
          </p:nvGrpSpPr>
          <p:grpSpPr bwMode="auto">
            <a:xfrm>
              <a:off x="2202" y="2304"/>
              <a:ext cx="2606" cy="1642"/>
              <a:chOff x="2227" y="1757"/>
              <a:chExt cx="2823" cy="2189"/>
            </a:xfrm>
          </p:grpSpPr>
          <p:sp>
            <p:nvSpPr>
              <p:cNvPr id="53437" name="Line 11"/>
              <p:cNvSpPr>
                <a:spLocks noChangeShapeType="1"/>
              </p:cNvSpPr>
              <p:nvPr/>
            </p:nvSpPr>
            <p:spPr bwMode="auto">
              <a:xfrm>
                <a:off x="2227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38" name="Line 12"/>
              <p:cNvSpPr>
                <a:spLocks noChangeShapeType="1"/>
              </p:cNvSpPr>
              <p:nvPr/>
            </p:nvSpPr>
            <p:spPr bwMode="auto">
              <a:xfrm>
                <a:off x="263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39" name="Line 13"/>
              <p:cNvSpPr>
                <a:spLocks noChangeShapeType="1"/>
              </p:cNvSpPr>
              <p:nvPr/>
            </p:nvSpPr>
            <p:spPr bwMode="auto">
              <a:xfrm>
                <a:off x="3034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0" name="Line 14"/>
              <p:cNvSpPr>
                <a:spLocks noChangeShapeType="1"/>
              </p:cNvSpPr>
              <p:nvPr/>
            </p:nvSpPr>
            <p:spPr bwMode="auto">
              <a:xfrm>
                <a:off x="3432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1" name="Line 15"/>
              <p:cNvSpPr>
                <a:spLocks noChangeShapeType="1"/>
              </p:cNvSpPr>
              <p:nvPr/>
            </p:nvSpPr>
            <p:spPr bwMode="auto">
              <a:xfrm>
                <a:off x="384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2" name="Line 16"/>
              <p:cNvSpPr>
                <a:spLocks noChangeShapeType="1"/>
              </p:cNvSpPr>
              <p:nvPr/>
            </p:nvSpPr>
            <p:spPr bwMode="auto">
              <a:xfrm>
                <a:off x="4243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3" name="Line 17"/>
              <p:cNvSpPr>
                <a:spLocks noChangeShapeType="1"/>
              </p:cNvSpPr>
              <p:nvPr/>
            </p:nvSpPr>
            <p:spPr bwMode="auto">
              <a:xfrm>
                <a:off x="4646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444" name="Line 18"/>
              <p:cNvSpPr>
                <a:spLocks noChangeShapeType="1"/>
              </p:cNvSpPr>
              <p:nvPr/>
            </p:nvSpPr>
            <p:spPr bwMode="auto">
              <a:xfrm>
                <a:off x="5050" y="1757"/>
                <a:ext cx="0" cy="2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3264" name="Text Box 19"/>
            <p:cNvSpPr txBox="1">
              <a:spLocks noChangeArrowheads="1"/>
            </p:cNvSpPr>
            <p:nvPr/>
          </p:nvSpPr>
          <p:spPr bwMode="auto">
            <a:xfrm>
              <a:off x="2255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CC2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5" name="Text Box 21"/>
            <p:cNvSpPr txBox="1">
              <a:spLocks noChangeArrowheads="1"/>
            </p:cNvSpPr>
            <p:nvPr/>
          </p:nvSpPr>
          <p:spPr bwMode="auto">
            <a:xfrm>
              <a:off x="858" y="2908"/>
              <a:ext cx="93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and	$4,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$5</a:t>
              </a:r>
            </a:p>
          </p:txBody>
        </p:sp>
        <p:grpSp>
          <p:nvGrpSpPr>
            <p:cNvPr id="53266" name="Group 22"/>
            <p:cNvGrpSpPr>
              <a:grpSpLocks/>
            </p:cNvGrpSpPr>
            <p:nvPr/>
          </p:nvGrpSpPr>
          <p:grpSpPr bwMode="auto">
            <a:xfrm>
              <a:off x="2218" y="2477"/>
              <a:ext cx="372" cy="719"/>
              <a:chOff x="2256" y="2103"/>
              <a:chExt cx="403" cy="719"/>
            </a:xfrm>
          </p:grpSpPr>
          <p:grpSp>
            <p:nvGrpSpPr>
              <p:cNvPr id="53420" name="Group 23"/>
              <p:cNvGrpSpPr>
                <a:grpSpLocks/>
              </p:cNvGrpSpPr>
              <p:nvPr/>
            </p:nvGrpSpPr>
            <p:grpSpPr bwMode="auto">
              <a:xfrm>
                <a:off x="2256" y="2103"/>
                <a:ext cx="403" cy="345"/>
                <a:chOff x="2256" y="2102"/>
                <a:chExt cx="403" cy="345"/>
              </a:xfrm>
            </p:grpSpPr>
            <p:sp>
              <p:nvSpPr>
                <p:cNvPr id="53427" name="Rectangle 24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428" name="Freeform 25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429" name="Group 26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343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3431" name="Freeform 28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343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35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36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43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3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421" name="Group 34"/>
              <p:cNvGrpSpPr>
                <a:grpSpLocks/>
              </p:cNvGrpSpPr>
              <p:nvPr/>
            </p:nvGrpSpPr>
            <p:grpSpPr bwMode="auto">
              <a:xfrm>
                <a:off x="2313" y="2477"/>
                <a:ext cx="346" cy="345"/>
                <a:chOff x="1910" y="2102"/>
                <a:chExt cx="346" cy="345"/>
              </a:xfrm>
            </p:grpSpPr>
            <p:sp>
              <p:nvSpPr>
                <p:cNvPr id="53422" name="Line 35"/>
                <p:cNvSpPr>
                  <a:spLocks noChangeShapeType="1"/>
                </p:cNvSpPr>
                <p:nvPr/>
              </p:nvSpPr>
              <p:spPr bwMode="auto">
                <a:xfrm>
                  <a:off x="2141" y="2275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23" name="Rectangle 36"/>
                <p:cNvSpPr>
                  <a:spLocks noChangeArrowheads="1"/>
                </p:cNvSpPr>
                <p:nvPr/>
              </p:nvSpPr>
              <p:spPr bwMode="auto">
                <a:xfrm>
                  <a:off x="219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3424" name="Group 37"/>
                <p:cNvGrpSpPr>
                  <a:grpSpLocks/>
                </p:cNvGrpSpPr>
                <p:nvPr/>
              </p:nvGrpSpPr>
              <p:grpSpPr bwMode="auto">
                <a:xfrm>
                  <a:off x="1910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42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2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IF</a:t>
                    </a:r>
                  </a:p>
                </p:txBody>
              </p:sp>
            </p:grpSp>
          </p:grpSp>
        </p:grpSp>
        <p:sp>
          <p:nvSpPr>
            <p:cNvPr id="53267" name="Text Box 40"/>
            <p:cNvSpPr txBox="1">
              <a:spLocks noChangeArrowheads="1"/>
            </p:cNvSpPr>
            <p:nvPr/>
          </p:nvSpPr>
          <p:spPr bwMode="auto">
            <a:xfrm>
              <a:off x="2628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CC3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68" name="Text Box 42"/>
            <p:cNvSpPr txBox="1">
              <a:spLocks noChangeArrowheads="1"/>
            </p:cNvSpPr>
            <p:nvPr/>
          </p:nvSpPr>
          <p:spPr bwMode="auto">
            <a:xfrm>
              <a:off x="858" y="3283"/>
              <a:ext cx="9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or	$6, $3,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grpSp>
          <p:nvGrpSpPr>
            <p:cNvPr id="53269" name="Group 43"/>
            <p:cNvGrpSpPr>
              <a:grpSpLocks/>
            </p:cNvGrpSpPr>
            <p:nvPr/>
          </p:nvGrpSpPr>
          <p:grpSpPr bwMode="auto">
            <a:xfrm>
              <a:off x="2590" y="2477"/>
              <a:ext cx="372" cy="1093"/>
              <a:chOff x="2659" y="2103"/>
              <a:chExt cx="403" cy="1093"/>
            </a:xfrm>
          </p:grpSpPr>
          <p:grpSp>
            <p:nvGrpSpPr>
              <p:cNvPr id="53394" name="Group 44"/>
              <p:cNvGrpSpPr>
                <a:grpSpLocks/>
              </p:cNvGrpSpPr>
              <p:nvPr/>
            </p:nvGrpSpPr>
            <p:grpSpPr bwMode="auto">
              <a:xfrm>
                <a:off x="2659" y="2103"/>
                <a:ext cx="403" cy="345"/>
                <a:chOff x="2659" y="2102"/>
                <a:chExt cx="403" cy="345"/>
              </a:xfrm>
            </p:grpSpPr>
            <p:grpSp>
              <p:nvGrpSpPr>
                <p:cNvPr id="53412" name="Group 45"/>
                <p:cNvGrpSpPr>
                  <a:grpSpLocks/>
                </p:cNvGrpSpPr>
                <p:nvPr/>
              </p:nvGrpSpPr>
              <p:grpSpPr bwMode="auto">
                <a:xfrm>
                  <a:off x="2659" y="2131"/>
                  <a:ext cx="346" cy="288"/>
                  <a:chOff x="2659" y="2131"/>
                  <a:chExt cx="346" cy="288"/>
                </a:xfrm>
              </p:grpSpPr>
              <p:sp>
                <p:nvSpPr>
                  <p:cNvPr id="53415" name="Freeform 46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46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204 w 259"/>
                      <a:gd name="T11" fmla="*/ 58 h 288"/>
                      <a:gd name="T12" fmla="*/ 204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9CB8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416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341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1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9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41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746" y="2218"/>
                  <a:ext cx="201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en-US" sz="1200">
                      <a:latin typeface="Arial Narrow" panose="020B0606020202030204" pitchFamily="34" charset="0"/>
                    </a:rPr>
                    <a:t>ALU</a:t>
                  </a:r>
                </a:p>
              </p:txBody>
            </p:sp>
            <p:sp>
              <p:nvSpPr>
                <p:cNvPr id="53414" name="Rectangle 52"/>
                <p:cNvSpPr>
                  <a:spLocks noChangeArrowheads="1"/>
                </p:cNvSpPr>
                <p:nvPr/>
              </p:nvSpPr>
              <p:spPr bwMode="auto">
                <a:xfrm>
                  <a:off x="3005" y="2102"/>
                  <a:ext cx="57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3395" name="Group 53"/>
              <p:cNvGrpSpPr>
                <a:grpSpLocks/>
              </p:cNvGrpSpPr>
              <p:nvPr/>
            </p:nvGrpSpPr>
            <p:grpSpPr bwMode="auto">
              <a:xfrm>
                <a:off x="2659" y="2477"/>
                <a:ext cx="403" cy="345"/>
                <a:chOff x="2256" y="2102"/>
                <a:chExt cx="403" cy="345"/>
              </a:xfrm>
            </p:grpSpPr>
            <p:sp>
              <p:nvSpPr>
                <p:cNvPr id="53402" name="Rectangle 54"/>
                <p:cNvSpPr>
                  <a:spLocks noChangeArrowheads="1"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403" name="Freeform 55"/>
                <p:cNvSpPr>
                  <a:spLocks/>
                </p:cNvSpPr>
                <p:nvPr/>
              </p:nvSpPr>
              <p:spPr bwMode="auto">
                <a:xfrm>
                  <a:off x="2429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404" name="Group 56"/>
                <p:cNvGrpSpPr>
                  <a:grpSpLocks/>
                </p:cNvGrpSpPr>
                <p:nvPr/>
              </p:nvGrpSpPr>
              <p:grpSpPr bwMode="auto">
                <a:xfrm>
                  <a:off x="2256" y="2102"/>
                  <a:ext cx="403" cy="345"/>
                  <a:chOff x="2256" y="2102"/>
                  <a:chExt cx="403" cy="345"/>
                </a:xfrm>
              </p:grpSpPr>
              <p:sp>
                <p:nvSpPr>
                  <p:cNvPr id="5340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3" y="2159"/>
                    <a:ext cx="231" cy="23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400"/>
                      <a:t>Reg</a:t>
                    </a:r>
                  </a:p>
                </p:txBody>
              </p:sp>
              <p:sp>
                <p:nvSpPr>
                  <p:cNvPr id="53406" name="Freeform 58"/>
                  <p:cNvSpPr>
                    <a:spLocks/>
                  </p:cNvSpPr>
                  <p:nvPr/>
                </p:nvSpPr>
                <p:spPr bwMode="auto">
                  <a:xfrm>
                    <a:off x="2285" y="2217"/>
                    <a:ext cx="28" cy="58"/>
                  </a:xfrm>
                  <a:custGeom>
                    <a:avLst/>
                    <a:gdLst>
                      <a:gd name="T0" fmla="*/ 0 w 57"/>
                      <a:gd name="T1" fmla="*/ 59 h 57"/>
                      <a:gd name="T2" fmla="*/ 0 w 57"/>
                      <a:gd name="T3" fmla="*/ 0 h 57"/>
                      <a:gd name="T4" fmla="*/ 14 w 57"/>
                      <a:gd name="T5" fmla="*/ 0 h 5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57">
                        <a:moveTo>
                          <a:pt x="0" y="57"/>
                        </a:moveTo>
                        <a:lnTo>
                          <a:pt x="0" y="0"/>
                        </a:lnTo>
                        <a:lnTo>
                          <a:pt x="57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5340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544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5341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41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40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2102"/>
                    <a:ext cx="58" cy="34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0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396" name="Group 64"/>
              <p:cNvGrpSpPr>
                <a:grpSpLocks/>
              </p:cNvGrpSpPr>
              <p:nvPr/>
            </p:nvGrpSpPr>
            <p:grpSpPr bwMode="auto">
              <a:xfrm>
                <a:off x="2716" y="2851"/>
                <a:ext cx="346" cy="345"/>
                <a:chOff x="1910" y="2102"/>
                <a:chExt cx="346" cy="345"/>
              </a:xfrm>
            </p:grpSpPr>
            <p:sp>
              <p:nvSpPr>
                <p:cNvPr id="53397" name="Line 65"/>
                <p:cNvSpPr>
                  <a:spLocks noChangeShapeType="1"/>
                </p:cNvSpPr>
                <p:nvPr/>
              </p:nvSpPr>
              <p:spPr bwMode="auto">
                <a:xfrm>
                  <a:off x="2141" y="2275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98" name="Rectangle 66"/>
                <p:cNvSpPr>
                  <a:spLocks noChangeArrowheads="1"/>
                </p:cNvSpPr>
                <p:nvPr/>
              </p:nvSpPr>
              <p:spPr bwMode="auto">
                <a:xfrm>
                  <a:off x="219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53399" name="Group 67"/>
                <p:cNvGrpSpPr>
                  <a:grpSpLocks/>
                </p:cNvGrpSpPr>
                <p:nvPr/>
              </p:nvGrpSpPr>
              <p:grpSpPr bwMode="auto">
                <a:xfrm>
                  <a:off x="1910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400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40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IF</a:t>
                    </a:r>
                  </a:p>
                </p:txBody>
              </p:sp>
            </p:grpSp>
          </p:grpSp>
        </p:grpSp>
        <p:sp>
          <p:nvSpPr>
            <p:cNvPr id="53270" name="Text Box 70"/>
            <p:cNvSpPr txBox="1">
              <a:spLocks noChangeArrowheads="1"/>
            </p:cNvSpPr>
            <p:nvPr/>
          </p:nvSpPr>
          <p:spPr bwMode="auto">
            <a:xfrm>
              <a:off x="3744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CC6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1" name="Group 71"/>
            <p:cNvGrpSpPr>
              <a:grpSpLocks/>
            </p:cNvGrpSpPr>
            <p:nvPr/>
          </p:nvGrpSpPr>
          <p:grpSpPr bwMode="auto">
            <a:xfrm>
              <a:off x="3716" y="2908"/>
              <a:ext cx="267" cy="231"/>
              <a:chOff x="3465" y="2159"/>
              <a:chExt cx="289" cy="231"/>
            </a:xfrm>
          </p:grpSpPr>
          <p:sp>
            <p:nvSpPr>
              <p:cNvPr id="53389" name="Rectangle 72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90" name="Group 73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9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92" name="Freeform 75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93" name="Line 76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2" name="Group 77"/>
            <p:cNvGrpSpPr>
              <a:grpSpLocks/>
            </p:cNvGrpSpPr>
            <p:nvPr/>
          </p:nvGrpSpPr>
          <p:grpSpPr bwMode="auto">
            <a:xfrm>
              <a:off x="3716" y="3225"/>
              <a:ext cx="373" cy="345"/>
              <a:chOff x="3062" y="2102"/>
              <a:chExt cx="404" cy="345"/>
            </a:xfrm>
          </p:grpSpPr>
          <p:sp>
            <p:nvSpPr>
              <p:cNvPr id="53381" name="Line 78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82" name="Group 79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83" name="Group 80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8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88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84" name="Rectangle 83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85" name="Freeform 84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86" name="Line 85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3" name="Group 86"/>
            <p:cNvGrpSpPr>
              <a:grpSpLocks/>
            </p:cNvGrpSpPr>
            <p:nvPr/>
          </p:nvGrpSpPr>
          <p:grpSpPr bwMode="auto">
            <a:xfrm>
              <a:off x="3716" y="3600"/>
              <a:ext cx="372" cy="345"/>
              <a:chOff x="2659" y="2102"/>
              <a:chExt cx="403" cy="345"/>
            </a:xfrm>
          </p:grpSpPr>
          <p:grpSp>
            <p:nvGrpSpPr>
              <p:cNvPr id="53373" name="Group 87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76" name="Freeform 88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77" name="Line 89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78" name="Group 90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79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8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74" name="Text Box 93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75" name="Rectangle 94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3274" name="Text Box 95"/>
            <p:cNvSpPr txBox="1">
              <a:spLocks noChangeArrowheads="1"/>
            </p:cNvSpPr>
            <p:nvPr/>
          </p:nvSpPr>
          <p:spPr bwMode="auto">
            <a:xfrm>
              <a:off x="4116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CC7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5" name="Group 96"/>
            <p:cNvGrpSpPr>
              <a:grpSpLocks/>
            </p:cNvGrpSpPr>
            <p:nvPr/>
          </p:nvGrpSpPr>
          <p:grpSpPr bwMode="auto">
            <a:xfrm>
              <a:off x="4088" y="3282"/>
              <a:ext cx="267" cy="231"/>
              <a:chOff x="3465" y="2159"/>
              <a:chExt cx="289" cy="231"/>
            </a:xfrm>
          </p:grpSpPr>
          <p:sp>
            <p:nvSpPr>
              <p:cNvPr id="53368" name="Rectangle 9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69" name="Group 9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7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71" name="Freeform 100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72" name="Line 10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76" name="Group 102"/>
            <p:cNvGrpSpPr>
              <a:grpSpLocks/>
            </p:cNvGrpSpPr>
            <p:nvPr/>
          </p:nvGrpSpPr>
          <p:grpSpPr bwMode="auto">
            <a:xfrm>
              <a:off x="4088" y="3600"/>
              <a:ext cx="373" cy="345"/>
              <a:chOff x="3062" y="2102"/>
              <a:chExt cx="404" cy="345"/>
            </a:xfrm>
          </p:grpSpPr>
          <p:sp>
            <p:nvSpPr>
              <p:cNvPr id="53360" name="Line 103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61" name="Group 104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62" name="Group 105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6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6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63" name="Rectangle 108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64" name="Freeform 109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65" name="Line 110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3277" name="Text Box 111"/>
            <p:cNvSpPr txBox="1">
              <a:spLocks noChangeArrowheads="1"/>
            </p:cNvSpPr>
            <p:nvPr/>
          </p:nvSpPr>
          <p:spPr bwMode="auto">
            <a:xfrm>
              <a:off x="4489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CC8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78" name="Group 112"/>
            <p:cNvGrpSpPr>
              <a:grpSpLocks/>
            </p:cNvGrpSpPr>
            <p:nvPr/>
          </p:nvGrpSpPr>
          <p:grpSpPr bwMode="auto">
            <a:xfrm>
              <a:off x="4460" y="3657"/>
              <a:ext cx="267" cy="231"/>
              <a:chOff x="3465" y="2159"/>
              <a:chExt cx="289" cy="231"/>
            </a:xfrm>
          </p:grpSpPr>
          <p:sp>
            <p:nvSpPr>
              <p:cNvPr id="53355" name="Rectangle 113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56" name="Group 114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57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58" name="Freeform 116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59" name="Line 117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3279" name="Text Box 119"/>
            <p:cNvSpPr txBox="1">
              <a:spLocks noChangeArrowheads="1"/>
            </p:cNvSpPr>
            <p:nvPr/>
          </p:nvSpPr>
          <p:spPr bwMode="auto">
            <a:xfrm>
              <a:off x="850" y="2534"/>
              <a:ext cx="93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lw	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20($1)</a:t>
              </a:r>
            </a:p>
          </p:txBody>
        </p:sp>
        <p:grpSp>
          <p:nvGrpSpPr>
            <p:cNvPr id="53280" name="Group 120"/>
            <p:cNvGrpSpPr>
              <a:grpSpLocks/>
            </p:cNvGrpSpPr>
            <p:nvPr/>
          </p:nvGrpSpPr>
          <p:grpSpPr bwMode="auto">
            <a:xfrm>
              <a:off x="1899" y="2477"/>
              <a:ext cx="319" cy="345"/>
              <a:chOff x="1910" y="2102"/>
              <a:chExt cx="346" cy="345"/>
            </a:xfrm>
          </p:grpSpPr>
          <p:sp>
            <p:nvSpPr>
              <p:cNvPr id="53350" name="Line 121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51" name="Rectangle 122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52" name="Group 123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3353" name="Rectangle 124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5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IF</a:t>
                  </a:r>
                </a:p>
              </p:txBody>
            </p:sp>
          </p:grpSp>
        </p:grpSp>
        <p:sp>
          <p:nvSpPr>
            <p:cNvPr id="53281" name="Text Box 126"/>
            <p:cNvSpPr txBox="1">
              <a:spLocks noChangeArrowheads="1"/>
            </p:cNvSpPr>
            <p:nvPr/>
          </p:nvSpPr>
          <p:spPr bwMode="auto">
            <a:xfrm>
              <a:off x="1883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CC1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82" name="Text Box 127"/>
            <p:cNvSpPr txBox="1">
              <a:spLocks noChangeArrowheads="1"/>
            </p:cNvSpPr>
            <p:nvPr/>
          </p:nvSpPr>
          <p:spPr bwMode="auto">
            <a:xfrm>
              <a:off x="3000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CC4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3283" name="Text Box 128"/>
            <p:cNvSpPr txBox="1">
              <a:spLocks noChangeArrowheads="1"/>
            </p:cNvSpPr>
            <p:nvPr/>
          </p:nvSpPr>
          <p:spPr bwMode="auto">
            <a:xfrm>
              <a:off x="859" y="3658"/>
              <a:ext cx="93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mic Sans MS" panose="030F0702030302020204" pitchFamily="66" charset="0"/>
                </a:rPr>
                <a:t>add	$7,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  <a:r>
                <a:rPr lang="en-US" altLang="en-US" sz="1600">
                  <a:latin typeface="Comic Sans MS" panose="030F0702030302020204" pitchFamily="66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Comic Sans MS" panose="030F0702030302020204" pitchFamily="66" charset="0"/>
                </a:rPr>
                <a:t>$2</a:t>
              </a:r>
            </a:p>
          </p:txBody>
        </p:sp>
        <p:sp>
          <p:nvSpPr>
            <p:cNvPr id="53284" name="Line 129"/>
            <p:cNvSpPr>
              <a:spLocks noChangeShapeType="1"/>
            </p:cNvSpPr>
            <p:nvPr/>
          </p:nvSpPr>
          <p:spPr bwMode="auto">
            <a:xfrm>
              <a:off x="3240" y="2650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Rectangle 130"/>
            <p:cNvSpPr>
              <a:spLocks noChangeArrowheads="1"/>
            </p:cNvSpPr>
            <p:nvPr/>
          </p:nvSpPr>
          <p:spPr bwMode="auto">
            <a:xfrm>
              <a:off x="3294" y="2477"/>
              <a:ext cx="53" cy="34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6" name="Freeform 131"/>
            <p:cNvSpPr>
              <a:spLocks/>
            </p:cNvSpPr>
            <p:nvPr/>
          </p:nvSpPr>
          <p:spPr bwMode="auto">
            <a:xfrm>
              <a:off x="3001" y="2505"/>
              <a:ext cx="293" cy="144"/>
            </a:xfrm>
            <a:custGeom>
              <a:avLst/>
              <a:gdLst>
                <a:gd name="T0" fmla="*/ 0 w 317"/>
                <a:gd name="T1" fmla="*/ 144 h 144"/>
                <a:gd name="T2" fmla="*/ 0 w 317"/>
                <a:gd name="T3" fmla="*/ 0 h 144"/>
                <a:gd name="T4" fmla="*/ 246 w 317"/>
                <a:gd name="T5" fmla="*/ 0 h 144"/>
                <a:gd name="T6" fmla="*/ 246 w 317"/>
                <a:gd name="T7" fmla="*/ 87 h 144"/>
                <a:gd name="T8" fmla="*/ 271 w 317"/>
                <a:gd name="T9" fmla="*/ 87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7" h="144">
                  <a:moveTo>
                    <a:pt x="0" y="144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87"/>
                  </a:lnTo>
                  <a:lnTo>
                    <a:pt x="317" y="8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7" name="Line 132"/>
            <p:cNvSpPr>
              <a:spLocks noChangeShapeType="1"/>
            </p:cNvSpPr>
            <p:nvPr/>
          </p:nvSpPr>
          <p:spPr bwMode="auto">
            <a:xfrm>
              <a:off x="2974" y="2650"/>
              <a:ext cx="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288" name="Group 133"/>
            <p:cNvGrpSpPr>
              <a:grpSpLocks/>
            </p:cNvGrpSpPr>
            <p:nvPr/>
          </p:nvGrpSpPr>
          <p:grpSpPr bwMode="auto">
            <a:xfrm>
              <a:off x="2974" y="2851"/>
              <a:ext cx="372" cy="345"/>
              <a:chOff x="2659" y="2102"/>
              <a:chExt cx="403" cy="345"/>
            </a:xfrm>
          </p:grpSpPr>
          <p:grpSp>
            <p:nvGrpSpPr>
              <p:cNvPr id="53342" name="Group 134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45" name="Freeform 135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46" name="Line 136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47" name="Group 137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4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43" name="Text Box 140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44" name="Rectangle 141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289" name="Group 142"/>
            <p:cNvGrpSpPr>
              <a:grpSpLocks/>
            </p:cNvGrpSpPr>
            <p:nvPr/>
          </p:nvGrpSpPr>
          <p:grpSpPr bwMode="auto">
            <a:xfrm>
              <a:off x="2974" y="3225"/>
              <a:ext cx="372" cy="345"/>
              <a:chOff x="2256" y="2102"/>
              <a:chExt cx="403" cy="345"/>
            </a:xfrm>
          </p:grpSpPr>
          <p:sp>
            <p:nvSpPr>
              <p:cNvPr id="53332" name="Rectangle 143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333" name="Freeform 144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3334" name="Group 145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3335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36" name="Freeform 147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337" name="Group 148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40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1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338" name="Rectangle 151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39" name="Line 152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0" name="Group 153"/>
            <p:cNvGrpSpPr>
              <a:grpSpLocks/>
            </p:cNvGrpSpPr>
            <p:nvPr/>
          </p:nvGrpSpPr>
          <p:grpSpPr bwMode="auto">
            <a:xfrm>
              <a:off x="3027" y="3600"/>
              <a:ext cx="319" cy="345"/>
              <a:chOff x="1910" y="2102"/>
              <a:chExt cx="346" cy="345"/>
            </a:xfrm>
          </p:grpSpPr>
          <p:sp>
            <p:nvSpPr>
              <p:cNvPr id="53327" name="Line 154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8" name="Rectangle 155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29" name="Group 156"/>
              <p:cNvGrpSpPr>
                <a:grpSpLocks/>
              </p:cNvGrpSpPr>
              <p:nvPr/>
            </p:nvGrpSpPr>
            <p:grpSpPr bwMode="auto">
              <a:xfrm>
                <a:off x="1910" y="2159"/>
                <a:ext cx="231" cy="231"/>
                <a:chOff x="1910" y="3139"/>
                <a:chExt cx="231" cy="231"/>
              </a:xfrm>
            </p:grpSpPr>
            <p:sp>
              <p:nvSpPr>
                <p:cNvPr id="53330" name="Rectangle 157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31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IF</a:t>
                  </a:r>
                </a:p>
              </p:txBody>
            </p:sp>
          </p:grpSp>
        </p:grpSp>
        <p:sp>
          <p:nvSpPr>
            <p:cNvPr id="53291" name="Text Box 159"/>
            <p:cNvSpPr txBox="1">
              <a:spLocks noChangeArrowheads="1"/>
            </p:cNvSpPr>
            <p:nvPr/>
          </p:nvSpPr>
          <p:spPr bwMode="auto">
            <a:xfrm>
              <a:off x="3372" y="2246"/>
              <a:ext cx="26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mic Sans MS" panose="030F0702030302020204" pitchFamily="66" charset="0"/>
                </a:rPr>
                <a:t>CC5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pSp>
          <p:nvGrpSpPr>
            <p:cNvPr id="53292" name="Group 160"/>
            <p:cNvGrpSpPr>
              <a:grpSpLocks/>
            </p:cNvGrpSpPr>
            <p:nvPr/>
          </p:nvGrpSpPr>
          <p:grpSpPr bwMode="auto">
            <a:xfrm>
              <a:off x="3344" y="2534"/>
              <a:ext cx="267" cy="231"/>
              <a:chOff x="3465" y="2159"/>
              <a:chExt cx="289" cy="231"/>
            </a:xfrm>
          </p:grpSpPr>
          <p:sp>
            <p:nvSpPr>
              <p:cNvPr id="53322" name="Rectangle 161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323" name="Group 162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1"/>
                <a:chOff x="3465" y="2159"/>
                <a:chExt cx="289" cy="231"/>
              </a:xfrm>
            </p:grpSpPr>
            <p:sp>
              <p:nvSpPr>
                <p:cNvPr id="53324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25" name="Freeform 164"/>
                <p:cNvSpPr>
                  <a:spLocks/>
                </p:cNvSpPr>
                <p:nvPr/>
              </p:nvSpPr>
              <p:spPr bwMode="auto">
                <a:xfrm flipH="1">
                  <a:off x="3523" y="2159"/>
                  <a:ext cx="115" cy="231"/>
                </a:xfrm>
                <a:custGeom>
                  <a:avLst/>
                  <a:gdLst>
                    <a:gd name="T0" fmla="*/ 0 w 115"/>
                    <a:gd name="T1" fmla="*/ 0 h 231"/>
                    <a:gd name="T2" fmla="*/ 115 w 115"/>
                    <a:gd name="T3" fmla="*/ 0 h 231"/>
                    <a:gd name="T4" fmla="*/ 115 w 115"/>
                    <a:gd name="T5" fmla="*/ 231 h 231"/>
                    <a:gd name="T6" fmla="*/ 0 w 115"/>
                    <a:gd name="T7" fmla="*/ 231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26" name="Line 165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3" name="Group 166"/>
            <p:cNvGrpSpPr>
              <a:grpSpLocks/>
            </p:cNvGrpSpPr>
            <p:nvPr/>
          </p:nvGrpSpPr>
          <p:grpSpPr bwMode="auto">
            <a:xfrm>
              <a:off x="3344" y="2851"/>
              <a:ext cx="373" cy="345"/>
              <a:chOff x="3062" y="2102"/>
              <a:chExt cx="404" cy="345"/>
            </a:xfrm>
          </p:grpSpPr>
          <p:sp>
            <p:nvSpPr>
              <p:cNvPr id="53314" name="Line 167"/>
              <p:cNvSpPr>
                <a:spLocks noChangeShapeType="1"/>
              </p:cNvSpPr>
              <p:nvPr/>
            </p:nvSpPr>
            <p:spPr bwMode="auto">
              <a:xfrm>
                <a:off x="3350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315" name="Group 168"/>
              <p:cNvGrpSpPr>
                <a:grpSpLocks/>
              </p:cNvGrpSpPr>
              <p:nvPr/>
            </p:nvGrpSpPr>
            <p:grpSpPr bwMode="auto">
              <a:xfrm>
                <a:off x="3062" y="2102"/>
                <a:ext cx="404" cy="345"/>
                <a:chOff x="3062" y="2102"/>
                <a:chExt cx="404" cy="345"/>
              </a:xfrm>
            </p:grpSpPr>
            <p:grpSp>
              <p:nvGrpSpPr>
                <p:cNvPr id="53316" name="Group 169"/>
                <p:cNvGrpSpPr>
                  <a:grpSpLocks/>
                </p:cNvGrpSpPr>
                <p:nvPr/>
              </p:nvGrpSpPr>
              <p:grpSpPr bwMode="auto">
                <a:xfrm>
                  <a:off x="3119" y="2159"/>
                  <a:ext cx="231" cy="231"/>
                  <a:chOff x="1910" y="3139"/>
                  <a:chExt cx="231" cy="231"/>
                </a:xfrm>
              </p:grpSpPr>
              <p:sp>
                <p:nvSpPr>
                  <p:cNvPr id="53320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CB8FE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321" name="Text Box 1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en-US" sz="1600"/>
                      <a:t>DM</a:t>
                    </a:r>
                  </a:p>
                </p:txBody>
              </p:sp>
            </p:grpSp>
            <p:sp>
              <p:nvSpPr>
                <p:cNvPr id="53317" name="Rectangle 172"/>
                <p:cNvSpPr>
                  <a:spLocks noChangeArrowheads="1"/>
                </p:cNvSpPr>
                <p:nvPr/>
              </p:nvSpPr>
              <p:spPr bwMode="auto">
                <a:xfrm>
                  <a:off x="3408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18" name="Freeform 173"/>
                <p:cNvSpPr>
                  <a:spLocks/>
                </p:cNvSpPr>
                <p:nvPr/>
              </p:nvSpPr>
              <p:spPr bwMode="auto">
                <a:xfrm>
                  <a:off x="3091" y="2130"/>
                  <a:ext cx="317" cy="144"/>
                </a:xfrm>
                <a:custGeom>
                  <a:avLst/>
                  <a:gdLst>
                    <a:gd name="T0" fmla="*/ 0 w 317"/>
                    <a:gd name="T1" fmla="*/ 144 h 144"/>
                    <a:gd name="T2" fmla="*/ 0 w 317"/>
                    <a:gd name="T3" fmla="*/ 0 h 144"/>
                    <a:gd name="T4" fmla="*/ 288 w 317"/>
                    <a:gd name="T5" fmla="*/ 0 h 144"/>
                    <a:gd name="T6" fmla="*/ 288 w 317"/>
                    <a:gd name="T7" fmla="*/ 87 h 144"/>
                    <a:gd name="T8" fmla="*/ 317 w 317"/>
                    <a:gd name="T9" fmla="*/ 87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7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87"/>
                      </a:lnTo>
                      <a:lnTo>
                        <a:pt x="317" y="8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19" name="Line 174"/>
                <p:cNvSpPr>
                  <a:spLocks noChangeShapeType="1"/>
                </p:cNvSpPr>
                <p:nvPr/>
              </p:nvSpPr>
              <p:spPr bwMode="auto">
                <a:xfrm>
                  <a:off x="3062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94" name="Group 175"/>
            <p:cNvGrpSpPr>
              <a:grpSpLocks/>
            </p:cNvGrpSpPr>
            <p:nvPr/>
          </p:nvGrpSpPr>
          <p:grpSpPr bwMode="auto">
            <a:xfrm>
              <a:off x="3344" y="3225"/>
              <a:ext cx="372" cy="345"/>
              <a:chOff x="2659" y="2102"/>
              <a:chExt cx="403" cy="345"/>
            </a:xfrm>
          </p:grpSpPr>
          <p:grpSp>
            <p:nvGrpSpPr>
              <p:cNvPr id="53306" name="Group 176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53309" name="Freeform 177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46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204 w 259"/>
                    <a:gd name="T11" fmla="*/ 58 h 288"/>
                    <a:gd name="T12" fmla="*/ 204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9CB8FE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310" name="Line 178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11" name="Group 179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12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1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307" name="Text Box 182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en-US" sz="1200">
                    <a:latin typeface="Arial Narrow" panose="020B0606020202030204" pitchFamily="34" charset="0"/>
                  </a:rPr>
                  <a:t>ALU</a:t>
                </a:r>
              </a:p>
            </p:txBody>
          </p:sp>
          <p:sp>
            <p:nvSpPr>
              <p:cNvPr id="53308" name="Rectangle 183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295" name="Group 184"/>
            <p:cNvGrpSpPr>
              <a:grpSpLocks/>
            </p:cNvGrpSpPr>
            <p:nvPr/>
          </p:nvGrpSpPr>
          <p:grpSpPr bwMode="auto">
            <a:xfrm>
              <a:off x="3344" y="3600"/>
              <a:ext cx="372" cy="345"/>
              <a:chOff x="2256" y="2102"/>
              <a:chExt cx="403" cy="345"/>
            </a:xfrm>
          </p:grpSpPr>
          <p:sp>
            <p:nvSpPr>
              <p:cNvPr id="53296" name="Rectangle 185"/>
              <p:cNvSpPr>
                <a:spLocks noChangeArrowheads="1"/>
              </p:cNvSpPr>
              <p:nvPr/>
            </p:nvSpPr>
            <p:spPr bwMode="auto">
              <a:xfrm>
                <a:off x="2429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97" name="Freeform 186"/>
              <p:cNvSpPr>
                <a:spLocks/>
              </p:cNvSpPr>
              <p:nvPr/>
            </p:nvSpPr>
            <p:spPr bwMode="auto">
              <a:xfrm>
                <a:off x="2429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3298" name="Group 187"/>
              <p:cNvGrpSpPr>
                <a:grpSpLocks/>
              </p:cNvGrpSpPr>
              <p:nvPr/>
            </p:nvGrpSpPr>
            <p:grpSpPr bwMode="auto">
              <a:xfrm>
                <a:off x="2256" y="2102"/>
                <a:ext cx="403" cy="345"/>
                <a:chOff x="2256" y="2102"/>
                <a:chExt cx="403" cy="345"/>
              </a:xfrm>
            </p:grpSpPr>
            <p:sp>
              <p:nvSpPr>
                <p:cNvPr id="53299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313" y="2159"/>
                  <a:ext cx="231" cy="23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Reg</a:t>
                  </a:r>
                </a:p>
              </p:txBody>
            </p:sp>
            <p:sp>
              <p:nvSpPr>
                <p:cNvPr id="53300" name="Freeform 189"/>
                <p:cNvSpPr>
                  <a:spLocks/>
                </p:cNvSpPr>
                <p:nvPr/>
              </p:nvSpPr>
              <p:spPr bwMode="auto">
                <a:xfrm>
                  <a:off x="2285" y="2217"/>
                  <a:ext cx="28" cy="58"/>
                </a:xfrm>
                <a:custGeom>
                  <a:avLst/>
                  <a:gdLst>
                    <a:gd name="T0" fmla="*/ 0 w 57"/>
                    <a:gd name="T1" fmla="*/ 59 h 57"/>
                    <a:gd name="T2" fmla="*/ 0 w 57"/>
                    <a:gd name="T3" fmla="*/ 0 h 57"/>
                    <a:gd name="T4" fmla="*/ 14 w 57"/>
                    <a:gd name="T5" fmla="*/ 0 h 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57">
                      <a:moveTo>
                        <a:pt x="0" y="57"/>
                      </a:move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53301" name="Group 190"/>
                <p:cNvGrpSpPr>
                  <a:grpSpLocks/>
                </p:cNvGrpSpPr>
                <p:nvPr/>
              </p:nvGrpSpPr>
              <p:grpSpPr bwMode="auto">
                <a:xfrm>
                  <a:off x="2544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53304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05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302" name="Rectangle 193"/>
                <p:cNvSpPr>
                  <a:spLocks noChangeArrowheads="1"/>
                </p:cNvSpPr>
                <p:nvPr/>
              </p:nvSpPr>
              <p:spPr bwMode="auto">
                <a:xfrm>
                  <a:off x="2601" y="2102"/>
                  <a:ext cx="58" cy="345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3303" name="Line 194"/>
                <p:cNvSpPr>
                  <a:spLocks noChangeShapeType="1"/>
                </p:cNvSpPr>
                <p:nvPr/>
              </p:nvSpPr>
              <p:spPr bwMode="auto">
                <a:xfrm>
                  <a:off x="2256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58659" name="Freeform 195"/>
          <p:cNvSpPr>
            <a:spLocks/>
          </p:cNvSpPr>
          <p:nvPr/>
        </p:nvSpPr>
        <p:spPr bwMode="auto">
          <a:xfrm>
            <a:off x="6708776" y="4206876"/>
            <a:ext cx="125413" cy="1279525"/>
          </a:xfrm>
          <a:custGeom>
            <a:avLst/>
            <a:gdLst>
              <a:gd name="T0" fmla="*/ 0 w 86"/>
              <a:gd name="T1" fmla="*/ 0 h 317"/>
              <a:gd name="T2" fmla="*/ 121217498 w 86"/>
              <a:gd name="T3" fmla="*/ 2147483646 h 317"/>
              <a:gd name="T4" fmla="*/ 182888611 w 86"/>
              <a:gd name="T5" fmla="*/ 2147483646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317">
                <a:moveTo>
                  <a:pt x="0" y="0"/>
                </a:moveTo>
                <a:lnTo>
                  <a:pt x="57" y="317"/>
                </a:lnTo>
                <a:lnTo>
                  <a:pt x="86" y="317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0" name="Line 196"/>
          <p:cNvSpPr>
            <a:spLocks noChangeShapeType="1"/>
          </p:cNvSpPr>
          <p:nvPr/>
        </p:nvSpPr>
        <p:spPr bwMode="auto">
          <a:xfrm>
            <a:off x="7004051" y="4297363"/>
            <a:ext cx="168275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1" name="Freeform 197"/>
          <p:cNvSpPr>
            <a:spLocks/>
          </p:cNvSpPr>
          <p:nvPr/>
        </p:nvSpPr>
        <p:spPr bwMode="auto">
          <a:xfrm>
            <a:off x="6167438" y="4206875"/>
            <a:ext cx="550862" cy="501650"/>
          </a:xfrm>
          <a:custGeom>
            <a:avLst/>
            <a:gdLst>
              <a:gd name="T0" fmla="*/ 809197181 w 375"/>
              <a:gd name="T1" fmla="*/ 0 h 316"/>
              <a:gd name="T2" fmla="*/ 0 w 375"/>
              <a:gd name="T3" fmla="*/ 796369375 h 316"/>
              <a:gd name="T4" fmla="*/ 125155846 w 375"/>
              <a:gd name="T5" fmla="*/ 796369375 h 3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5" h="316">
                <a:moveTo>
                  <a:pt x="375" y="0"/>
                </a:moveTo>
                <a:lnTo>
                  <a:pt x="0" y="316"/>
                </a:lnTo>
                <a:lnTo>
                  <a:pt x="58" y="3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8663" name="Text Box 199"/>
          <p:cNvSpPr txBox="1">
            <a:spLocks noChangeArrowheads="1"/>
          </p:cNvSpPr>
          <p:nvPr/>
        </p:nvSpPr>
        <p:spPr bwMode="auto">
          <a:xfrm>
            <a:off x="8112126" y="3897314"/>
            <a:ext cx="1763713" cy="12096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However, load can forward data to second next instruction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5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5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659" grpId="0" animBg="1"/>
      <p:bldP spid="958660" grpId="0" animBg="1"/>
      <p:bldP spid="958661" grpId="0" animBg="1"/>
      <p:bldP spid="9586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8150" y="365842"/>
            <a:ext cx="8761413" cy="7286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Serial Execution versus Pipelining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4650" y="1480278"/>
            <a:ext cx="9892114" cy="5094287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Consider a task that can be divided into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2000" dirty="0" smtClean="0">
                <a:solidFill>
                  <a:srgbClr val="FF0000"/>
                </a:solidFill>
              </a:rPr>
              <a:t> subtasks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1800" dirty="0" smtClean="0">
                <a:solidFill>
                  <a:srgbClr val="FF0000"/>
                </a:solidFill>
              </a:rPr>
              <a:t> subtasks</a:t>
            </a:r>
            <a:r>
              <a:rPr lang="en-US" altLang="en-US" sz="1800" dirty="0" smtClean="0"/>
              <a:t> are executed on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</a:t>
            </a:r>
            <a:r>
              <a:rPr lang="en-US" altLang="en-US" sz="1800" dirty="0" smtClean="0">
                <a:solidFill>
                  <a:srgbClr val="FF0000"/>
                </a:solidFill>
              </a:rPr>
              <a:t> different stages</a:t>
            </a:r>
          </a:p>
          <a:p>
            <a:pPr lvl="1"/>
            <a:r>
              <a:rPr lang="en-US" altLang="en-US" sz="1800" dirty="0" smtClean="0"/>
              <a:t>Each subtask requires one time unit</a:t>
            </a:r>
          </a:p>
          <a:p>
            <a:pPr lvl="1"/>
            <a:r>
              <a:rPr lang="en-US" altLang="en-US" sz="1800" dirty="0" smtClean="0"/>
              <a:t>The total execution time of the task is </a:t>
            </a:r>
            <a:r>
              <a:rPr lang="en-US" altLang="en-US" sz="1800" i="1" dirty="0" smtClean="0">
                <a:solidFill>
                  <a:srgbClr val="FF0000"/>
                </a:solidFill>
              </a:rPr>
              <a:t>k </a:t>
            </a:r>
            <a:r>
              <a:rPr lang="en-US" altLang="en-US" sz="1800" dirty="0" smtClean="0">
                <a:solidFill>
                  <a:srgbClr val="FF0000"/>
                </a:solidFill>
              </a:rPr>
              <a:t>time units</a:t>
            </a:r>
          </a:p>
          <a:p>
            <a:endParaRPr lang="en-US" altLang="en-US" sz="2000" b="1" dirty="0" smtClean="0"/>
          </a:p>
          <a:p>
            <a:r>
              <a:rPr lang="en-US" altLang="en-US" sz="2000" b="1" dirty="0" smtClean="0"/>
              <a:t>Pipelining</a:t>
            </a:r>
            <a:r>
              <a:rPr lang="en-US" altLang="en-US" sz="2000" dirty="0" smtClean="0"/>
              <a:t> is to start a new task before finishing previous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stages work in parallel on </a:t>
            </a:r>
            <a:r>
              <a:rPr lang="en-US" altLang="en-US" sz="1800" i="1" dirty="0" smtClean="0"/>
              <a:t>k</a:t>
            </a:r>
            <a:r>
              <a:rPr lang="en-US" altLang="en-US" sz="1800" dirty="0" smtClean="0"/>
              <a:t> different tasks</a:t>
            </a:r>
          </a:p>
          <a:p>
            <a:pPr lvl="1"/>
            <a:r>
              <a:rPr lang="en-US" altLang="en-US" sz="1800" b="1" dirty="0" smtClean="0"/>
              <a:t>Tasks enter/leave pipeline at the rate of one task per time unit.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31175" y="4939160"/>
            <a:ext cx="7423149" cy="1782763"/>
            <a:chOff x="3835289" y="4675915"/>
            <a:chExt cx="7423149" cy="1782763"/>
          </a:xfrm>
        </p:grpSpPr>
        <p:grpSp>
          <p:nvGrpSpPr>
            <p:cNvPr id="14340" name="Group 5"/>
            <p:cNvGrpSpPr>
              <a:grpSpLocks/>
            </p:cNvGrpSpPr>
            <p:nvPr/>
          </p:nvGrpSpPr>
          <p:grpSpPr bwMode="auto">
            <a:xfrm>
              <a:off x="4162314" y="4675915"/>
              <a:ext cx="3165475" cy="869950"/>
              <a:chOff x="989" y="3024"/>
              <a:chExt cx="2160" cy="548"/>
            </a:xfrm>
          </p:grpSpPr>
          <p:grpSp>
            <p:nvGrpSpPr>
              <p:cNvPr id="14371" name="Group 6"/>
              <p:cNvGrpSpPr>
                <a:grpSpLocks/>
              </p:cNvGrpSpPr>
              <p:nvPr/>
            </p:nvGrpSpPr>
            <p:grpSpPr bwMode="auto">
              <a:xfrm>
                <a:off x="989" y="3024"/>
                <a:ext cx="720" cy="202"/>
                <a:chOff x="989" y="3168"/>
                <a:chExt cx="720" cy="202"/>
              </a:xfrm>
            </p:grpSpPr>
            <p:sp>
              <p:nvSpPr>
                <p:cNvPr id="14390" name="Rectangle 7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9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93" name="Line 10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4" name="Line 11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5" name="Line 12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9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72" name="Group 15"/>
              <p:cNvGrpSpPr>
                <a:grpSpLocks/>
              </p:cNvGrpSpPr>
              <p:nvPr/>
            </p:nvGrpSpPr>
            <p:grpSpPr bwMode="auto">
              <a:xfrm>
                <a:off x="1709" y="3197"/>
                <a:ext cx="720" cy="202"/>
                <a:chOff x="989" y="3168"/>
                <a:chExt cx="720" cy="202"/>
              </a:xfrm>
            </p:grpSpPr>
            <p:sp>
              <p:nvSpPr>
                <p:cNvPr id="14382" name="Rectangle 16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8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85" name="Line 19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6" name="Line 20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7" name="Line 21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8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73" name="Group 24"/>
              <p:cNvGrpSpPr>
                <a:grpSpLocks/>
              </p:cNvGrpSpPr>
              <p:nvPr/>
            </p:nvGrpSpPr>
            <p:grpSpPr bwMode="auto">
              <a:xfrm>
                <a:off x="2429" y="3370"/>
                <a:ext cx="720" cy="202"/>
                <a:chOff x="989" y="3168"/>
                <a:chExt cx="720" cy="202"/>
              </a:xfrm>
            </p:grpSpPr>
            <p:sp>
              <p:nvSpPr>
                <p:cNvPr id="14374" name="Rectangle 25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7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77" name="Line 28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8" name="Line 29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9" name="Line 30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</p:grpSp>
        <p:grpSp>
          <p:nvGrpSpPr>
            <p:cNvPr id="14341" name="Group 33"/>
            <p:cNvGrpSpPr>
              <a:grpSpLocks/>
            </p:cNvGrpSpPr>
            <p:nvPr/>
          </p:nvGrpSpPr>
          <p:grpSpPr bwMode="auto">
            <a:xfrm>
              <a:off x="8678751" y="4675915"/>
              <a:ext cx="1477963" cy="869950"/>
              <a:chOff x="3984" y="2995"/>
              <a:chExt cx="1008" cy="548"/>
            </a:xfrm>
          </p:grpSpPr>
          <p:grpSp>
            <p:nvGrpSpPr>
              <p:cNvPr id="14344" name="Group 34"/>
              <p:cNvGrpSpPr>
                <a:grpSpLocks/>
              </p:cNvGrpSpPr>
              <p:nvPr/>
            </p:nvGrpSpPr>
            <p:grpSpPr bwMode="auto">
              <a:xfrm>
                <a:off x="3984" y="2995"/>
                <a:ext cx="720" cy="202"/>
                <a:chOff x="989" y="3168"/>
                <a:chExt cx="720" cy="202"/>
              </a:xfrm>
            </p:grpSpPr>
            <p:sp>
              <p:nvSpPr>
                <p:cNvPr id="14363" name="Rectangle 35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66" name="Line 38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7" name="Line 39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8" name="Line 40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45" name="Group 43"/>
              <p:cNvGrpSpPr>
                <a:grpSpLocks/>
              </p:cNvGrpSpPr>
              <p:nvPr/>
            </p:nvGrpSpPr>
            <p:grpSpPr bwMode="auto">
              <a:xfrm>
                <a:off x="4128" y="3168"/>
                <a:ext cx="720" cy="202"/>
                <a:chOff x="989" y="3168"/>
                <a:chExt cx="720" cy="202"/>
              </a:xfrm>
            </p:grpSpPr>
            <p:sp>
              <p:nvSpPr>
                <p:cNvPr id="14355" name="Rectangle 44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5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5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58" name="Line 47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Line 48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0" name="Line 49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6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14346" name="Group 52"/>
              <p:cNvGrpSpPr>
                <a:grpSpLocks/>
              </p:cNvGrpSpPr>
              <p:nvPr/>
            </p:nvGrpSpPr>
            <p:grpSpPr bwMode="auto">
              <a:xfrm>
                <a:off x="4272" y="3341"/>
                <a:ext cx="720" cy="202"/>
                <a:chOff x="989" y="3168"/>
                <a:chExt cx="720" cy="202"/>
              </a:xfrm>
            </p:grpSpPr>
            <p:sp>
              <p:nvSpPr>
                <p:cNvPr id="14347" name="Rectangle 53"/>
                <p:cNvSpPr>
                  <a:spLocks noChangeArrowheads="1"/>
                </p:cNvSpPr>
                <p:nvPr/>
              </p:nvSpPr>
              <p:spPr bwMode="auto">
                <a:xfrm>
                  <a:off x="989" y="3197"/>
                  <a:ext cx="720" cy="17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4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89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43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33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4350" name="Line 56"/>
                <p:cNvSpPr>
                  <a:spLocks noChangeShapeType="1"/>
                </p:cNvSpPr>
                <p:nvPr/>
              </p:nvSpPr>
              <p:spPr bwMode="auto">
                <a:xfrm>
                  <a:off x="1133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1" name="Line 57"/>
                <p:cNvSpPr>
                  <a:spLocks noChangeShapeType="1"/>
                </p:cNvSpPr>
                <p:nvPr/>
              </p:nvSpPr>
              <p:spPr bwMode="auto">
                <a:xfrm>
                  <a:off x="1277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2" name="Line 58"/>
                <p:cNvSpPr>
                  <a:spLocks noChangeShapeType="1"/>
                </p:cNvSpPr>
                <p:nvPr/>
              </p:nvSpPr>
              <p:spPr bwMode="auto">
                <a:xfrm>
                  <a:off x="1565" y="3197"/>
                  <a:ext cx="0" cy="1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565" y="3197"/>
                  <a:ext cx="14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200" i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1435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334" y="3168"/>
                  <a:ext cx="173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 b="1">
                      <a:latin typeface="Comic Sans MS" panose="030F0702030302020204" pitchFamily="66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</p:grpSp>
        <p:sp>
          <p:nvSpPr>
            <p:cNvPr id="14342" name="Text Box 61"/>
            <p:cNvSpPr txBox="1">
              <a:spLocks noChangeArrowheads="1"/>
            </p:cNvSpPr>
            <p:nvPr/>
          </p:nvSpPr>
          <p:spPr bwMode="auto">
            <a:xfrm>
              <a:off x="3835289" y="5790340"/>
              <a:ext cx="3679825" cy="668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Without Pipelining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One completion every </a:t>
              </a:r>
              <a:r>
                <a:rPr lang="en-US" altLang="en-US" i="1">
                  <a:solidFill>
                    <a:srgbClr val="FF0000"/>
                  </a:solidFill>
                </a:rPr>
                <a:t>k </a:t>
              </a:r>
              <a:r>
                <a:rPr lang="en-US" altLang="en-US">
                  <a:solidFill>
                    <a:srgbClr val="FF0000"/>
                  </a:solidFill>
                </a:rPr>
                <a:t>time units</a:t>
              </a:r>
            </a:p>
          </p:txBody>
        </p:sp>
        <p:sp>
          <p:nvSpPr>
            <p:cNvPr id="14343" name="Text Box 62"/>
            <p:cNvSpPr txBox="1">
              <a:spLocks noChangeArrowheads="1"/>
            </p:cNvSpPr>
            <p:nvPr/>
          </p:nvSpPr>
          <p:spPr bwMode="auto">
            <a:xfrm>
              <a:off x="7707200" y="5790340"/>
              <a:ext cx="3551238" cy="668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With Pipelining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One completion every 1</a:t>
              </a:r>
              <a:r>
                <a:rPr lang="en-US" altLang="en-US" i="1">
                  <a:solidFill>
                    <a:srgbClr val="FF0000"/>
                  </a:solidFill>
                </a:rPr>
                <a:t> </a:t>
              </a:r>
              <a:r>
                <a:rPr lang="en-US" altLang="en-US">
                  <a:solidFill>
                    <a:srgbClr val="FF0000"/>
                  </a:solidFill>
                </a:rPr>
                <a:t>time unit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Pipelining is one way of improving the overall processing performance of a processor. </a:t>
            </a:r>
            <a:endParaRPr lang="en-US" dirty="0" smtClean="0"/>
          </a:p>
          <a:p>
            <a:pPr lvl="1" algn="just"/>
            <a:r>
              <a:rPr lang="en-US" dirty="0" smtClean="0"/>
              <a:t>This architectural approach </a:t>
            </a:r>
            <a:r>
              <a:rPr lang="en-US" dirty="0"/>
              <a:t>allows the simultaneous execution of several </a:t>
            </a:r>
            <a:r>
              <a:rPr lang="en-US" dirty="0" smtClean="0"/>
              <a:t>instructions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/>
              <a:t>The pipeline design technique decomposes a sequential process into several </a:t>
            </a:r>
            <a:r>
              <a:rPr lang="en-US" dirty="0" err="1"/>
              <a:t>subprocesses</a:t>
            </a:r>
            <a:r>
              <a:rPr lang="en-US" dirty="0"/>
              <a:t>, called </a:t>
            </a:r>
            <a:r>
              <a:rPr lang="en-US" b="1" dirty="0"/>
              <a:t>stages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segments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i="1" dirty="0"/>
              <a:t>stage </a:t>
            </a:r>
            <a:r>
              <a:rPr lang="en-US" dirty="0"/>
              <a:t>performs a particular function and produces an </a:t>
            </a:r>
            <a:r>
              <a:rPr lang="en-US" dirty="0" smtClean="0"/>
              <a:t>intermediate result.</a:t>
            </a:r>
          </a:p>
          <a:p>
            <a:pPr algn="just"/>
            <a:r>
              <a:rPr lang="en-US" dirty="0"/>
              <a:t>It consists of </a:t>
            </a:r>
            <a:r>
              <a:rPr lang="en-US" dirty="0" smtClean="0"/>
              <a:t>an </a:t>
            </a:r>
            <a:r>
              <a:rPr lang="en-US" b="1" dirty="0" smtClean="0"/>
              <a:t>input </a:t>
            </a:r>
            <a:r>
              <a:rPr lang="en-US" b="1" dirty="0"/>
              <a:t>latch</a:t>
            </a:r>
            <a:r>
              <a:rPr lang="en-US" dirty="0"/>
              <a:t>, also called a register or buffer, followed by a </a:t>
            </a:r>
            <a:r>
              <a:rPr lang="en-US" b="1" dirty="0"/>
              <a:t>processing </a:t>
            </a:r>
            <a:r>
              <a:rPr lang="en-US" b="1" dirty="0" smtClean="0"/>
              <a:t>circuit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processing circuit of a given stage is connected to the input </a:t>
            </a:r>
            <a:r>
              <a:rPr lang="en-US" dirty="0" smtClean="0"/>
              <a:t>latch of </a:t>
            </a:r>
            <a:r>
              <a:rPr lang="en-US" dirty="0"/>
              <a:t>the next </a:t>
            </a:r>
            <a:r>
              <a:rPr lang="en-US" dirty="0" smtClean="0"/>
              <a:t>stage.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clock signal</a:t>
            </a:r>
            <a:r>
              <a:rPr lang="en-US" dirty="0"/>
              <a:t> is connected to each input latch. </a:t>
            </a:r>
            <a:endParaRPr lang="en-US" dirty="0" smtClean="0"/>
          </a:p>
          <a:p>
            <a:pPr lvl="1" algn="just"/>
            <a:r>
              <a:rPr lang="en-US" dirty="0" smtClean="0"/>
              <a:t>At </a:t>
            </a:r>
            <a:r>
              <a:rPr lang="en-US" dirty="0"/>
              <a:t>each clock </a:t>
            </a:r>
            <a:r>
              <a:rPr lang="en-US" dirty="0" smtClean="0"/>
              <a:t>pulse, every </a:t>
            </a:r>
            <a:r>
              <a:rPr lang="en-US" dirty="0"/>
              <a:t>stage transfers its intermediate result to the input latch of the next stage.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85" y="4776821"/>
            <a:ext cx="8417482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Synchronous Pipeline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386313"/>
            <a:ext cx="9081247" cy="3030826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Uses </a:t>
            </a:r>
            <a:r>
              <a:rPr lang="en-US" altLang="en-US" dirty="0" smtClean="0">
                <a:solidFill>
                  <a:srgbClr val="FF0000"/>
                </a:solidFill>
              </a:rPr>
              <a:t>clocked registers</a:t>
            </a:r>
            <a:r>
              <a:rPr lang="en-US" altLang="en-US" dirty="0" smtClean="0"/>
              <a:t> between stages</a:t>
            </a:r>
          </a:p>
          <a:p>
            <a:pPr>
              <a:spcBef>
                <a:spcPct val="50000"/>
              </a:spcBef>
            </a:pPr>
            <a:endParaRPr lang="en-US" altLang="en-US" dirty="0" smtClean="0"/>
          </a:p>
          <a:p>
            <a:pPr>
              <a:spcBef>
                <a:spcPct val="50000"/>
              </a:spcBef>
            </a:pPr>
            <a:r>
              <a:rPr lang="en-US" altLang="en-US" dirty="0" smtClean="0"/>
              <a:t>Upon arrival of a clock edge …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All registers hold the results of previous stages simultaneously</a:t>
            </a:r>
          </a:p>
          <a:p>
            <a:pPr>
              <a:spcBef>
                <a:spcPct val="50000"/>
              </a:spcBef>
            </a:pPr>
            <a:endParaRPr lang="en-US" altLang="en-US" dirty="0" smtClean="0"/>
          </a:p>
          <a:p>
            <a:pPr>
              <a:spcBef>
                <a:spcPct val="50000"/>
              </a:spcBef>
            </a:pPr>
            <a:r>
              <a:rPr lang="en-US" altLang="en-US" dirty="0" smtClean="0"/>
              <a:t>It is desirable to have </a:t>
            </a:r>
            <a:r>
              <a:rPr lang="en-US" altLang="en-US" dirty="0" smtClean="0">
                <a:solidFill>
                  <a:srgbClr val="FF0000"/>
                </a:solidFill>
              </a:rPr>
              <a:t>balanced</a:t>
            </a:r>
            <a:r>
              <a:rPr lang="en-US" altLang="en-US" dirty="0" smtClean="0"/>
              <a:t> stages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Approximately equal delay in all stages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 lvl="1">
              <a:spcBef>
                <a:spcPct val="50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918120" y="5554758"/>
            <a:ext cx="7554913" cy="1144587"/>
            <a:chOff x="615" y="3167"/>
            <a:chExt cx="5156" cy="721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5051" y="3342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3091" y="3341"/>
              <a:ext cx="750" cy="172"/>
            </a:xfrm>
            <a:prstGeom prst="rightArrow">
              <a:avLst>
                <a:gd name="adj1" fmla="val 63954"/>
                <a:gd name="adj2" fmla="val 4425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2054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1334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369" name="Group 9"/>
            <p:cNvGrpSpPr>
              <a:grpSpLocks/>
            </p:cNvGrpSpPr>
            <p:nvPr/>
          </p:nvGrpSpPr>
          <p:grpSpPr bwMode="auto">
            <a:xfrm>
              <a:off x="1478" y="3168"/>
              <a:ext cx="576" cy="518"/>
              <a:chOff x="1306" y="3024"/>
              <a:chExt cx="576" cy="518"/>
            </a:xfrm>
          </p:grpSpPr>
          <p:sp>
            <p:nvSpPr>
              <p:cNvPr id="15404" name="Rectangle 10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05" name="Text Box 11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S</a:t>
                </a:r>
                <a:r>
                  <a:rPr lang="en-US" altLang="en-US" sz="2000" baseline="-2500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sp>
          <p:nvSpPr>
            <p:cNvPr id="15370" name="AutoShape 12"/>
            <p:cNvSpPr>
              <a:spLocks noChangeArrowheads="1"/>
            </p:cNvSpPr>
            <p:nvPr/>
          </p:nvSpPr>
          <p:spPr bwMode="auto">
            <a:xfrm>
              <a:off x="2371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371" name="Group 13"/>
            <p:cNvGrpSpPr>
              <a:grpSpLocks/>
            </p:cNvGrpSpPr>
            <p:nvPr/>
          </p:nvGrpSpPr>
          <p:grpSpPr bwMode="auto">
            <a:xfrm>
              <a:off x="2515" y="3168"/>
              <a:ext cx="576" cy="518"/>
              <a:chOff x="1306" y="3024"/>
              <a:chExt cx="576" cy="518"/>
            </a:xfrm>
          </p:grpSpPr>
          <p:sp>
            <p:nvSpPr>
              <p:cNvPr id="15402" name="Rectangle 14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03" name="Text Box 15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S</a:t>
                </a:r>
                <a:r>
                  <a:rPr lang="en-US" altLang="en-US" sz="2000" baseline="-2500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sp>
          <p:nvSpPr>
            <p:cNvPr id="15372" name="AutoShape 16"/>
            <p:cNvSpPr>
              <a:spLocks noChangeArrowheads="1"/>
            </p:cNvSpPr>
            <p:nvPr/>
          </p:nvSpPr>
          <p:spPr bwMode="auto">
            <a:xfrm>
              <a:off x="4733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3" name="AutoShape 17"/>
            <p:cNvSpPr>
              <a:spLocks noChangeArrowheads="1"/>
            </p:cNvSpPr>
            <p:nvPr/>
          </p:nvSpPr>
          <p:spPr bwMode="auto">
            <a:xfrm>
              <a:off x="4013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374" name="Group 18"/>
            <p:cNvGrpSpPr>
              <a:grpSpLocks/>
            </p:cNvGrpSpPr>
            <p:nvPr/>
          </p:nvGrpSpPr>
          <p:grpSpPr bwMode="auto">
            <a:xfrm>
              <a:off x="4157" y="3168"/>
              <a:ext cx="576" cy="518"/>
              <a:chOff x="1306" y="3024"/>
              <a:chExt cx="576" cy="518"/>
            </a:xfrm>
          </p:grpSpPr>
          <p:sp>
            <p:nvSpPr>
              <p:cNvPr id="15400" name="Rectangle 19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01" name="Text Box 20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latin typeface="Comic Sans MS" panose="030F0702030302020204" pitchFamily="66" charset="0"/>
                  </a:rPr>
                  <a:t>S</a:t>
                </a:r>
                <a:r>
                  <a:rPr lang="en-US" altLang="en-US" sz="2000" i="1" baseline="-25000">
                    <a:latin typeface="Comic Sans MS" panose="030F0702030302020204" pitchFamily="66" charset="0"/>
                  </a:rPr>
                  <a:t>k</a:t>
                </a:r>
              </a:p>
            </p:txBody>
          </p:sp>
        </p:grpSp>
        <p:sp>
          <p:nvSpPr>
            <p:cNvPr id="15375" name="AutoShape 21"/>
            <p:cNvSpPr>
              <a:spLocks noChangeArrowheads="1"/>
            </p:cNvSpPr>
            <p:nvPr/>
          </p:nvSpPr>
          <p:spPr bwMode="auto">
            <a:xfrm>
              <a:off x="1018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6" name="Rectangle 22"/>
            <p:cNvSpPr>
              <a:spLocks noChangeArrowheads="1"/>
            </p:cNvSpPr>
            <p:nvPr/>
          </p:nvSpPr>
          <p:spPr bwMode="auto">
            <a:xfrm>
              <a:off x="1162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7" name="Text Box 23"/>
            <p:cNvSpPr txBox="1">
              <a:spLocks noChangeArrowheads="1"/>
            </p:cNvSpPr>
            <p:nvPr/>
          </p:nvSpPr>
          <p:spPr bwMode="auto">
            <a:xfrm rot="16200000">
              <a:off x="993" y="3332"/>
              <a:ext cx="518" cy="18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15378" name="Rectangle 24"/>
            <p:cNvSpPr>
              <a:spLocks noChangeArrowheads="1"/>
            </p:cNvSpPr>
            <p:nvPr/>
          </p:nvSpPr>
          <p:spPr bwMode="auto">
            <a:xfrm>
              <a:off x="2199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9" name="Text Box 25"/>
            <p:cNvSpPr txBox="1">
              <a:spLocks noChangeArrowheads="1"/>
            </p:cNvSpPr>
            <p:nvPr/>
          </p:nvSpPr>
          <p:spPr bwMode="auto">
            <a:xfrm rot="16200000">
              <a:off x="2030" y="3331"/>
              <a:ext cx="518" cy="18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15380" name="Rectangle 26"/>
            <p:cNvSpPr>
              <a:spLocks noChangeArrowheads="1"/>
            </p:cNvSpPr>
            <p:nvPr/>
          </p:nvSpPr>
          <p:spPr bwMode="auto">
            <a:xfrm>
              <a:off x="3842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1" name="Text Box 27"/>
            <p:cNvSpPr txBox="1">
              <a:spLocks noChangeArrowheads="1"/>
            </p:cNvSpPr>
            <p:nvPr/>
          </p:nvSpPr>
          <p:spPr bwMode="auto">
            <a:xfrm rot="16200000">
              <a:off x="3673" y="3331"/>
              <a:ext cx="518" cy="18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15382" name="Rectangle 28"/>
            <p:cNvSpPr>
              <a:spLocks noChangeArrowheads="1"/>
            </p:cNvSpPr>
            <p:nvPr/>
          </p:nvSpPr>
          <p:spPr bwMode="auto">
            <a:xfrm>
              <a:off x="4879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3" name="Text Box 29"/>
            <p:cNvSpPr txBox="1">
              <a:spLocks noChangeArrowheads="1"/>
            </p:cNvSpPr>
            <p:nvPr/>
          </p:nvSpPr>
          <p:spPr bwMode="auto">
            <a:xfrm rot="16200000">
              <a:off x="4710" y="3331"/>
              <a:ext cx="518" cy="18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Register</a:t>
              </a:r>
            </a:p>
          </p:txBody>
        </p:sp>
        <p:sp>
          <p:nvSpPr>
            <p:cNvPr id="15384" name="Line 30"/>
            <p:cNvSpPr>
              <a:spLocks noChangeShapeType="1"/>
            </p:cNvSpPr>
            <p:nvPr/>
          </p:nvSpPr>
          <p:spPr bwMode="auto">
            <a:xfrm>
              <a:off x="1046" y="3802"/>
              <a:ext cx="3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Text Box 31"/>
            <p:cNvSpPr txBox="1">
              <a:spLocks noChangeArrowheads="1"/>
            </p:cNvSpPr>
            <p:nvPr/>
          </p:nvSpPr>
          <p:spPr bwMode="auto">
            <a:xfrm>
              <a:off x="615" y="3312"/>
              <a:ext cx="4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Input</a:t>
              </a:r>
            </a:p>
          </p:txBody>
        </p:sp>
        <p:sp>
          <p:nvSpPr>
            <p:cNvPr id="15386" name="Text Box 32"/>
            <p:cNvSpPr txBox="1">
              <a:spLocks noChangeArrowheads="1"/>
            </p:cNvSpPr>
            <p:nvPr/>
          </p:nvSpPr>
          <p:spPr bwMode="auto">
            <a:xfrm>
              <a:off x="615" y="3676"/>
              <a:ext cx="4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Clock</a:t>
              </a:r>
            </a:p>
          </p:txBody>
        </p:sp>
        <p:sp>
          <p:nvSpPr>
            <p:cNvPr id="15387" name="Text Box 33"/>
            <p:cNvSpPr txBox="1">
              <a:spLocks noChangeArrowheads="1"/>
            </p:cNvSpPr>
            <p:nvPr/>
          </p:nvSpPr>
          <p:spPr bwMode="auto">
            <a:xfrm>
              <a:off x="5195" y="331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Output</a:t>
              </a:r>
            </a:p>
          </p:txBody>
        </p:sp>
        <p:sp>
          <p:nvSpPr>
            <p:cNvPr id="15388" name="Line 34"/>
            <p:cNvSpPr>
              <a:spLocks noChangeShapeType="1"/>
            </p:cNvSpPr>
            <p:nvPr/>
          </p:nvSpPr>
          <p:spPr bwMode="auto">
            <a:xfrm flipV="1">
              <a:off x="1219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35"/>
            <p:cNvSpPr>
              <a:spLocks noChangeShapeType="1"/>
            </p:cNvSpPr>
            <p:nvPr/>
          </p:nvSpPr>
          <p:spPr bwMode="auto">
            <a:xfrm flipH="1" flipV="1">
              <a:off x="1248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6"/>
            <p:cNvSpPr>
              <a:spLocks noChangeShapeType="1"/>
            </p:cNvSpPr>
            <p:nvPr/>
          </p:nvSpPr>
          <p:spPr bwMode="auto">
            <a:xfrm flipV="1">
              <a:off x="1248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7"/>
            <p:cNvSpPr>
              <a:spLocks noChangeShapeType="1"/>
            </p:cNvSpPr>
            <p:nvPr/>
          </p:nvSpPr>
          <p:spPr bwMode="auto">
            <a:xfrm flipV="1">
              <a:off x="2256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8"/>
            <p:cNvSpPr>
              <a:spLocks noChangeShapeType="1"/>
            </p:cNvSpPr>
            <p:nvPr/>
          </p:nvSpPr>
          <p:spPr bwMode="auto">
            <a:xfrm flipH="1" flipV="1">
              <a:off x="2285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9"/>
            <p:cNvSpPr>
              <a:spLocks noChangeShapeType="1"/>
            </p:cNvSpPr>
            <p:nvPr/>
          </p:nvSpPr>
          <p:spPr bwMode="auto">
            <a:xfrm flipV="1">
              <a:off x="2285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0"/>
            <p:cNvSpPr>
              <a:spLocks noChangeShapeType="1"/>
            </p:cNvSpPr>
            <p:nvPr/>
          </p:nvSpPr>
          <p:spPr bwMode="auto">
            <a:xfrm flipV="1">
              <a:off x="3899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1"/>
            <p:cNvSpPr>
              <a:spLocks noChangeShapeType="1"/>
            </p:cNvSpPr>
            <p:nvPr/>
          </p:nvSpPr>
          <p:spPr bwMode="auto">
            <a:xfrm flipH="1" flipV="1">
              <a:off x="3928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2"/>
            <p:cNvSpPr>
              <a:spLocks noChangeShapeType="1"/>
            </p:cNvSpPr>
            <p:nvPr/>
          </p:nvSpPr>
          <p:spPr bwMode="auto">
            <a:xfrm flipV="1">
              <a:off x="3928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43"/>
            <p:cNvSpPr>
              <a:spLocks noChangeShapeType="1"/>
            </p:cNvSpPr>
            <p:nvPr/>
          </p:nvSpPr>
          <p:spPr bwMode="auto">
            <a:xfrm flipV="1">
              <a:off x="4936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44"/>
            <p:cNvSpPr>
              <a:spLocks noChangeShapeType="1"/>
            </p:cNvSpPr>
            <p:nvPr/>
          </p:nvSpPr>
          <p:spPr bwMode="auto">
            <a:xfrm flipH="1" flipV="1">
              <a:off x="4965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45"/>
            <p:cNvSpPr>
              <a:spLocks noChangeShapeType="1"/>
            </p:cNvSpPr>
            <p:nvPr/>
          </p:nvSpPr>
          <p:spPr bwMode="auto">
            <a:xfrm flipV="1">
              <a:off x="4965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be more specific, when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large, a pipelined processor can produce output approximately </a:t>
            </a:r>
            <a:r>
              <a:rPr lang="en-US" b="1" i="1" dirty="0" smtClean="0"/>
              <a:t>k</a:t>
            </a:r>
            <a:r>
              <a:rPr lang="en-US" i="1" dirty="0" smtClean="0"/>
              <a:t> </a:t>
            </a:r>
            <a:r>
              <a:rPr lang="en-US" dirty="0"/>
              <a:t>times faster than a </a:t>
            </a:r>
            <a:r>
              <a:rPr lang="en-US" dirty="0" err="1" smtClean="0"/>
              <a:t>nonpipelined</a:t>
            </a:r>
            <a:r>
              <a:rPr lang="en-US" dirty="0"/>
              <a:t> </a:t>
            </a:r>
            <a:r>
              <a:rPr lang="en-US" dirty="0" smtClean="0"/>
              <a:t>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A480-722C-46A6-BCF2-BFE58A7CF2BE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15096</TotalTime>
  <Words>2004</Words>
  <Application>Microsoft Office PowerPoint</Application>
  <PresentationFormat>Widescreen</PresentationFormat>
  <Paragraphs>633</Paragraphs>
  <Slides>40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宋体</vt:lpstr>
      <vt:lpstr>Arial</vt:lpstr>
      <vt:lpstr>Arial Narrow</vt:lpstr>
      <vt:lpstr>Calibri</vt:lpstr>
      <vt:lpstr>Century Gothic</vt:lpstr>
      <vt:lpstr>Comic Sans MS</vt:lpstr>
      <vt:lpstr>Courier New</vt:lpstr>
      <vt:lpstr>Helvetica</vt:lpstr>
      <vt:lpstr>Times New Roman</vt:lpstr>
      <vt:lpstr>Wingdings</vt:lpstr>
      <vt:lpstr>Wingdings 3</vt:lpstr>
      <vt:lpstr>Ion Boardroom</vt:lpstr>
      <vt:lpstr>Pipelined Processor Design</vt:lpstr>
      <vt:lpstr>Pipelining Example</vt:lpstr>
      <vt:lpstr>Sequential Laundry</vt:lpstr>
      <vt:lpstr>Pipelined Laundry: Start Load ASAP</vt:lpstr>
      <vt:lpstr>Serial Execution versus Pipelining</vt:lpstr>
      <vt:lpstr>PowerPoint Presentation</vt:lpstr>
      <vt:lpstr>PowerPoint Presentation</vt:lpstr>
      <vt:lpstr>Synchronous Pipeline</vt:lpstr>
      <vt:lpstr>PowerPoint Presentation</vt:lpstr>
      <vt:lpstr>MIPS Instruction Types</vt:lpstr>
      <vt:lpstr>5 Step suitable for all RISC Instructions</vt:lpstr>
      <vt:lpstr>PowerPoint Presentation</vt:lpstr>
      <vt:lpstr>PowerPoint Presentation</vt:lpstr>
      <vt:lpstr>INSTRUCTION PIPELINE</vt:lpstr>
      <vt:lpstr>PowerPoint Presentation</vt:lpstr>
      <vt:lpstr>Pipelined Datapath</vt:lpstr>
      <vt:lpstr>PowerPoint Presentation</vt:lpstr>
      <vt:lpstr>Graphically Representing Pipelines</vt:lpstr>
      <vt:lpstr>Instruction–Time Diagram</vt:lpstr>
      <vt:lpstr>Single-Cycle vs Pipelined Performance</vt:lpstr>
      <vt:lpstr>Single-Cycle versus Pipelined – cont’d</vt:lpstr>
      <vt:lpstr>PowerPoint Presentation</vt:lpstr>
      <vt:lpstr>Pipeline Hazards</vt:lpstr>
      <vt:lpstr>Structural Hazards</vt:lpstr>
      <vt:lpstr>Resolving Structural Hazards</vt:lpstr>
      <vt:lpstr>Data Hazards</vt:lpstr>
      <vt:lpstr>Data Hazards</vt:lpstr>
      <vt:lpstr>Data Hazards</vt:lpstr>
      <vt:lpstr>Solution for Data Hazards</vt:lpstr>
      <vt:lpstr>PowerPoint Presentation</vt:lpstr>
      <vt:lpstr>Data Hazard Solution: Stalling</vt:lpstr>
      <vt:lpstr>Stall the Pipeline for one Cycle</vt:lpstr>
      <vt:lpstr>Data Hazard Solution: Rescheduling</vt:lpstr>
      <vt:lpstr>PowerPoint Presentation</vt:lpstr>
      <vt:lpstr>PowerPoint Presentation</vt:lpstr>
      <vt:lpstr>Data Hazard Solution: Forwarding</vt:lpstr>
      <vt:lpstr>PowerPoint Presentation</vt:lpstr>
      <vt:lpstr>Data Hazards - Forwarding</vt:lpstr>
      <vt:lpstr>PowerPoint Presentation</vt:lpstr>
      <vt:lpstr>Load Delay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Trends in Technology</dc:title>
  <dc:creator>M . Sajid</dc:creator>
  <cp:lastModifiedBy>muhammad.danish.khan@gmail.com</cp:lastModifiedBy>
  <cp:revision>947</cp:revision>
  <dcterms:created xsi:type="dcterms:W3CDTF">2018-02-07T03:38:57Z</dcterms:created>
  <dcterms:modified xsi:type="dcterms:W3CDTF">2019-11-26T18:12:34Z</dcterms:modified>
</cp:coreProperties>
</file>