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431" r:id="rId2"/>
    <p:sldId id="349" r:id="rId3"/>
    <p:sldId id="351" r:id="rId4"/>
    <p:sldId id="406" r:id="rId5"/>
    <p:sldId id="407" r:id="rId6"/>
    <p:sldId id="408" r:id="rId7"/>
    <p:sldId id="409" r:id="rId8"/>
    <p:sldId id="354" r:id="rId9"/>
    <p:sldId id="410" r:id="rId10"/>
    <p:sldId id="411" r:id="rId11"/>
    <p:sldId id="412" r:id="rId12"/>
    <p:sldId id="413" r:id="rId13"/>
    <p:sldId id="414" r:id="rId14"/>
    <p:sldId id="415" r:id="rId15"/>
    <p:sldId id="416" r:id="rId16"/>
    <p:sldId id="432" r:id="rId17"/>
    <p:sldId id="419" r:id="rId18"/>
    <p:sldId id="421" r:id="rId19"/>
    <p:sldId id="420" r:id="rId20"/>
    <p:sldId id="422" r:id="rId21"/>
    <p:sldId id="423" r:id="rId22"/>
    <p:sldId id="424" r:id="rId23"/>
    <p:sldId id="425" r:id="rId24"/>
    <p:sldId id="426" r:id="rId25"/>
    <p:sldId id="427"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427709-859A-475F-9C2A-3B740DF5BA0E}" v="1" dt="2019-10-21T07:36:56.142"/>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49" autoAdjust="0"/>
    <p:restoredTop sz="91314" autoAdjust="0"/>
  </p:normalViewPr>
  <p:slideViewPr>
    <p:cSldViewPr>
      <p:cViewPr varScale="1">
        <p:scale>
          <a:sx n="66" d="100"/>
          <a:sy n="66" d="100"/>
        </p:scale>
        <p:origin x="1608" y="60"/>
      </p:cViewPr>
      <p:guideLst>
        <p:guide orient="horz" pos="2160"/>
        <p:guide pos="2880"/>
      </p:guideLst>
    </p:cSldViewPr>
  </p:slideViewPr>
  <p:outlineViewPr>
    <p:cViewPr>
      <p:scale>
        <a:sx n="33" d="100"/>
        <a:sy n="33" d="100"/>
      </p:scale>
      <p:origin x="0" y="9972"/>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ad Saad" userId="81bb11d57da80123" providerId="LiveId" clId="{F78B52AA-6BD9-4160-84AA-084FAA940934}"/>
    <pc:docChg chg="custSel modSld">
      <pc:chgData name="Muhammad Saad" userId="81bb11d57da80123" providerId="LiveId" clId="{F78B52AA-6BD9-4160-84AA-084FAA940934}" dt="2019-10-21T07:18:15.591" v="63" actId="20577"/>
      <pc:docMkLst>
        <pc:docMk/>
      </pc:docMkLst>
      <pc:sldChg chg="delSp modSp">
        <pc:chgData name="Muhammad Saad" userId="81bb11d57da80123" providerId="LiveId" clId="{F78B52AA-6BD9-4160-84AA-084FAA940934}" dt="2019-10-21T07:18:15.591" v="63" actId="20577"/>
        <pc:sldMkLst>
          <pc:docMk/>
          <pc:sldMk cId="2611502197" sldId="431"/>
        </pc:sldMkLst>
        <pc:spChg chg="mod">
          <ac:chgData name="Muhammad Saad" userId="81bb11d57da80123" providerId="LiveId" clId="{F78B52AA-6BD9-4160-84AA-084FAA940934}" dt="2019-10-21T07:17:48.650" v="12" actId="20577"/>
          <ac:spMkLst>
            <pc:docMk/>
            <pc:sldMk cId="2611502197" sldId="431"/>
            <ac:spMk id="2" creationId="{00000000-0000-0000-0000-000000000000}"/>
          </ac:spMkLst>
        </pc:spChg>
        <pc:spChg chg="mod">
          <ac:chgData name="Muhammad Saad" userId="81bb11d57da80123" providerId="LiveId" clId="{F78B52AA-6BD9-4160-84AA-084FAA940934}" dt="2019-10-21T07:18:15.591" v="63" actId="20577"/>
          <ac:spMkLst>
            <pc:docMk/>
            <pc:sldMk cId="2611502197" sldId="431"/>
            <ac:spMk id="4" creationId="{00000000-0000-0000-0000-000000000000}"/>
          </ac:spMkLst>
        </pc:spChg>
        <pc:picChg chg="del">
          <ac:chgData name="Muhammad Saad" userId="81bb11d57da80123" providerId="LiveId" clId="{F78B52AA-6BD9-4160-84AA-084FAA940934}" dt="2019-10-21T07:17:42.249" v="0" actId="478"/>
          <ac:picMkLst>
            <pc:docMk/>
            <pc:sldMk cId="2611502197" sldId="431"/>
            <ac:picMk id="9" creationId="{00000000-0000-0000-0000-000000000000}"/>
          </ac:picMkLst>
        </pc:picChg>
      </pc:sldChg>
    </pc:docChg>
  </pc:docChgLst>
  <pc:docChgLst>
    <pc:chgData name="Muhammad Saad" userId="81bb11d57da80123" providerId="LiveId" clId="{AB427709-859A-475F-9C2A-3B740DF5BA0E}"/>
    <pc:docChg chg="undo custSel delSld modSld">
      <pc:chgData name="Muhammad Saad" userId="81bb11d57da80123" providerId="LiveId" clId="{AB427709-859A-475F-9C2A-3B740DF5BA0E}" dt="2019-10-27T16:01:34.472" v="173" actId="2696"/>
      <pc:docMkLst>
        <pc:docMk/>
      </pc:docMkLst>
      <pc:sldChg chg="modSp">
        <pc:chgData name="Muhammad Saad" userId="81bb11d57da80123" providerId="LiveId" clId="{AB427709-859A-475F-9C2A-3B740DF5BA0E}" dt="2019-10-21T07:21:40.533" v="43" actId="20577"/>
        <pc:sldMkLst>
          <pc:docMk/>
          <pc:sldMk cId="811449678" sldId="351"/>
        </pc:sldMkLst>
        <pc:spChg chg="mod">
          <ac:chgData name="Muhammad Saad" userId="81bb11d57da80123" providerId="LiveId" clId="{AB427709-859A-475F-9C2A-3B740DF5BA0E}" dt="2019-10-21T07:21:40.533" v="43" actId="20577"/>
          <ac:spMkLst>
            <pc:docMk/>
            <pc:sldMk cId="811449678" sldId="351"/>
            <ac:spMk id="3" creationId="{00000000-0000-0000-0000-000000000000}"/>
          </ac:spMkLst>
        </pc:spChg>
      </pc:sldChg>
      <pc:sldChg chg="del">
        <pc:chgData name="Muhammad Saad" userId="81bb11d57da80123" providerId="LiveId" clId="{AB427709-859A-475F-9C2A-3B740DF5BA0E}" dt="2019-10-21T07:55:32.677" v="167" actId="2696"/>
        <pc:sldMkLst>
          <pc:docMk/>
          <pc:sldMk cId="184606948" sldId="395"/>
        </pc:sldMkLst>
      </pc:sldChg>
      <pc:sldChg chg="del">
        <pc:chgData name="Muhammad Saad" userId="81bb11d57da80123" providerId="LiveId" clId="{AB427709-859A-475F-9C2A-3B740DF5BA0E}" dt="2019-10-21T07:55:32.693" v="168" actId="2696"/>
        <pc:sldMkLst>
          <pc:docMk/>
          <pc:sldMk cId="801051591" sldId="397"/>
        </pc:sldMkLst>
      </pc:sldChg>
      <pc:sldChg chg="del">
        <pc:chgData name="Muhammad Saad" userId="81bb11d57da80123" providerId="LiveId" clId="{AB427709-859A-475F-9C2A-3B740DF5BA0E}" dt="2019-10-21T07:55:32.708" v="169" actId="2696"/>
        <pc:sldMkLst>
          <pc:docMk/>
          <pc:sldMk cId="469394248" sldId="399"/>
        </pc:sldMkLst>
      </pc:sldChg>
      <pc:sldChg chg="del">
        <pc:chgData name="Muhammad Saad" userId="81bb11d57da80123" providerId="LiveId" clId="{AB427709-859A-475F-9C2A-3B740DF5BA0E}" dt="2019-10-21T07:55:32.739" v="171" actId="2696"/>
        <pc:sldMkLst>
          <pc:docMk/>
          <pc:sldMk cId="366081362" sldId="404"/>
        </pc:sldMkLst>
      </pc:sldChg>
      <pc:sldChg chg="modSp">
        <pc:chgData name="Muhammad Saad" userId="81bb11d57da80123" providerId="LiveId" clId="{AB427709-859A-475F-9C2A-3B740DF5BA0E}" dt="2019-10-21T07:22:29.619" v="75" actId="20577"/>
        <pc:sldMkLst>
          <pc:docMk/>
          <pc:sldMk cId="2008268385" sldId="406"/>
        </pc:sldMkLst>
        <pc:spChg chg="mod">
          <ac:chgData name="Muhammad Saad" userId="81bb11d57da80123" providerId="LiveId" clId="{AB427709-859A-475F-9C2A-3B740DF5BA0E}" dt="2019-10-21T07:22:29.619" v="75" actId="20577"/>
          <ac:spMkLst>
            <pc:docMk/>
            <pc:sldMk cId="2008268385" sldId="406"/>
            <ac:spMk id="3" creationId="{00000000-0000-0000-0000-000000000000}"/>
          </ac:spMkLst>
        </pc:spChg>
      </pc:sldChg>
      <pc:sldChg chg="modSp">
        <pc:chgData name="Muhammad Saad" userId="81bb11d57da80123" providerId="LiveId" clId="{AB427709-859A-475F-9C2A-3B740DF5BA0E}" dt="2019-10-21T07:37:51.223" v="127" actId="20577"/>
        <pc:sldMkLst>
          <pc:docMk/>
          <pc:sldMk cId="65102218" sldId="409"/>
        </pc:sldMkLst>
        <pc:spChg chg="mod">
          <ac:chgData name="Muhammad Saad" userId="81bb11d57da80123" providerId="LiveId" clId="{AB427709-859A-475F-9C2A-3B740DF5BA0E}" dt="2019-10-21T07:37:51.223" v="127" actId="20577"/>
          <ac:spMkLst>
            <pc:docMk/>
            <pc:sldMk cId="65102218" sldId="409"/>
            <ac:spMk id="3" creationId="{00000000-0000-0000-0000-000000000000}"/>
          </ac:spMkLst>
        </pc:spChg>
      </pc:sldChg>
      <pc:sldChg chg="modSp">
        <pc:chgData name="Muhammad Saad" userId="81bb11d57da80123" providerId="LiveId" clId="{AB427709-859A-475F-9C2A-3B740DF5BA0E}" dt="2019-10-21T07:44:08.280" v="166" actId="20577"/>
        <pc:sldMkLst>
          <pc:docMk/>
          <pc:sldMk cId="1062107360" sldId="413"/>
        </pc:sldMkLst>
        <pc:spChg chg="mod">
          <ac:chgData name="Muhammad Saad" userId="81bb11d57da80123" providerId="LiveId" clId="{AB427709-859A-475F-9C2A-3B740DF5BA0E}" dt="2019-10-21T07:44:08.280" v="166" actId="20577"/>
          <ac:spMkLst>
            <pc:docMk/>
            <pc:sldMk cId="1062107360" sldId="413"/>
            <ac:spMk id="3" creationId="{00000000-0000-0000-0000-000000000000}"/>
          </ac:spMkLst>
        </pc:spChg>
      </pc:sldChg>
      <pc:sldChg chg="del">
        <pc:chgData name="Muhammad Saad" userId="81bb11d57da80123" providerId="LiveId" clId="{AB427709-859A-475F-9C2A-3B740DF5BA0E}" dt="2019-10-27T16:01:34.456" v="172" actId="2696"/>
        <pc:sldMkLst>
          <pc:docMk/>
          <pc:sldMk cId="477603461" sldId="428"/>
        </pc:sldMkLst>
      </pc:sldChg>
      <pc:sldChg chg="del">
        <pc:chgData name="Muhammad Saad" userId="81bb11d57da80123" providerId="LiveId" clId="{AB427709-859A-475F-9C2A-3B740DF5BA0E}" dt="2019-10-27T16:01:34.472" v="173" actId="2696"/>
        <pc:sldMkLst>
          <pc:docMk/>
          <pc:sldMk cId="811773577" sldId="429"/>
        </pc:sldMkLst>
      </pc:sldChg>
      <pc:sldChg chg="del">
        <pc:chgData name="Muhammad Saad" userId="81bb11d57da80123" providerId="LiveId" clId="{AB427709-859A-475F-9C2A-3B740DF5BA0E}" dt="2019-10-21T07:55:32.724" v="170" actId="2696"/>
        <pc:sldMkLst>
          <pc:docMk/>
          <pc:sldMk cId="578894271" sldId="43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10/27/2019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10/27/2019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549718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1" dirty="0">
                <a:cs typeface="Arial" charset="0"/>
              </a:rPr>
              <a:t>Specific plans </a:t>
            </a:r>
            <a:r>
              <a:rPr lang="en-US" dirty="0">
                <a:cs typeface="Arial" charset="0"/>
              </a:rPr>
              <a:t>are clearly defined and leave no room for interpretation. A specific plan states its objectives in a way that eliminates ambiguity and problems with misunderstanding.</a:t>
            </a:r>
          </a:p>
          <a:p>
            <a:pPr eaLnBrk="1" hangingPunct="1"/>
            <a:endParaRPr lang="en-US" dirty="0">
              <a:cs typeface="Arial" charset="0"/>
            </a:endParaRPr>
          </a:p>
          <a:p>
            <a:pPr eaLnBrk="1" hangingPunct="1"/>
            <a:r>
              <a:rPr lang="en-US" b="1" dirty="0">
                <a:cs typeface="Arial" charset="0"/>
              </a:rPr>
              <a:t>Directional plans </a:t>
            </a:r>
            <a:r>
              <a:rPr lang="en-US" dirty="0">
                <a:cs typeface="Arial" charset="0"/>
              </a:rPr>
              <a:t>are flexible plans that set out general guidelines. They provide focus but don’t lock managers into specific goals or courses of action.</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11</a:t>
            </a:fld>
            <a:endParaRPr lang="en-US" dirty="0"/>
          </a:p>
        </p:txBody>
      </p:sp>
    </p:spTree>
    <p:extLst>
      <p:ext uri="{BB962C8B-B14F-4D97-AF65-F5344CB8AC3E}">
        <p14:creationId xmlns:p14="http://schemas.microsoft.com/office/powerpoint/2010/main" val="11545223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Some plans that managers develop are ongoing while others are used only once. A </a:t>
            </a:r>
            <a:r>
              <a:rPr lang="en-US" b="1" dirty="0">
                <a:cs typeface="Arial" charset="0"/>
              </a:rPr>
              <a:t>single-use plan </a:t>
            </a:r>
            <a:r>
              <a:rPr lang="en-US" dirty="0">
                <a:cs typeface="Arial" charset="0"/>
              </a:rPr>
              <a:t>is a one-time plan specifically designed to meet the needs of a unique situation.</a:t>
            </a:r>
          </a:p>
          <a:p>
            <a:pPr eaLnBrk="1" hangingPunct="1"/>
            <a:endParaRPr lang="en-US" dirty="0">
              <a:cs typeface="Arial" charset="0"/>
            </a:endParaRPr>
          </a:p>
          <a:p>
            <a:pPr eaLnBrk="1" hangingPunct="1"/>
            <a:r>
              <a:rPr lang="en-US" dirty="0">
                <a:cs typeface="Arial" charset="0"/>
              </a:rPr>
              <a:t>In contrast, </a:t>
            </a:r>
            <a:r>
              <a:rPr lang="en-US" b="1" dirty="0">
                <a:cs typeface="Arial" charset="0"/>
              </a:rPr>
              <a:t>standing plans </a:t>
            </a:r>
            <a:r>
              <a:rPr lang="en-US" dirty="0">
                <a:cs typeface="Arial" charset="0"/>
              </a:rPr>
              <a:t>are ongoing plans that provide guidance for activities performed repeatedly. Standing plans include policies, rules, and procedures.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12</a:t>
            </a:fld>
            <a:endParaRPr lang="en-US" dirty="0"/>
          </a:p>
        </p:txBody>
      </p:sp>
    </p:spTree>
    <p:extLst>
      <p:ext uri="{BB962C8B-B14F-4D97-AF65-F5344CB8AC3E}">
        <p14:creationId xmlns:p14="http://schemas.microsoft.com/office/powerpoint/2010/main" val="954325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Turning broad strategic goals into departmental, team, and individual goals can be a di cult and frustrating process.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Another problem with traditional goal-setting is that when top managers define the organization’s goals in broad terms—such as achieving “sufficient” profits or increasing “market leadership”—these ambiguous goals have to be made more specific as they ow down through the organization. Managers at each level </a:t>
            </a:r>
            <a:r>
              <a:rPr lang="en-US" sz="1200" kern="1200" dirty="0">
                <a:solidFill>
                  <a:schemeClr val="tx1"/>
                </a:solidFill>
                <a:latin typeface="+mn-lt"/>
                <a:ea typeface="+mn-ea"/>
                <a:cs typeface="+mn-cs"/>
              </a:rPr>
              <a:t>define</a:t>
            </a:r>
            <a:r>
              <a:rPr lang="en-US" sz="1200" kern="1200" dirty="0">
                <a:solidFill>
                  <a:schemeClr val="tx1"/>
                </a:solidFill>
                <a:effectLst/>
                <a:latin typeface="+mn-lt"/>
                <a:ea typeface="+mn-ea"/>
                <a:cs typeface="+mn-cs"/>
              </a:rPr>
              <a:t> the goals and apply their own interpretations and biases as they make them more specific. However, what often happens is that clarity is lost as the goals make their way down from the top of the organization to lower levels.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13</a:t>
            </a:fld>
            <a:endParaRPr lang="en-US" dirty="0"/>
          </a:p>
        </p:txBody>
      </p:sp>
    </p:spTree>
    <p:extLst>
      <p:ext uri="{BB962C8B-B14F-4D97-AF65-F5344CB8AC3E}">
        <p14:creationId xmlns:p14="http://schemas.microsoft.com/office/powerpoint/2010/main" val="14999722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What often happens is that clarity is lost as the goals make their way down from the top of the organization to lower levels. Exhibit 8-2 illustrates what can happen.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val="13412102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Higher-level goals (or ends) are linked to lower-level goals, which serve as the means for their accomplishment. </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MBO programs have four elements: goal specificity, participative decision making, an explicit time period, and performance feedback. Instead of using goals to make sure employees are doing what they’re supposed to be doing, MBO uses goals to motivate them as well. The appeal is that it focuses on employees working to accomplish goals they’ve had a hand in setting.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14486284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Exhibit 8-3 lists the steps in a typical MBO program.</a:t>
            </a:r>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26588405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Goals aren’t all written the same way. Some are better than others at making the desired outcomes clear. </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Managers should be able to write well-written work goals. What makes a “well-written” work goal? Exhibit 8-4 lists the characteristics.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17</a:t>
            </a:fld>
            <a:endParaRPr lang="en-US" dirty="0"/>
          </a:p>
        </p:txBody>
      </p:sp>
    </p:spTree>
    <p:extLst>
      <p:ext uri="{BB962C8B-B14F-4D97-AF65-F5344CB8AC3E}">
        <p14:creationId xmlns:p14="http://schemas.microsoft.com/office/powerpoint/2010/main" val="6797131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defRPr/>
            </a:pPr>
            <a:r>
              <a:rPr lang="en-US" dirty="0"/>
              <a:t>Managers should follow five steps when setting goals.</a:t>
            </a:r>
          </a:p>
          <a:p>
            <a:pPr marL="228600" indent="-228600" eaLnBrk="1" hangingPunct="1">
              <a:buFont typeface="+mj-lt"/>
              <a:buAutoNum type="arabicPeriod"/>
              <a:defRPr/>
            </a:pPr>
            <a:endParaRPr lang="en-US" dirty="0"/>
          </a:p>
          <a:p>
            <a:pPr marL="228600" indent="-228600" eaLnBrk="1" hangingPunct="1">
              <a:buFont typeface="+mj-lt"/>
              <a:buAutoNum type="arabicPeriod"/>
              <a:defRPr/>
            </a:pPr>
            <a:r>
              <a:rPr lang="en-US" i="1" dirty="0"/>
              <a:t>Review the organization’s </a:t>
            </a:r>
            <a:r>
              <a:rPr lang="en-US" b="1" dirty="0"/>
              <a:t>mission</a:t>
            </a:r>
            <a:r>
              <a:rPr lang="en-US" dirty="0"/>
              <a:t>, </a:t>
            </a:r>
            <a:r>
              <a:rPr lang="en-US" i="1" dirty="0"/>
              <a:t>or purpose</a:t>
            </a:r>
            <a:r>
              <a:rPr lang="en-US" dirty="0"/>
              <a:t>. A mission is a broad statement of an organization’s purpose that provides an overall guide to what organizational members think is important. Managers should review the mission before writing goals because goals should reflect that mission.</a:t>
            </a:r>
          </a:p>
          <a:p>
            <a:pPr marL="228600" indent="-228600" eaLnBrk="1" hangingPunct="1">
              <a:buFont typeface="+mj-lt"/>
              <a:buAutoNum type="arabicPeriod"/>
              <a:defRPr/>
            </a:pPr>
            <a:endParaRPr lang="en-US" dirty="0"/>
          </a:p>
          <a:p>
            <a:pPr marL="228600" indent="-228600" eaLnBrk="1" hangingPunct="1">
              <a:buFont typeface="+mj-lt"/>
              <a:buAutoNum type="arabicPeriod"/>
              <a:defRPr/>
            </a:pPr>
            <a:r>
              <a:rPr lang="en-US" i="1" dirty="0"/>
              <a:t>Evaluate available resources</a:t>
            </a:r>
            <a:r>
              <a:rPr lang="en-US" dirty="0"/>
              <a:t>. You don’t want to set goals that are impossible to achieve given your available resources. Even though goals should be challenging, they should be realistic. After all, if the resources you have to work with won’t allow you to achieve a goal no matter how hard you try or how much effort is exerted, you shouldn’t set that goal.</a:t>
            </a:r>
          </a:p>
          <a:p>
            <a:pPr marL="228600" indent="-228600" eaLnBrk="1" hangingPunct="1">
              <a:buFont typeface="+mj-lt"/>
              <a:buAutoNum type="arabicPeriod"/>
              <a:defRPr/>
            </a:pPr>
            <a:endParaRPr lang="en-US" i="1" dirty="0"/>
          </a:p>
          <a:p>
            <a:pPr marL="228600" indent="-228600" eaLnBrk="1" hangingPunct="1">
              <a:buFont typeface="+mj-lt"/>
              <a:buAutoNum type="arabicPeriod"/>
              <a:defRPr/>
            </a:pPr>
            <a:r>
              <a:rPr lang="en-US" i="1" dirty="0"/>
              <a:t>Determine the goals individually or with input from others</a:t>
            </a:r>
            <a:r>
              <a:rPr lang="en-US" dirty="0"/>
              <a:t>. The goals reflect desired outcomes and should be congruent with the organizational mission and goals in other organizational areas. These goals should be measurable, specific, and include a time frame for accomplishment.</a:t>
            </a:r>
          </a:p>
          <a:p>
            <a:pPr marL="228600" indent="-228600" eaLnBrk="1" hangingPunct="1">
              <a:buFont typeface="+mj-lt"/>
              <a:buAutoNum type="arabicPeriod"/>
              <a:defRPr/>
            </a:pPr>
            <a:endParaRPr lang="en-US" dirty="0"/>
          </a:p>
          <a:p>
            <a:pPr marL="228600" indent="-228600" eaLnBrk="1" hangingPunct="1">
              <a:buFont typeface="+mj-lt"/>
              <a:buAutoNum type="arabicPeriod"/>
            </a:pPr>
            <a:r>
              <a:rPr lang="en-US" i="1" dirty="0">
                <a:cs typeface="Arial" charset="0"/>
              </a:rPr>
              <a:t>Write down the goals and communicate them to all who need to know</a:t>
            </a:r>
            <a:r>
              <a:rPr lang="en-US" dirty="0">
                <a:cs typeface="Arial" charset="0"/>
              </a:rPr>
              <a:t>. Writing down and communicating goals forces people to think them through. The written goals also become visible evidence of the importance of working toward something. </a:t>
            </a:r>
          </a:p>
          <a:p>
            <a:pPr marL="228600" indent="-228600" eaLnBrk="1" hangingPunct="1">
              <a:buFont typeface="+mj-lt"/>
              <a:buAutoNum type="arabicPeriod"/>
            </a:pPr>
            <a:endParaRPr lang="en-US" b="1" dirty="0">
              <a:cs typeface="Arial" charset="0"/>
            </a:endParaRPr>
          </a:p>
          <a:p>
            <a:pPr marL="228600" indent="-228600" eaLnBrk="1" hangingPunct="1">
              <a:buFont typeface="+mj-lt"/>
              <a:buAutoNum type="arabicPeriod"/>
            </a:pPr>
            <a:r>
              <a:rPr lang="en-US" i="1" dirty="0">
                <a:cs typeface="Arial" charset="0"/>
              </a:rPr>
              <a:t>Review results and whether goals are being met</a:t>
            </a:r>
            <a:r>
              <a:rPr lang="en-US" dirty="0">
                <a:cs typeface="Arial" charset="0"/>
              </a:rPr>
              <a:t>. If goals aren’t being met, change them as needed. Once the goals have been established, written down, and communicated, a manager is ready to develop plans for pursuing the goals.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13519618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Higher-level goals (or ends) are linked to lower-level goals, which serve as the means for their accomplishment. </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MBO programs have four elements: goal specificity, participative decision making, an explicit time period, and performance feedback. Instead of using goals to make sure employees are doing what they’re supposed to be doing, MBO uses goals to motivate them as well. The appeal is that it focuses on employees working to accomplish goals they’ve had a hand in setting.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19</a:t>
            </a:fld>
            <a:endParaRPr lang="en-US" dirty="0"/>
          </a:p>
        </p:txBody>
      </p:sp>
    </p:spTree>
    <p:extLst>
      <p:ext uri="{BB962C8B-B14F-4D97-AF65-F5344CB8AC3E}">
        <p14:creationId xmlns:p14="http://schemas.microsoft.com/office/powerpoint/2010/main" val="1303490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Exhibit 8-5 shows the relationship between a manager’s level in the organization and the type of planning done. For the most part, lower-level managers do operational planning while upper-level managers do strategic planning.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20</a:t>
            </a:fld>
            <a:endParaRPr lang="en-US" dirty="0"/>
          </a:p>
        </p:txBody>
      </p:sp>
    </p:spTree>
    <p:extLst>
      <p:ext uri="{BB962C8B-B14F-4D97-AF65-F5344CB8AC3E}">
        <p14:creationId xmlns:p14="http://schemas.microsoft.com/office/powerpoint/2010/main" val="343160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1" dirty="0">
                <a:cs typeface="Arial" charset="0"/>
              </a:rPr>
              <a:t>Planning </a:t>
            </a:r>
            <a:r>
              <a:rPr lang="en-US" dirty="0">
                <a:cs typeface="Arial" charset="0"/>
              </a:rPr>
              <a:t>involves defining the organization’s goals, establishing strategies for achieving those goals, and developing plans to integrate</a:t>
            </a:r>
            <a:r>
              <a:rPr lang="en-US" baseline="0" dirty="0">
                <a:cs typeface="Arial" charset="0"/>
              </a:rPr>
              <a:t> </a:t>
            </a:r>
            <a:r>
              <a:rPr lang="en-US" dirty="0">
                <a:cs typeface="Arial" charset="0"/>
              </a:rPr>
              <a:t>and coordinate work activities. It’s concerned with both ends (what) and means (how). </a:t>
            </a:r>
          </a:p>
          <a:p>
            <a:pPr eaLnBrk="1" hangingPunct="1"/>
            <a:endParaRPr lang="en-US" dirty="0">
              <a:cs typeface="Arial" charset="0"/>
            </a:endParaRPr>
          </a:p>
          <a:p>
            <a:pPr eaLnBrk="1" hangingPunct="1"/>
            <a:r>
              <a:rPr lang="en-US" dirty="0">
                <a:cs typeface="Arial" charset="0"/>
              </a:rPr>
              <a:t>When we use the term </a:t>
            </a:r>
            <a:r>
              <a:rPr lang="en-US" i="1" dirty="0">
                <a:cs typeface="Arial" charset="0"/>
              </a:rPr>
              <a:t>planning</a:t>
            </a:r>
            <a:r>
              <a:rPr lang="en-US" dirty="0">
                <a:cs typeface="Arial" charset="0"/>
              </a:rPr>
              <a:t>, we mean </a:t>
            </a:r>
            <a:r>
              <a:rPr lang="en-US" i="1" dirty="0">
                <a:cs typeface="Arial" charset="0"/>
              </a:rPr>
              <a:t>formal </a:t>
            </a:r>
            <a:r>
              <a:rPr lang="en-US" dirty="0">
                <a:cs typeface="Arial" charset="0"/>
              </a:rPr>
              <a:t>planning. In formal planning, specific goals covering a specific time period are defined. These goals are written and shared with organizational members to reduce ambiguity and create a common understanding about what needs to be done. Finally, specific plans exist for achieving these goals.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11009852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Managers must be prepared to change or amend plans as they’re implemented. At times, they may even have to abandon the plans.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21</a:t>
            </a:fld>
            <a:endParaRPr lang="en-US" dirty="0"/>
          </a:p>
        </p:txBody>
      </p:sp>
    </p:spTree>
    <p:extLst>
      <p:ext uri="{BB962C8B-B14F-4D97-AF65-F5344CB8AC3E}">
        <p14:creationId xmlns:p14="http://schemas.microsoft.com/office/powerpoint/2010/main" val="4462291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Higher-level goals (or ends) are linked to lower-level goals, which serve as the means for their accomplishment. </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MBO programs have four elements: goal specificity, participative decision making, an explicit time period, and performance feedback. Instead of using goals to make sure employees are doing what they’re supposed to be doing, MBO uses goals to motivate them as well. The appeal is that it focuses on employees working to accomplish goals they’ve had a hand in setting.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22</a:t>
            </a:fld>
            <a:endParaRPr lang="en-US" dirty="0"/>
          </a:p>
        </p:txBody>
      </p:sp>
    </p:spTree>
    <p:extLst>
      <p:ext uri="{BB962C8B-B14F-4D97-AF65-F5344CB8AC3E}">
        <p14:creationId xmlns:p14="http://schemas.microsoft.com/office/powerpoint/2010/main" val="11861592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In the traditional approach, planning is done entirely by top-level managers who are often assisted by a </a:t>
            </a:r>
            <a:r>
              <a:rPr lang="en-US" b="1" dirty="0">
                <a:cs typeface="Arial" charset="0"/>
              </a:rPr>
              <a:t>formal planning department</a:t>
            </a:r>
            <a:r>
              <a:rPr lang="en-US" dirty="0">
                <a:cs typeface="Arial" charset="0"/>
              </a:rPr>
              <a:t>, a group of planning specialists whose sole responsibility is to help write the various organizational plans. Under this approach, plans developed by top-level managers flow down through other organizational levels, much like the traditional approach to goal-setting. As they flow down through the organization, the plans are tailored to the particular needs of each level. </a:t>
            </a:r>
          </a:p>
          <a:p>
            <a:pPr eaLnBrk="1" hangingPunct="1"/>
            <a:endParaRPr lang="en-US" dirty="0">
              <a:cs typeface="Arial" charset="0"/>
            </a:endParaRPr>
          </a:p>
          <a:p>
            <a:pPr eaLnBrk="1" hangingPunct="1"/>
            <a:r>
              <a:rPr lang="en-US" dirty="0">
                <a:cs typeface="Arial" charset="0"/>
              </a:rPr>
              <a:t>Although this approach makes managerial planning thorough, systematic, and coordinated, all too often the focus is on developing “the plan”—a thick binder (or binders) full of meaningless information that’s stuck on a shelf and never used by anyone for guiding or coordinating work efforts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23</a:t>
            </a:fld>
            <a:endParaRPr lang="en-US" dirty="0"/>
          </a:p>
        </p:txBody>
      </p:sp>
    </p:spTree>
    <p:extLst>
      <p:ext uri="{BB962C8B-B14F-4D97-AF65-F5344CB8AC3E}">
        <p14:creationId xmlns:p14="http://schemas.microsoft.com/office/powerpoint/2010/main" val="19738589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an uncertain environment, managers should develop plans that are specific, but flexible. Although this may seem contradictory, it’s not. To be useful, plans need some specificity, but the plans should not be set in stone. Managers need to recognize that planning is an ongoing process. The plans serve as a road map, although the destination may change due to dynamic market conditions. </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Keep in mind, also, that even when the environment is highly uncertain, it’s important to continue formal planning in order to see any effect on organizational performance. It’s the persistence in planning that contributes to significant performance improvement. Why? It seems that, as with most activities, managers “learn to plan,” and the quality of their planning improves when they continue to do it.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Finally, make the organizational hierarchy flatter to effectively plan in dynamic environments. This means allowing lower organizational levels to set goals and develop plans because there’s little time for goals and plans to ow down from the top. Managers should teach their employees how to set goals and to plan and then trust them to do it.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24</a:t>
            </a:fld>
            <a:endParaRPr lang="en-US" dirty="0"/>
          </a:p>
        </p:txBody>
      </p:sp>
    </p:spTree>
    <p:extLst>
      <p:ext uri="{BB962C8B-B14F-4D97-AF65-F5344CB8AC3E}">
        <p14:creationId xmlns:p14="http://schemas.microsoft.com/office/powerpoint/2010/main" val="13141170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 manager’s analysis of the external environment may be improved by </a:t>
            </a:r>
            <a:r>
              <a:rPr lang="en-US" sz="1200" b="1" kern="1200" dirty="0">
                <a:solidFill>
                  <a:schemeClr val="tx1"/>
                </a:solidFill>
                <a:effectLst/>
                <a:latin typeface="+mn-lt"/>
                <a:ea typeface="+mn-ea"/>
                <a:cs typeface="+mn-cs"/>
              </a:rPr>
              <a:t>environmental scanning</a:t>
            </a:r>
            <a:r>
              <a:rPr lang="en-US" sz="1200" kern="1200" dirty="0">
                <a:solidFill>
                  <a:schemeClr val="tx1"/>
                </a:solidFill>
                <a:effectLst/>
                <a:latin typeface="+mn-lt"/>
                <a:ea typeface="+mn-ea"/>
                <a:cs typeface="+mn-cs"/>
              </a:rPr>
              <a:t>, which involves screening information to detect emerging trends. One of the fastest-growing forms of environmental scanning is </a:t>
            </a:r>
            <a:r>
              <a:rPr lang="en-US" sz="1200" b="1" kern="1200" dirty="0">
                <a:solidFill>
                  <a:schemeClr val="tx1"/>
                </a:solidFill>
                <a:effectLst/>
                <a:latin typeface="+mn-lt"/>
                <a:ea typeface="+mn-ea"/>
                <a:cs typeface="+mn-cs"/>
              </a:rPr>
              <a:t>competitor intelligence</a:t>
            </a:r>
            <a:r>
              <a:rPr lang="en-US" sz="1200" kern="1200" dirty="0">
                <a:solidFill>
                  <a:schemeClr val="tx1"/>
                </a:solidFill>
                <a:effectLst/>
                <a:latin typeface="+mn-lt"/>
                <a:ea typeface="+mn-ea"/>
                <a:cs typeface="+mn-cs"/>
              </a:rPr>
              <a:t>, gathering information about competitors that allows managers to anticipate competitors’ actions rather than merely react to them.</a:t>
            </a:r>
            <a:endParaRPr lang="en-US" dirty="0"/>
          </a:p>
          <a:p>
            <a:endParaRPr lang="en-US" dirty="0"/>
          </a:p>
          <a:p>
            <a:r>
              <a:rPr lang="en-US" sz="1200" kern="1200" dirty="0">
                <a:solidFill>
                  <a:schemeClr val="tx1"/>
                </a:solidFill>
                <a:effectLst/>
                <a:latin typeface="+mn-lt"/>
                <a:ea typeface="+mn-ea"/>
                <a:cs typeface="+mn-cs"/>
              </a:rPr>
              <a:t>In a changing global business environment, environmental scanning and obtaining competitive intelligence can be quite complex, especially since information must be gathered from around the world. However, one thing managers could do is subscribe to news services that review newspapers and magazines from around the globe and provide summaries to client companies. </a:t>
            </a:r>
          </a:p>
          <a:p>
            <a:endParaRPr lang="en-US" dirty="0"/>
          </a:p>
          <a:p>
            <a:r>
              <a:rPr lang="en-US" sz="1200" kern="1200" dirty="0">
                <a:solidFill>
                  <a:schemeClr val="tx1"/>
                </a:solidFill>
                <a:effectLst/>
                <a:latin typeface="+mn-lt"/>
                <a:ea typeface="+mn-ea"/>
                <a:cs typeface="+mn-cs"/>
              </a:rPr>
              <a:t>Managers do need to be careful about the way information, especially competitive intelligence, is gathered to prevent any concerns about whether it’s legal or ethical.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25</a:t>
            </a:fld>
            <a:endParaRPr lang="en-US" dirty="0"/>
          </a:p>
        </p:txBody>
      </p:sp>
    </p:spTree>
    <p:extLst>
      <p:ext uri="{BB962C8B-B14F-4D97-AF65-F5344CB8AC3E}">
        <p14:creationId xmlns:p14="http://schemas.microsoft.com/office/powerpoint/2010/main" val="384223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So why should managers plan? We can give you at least four reasons. </a:t>
            </a:r>
          </a:p>
          <a:p>
            <a:pPr eaLnBrk="1" hangingPunct="1"/>
            <a:endParaRPr lang="en-US" dirty="0">
              <a:cs typeface="Arial" charset="0"/>
            </a:endParaRPr>
          </a:p>
          <a:p>
            <a:pPr eaLnBrk="1" hangingPunct="1"/>
            <a:r>
              <a:rPr lang="en-US" dirty="0">
                <a:cs typeface="Arial" charset="0"/>
              </a:rPr>
              <a:t>First, planning </a:t>
            </a:r>
            <a:r>
              <a:rPr lang="en-US" i="1" dirty="0">
                <a:cs typeface="Arial" charset="0"/>
              </a:rPr>
              <a:t>provides direction </a:t>
            </a:r>
            <a:r>
              <a:rPr lang="en-US" dirty="0">
                <a:cs typeface="Arial" charset="0"/>
              </a:rPr>
              <a:t>to managers and nonmanagers alike. When employees know what their organization or work unit is trying to</a:t>
            </a:r>
            <a:r>
              <a:rPr lang="en-US" baseline="0" dirty="0">
                <a:cs typeface="Arial" charset="0"/>
              </a:rPr>
              <a:t> </a:t>
            </a:r>
            <a:r>
              <a:rPr lang="en-US" dirty="0">
                <a:cs typeface="Arial" charset="0"/>
              </a:rPr>
              <a:t>accomplish and what they must contribute to reach goals, they can coordinate their activities, cooperate with each other, and do what it takes to accomplish those goals.</a:t>
            </a:r>
          </a:p>
          <a:p>
            <a:pPr eaLnBrk="1" hangingPunct="1"/>
            <a:endParaRPr lang="en-US" dirty="0">
              <a:cs typeface="Arial" charset="0"/>
            </a:endParaRPr>
          </a:p>
          <a:p>
            <a:pPr eaLnBrk="1" hangingPunct="1"/>
            <a:r>
              <a:rPr lang="en-US" dirty="0">
                <a:cs typeface="Arial" charset="0"/>
              </a:rPr>
              <a:t>Next, planning </a:t>
            </a:r>
            <a:r>
              <a:rPr lang="en-US" i="1" dirty="0">
                <a:cs typeface="Arial" charset="0"/>
              </a:rPr>
              <a:t>reduces uncertainty </a:t>
            </a:r>
            <a:r>
              <a:rPr lang="en-US" dirty="0">
                <a:cs typeface="Arial" charset="0"/>
              </a:rPr>
              <a:t>by forcing managers to look ahead, anticipate change, consider the impact of change, and develop appropriate responses. Although planning won’t eliminate uncertainty, managers plan so they can respond</a:t>
            </a:r>
            <a:r>
              <a:rPr lang="en-US" baseline="0" dirty="0">
                <a:cs typeface="Arial" charset="0"/>
              </a:rPr>
              <a:t> </a:t>
            </a:r>
            <a:r>
              <a:rPr lang="en-US" dirty="0">
                <a:cs typeface="Arial" charset="0"/>
              </a:rPr>
              <a:t>effectively.</a:t>
            </a:r>
          </a:p>
          <a:p>
            <a:pPr eaLnBrk="1" hangingPunct="1"/>
            <a:endParaRPr lang="en-US" dirty="0">
              <a:cs typeface="Arial" charset="0"/>
            </a:endParaRPr>
          </a:p>
          <a:p>
            <a:pPr eaLnBrk="1" hangingPunct="1"/>
            <a:r>
              <a:rPr lang="en-US" dirty="0">
                <a:cs typeface="Arial" charset="0"/>
              </a:rPr>
              <a:t>In addition, planning </a:t>
            </a:r>
            <a:r>
              <a:rPr lang="en-US" i="1" dirty="0">
                <a:cs typeface="Arial" charset="0"/>
              </a:rPr>
              <a:t>minimizes waste and redundancy</a:t>
            </a:r>
            <a:r>
              <a:rPr lang="en-US" dirty="0">
                <a:cs typeface="Arial" charset="0"/>
              </a:rPr>
              <a:t>. When work activities are coordinated around plans, inefficiencies become obvious and can be corrected or eliminated.</a:t>
            </a:r>
          </a:p>
          <a:p>
            <a:pPr eaLnBrk="1" hangingPunct="1"/>
            <a:endParaRPr lang="en-US" dirty="0">
              <a:cs typeface="Arial" charset="0"/>
            </a:endParaRPr>
          </a:p>
          <a:p>
            <a:pPr eaLnBrk="1" hangingPunct="1"/>
            <a:r>
              <a:rPr lang="en-US" dirty="0">
                <a:cs typeface="Arial" charset="0"/>
              </a:rPr>
              <a:t>Finally, planning </a:t>
            </a:r>
            <a:r>
              <a:rPr lang="en-US" i="1" dirty="0">
                <a:cs typeface="Arial" charset="0"/>
              </a:rPr>
              <a:t>establishes the goals or standards used in controlling</a:t>
            </a:r>
            <a:r>
              <a:rPr lang="en-US" dirty="0">
                <a:cs typeface="Arial" charset="0"/>
              </a:rPr>
              <a:t>. When managers plan, they develop goals and plans. When they control, they see whether the plans have been carried out and the goals met.</a:t>
            </a:r>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966266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Numerous studies have shown generally positive relationships between planning and performance.</a:t>
            </a:r>
          </a:p>
          <a:p>
            <a:pPr eaLnBrk="1" hangingPunct="1"/>
            <a:endParaRPr lang="en-US" dirty="0">
              <a:cs typeface="Arial" charset="0"/>
            </a:endParaRPr>
          </a:p>
          <a:p>
            <a:pPr eaLnBrk="1" hangingPunct="1"/>
            <a:r>
              <a:rPr lang="en-US" dirty="0">
                <a:cs typeface="Arial" charset="0"/>
              </a:rPr>
              <a:t>Formal planning is associated with positive financial results—higher profits, higher return on assets, and so forth. </a:t>
            </a:r>
          </a:p>
          <a:p>
            <a:pPr eaLnBrk="1" hangingPunct="1"/>
            <a:endParaRPr lang="en-US" dirty="0">
              <a:cs typeface="Arial" charset="0"/>
            </a:endParaRPr>
          </a:p>
          <a:p>
            <a:pPr eaLnBrk="1" hangingPunct="1"/>
            <a:r>
              <a:rPr lang="en-US" dirty="0">
                <a:cs typeface="Arial" charset="0"/>
              </a:rPr>
              <a:t>Doing a good job of planning and implementing those plans plays a bigger part in high performance than how much planning is done. </a:t>
            </a:r>
          </a:p>
          <a:p>
            <a:pPr eaLnBrk="1" hangingPunct="1"/>
            <a:endParaRPr lang="en-US" dirty="0">
              <a:cs typeface="Arial" charset="0"/>
            </a:endParaRPr>
          </a:p>
          <a:p>
            <a:pPr eaLnBrk="1" hangingPunct="1"/>
            <a:r>
              <a:rPr lang="en-US" dirty="0">
                <a:cs typeface="Arial" charset="0"/>
              </a:rPr>
              <a:t>In those studies where formal planning didn’t lead to higher performance, the external environment often was the culprit. When external forces—think governmental regulations or powerful labor unions—constrain managers’ options, it reduces the impact planning has on an organization’s performance. </a:t>
            </a:r>
          </a:p>
          <a:p>
            <a:pPr eaLnBrk="1" hangingPunct="1"/>
            <a:endParaRPr lang="en-US" dirty="0">
              <a:cs typeface="Arial" charset="0"/>
            </a:endParaRPr>
          </a:p>
          <a:p>
            <a:pPr eaLnBrk="1" hangingPunct="1"/>
            <a:r>
              <a:rPr lang="en-US" dirty="0">
                <a:cs typeface="Arial" charset="0"/>
              </a:rPr>
              <a:t>Finally, the planning-performance relationship seems to be influenced by the planning time frame. It seems that at least four years</a:t>
            </a:r>
            <a:r>
              <a:rPr lang="en-US" baseline="0" dirty="0">
                <a:cs typeface="Arial" charset="0"/>
              </a:rPr>
              <a:t> </a:t>
            </a:r>
            <a:r>
              <a:rPr lang="en-US" dirty="0">
                <a:cs typeface="Arial" charset="0"/>
              </a:rPr>
              <a:t>of formal planning is required before it begins to affect performance.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9677242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1" dirty="0">
                <a:cs typeface="Arial" charset="0"/>
              </a:rPr>
              <a:t>Goals (objectives) </a:t>
            </a:r>
            <a:r>
              <a:rPr lang="en-US" dirty="0">
                <a:cs typeface="Arial" charset="0"/>
              </a:rPr>
              <a:t>are desired outcomes or targets. They guide management decisions and form the criterion against which work results are measured. That’s why they’re often described as the essential elements of planning. You have to know the desired target or outcome before you can establish plans for reaching it. </a:t>
            </a:r>
          </a:p>
          <a:p>
            <a:pPr eaLnBrk="1" hangingPunct="1"/>
            <a:endParaRPr lang="en-US" dirty="0">
              <a:cs typeface="Arial" charset="0"/>
            </a:endParaRPr>
          </a:p>
          <a:p>
            <a:pPr eaLnBrk="1" hangingPunct="1"/>
            <a:r>
              <a:rPr lang="en-US" b="1" dirty="0">
                <a:cs typeface="Arial" charset="0"/>
              </a:rPr>
              <a:t>Plans </a:t>
            </a:r>
            <a:r>
              <a:rPr lang="en-US" dirty="0">
                <a:cs typeface="Arial" charset="0"/>
              </a:rPr>
              <a:t>are documents that outline how goals are going to be met. They usually include resource allocations, schedules, and other necessary actions to accomplish the goals. As managers plan, they develop both goals and plans.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val="316808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cs typeface="Arial" charset="0"/>
              </a:rPr>
              <a:t>We can classify most company’s goals as either strategic or financial. Financial goals are related to the financial performance of the organization, while strategic goals are related to all other areas of an organization’s performance. </a:t>
            </a:r>
            <a:r>
              <a:rPr lang="en-US" sz="1200" kern="1200" dirty="0">
                <a:solidFill>
                  <a:schemeClr val="tx1"/>
                </a:solidFill>
                <a:effectLst/>
                <a:latin typeface="+mn-lt"/>
                <a:ea typeface="+mn-ea"/>
                <a:cs typeface="+mn-cs"/>
              </a:rPr>
              <a:t>For instance, discount retailer Dollar General announced its plan to demonstrate sales growth of 7–10 percent in 2016, with earnings per share (profit divided by the total number of company stock shares) to increase by 10–15 percent.6 And here’s an example of a strategic goal from the United Nations World Food Programs: to ensure that no child goes to bed hungry. </a:t>
            </a:r>
            <a:endParaRPr lang="en-US" dirty="0"/>
          </a:p>
          <a:p>
            <a:pPr eaLnBrk="1" hangingPunct="1"/>
            <a:endParaRPr lang="en-US" dirty="0">
              <a:cs typeface="Arial" charset="0"/>
            </a:endParaRPr>
          </a:p>
          <a:p>
            <a:pPr eaLnBrk="1" hangingPunct="1"/>
            <a:r>
              <a:rPr lang="en-US" b="1" dirty="0">
                <a:cs typeface="Arial" charset="0"/>
              </a:rPr>
              <a:t>Stated goals</a:t>
            </a:r>
            <a:r>
              <a:rPr lang="en-US" dirty="0">
                <a:cs typeface="Arial" charset="0"/>
              </a:rPr>
              <a:t> are official statements of what an organization says, and what it wants its stakeholders to believe, its goals are. However, stated goals—which can be found in an organization’s charter, annual report, public relations announcements, or in public statements made by managers—are often conflicting and influenced by what various stakeholders think organizations should do.</a:t>
            </a:r>
          </a:p>
          <a:p>
            <a:pPr eaLnBrk="1" hangingPunct="1"/>
            <a:endParaRPr lang="en-US" dirty="0">
              <a:cs typeface="Arial" charset="0"/>
            </a:endParaRPr>
          </a:p>
          <a:p>
            <a:pPr eaLnBrk="1" hangingPunct="1"/>
            <a:r>
              <a:rPr lang="en-US" dirty="0">
                <a:cs typeface="Arial" charset="0"/>
              </a:rPr>
              <a:t>If you want to know an organization’s </a:t>
            </a:r>
            <a:r>
              <a:rPr lang="en-US" b="1" dirty="0">
                <a:cs typeface="Arial" charset="0"/>
              </a:rPr>
              <a:t>real goals</a:t>
            </a:r>
            <a:r>
              <a:rPr lang="en-US" dirty="0">
                <a:cs typeface="Arial" charset="0"/>
              </a:rPr>
              <a:t>—those goals an organization actually pursues—observe what organizational members are doing. Actions define priorities.</a:t>
            </a:r>
          </a:p>
          <a:p>
            <a:pPr eaLnBrk="1" hangingPunct="1"/>
            <a:endParaRPr lang="en-US" dirty="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11038016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cs typeface="Arial" charset="0"/>
              </a:rPr>
              <a:t>As Exhibit 8-1 shows, these types of plans aren’t independent. That is, strategic plans are usually long-term, directional, and single use, whereas operational plans are usually short-term, specific, and standing.</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val="625792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The most popular ways to describe organizational plans are breadth (strategic versus operational), time frame (short-term versus long-term), specificity (directional versus specific), and frequency of use (single use versus standing).</a:t>
            </a:r>
          </a:p>
          <a:p>
            <a:pPr eaLnBrk="1" hangingPunct="1"/>
            <a:endParaRPr lang="en-US" dirty="0">
              <a:cs typeface="Arial" charset="0"/>
            </a:endParaRPr>
          </a:p>
          <a:p>
            <a:pPr eaLnBrk="1" hangingPunct="1"/>
            <a:r>
              <a:rPr lang="en-US" b="1" dirty="0">
                <a:cs typeface="Arial" charset="0"/>
              </a:rPr>
              <a:t>Strategic plans </a:t>
            </a:r>
            <a:r>
              <a:rPr lang="en-US" dirty="0">
                <a:cs typeface="Arial" charset="0"/>
              </a:rPr>
              <a:t>are plans that apply to the entire organization and establish the organization’s overall goals. Plans that encompass a particular operational area of the organization are called </a:t>
            </a:r>
            <a:r>
              <a:rPr lang="en-US" b="1" dirty="0">
                <a:cs typeface="Arial" charset="0"/>
              </a:rPr>
              <a:t>operational plans</a:t>
            </a:r>
            <a:r>
              <a:rPr lang="en-US" dirty="0">
                <a:cs typeface="Arial" charset="0"/>
              </a:rPr>
              <a:t>. These two types of plans differ because strategic plans are broad while operational plans are narrow.</a:t>
            </a:r>
          </a:p>
        </p:txBody>
      </p:sp>
      <p:sp>
        <p:nvSpPr>
          <p:cNvPr id="4" name="Slide Number Placeholder 3"/>
          <p:cNvSpPr>
            <a:spLocks noGrp="1"/>
          </p:cNvSpPr>
          <p:nvPr>
            <p:ph type="sldNum" sz="quarter" idx="10"/>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val="8998785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Any time period in between would be an intermediate plan. Although these time classifications are fairly common, an organization can use any planning time frame it wants.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10</a:t>
            </a:fld>
            <a:endParaRPr lang="en-US" dirty="0"/>
          </a:p>
        </p:txBody>
      </p:sp>
    </p:spTree>
    <p:extLst>
      <p:ext uri="{BB962C8B-B14F-4D97-AF65-F5344CB8AC3E}">
        <p14:creationId xmlns:p14="http://schemas.microsoft.com/office/powerpoint/2010/main" val="14465542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BDF791E7-750C-8341-AAFB-569D9EBD860C}" type="datetime1">
              <a:rPr lang="en-US" smtClean="0"/>
              <a:pPr/>
              <a:t>10/27/2019</a:t>
            </a:fld>
            <a:endParaRPr lang="en-US" dirty="0"/>
          </a:p>
        </p:txBody>
      </p:sp>
      <p:pic>
        <p:nvPicPr>
          <p:cNvPr id="8" name="Picture 7"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9" name="TextBox 8"/>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2" name="Date Placeholder 1"/>
          <p:cNvSpPr>
            <a:spLocks noGrp="1"/>
          </p:cNvSpPr>
          <p:nvPr>
            <p:ph type="dt" sz="half" idx="10"/>
          </p:nvPr>
        </p:nvSpPr>
        <p:spPr/>
        <p:txBody>
          <a:bodyPr/>
          <a:lstStyle>
            <a:lvl1pPr>
              <a:defRPr>
                <a:solidFill>
                  <a:schemeClr val="tx1"/>
                </a:solidFill>
              </a:defRPr>
            </a:lvl1pPr>
          </a:lstStyle>
          <a:p>
            <a:fld id="{E1C2AD04-9B57-CD4E-ACCE-94DAA54D9932}" type="datetime1">
              <a:rPr lang="en-US" smtClean="0"/>
              <a:pPr/>
              <a:t>10/27/2019</a:t>
            </a:fld>
            <a:endParaRPr lang="en-US" dirty="0"/>
          </a:p>
        </p:txBody>
      </p:sp>
      <p:sp>
        <p:nvSpPr>
          <p:cNvPr id="10" name="TextBox 9"/>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711136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4" name="Title 13"/>
          <p:cNvSpPr>
            <a:spLocks noGrp="1"/>
          </p:cNvSpPr>
          <p:nvPr>
            <p:ph type="title"/>
          </p:nvPr>
        </p:nvSpPr>
        <p:spPr>
          <a:xfrm>
            <a:off x="457200" y="215372"/>
            <a:ext cx="8229600" cy="621792"/>
          </a:xfrm>
        </p:spPr>
        <p:txBody>
          <a:bodyPr anchor="t" anchorCtr="0"/>
          <a:lstStyle/>
          <a:p>
            <a:r>
              <a:rPr lang="en-US" dirty="0"/>
              <a:t>Click to edit Master title style</a:t>
            </a:r>
          </a:p>
        </p:txBody>
      </p:sp>
      <p:sp>
        <p:nvSpPr>
          <p:cNvPr id="15" name="Date Placeholder 14"/>
          <p:cNvSpPr>
            <a:spLocks noGrp="1"/>
          </p:cNvSpPr>
          <p:nvPr>
            <p:ph type="dt" sz="half" idx="16"/>
          </p:nvPr>
        </p:nvSpPr>
        <p:spPr/>
        <p:txBody>
          <a:bodyPr/>
          <a:lstStyle/>
          <a:p>
            <a:fld id="{A9DF6EFB-3F44-496C-A842-1E0B3D3B975A}" type="datetimeFigureOut">
              <a:rPr lang="en-US" smtClean="0"/>
              <a:pPr/>
              <a:t>10/27/2019</a:t>
            </a:fld>
            <a:endParaRPr lang="en-US" dirty="0"/>
          </a:p>
        </p:txBody>
      </p:sp>
      <p:sp>
        <p:nvSpPr>
          <p:cNvPr id="18" name="Footer Placeholder 17"/>
          <p:cNvSpPr>
            <a:spLocks noGrp="1"/>
          </p:cNvSpPr>
          <p:nvPr>
            <p:ph type="ftr" sz="quarter" idx="18"/>
          </p:nvPr>
        </p:nvSpPr>
        <p:spPr/>
        <p:txBody>
          <a:bodyPr/>
          <a:lstStyle/>
          <a:p>
            <a:endParaRPr lang="en-US" dirty="0"/>
          </a:p>
        </p:txBody>
      </p:sp>
      <p:pic>
        <p:nvPicPr>
          <p:cNvPr id="11" name="Picture 10" descr="Pearson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76789"/>
            <a:ext cx="918000" cy="279915"/>
          </a:xfrm>
          <a:prstGeom prst="rect">
            <a:avLst/>
          </a:prstGeom>
        </p:spPr>
      </p:pic>
      <p:sp>
        <p:nvSpPr>
          <p:cNvPr id="12" name="TextBox 11"/>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3572276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r>
              <a:rPr lang="en-US" dirty="0"/>
              <a:t>Copyright © 2018 Pearson Education, Inc.</a:t>
            </a:r>
          </a:p>
        </p:txBody>
      </p:sp>
      <p:sp>
        <p:nvSpPr>
          <p:cNvPr id="4" name="Date Placeholder 3"/>
          <p:cNvSpPr>
            <a:spLocks noGrp="1"/>
          </p:cNvSpPr>
          <p:nvPr>
            <p:ph type="dt" sz="half" idx="11"/>
          </p:nvPr>
        </p:nvSpPr>
        <p:spPr/>
        <p:txBody>
          <a:bodyPr/>
          <a:lstStyle/>
          <a:p>
            <a:fld id="{42FB9264-E59D-4043-9483-B863A08BF7FA}" type="datetime1">
              <a:rPr lang="en-US" smtClean="0"/>
              <a:pPr/>
              <a:t>10/27/2019</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Box 12"/>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1"/>
          </p:nvPr>
        </p:nvSpPr>
        <p:spPr/>
        <p:txBody>
          <a:bodyPr/>
          <a:lstStyle/>
          <a:p>
            <a:fld id="{2C3A0B96-8BDC-3940-87A4-7335ADF41F82}" type="datetime1">
              <a:rPr lang="en-US" smtClean="0"/>
              <a:pPr/>
              <a:t>10/27/2019</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9" name="Date Placeholder 3"/>
          <p:cNvSpPr>
            <a:spLocks noGrp="1"/>
          </p:cNvSpPr>
          <p:nvPr>
            <p:ph type="dt" sz="half" idx="10"/>
          </p:nvPr>
        </p:nvSpPr>
        <p:spPr>
          <a:xfrm>
            <a:off x="6335713" y="113072"/>
            <a:ext cx="2133600" cy="182880"/>
          </a:xfrm>
        </p:spPr>
        <p:txBody>
          <a:bodyPr/>
          <a:lstStyle/>
          <a:p>
            <a:fld id="{69344A15-F0EB-274C-BCBE-62AA675174CC}" type="datetime1">
              <a:rPr lang="en-US" smtClean="0"/>
              <a:pPr/>
              <a:t>10/27/2019</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309878BC-7C7D-8B4D-8C72-5012D25A75FF}" type="datetime1">
              <a:rPr lang="en-US" smtClean="0"/>
              <a:pPr/>
              <a:t>10/27/2019</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a:xfrm>
            <a:off x="6335713" y="137160"/>
            <a:ext cx="2133600" cy="182880"/>
          </a:xfrm>
        </p:spPr>
        <p:txBody>
          <a:bodyPr/>
          <a:lstStyle>
            <a:lvl1pPr>
              <a:defRPr>
                <a:solidFill>
                  <a:schemeClr val="tx1"/>
                </a:solidFill>
              </a:defRPr>
            </a:lvl1pPr>
          </a:lstStyle>
          <a:p>
            <a:endParaRPr lang="en-US" dirty="0"/>
          </a:p>
        </p:txBody>
      </p:sp>
      <p:sp>
        <p:nvSpPr>
          <p:cNvPr id="9" name="TextBox 8"/>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F71CB5E4-2482-7B44-B2CD-545334C269B9}" type="datetime1">
              <a:rPr lang="en-US" smtClean="0"/>
              <a:pPr/>
              <a:t>10/27/2019</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2233C098-7E69-2F4E-8219-6B630AF7AB62}" type="datetime1">
              <a:rPr lang="en-US" smtClean="0"/>
              <a:pPr/>
              <a:t>10/27/2019</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3" name="Date Placeholder 2"/>
          <p:cNvSpPr>
            <a:spLocks noGrp="1"/>
          </p:cNvSpPr>
          <p:nvPr>
            <p:ph type="dt" sz="half" idx="10"/>
          </p:nvPr>
        </p:nvSpPr>
        <p:spPr/>
        <p:txBody>
          <a:bodyPr/>
          <a:lstStyle/>
          <a:p>
            <a:fld id="{FAA56894-5F48-BC43-8C04-BBB42A2EF5DA}" type="datetime1">
              <a:rPr lang="en-US" smtClean="0"/>
              <a:pPr/>
              <a:t>10/27/2019</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r>
              <a:rPr lang="en-US" dirty="0"/>
              <a:t>Copyright © 2018 Pearson Education, Inc.</a:t>
            </a:r>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D4DCA001-C90D-F048-B3C0-108AEB1AC539}" type="datetime1">
              <a:rPr lang="en-US" smtClean="0"/>
              <a:pPr/>
              <a:t>10/27/2019</a:t>
            </a:fld>
            <a:endParaRPr lang="en-US" dirty="0"/>
          </a:p>
        </p:txBody>
      </p:sp>
      <p:pic>
        <p:nvPicPr>
          <p:cNvPr id="7" name="Picture 6" descr="Pearson Logo"/>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8" name="TextBox 7"/>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51" r:id="rId8"/>
    <p:sldLayoutId id="2147483654" r:id="rId9"/>
    <p:sldLayoutId id="2147483655" r:id="rId10"/>
    <p:sldLayoutId id="2147483661" r:id="rId11"/>
  </p:sldLayoutIdLst>
  <p:hf hdr="0" ftr="0" dt="0"/>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Management</a:t>
            </a:r>
          </a:p>
        </p:txBody>
      </p:sp>
      <p:sp>
        <p:nvSpPr>
          <p:cNvPr id="2" name="Text Placeholder 1"/>
          <p:cNvSpPr>
            <a:spLocks noGrp="1"/>
          </p:cNvSpPr>
          <p:nvPr>
            <p:ph type="body" sz="quarter" idx="13"/>
          </p:nvPr>
        </p:nvSpPr>
        <p:spPr/>
        <p:txBody>
          <a:bodyPr/>
          <a:lstStyle/>
          <a:p>
            <a:r>
              <a:rPr lang="en-US" dirty="0"/>
              <a:t>Eleventh Edition</a:t>
            </a:r>
          </a:p>
        </p:txBody>
      </p:sp>
      <p:sp>
        <p:nvSpPr>
          <p:cNvPr id="3" name="Text Placeholder 2"/>
          <p:cNvSpPr>
            <a:spLocks noGrp="1"/>
          </p:cNvSpPr>
          <p:nvPr>
            <p:ph type="body" sz="quarter" idx="14"/>
          </p:nvPr>
        </p:nvSpPr>
        <p:spPr/>
        <p:txBody>
          <a:bodyPr/>
          <a:lstStyle/>
          <a:p>
            <a:r>
              <a:rPr lang="en-US" dirty="0"/>
              <a:t>Chapter 8</a:t>
            </a:r>
          </a:p>
        </p:txBody>
      </p:sp>
      <p:sp>
        <p:nvSpPr>
          <p:cNvPr id="4" name="Text Placeholder 3"/>
          <p:cNvSpPr>
            <a:spLocks noGrp="1"/>
          </p:cNvSpPr>
          <p:nvPr>
            <p:ph type="body" sz="quarter" idx="15"/>
          </p:nvPr>
        </p:nvSpPr>
        <p:spPr/>
        <p:txBody>
          <a:bodyPr/>
          <a:lstStyle/>
          <a:p>
            <a:r>
              <a:rPr lang="en-US" dirty="0"/>
              <a:t>Foundations </a:t>
            </a:r>
            <a:r>
              <a:rPr lang="en-US"/>
              <a:t>of Planning</a:t>
            </a:r>
            <a:endParaRPr lang="en-US" dirty="0"/>
          </a:p>
        </p:txBody>
      </p:sp>
      <p:sp>
        <p:nvSpPr>
          <p:cNvPr id="6" name="Text Placeholder 5"/>
          <p:cNvSpPr>
            <a:spLocks noGrp="1"/>
          </p:cNvSpPr>
          <p:nvPr>
            <p:ph type="body" sz="quarter" idx="4294967295"/>
          </p:nvPr>
        </p:nvSpPr>
        <p:spPr>
          <a:xfrm>
            <a:off x="2889504" y="6428232"/>
            <a:ext cx="5870448" cy="274320"/>
          </a:xfrm>
          <a:solidFill>
            <a:schemeClr val="bg1"/>
          </a:solidFill>
        </p:spPr>
        <p:txBody>
          <a:bodyPr/>
          <a:lstStyle/>
          <a:p>
            <a:pPr marL="0" indent="0">
              <a:buNone/>
              <a:defRPr/>
            </a:pPr>
            <a:r>
              <a:rPr lang="en-US" altLang="en-US" sz="1200" dirty="0">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2611502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Long-term and Short-term Plans</a:t>
            </a:r>
          </a:p>
        </p:txBody>
      </p:sp>
      <p:sp>
        <p:nvSpPr>
          <p:cNvPr id="3" name="Content Placeholder 2"/>
          <p:cNvSpPr>
            <a:spLocks noGrp="1"/>
          </p:cNvSpPr>
          <p:nvPr>
            <p:ph idx="1"/>
          </p:nvPr>
        </p:nvSpPr>
        <p:spPr/>
        <p:txBody>
          <a:bodyPr/>
          <a:lstStyle/>
          <a:p>
            <a:r>
              <a:rPr lang="en-US" sz="2800" b="1" dirty="0"/>
              <a:t>Long-term plans</a:t>
            </a:r>
            <a:r>
              <a:rPr lang="en-US" sz="2800" dirty="0"/>
              <a:t>: plans with a time frame beyond three years</a:t>
            </a:r>
          </a:p>
          <a:p>
            <a:r>
              <a:rPr lang="en-US" sz="2800" b="1" dirty="0"/>
              <a:t>Short-term plans</a:t>
            </a:r>
            <a:r>
              <a:rPr lang="en-US" sz="2800" dirty="0"/>
              <a:t>: plans covering one year or less</a:t>
            </a:r>
          </a:p>
        </p:txBody>
      </p:sp>
    </p:spTree>
    <p:extLst>
      <p:ext uri="{BB962C8B-B14F-4D97-AF65-F5344CB8AC3E}">
        <p14:creationId xmlns:p14="http://schemas.microsoft.com/office/powerpoint/2010/main" val="1548185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Specific and Directional Plans</a:t>
            </a:r>
          </a:p>
        </p:txBody>
      </p:sp>
      <p:sp>
        <p:nvSpPr>
          <p:cNvPr id="3" name="Content Placeholder 2"/>
          <p:cNvSpPr>
            <a:spLocks noGrp="1"/>
          </p:cNvSpPr>
          <p:nvPr>
            <p:ph idx="1"/>
          </p:nvPr>
        </p:nvSpPr>
        <p:spPr/>
        <p:txBody>
          <a:bodyPr/>
          <a:lstStyle/>
          <a:p>
            <a:r>
              <a:rPr lang="en-US" sz="2800" b="1" dirty="0"/>
              <a:t>Specific plans</a:t>
            </a:r>
            <a:r>
              <a:rPr lang="en-US" sz="2800" dirty="0"/>
              <a:t>: plans that are clearly defined and leave no room for interpretation</a:t>
            </a:r>
          </a:p>
          <a:p>
            <a:r>
              <a:rPr lang="en-US" sz="2800" b="1" dirty="0"/>
              <a:t>Directional plans</a:t>
            </a:r>
            <a:r>
              <a:rPr lang="en-US" sz="2800" dirty="0"/>
              <a:t>: plans that are flexible and set out general guidelines</a:t>
            </a:r>
          </a:p>
        </p:txBody>
      </p:sp>
    </p:spTree>
    <p:extLst>
      <p:ext uri="{BB962C8B-B14F-4D97-AF65-F5344CB8AC3E}">
        <p14:creationId xmlns:p14="http://schemas.microsoft.com/office/powerpoint/2010/main" val="301485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Single-use and Standing Plans</a:t>
            </a:r>
          </a:p>
        </p:txBody>
      </p:sp>
      <p:sp>
        <p:nvSpPr>
          <p:cNvPr id="3" name="Content Placeholder 2"/>
          <p:cNvSpPr>
            <a:spLocks noGrp="1"/>
          </p:cNvSpPr>
          <p:nvPr>
            <p:ph idx="1"/>
          </p:nvPr>
        </p:nvSpPr>
        <p:spPr/>
        <p:txBody>
          <a:bodyPr/>
          <a:lstStyle/>
          <a:p>
            <a:r>
              <a:rPr lang="en-US" sz="2800" b="1" dirty="0"/>
              <a:t>Single-use plan</a:t>
            </a:r>
            <a:r>
              <a:rPr lang="en-US" sz="2800" dirty="0"/>
              <a:t>: a one-time plan specifically designed to meet the needs of a unique situation</a:t>
            </a:r>
          </a:p>
          <a:p>
            <a:r>
              <a:rPr lang="en-US" sz="2800" b="1" dirty="0"/>
              <a:t>Standing plan</a:t>
            </a:r>
            <a:r>
              <a:rPr lang="en-US" sz="2800" dirty="0"/>
              <a:t>: ongoing plans that provide guidance for activities performed repeatedly</a:t>
            </a:r>
          </a:p>
        </p:txBody>
      </p:sp>
    </p:spTree>
    <p:extLst>
      <p:ext uri="{BB962C8B-B14F-4D97-AF65-F5344CB8AC3E}">
        <p14:creationId xmlns:p14="http://schemas.microsoft.com/office/powerpoint/2010/main" val="1062107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Approaches to Setting Goals</a:t>
            </a:r>
          </a:p>
        </p:txBody>
      </p:sp>
      <p:sp>
        <p:nvSpPr>
          <p:cNvPr id="3" name="Content Placeholder 2"/>
          <p:cNvSpPr>
            <a:spLocks noGrp="1"/>
          </p:cNvSpPr>
          <p:nvPr>
            <p:ph idx="1"/>
          </p:nvPr>
        </p:nvSpPr>
        <p:spPr/>
        <p:txBody>
          <a:bodyPr/>
          <a:lstStyle/>
          <a:p>
            <a:r>
              <a:rPr lang="en-US" sz="2800" b="1" dirty="0"/>
              <a:t>Traditional goal-setting</a:t>
            </a:r>
            <a:r>
              <a:rPr lang="en-US" sz="2800" dirty="0"/>
              <a:t>: an approach to setting goals in which top managers set goals that then flow down through the organization and become subgoals for each organizational area</a:t>
            </a:r>
          </a:p>
        </p:txBody>
      </p:sp>
    </p:spTree>
    <p:extLst>
      <p:ext uri="{BB962C8B-B14F-4D97-AF65-F5344CB8AC3E}">
        <p14:creationId xmlns:p14="http://schemas.microsoft.com/office/powerpoint/2010/main" val="28199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Exhibit 8-2</a:t>
            </a:r>
            <a:br>
              <a:rPr lang="en-US" dirty="0"/>
            </a:br>
            <a:r>
              <a:rPr lang="en-US" dirty="0"/>
              <a:t>The Downside of Traditional Goal-Setting</a:t>
            </a:r>
          </a:p>
        </p:txBody>
      </p:sp>
      <p:pic>
        <p:nvPicPr>
          <p:cNvPr id="7" name="Picture 6" descr="Figure is a pyramid divided into four horizontal levels. The top level is labeled Top Management's Objective. The next level is labeled Division Manager's Objective. The third level is labeled Department Manager's Objective. The bottom level is labeled Individual Employee's Objective. A thought bubbles points at each level, stating how a goal gets changed as it moves down in the organization."/>
          <p:cNvPicPr>
            <a:picLocks noChangeAspect="1"/>
          </p:cNvPicPr>
          <p:nvPr/>
        </p:nvPicPr>
        <p:blipFill>
          <a:blip r:embed="rId3" cstate="print"/>
          <a:stretch>
            <a:fillRect/>
          </a:stretch>
        </p:blipFill>
        <p:spPr>
          <a:xfrm>
            <a:off x="250464" y="1314784"/>
            <a:ext cx="8528773" cy="4440006"/>
          </a:xfrm>
          <a:prstGeom prst="rect">
            <a:avLst/>
          </a:prstGeom>
        </p:spPr>
      </p:pic>
      <p:sp>
        <p:nvSpPr>
          <p:cNvPr id="3" name="Text Placeholder 2" descr="Figure shows a box at top center labeled Types of Plans. iBeneath it are four columns of boxes, each connected to tthe bop box by a line. Each box has two smaller boxes below it, connected by lines to the otehr boxes in the same horizontal row. The lleftmost column of boxes are labeled Breadth, Strategic, Operatoinal. The next column are labeled Time Frame, Long term, Short term. The next column are labeled Specificity, Directional, Specific. And the fourth column are labeled Frequency of Use, Single use, Standing."/>
          <p:cNvSpPr>
            <a:spLocks noGrp="1"/>
          </p:cNvSpPr>
          <p:nvPr>
            <p:ph type="body" sz="quarter" idx="13"/>
          </p:nvPr>
        </p:nvSpPr>
        <p:spPr/>
        <p:txBody>
          <a:bodyPr/>
          <a:lstStyle/>
          <a:p>
            <a:r>
              <a:rPr lang="en-US" sz="1600" dirty="0"/>
              <a:t>Exhibit 8-2 illustrates what can happen as the goals make their way down from the top of the organization to lower levels.</a:t>
            </a:r>
          </a:p>
        </p:txBody>
      </p:sp>
    </p:spTree>
    <p:extLst>
      <p:ext uri="{BB962C8B-B14F-4D97-AF65-F5344CB8AC3E}">
        <p14:creationId xmlns:p14="http://schemas.microsoft.com/office/powerpoint/2010/main" val="2063744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Means-Ends Chain and MBO</a:t>
            </a:r>
          </a:p>
        </p:txBody>
      </p:sp>
      <p:sp>
        <p:nvSpPr>
          <p:cNvPr id="3" name="Content Placeholder 2"/>
          <p:cNvSpPr>
            <a:spLocks noGrp="1"/>
          </p:cNvSpPr>
          <p:nvPr>
            <p:ph idx="1"/>
          </p:nvPr>
        </p:nvSpPr>
        <p:spPr/>
        <p:txBody>
          <a:bodyPr/>
          <a:lstStyle/>
          <a:p>
            <a:r>
              <a:rPr lang="en-US" sz="2800" b="1" dirty="0"/>
              <a:t>Means-ends chain</a:t>
            </a:r>
            <a:r>
              <a:rPr lang="en-US" sz="2800" dirty="0"/>
              <a:t>: an integrated network of goals in which the accomplishment of goals at one level serves as the means for achieving the goals, or ends, at the next level</a:t>
            </a:r>
          </a:p>
          <a:p>
            <a:r>
              <a:rPr lang="en-US" sz="2800" b="1" dirty="0"/>
              <a:t>Management by objectives (MBO)</a:t>
            </a:r>
            <a:r>
              <a:rPr lang="en-US" sz="2800" dirty="0"/>
              <a:t>: a process of setting mutually agreed upon goals and using those goals to evaluate employee performance</a:t>
            </a:r>
          </a:p>
        </p:txBody>
      </p:sp>
    </p:spTree>
    <p:extLst>
      <p:ext uri="{BB962C8B-B14F-4D97-AF65-F5344CB8AC3E}">
        <p14:creationId xmlns:p14="http://schemas.microsoft.com/office/powerpoint/2010/main" val="1923455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Exhibit 8-3</a:t>
            </a:r>
            <a:br>
              <a:rPr lang="en-US" dirty="0"/>
            </a:br>
            <a:r>
              <a:rPr lang="en-US" dirty="0"/>
              <a:t>Steps in MBO</a:t>
            </a:r>
          </a:p>
        </p:txBody>
      </p:sp>
      <p:graphicFrame>
        <p:nvGraphicFramePr>
          <p:cNvPr id="6" name="Table 5"/>
          <p:cNvGraphicFramePr>
            <a:graphicFrameLocks noGrp="1"/>
          </p:cNvGraphicFramePr>
          <p:nvPr>
            <p:extLst>
              <p:ext uri="{D42A27DB-BD31-4B8C-83A1-F6EECF244321}">
                <p14:modId xmlns:p14="http://schemas.microsoft.com/office/powerpoint/2010/main" val="1847127025"/>
              </p:ext>
            </p:extLst>
          </p:nvPr>
        </p:nvGraphicFramePr>
        <p:xfrm>
          <a:off x="381000" y="1524000"/>
          <a:ext cx="8496300" cy="3962400"/>
        </p:xfrm>
        <a:graphic>
          <a:graphicData uri="http://schemas.openxmlformats.org/drawingml/2006/table">
            <a:tbl>
              <a:tblPr firstRow="1" bandRow="1">
                <a:tableStyleId>{3B4B98B0-60AC-42C2-AFA5-B58CD77FA1E5}</a:tableStyleId>
              </a:tblPr>
              <a:tblGrid>
                <a:gridCol w="8496300">
                  <a:extLst>
                    <a:ext uri="{9D8B030D-6E8A-4147-A177-3AD203B41FA5}">
                      <a16:colId xmlns:a16="http://schemas.microsoft.com/office/drawing/2014/main" val="20000"/>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i="0" dirty="0"/>
                        <a:t>Step</a:t>
                      </a:r>
                    </a:p>
                  </a:txBody>
                  <a:tcPr/>
                </a:tc>
                <a:extLst>
                  <a:ext uri="{0D108BD9-81ED-4DB2-BD59-A6C34878D82A}">
                    <a16:rowId xmlns:a16="http://schemas.microsoft.com/office/drawing/2014/main" val="10000"/>
                  </a:ext>
                </a:extLst>
              </a:tr>
              <a:tr h="370840">
                <a:tc>
                  <a:txBody>
                    <a:bodyPr/>
                    <a:lstStyle/>
                    <a:p>
                      <a:r>
                        <a:rPr lang="en-US" sz="1600" i="0" dirty="0"/>
                        <a:t>Step 1: </a:t>
                      </a:r>
                      <a:r>
                        <a:rPr lang="en-US" sz="1600" i="0" kern="1200" dirty="0">
                          <a:solidFill>
                            <a:schemeClr val="tx1"/>
                          </a:solidFill>
                          <a:effectLst/>
                          <a:latin typeface="+mn-lt"/>
                          <a:ea typeface="+mn-ea"/>
                          <a:cs typeface="+mn-cs"/>
                        </a:rPr>
                        <a:t>The organization’s </a:t>
                      </a:r>
                      <a:r>
                        <a:rPr lang="en-US" sz="1600" b="1" i="0" kern="1200" dirty="0">
                          <a:solidFill>
                            <a:schemeClr val="tx1"/>
                          </a:solidFill>
                          <a:effectLst/>
                          <a:latin typeface="+mn-lt"/>
                          <a:ea typeface="+mn-ea"/>
                          <a:cs typeface="+mn-cs"/>
                        </a:rPr>
                        <a:t>overall objectives </a:t>
                      </a:r>
                      <a:r>
                        <a:rPr lang="en-US" sz="1600" i="0" kern="1200" dirty="0">
                          <a:solidFill>
                            <a:schemeClr val="tx1"/>
                          </a:solidFill>
                          <a:effectLst/>
                          <a:latin typeface="+mn-lt"/>
                          <a:ea typeface="+mn-ea"/>
                          <a:cs typeface="+mn-cs"/>
                        </a:rPr>
                        <a:t>and </a:t>
                      </a:r>
                      <a:r>
                        <a:rPr lang="en-US" sz="1600" b="1" i="0" kern="1200" dirty="0">
                          <a:solidFill>
                            <a:schemeClr val="tx1"/>
                          </a:solidFill>
                          <a:effectLst/>
                          <a:latin typeface="+mn-lt"/>
                          <a:ea typeface="+mn-ea"/>
                          <a:cs typeface="+mn-cs"/>
                        </a:rPr>
                        <a:t>strategies </a:t>
                      </a:r>
                      <a:r>
                        <a:rPr lang="en-US" sz="1600" i="0" kern="1200" dirty="0">
                          <a:solidFill>
                            <a:schemeClr val="tx1"/>
                          </a:solidFill>
                          <a:effectLst/>
                          <a:latin typeface="+mn-lt"/>
                          <a:ea typeface="+mn-ea"/>
                          <a:cs typeface="+mn-cs"/>
                        </a:rPr>
                        <a:t>are formulated.</a:t>
                      </a:r>
                      <a:endParaRPr lang="en-US" sz="1600" dirty="0"/>
                    </a:p>
                  </a:txBody>
                  <a:tcPr/>
                </a:tc>
                <a:extLst>
                  <a:ext uri="{0D108BD9-81ED-4DB2-BD59-A6C34878D82A}">
                    <a16:rowId xmlns:a16="http://schemas.microsoft.com/office/drawing/2014/main" val="10001"/>
                  </a:ext>
                </a:extLst>
              </a:tr>
              <a:tr h="370840">
                <a:tc>
                  <a:txBody>
                    <a:bodyPr/>
                    <a:lstStyle/>
                    <a:p>
                      <a:r>
                        <a:rPr lang="en-US" sz="1600" i="0" dirty="0"/>
                        <a:t>Step 2: </a:t>
                      </a:r>
                      <a:r>
                        <a:rPr lang="en-US" sz="1600" i="0" kern="1200" dirty="0">
                          <a:solidFill>
                            <a:schemeClr val="tx1"/>
                          </a:solidFill>
                          <a:effectLst/>
                          <a:latin typeface="+mn-lt"/>
                          <a:ea typeface="+mn-ea"/>
                          <a:cs typeface="+mn-cs"/>
                        </a:rPr>
                        <a:t>Major objectives are allocated among </a:t>
                      </a:r>
                      <a:r>
                        <a:rPr lang="en-US" sz="1600" b="1" i="0" kern="1200" dirty="0">
                          <a:solidFill>
                            <a:schemeClr val="tx1"/>
                          </a:solidFill>
                          <a:effectLst/>
                          <a:latin typeface="+mn-lt"/>
                          <a:ea typeface="+mn-ea"/>
                          <a:cs typeface="+mn-cs"/>
                        </a:rPr>
                        <a:t>divisional and departmental units.</a:t>
                      </a:r>
                      <a:endParaRPr lang="en-US" sz="1600" dirty="0"/>
                    </a:p>
                  </a:txBody>
                  <a:tcPr/>
                </a:tc>
                <a:extLst>
                  <a:ext uri="{0D108BD9-81ED-4DB2-BD59-A6C34878D82A}">
                    <a16:rowId xmlns:a16="http://schemas.microsoft.com/office/drawing/2014/main" val="10002"/>
                  </a:ext>
                </a:extLst>
              </a:tr>
              <a:tr h="370840">
                <a:tc>
                  <a:txBody>
                    <a:bodyPr/>
                    <a:lstStyle/>
                    <a:p>
                      <a:r>
                        <a:rPr lang="en-US" sz="1600" i="0" dirty="0"/>
                        <a:t>Step 3: </a:t>
                      </a:r>
                      <a:r>
                        <a:rPr lang="en-US" sz="1600" i="0" kern="1200" dirty="0">
                          <a:solidFill>
                            <a:schemeClr val="tx1"/>
                          </a:solidFill>
                          <a:effectLst/>
                          <a:latin typeface="+mn-lt"/>
                          <a:ea typeface="+mn-ea"/>
                          <a:cs typeface="+mn-cs"/>
                        </a:rPr>
                        <a:t>Unit managers </a:t>
                      </a:r>
                      <a:r>
                        <a:rPr lang="en-US" sz="1600" b="1" i="0" kern="1200" dirty="0">
                          <a:solidFill>
                            <a:schemeClr val="tx1"/>
                          </a:solidFill>
                          <a:effectLst/>
                          <a:latin typeface="+mn-lt"/>
                          <a:ea typeface="+mn-ea"/>
                          <a:cs typeface="+mn-cs"/>
                        </a:rPr>
                        <a:t>collaboratively set specific objectives </a:t>
                      </a:r>
                      <a:r>
                        <a:rPr lang="en-US" sz="1600" i="0" kern="1200" dirty="0">
                          <a:solidFill>
                            <a:schemeClr val="tx1"/>
                          </a:solidFill>
                          <a:effectLst/>
                          <a:latin typeface="+mn-lt"/>
                          <a:ea typeface="+mn-ea"/>
                          <a:cs typeface="+mn-cs"/>
                        </a:rPr>
                        <a:t>for their units with their managers.</a:t>
                      </a:r>
                      <a:endParaRPr lang="en-US" sz="1600" dirty="0"/>
                    </a:p>
                  </a:txBody>
                  <a:tcPr/>
                </a:tc>
                <a:extLst>
                  <a:ext uri="{0D108BD9-81ED-4DB2-BD59-A6C34878D82A}">
                    <a16:rowId xmlns:a16="http://schemas.microsoft.com/office/drawing/2014/main" val="10003"/>
                  </a:ext>
                </a:extLst>
              </a:tr>
              <a:tr h="370840">
                <a:tc>
                  <a:txBody>
                    <a:bodyPr/>
                    <a:lstStyle/>
                    <a:p>
                      <a:r>
                        <a:rPr lang="en-US" sz="1600" i="0" dirty="0"/>
                        <a:t>Step 4: </a:t>
                      </a:r>
                      <a:r>
                        <a:rPr lang="en-US" sz="1600" i="0" kern="1200" dirty="0">
                          <a:solidFill>
                            <a:schemeClr val="tx1"/>
                          </a:solidFill>
                          <a:effectLst/>
                          <a:latin typeface="+mn-lt"/>
                          <a:ea typeface="+mn-ea"/>
                          <a:cs typeface="+mn-cs"/>
                        </a:rPr>
                        <a:t>Specific objectives are collaboratively set with </a:t>
                      </a:r>
                      <a:r>
                        <a:rPr lang="en-US" sz="1600" b="1" i="0" kern="1200" dirty="0">
                          <a:solidFill>
                            <a:schemeClr val="tx1"/>
                          </a:solidFill>
                          <a:effectLst/>
                          <a:latin typeface="+mn-lt"/>
                          <a:ea typeface="+mn-ea"/>
                          <a:cs typeface="+mn-cs"/>
                        </a:rPr>
                        <a:t>all department members.</a:t>
                      </a:r>
                      <a:endParaRPr lang="en-US" sz="1600" dirty="0"/>
                    </a:p>
                  </a:txBody>
                  <a:tcPr/>
                </a:tc>
                <a:extLst>
                  <a:ext uri="{0D108BD9-81ED-4DB2-BD59-A6C34878D82A}">
                    <a16:rowId xmlns:a16="http://schemas.microsoft.com/office/drawing/2014/main" val="10004"/>
                  </a:ext>
                </a:extLst>
              </a:tr>
              <a:tr h="370840">
                <a:tc>
                  <a:txBody>
                    <a:bodyPr/>
                    <a:lstStyle/>
                    <a:p>
                      <a:r>
                        <a:rPr lang="en-US" sz="1600" i="0" dirty="0"/>
                        <a:t>Step 5: </a:t>
                      </a:r>
                      <a:r>
                        <a:rPr lang="en-US" sz="1600" b="1" i="0" kern="1200" dirty="0">
                          <a:solidFill>
                            <a:schemeClr val="tx1"/>
                          </a:solidFill>
                          <a:effectLst/>
                          <a:latin typeface="+mn-lt"/>
                          <a:ea typeface="+mn-ea"/>
                          <a:cs typeface="+mn-cs"/>
                        </a:rPr>
                        <a:t>Action plans, </a:t>
                      </a:r>
                      <a:r>
                        <a:rPr lang="en-US" sz="1600" i="0" kern="1200" dirty="0">
                          <a:solidFill>
                            <a:schemeClr val="tx1"/>
                          </a:solidFill>
                          <a:effectLst/>
                          <a:latin typeface="+mn-lt"/>
                          <a:ea typeface="+mn-ea"/>
                          <a:cs typeface="+mn-cs"/>
                        </a:rPr>
                        <a:t>defining how objectives are to be achieved, are specified and agreed upon by managers and employees.</a:t>
                      </a:r>
                      <a:endParaRPr lang="en-US" sz="1600" dirty="0"/>
                    </a:p>
                  </a:txBody>
                  <a:tcPr/>
                </a:tc>
                <a:extLst>
                  <a:ext uri="{0D108BD9-81ED-4DB2-BD59-A6C34878D82A}">
                    <a16:rowId xmlns:a16="http://schemas.microsoft.com/office/drawing/2014/main" val="10005"/>
                  </a:ext>
                </a:extLst>
              </a:tr>
              <a:tr h="370840">
                <a:tc>
                  <a:txBody>
                    <a:bodyPr/>
                    <a:lstStyle/>
                    <a:p>
                      <a:r>
                        <a:rPr lang="en-US" sz="1600" i="0" dirty="0"/>
                        <a:t>Step 6: </a:t>
                      </a:r>
                      <a:r>
                        <a:rPr lang="en-US" sz="1600" i="0" kern="1200" dirty="0">
                          <a:solidFill>
                            <a:schemeClr val="tx1"/>
                          </a:solidFill>
                          <a:effectLst/>
                          <a:latin typeface="+mn-lt"/>
                          <a:ea typeface="+mn-ea"/>
                          <a:cs typeface="+mn-cs"/>
                        </a:rPr>
                        <a:t>The action plans are </a:t>
                      </a:r>
                      <a:r>
                        <a:rPr lang="en-US" sz="1600" b="1" i="0" kern="1200" dirty="0">
                          <a:solidFill>
                            <a:schemeClr val="tx1"/>
                          </a:solidFill>
                          <a:effectLst/>
                          <a:latin typeface="+mn-lt"/>
                          <a:ea typeface="+mn-ea"/>
                          <a:cs typeface="+mn-cs"/>
                        </a:rPr>
                        <a:t>implemented.</a:t>
                      </a:r>
                      <a:endParaRPr lang="en-US" sz="1600" dirty="0"/>
                    </a:p>
                  </a:txBody>
                  <a:tcPr/>
                </a:tc>
                <a:extLst>
                  <a:ext uri="{0D108BD9-81ED-4DB2-BD59-A6C34878D82A}">
                    <a16:rowId xmlns:a16="http://schemas.microsoft.com/office/drawing/2014/main" val="10006"/>
                  </a:ext>
                </a:extLst>
              </a:tr>
              <a:tr h="370840">
                <a:tc>
                  <a:txBody>
                    <a:bodyPr/>
                    <a:lstStyle/>
                    <a:p>
                      <a:r>
                        <a:rPr lang="en-US" sz="1600" i="0" dirty="0"/>
                        <a:t>Step 7: </a:t>
                      </a:r>
                      <a:r>
                        <a:rPr lang="en-US" sz="1600" i="0" kern="1200" dirty="0">
                          <a:solidFill>
                            <a:schemeClr val="tx1"/>
                          </a:solidFill>
                          <a:effectLst/>
                          <a:latin typeface="+mn-lt"/>
                          <a:ea typeface="+mn-ea"/>
                          <a:cs typeface="+mn-cs"/>
                        </a:rPr>
                        <a:t>Progress toward objectives is </a:t>
                      </a:r>
                      <a:r>
                        <a:rPr lang="en-US" sz="1600" b="1" i="0" kern="1200" dirty="0">
                          <a:solidFill>
                            <a:schemeClr val="tx1"/>
                          </a:solidFill>
                          <a:effectLst/>
                          <a:latin typeface="+mn-lt"/>
                          <a:ea typeface="+mn-ea"/>
                          <a:cs typeface="+mn-cs"/>
                        </a:rPr>
                        <a:t>periodically reviewed, </a:t>
                      </a:r>
                      <a:r>
                        <a:rPr lang="en-US" sz="1600" i="0" kern="1200" dirty="0">
                          <a:solidFill>
                            <a:schemeClr val="tx1"/>
                          </a:solidFill>
                          <a:effectLst/>
                          <a:latin typeface="+mn-lt"/>
                          <a:ea typeface="+mn-ea"/>
                          <a:cs typeface="+mn-cs"/>
                        </a:rPr>
                        <a:t>and </a:t>
                      </a:r>
                      <a:r>
                        <a:rPr lang="en-US" sz="1600" b="1" i="0" kern="1200" dirty="0">
                          <a:solidFill>
                            <a:schemeClr val="tx1"/>
                          </a:solidFill>
                          <a:effectLst/>
                          <a:latin typeface="+mn-lt"/>
                          <a:ea typeface="+mn-ea"/>
                          <a:cs typeface="+mn-cs"/>
                        </a:rPr>
                        <a:t>feedback is provided.</a:t>
                      </a:r>
                      <a:endParaRPr lang="en-US" sz="1600" dirty="0"/>
                    </a:p>
                  </a:txBody>
                  <a:tcPr/>
                </a:tc>
                <a:extLst>
                  <a:ext uri="{0D108BD9-81ED-4DB2-BD59-A6C34878D82A}">
                    <a16:rowId xmlns:a16="http://schemas.microsoft.com/office/drawing/2014/main" val="10007"/>
                  </a:ext>
                </a:extLst>
              </a:tr>
              <a:tr h="370840">
                <a:tc>
                  <a:txBody>
                    <a:bodyPr/>
                    <a:lstStyle/>
                    <a:p>
                      <a:r>
                        <a:rPr lang="en-US" sz="1600" i="0" dirty="0"/>
                        <a:t>Step 8: </a:t>
                      </a:r>
                      <a:r>
                        <a:rPr lang="en-US" sz="1600" i="0" kern="1200" dirty="0">
                          <a:solidFill>
                            <a:schemeClr val="tx1"/>
                          </a:solidFill>
                          <a:effectLst/>
                          <a:latin typeface="+mn-lt"/>
                          <a:ea typeface="+mn-ea"/>
                          <a:cs typeface="+mn-cs"/>
                        </a:rPr>
                        <a:t>Successful achievement of objectives is reinforced by </a:t>
                      </a:r>
                      <a:r>
                        <a:rPr lang="en-US" sz="1600" b="1" i="0" kern="1200" dirty="0">
                          <a:solidFill>
                            <a:schemeClr val="tx1"/>
                          </a:solidFill>
                          <a:effectLst/>
                          <a:latin typeface="+mn-lt"/>
                          <a:ea typeface="+mn-ea"/>
                          <a:cs typeface="+mn-cs"/>
                        </a:rPr>
                        <a:t>performance-based rewards.</a:t>
                      </a:r>
                      <a:endParaRPr lang="en-US" sz="1600" dirty="0"/>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161095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Exhibit 8-4</a:t>
            </a:r>
            <a:br>
              <a:rPr lang="en-US" dirty="0"/>
            </a:br>
            <a:r>
              <a:rPr lang="en-US" dirty="0"/>
              <a:t>Well-Written Goals</a:t>
            </a:r>
          </a:p>
        </p:txBody>
      </p:sp>
      <p:graphicFrame>
        <p:nvGraphicFramePr>
          <p:cNvPr id="5" name="Table 4" descr="Headers: Characteristics"/>
          <p:cNvGraphicFramePr>
            <a:graphicFrameLocks noGrp="1"/>
          </p:cNvGraphicFramePr>
          <p:nvPr>
            <p:extLst>
              <p:ext uri="{D42A27DB-BD31-4B8C-83A1-F6EECF244321}">
                <p14:modId xmlns:p14="http://schemas.microsoft.com/office/powerpoint/2010/main" val="3728624391"/>
              </p:ext>
            </p:extLst>
          </p:nvPr>
        </p:nvGraphicFramePr>
        <p:xfrm>
          <a:off x="457200" y="1939637"/>
          <a:ext cx="8458200" cy="2860963"/>
        </p:xfrm>
        <a:graphic>
          <a:graphicData uri="http://schemas.openxmlformats.org/drawingml/2006/table">
            <a:tbl>
              <a:tblPr firstRow="1" bandRow="1">
                <a:tableStyleId>{3B4B98B0-60AC-42C2-AFA5-B58CD77FA1E5}</a:tableStyleId>
              </a:tblPr>
              <a:tblGrid>
                <a:gridCol w="8458200">
                  <a:extLst>
                    <a:ext uri="{9D8B030D-6E8A-4147-A177-3AD203B41FA5}">
                      <a16:colId xmlns:a16="http://schemas.microsoft.com/office/drawing/2014/main" val="20000"/>
                    </a:ext>
                  </a:extLst>
                </a:gridCol>
              </a:tblGrid>
              <a:tr h="408709">
                <a:tc>
                  <a:txBody>
                    <a:bodyPr/>
                    <a:lstStyle/>
                    <a:p>
                      <a:r>
                        <a:rPr lang="en-US" sz="1800" i="0" dirty="0"/>
                        <a:t>Characteristics</a:t>
                      </a:r>
                    </a:p>
                  </a:txBody>
                  <a:tcPr/>
                </a:tc>
                <a:extLst>
                  <a:ext uri="{0D108BD9-81ED-4DB2-BD59-A6C34878D82A}">
                    <a16:rowId xmlns:a16="http://schemas.microsoft.com/office/drawing/2014/main" val="10000"/>
                  </a:ext>
                </a:extLst>
              </a:tr>
              <a:tr h="408709">
                <a:tc>
                  <a:txBody>
                    <a:bodyPr/>
                    <a:lstStyle/>
                    <a:p>
                      <a:r>
                        <a:rPr lang="en-US" sz="1800" kern="1200" dirty="0">
                          <a:solidFill>
                            <a:schemeClr val="tx1"/>
                          </a:solidFill>
                          <a:effectLst/>
                          <a:latin typeface="+mn-lt"/>
                          <a:ea typeface="+mn-ea"/>
                          <a:cs typeface="+mn-cs"/>
                        </a:rPr>
                        <a:t>Written in terms of outcomes rather than actions</a:t>
                      </a:r>
                      <a:endParaRPr lang="en-US" sz="1600" dirty="0"/>
                    </a:p>
                  </a:txBody>
                  <a:tcPr/>
                </a:tc>
                <a:extLst>
                  <a:ext uri="{0D108BD9-81ED-4DB2-BD59-A6C34878D82A}">
                    <a16:rowId xmlns:a16="http://schemas.microsoft.com/office/drawing/2014/main" val="10001"/>
                  </a:ext>
                </a:extLst>
              </a:tr>
              <a:tr h="408709">
                <a:tc>
                  <a:txBody>
                    <a:bodyPr/>
                    <a:lstStyle/>
                    <a:p>
                      <a:r>
                        <a:rPr lang="en-US" sz="1800" kern="1200" dirty="0">
                          <a:solidFill>
                            <a:schemeClr val="tx1"/>
                          </a:solidFill>
                          <a:effectLst/>
                          <a:latin typeface="+mn-lt"/>
                          <a:ea typeface="+mn-ea"/>
                          <a:cs typeface="+mn-cs"/>
                        </a:rPr>
                        <a:t>Measurable and quantifiable</a:t>
                      </a:r>
                      <a:endParaRPr lang="en-US" sz="1600" dirty="0"/>
                    </a:p>
                  </a:txBody>
                  <a:tcPr/>
                </a:tc>
                <a:extLst>
                  <a:ext uri="{0D108BD9-81ED-4DB2-BD59-A6C34878D82A}">
                    <a16:rowId xmlns:a16="http://schemas.microsoft.com/office/drawing/2014/main" val="10002"/>
                  </a:ext>
                </a:extLst>
              </a:tr>
              <a:tr h="408709">
                <a:tc>
                  <a:txBody>
                    <a:bodyPr/>
                    <a:lstStyle/>
                    <a:p>
                      <a:r>
                        <a:rPr lang="en-US" sz="1800" kern="1200" dirty="0">
                          <a:solidFill>
                            <a:schemeClr val="tx1"/>
                          </a:solidFill>
                          <a:effectLst/>
                          <a:latin typeface="+mn-lt"/>
                          <a:ea typeface="+mn-ea"/>
                          <a:cs typeface="+mn-cs"/>
                        </a:rPr>
                        <a:t>Clear as to a time frame</a:t>
                      </a:r>
                      <a:endParaRPr lang="en-US" sz="1600" dirty="0"/>
                    </a:p>
                  </a:txBody>
                  <a:tcPr/>
                </a:tc>
                <a:extLst>
                  <a:ext uri="{0D108BD9-81ED-4DB2-BD59-A6C34878D82A}">
                    <a16:rowId xmlns:a16="http://schemas.microsoft.com/office/drawing/2014/main" val="10003"/>
                  </a:ext>
                </a:extLst>
              </a:tr>
              <a:tr h="40870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Challenging yet attainable</a:t>
                      </a:r>
                      <a:endParaRPr lang="en-US" sz="1600" i="0" dirty="0"/>
                    </a:p>
                  </a:txBody>
                  <a:tcPr/>
                </a:tc>
                <a:extLst>
                  <a:ext uri="{0D108BD9-81ED-4DB2-BD59-A6C34878D82A}">
                    <a16:rowId xmlns:a16="http://schemas.microsoft.com/office/drawing/2014/main" val="10004"/>
                  </a:ext>
                </a:extLst>
              </a:tr>
              <a:tr h="408709">
                <a:tc>
                  <a:txBody>
                    <a:bodyPr/>
                    <a:lstStyle/>
                    <a:p>
                      <a:r>
                        <a:rPr lang="en-US" sz="1800" kern="1200" dirty="0">
                          <a:solidFill>
                            <a:schemeClr val="tx1"/>
                          </a:solidFill>
                          <a:effectLst/>
                          <a:latin typeface="+mn-lt"/>
                          <a:ea typeface="+mn-ea"/>
                          <a:cs typeface="+mn-cs"/>
                        </a:rPr>
                        <a:t>Written down</a:t>
                      </a:r>
                      <a:endParaRPr lang="en-US" sz="1600" dirty="0"/>
                    </a:p>
                  </a:txBody>
                  <a:tcPr/>
                </a:tc>
                <a:extLst>
                  <a:ext uri="{0D108BD9-81ED-4DB2-BD59-A6C34878D82A}">
                    <a16:rowId xmlns:a16="http://schemas.microsoft.com/office/drawing/2014/main" val="10005"/>
                  </a:ext>
                </a:extLst>
              </a:tr>
              <a:tr h="408709">
                <a:tc>
                  <a:txBody>
                    <a:bodyPr/>
                    <a:lstStyle/>
                    <a:p>
                      <a:r>
                        <a:rPr lang="en-US" sz="1800" kern="1200" dirty="0">
                          <a:solidFill>
                            <a:schemeClr val="tx1"/>
                          </a:solidFill>
                          <a:effectLst/>
                          <a:latin typeface="+mn-lt"/>
                          <a:ea typeface="+mn-ea"/>
                          <a:cs typeface="+mn-cs"/>
                        </a:rPr>
                        <a:t>Communicated to all necessary organizational members</a:t>
                      </a:r>
                      <a:endParaRPr lang="en-US" sz="1600"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4828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Goal-Setting</a:t>
            </a:r>
          </a:p>
        </p:txBody>
      </p:sp>
      <p:sp>
        <p:nvSpPr>
          <p:cNvPr id="3" name="Content Placeholder 2"/>
          <p:cNvSpPr>
            <a:spLocks noGrp="1"/>
          </p:cNvSpPr>
          <p:nvPr>
            <p:ph idx="1"/>
          </p:nvPr>
        </p:nvSpPr>
        <p:spPr/>
        <p:txBody>
          <a:bodyPr/>
          <a:lstStyle/>
          <a:p>
            <a:pPr marL="365760" indent="-365760">
              <a:buNone/>
            </a:pPr>
            <a:r>
              <a:rPr lang="en-US" sz="2400" b="1" dirty="0">
                <a:solidFill>
                  <a:srgbClr val="007FA3"/>
                </a:solidFill>
              </a:rPr>
              <a:t>1. </a:t>
            </a:r>
            <a:r>
              <a:rPr lang="en-US" sz="2400" dirty="0">
                <a:cs typeface="Arial"/>
              </a:rPr>
              <a:t>Review the organization’s </a:t>
            </a:r>
            <a:r>
              <a:rPr lang="en-US" sz="2400" b="1" dirty="0">
                <a:cs typeface="Arial"/>
              </a:rPr>
              <a:t>mission</a:t>
            </a:r>
            <a:r>
              <a:rPr lang="en-US" sz="2400" dirty="0">
                <a:cs typeface="Arial"/>
              </a:rPr>
              <a:t>, or purpose</a:t>
            </a:r>
            <a:r>
              <a:rPr lang="en-US" sz="2400" dirty="0"/>
              <a:t>.</a:t>
            </a:r>
          </a:p>
          <a:p>
            <a:pPr marL="365760" indent="-365760">
              <a:buNone/>
            </a:pPr>
            <a:r>
              <a:rPr lang="en-US" sz="2400" b="1" dirty="0">
                <a:solidFill>
                  <a:srgbClr val="007FA3"/>
                </a:solidFill>
              </a:rPr>
              <a:t>2. </a:t>
            </a:r>
            <a:r>
              <a:rPr lang="en-US" sz="2400" dirty="0">
                <a:cs typeface="Arial"/>
              </a:rPr>
              <a:t>Evaluate available resources</a:t>
            </a:r>
            <a:r>
              <a:rPr lang="en-US" sz="2400" dirty="0"/>
              <a:t>.</a:t>
            </a:r>
          </a:p>
          <a:p>
            <a:pPr marL="365760" indent="-365760">
              <a:buNone/>
            </a:pPr>
            <a:r>
              <a:rPr lang="en-US" sz="2400" b="1" dirty="0">
                <a:solidFill>
                  <a:srgbClr val="007FA3"/>
                </a:solidFill>
              </a:rPr>
              <a:t>3. </a:t>
            </a:r>
            <a:r>
              <a:rPr lang="en-US" sz="2400" dirty="0">
                <a:cs typeface="Arial"/>
              </a:rPr>
              <a:t>Determine the goals individually or with input from others</a:t>
            </a:r>
            <a:r>
              <a:rPr lang="en-US" sz="2400" dirty="0"/>
              <a:t>.</a:t>
            </a:r>
          </a:p>
          <a:p>
            <a:pPr marL="365760" indent="-365760">
              <a:buNone/>
            </a:pPr>
            <a:r>
              <a:rPr lang="en-US" sz="2400" b="1" dirty="0">
                <a:solidFill>
                  <a:srgbClr val="007FA3"/>
                </a:solidFill>
              </a:rPr>
              <a:t>4. </a:t>
            </a:r>
            <a:r>
              <a:rPr lang="en-US" sz="2400" dirty="0">
                <a:cs typeface="Arial"/>
              </a:rPr>
              <a:t>Write down the goals and communicate them to all who need to know</a:t>
            </a:r>
            <a:r>
              <a:rPr lang="en-US" sz="2400" dirty="0"/>
              <a:t>.</a:t>
            </a:r>
          </a:p>
          <a:p>
            <a:pPr marL="365760" indent="-365760">
              <a:buNone/>
            </a:pPr>
            <a:r>
              <a:rPr lang="en-US" sz="2400" b="1" dirty="0">
                <a:solidFill>
                  <a:srgbClr val="007FA3"/>
                </a:solidFill>
              </a:rPr>
              <a:t>5. </a:t>
            </a:r>
            <a:r>
              <a:rPr lang="en-US" sz="2400" dirty="0">
                <a:cs typeface="Arial"/>
              </a:rPr>
              <a:t>Review results and whether goals are being met</a:t>
            </a:r>
            <a:r>
              <a:rPr lang="en-US" sz="2400" dirty="0"/>
              <a:t>.</a:t>
            </a:r>
            <a:endParaRPr lang="en-US" sz="2400" b="1" dirty="0">
              <a:solidFill>
                <a:srgbClr val="007FA3"/>
              </a:solidFill>
            </a:endParaRPr>
          </a:p>
        </p:txBody>
      </p:sp>
    </p:spTree>
    <p:extLst>
      <p:ext uri="{BB962C8B-B14F-4D97-AF65-F5344CB8AC3E}">
        <p14:creationId xmlns:p14="http://schemas.microsoft.com/office/powerpoint/2010/main" val="273131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Plans</a:t>
            </a:r>
          </a:p>
        </p:txBody>
      </p:sp>
      <p:sp>
        <p:nvSpPr>
          <p:cNvPr id="3" name="Content Placeholder 2"/>
          <p:cNvSpPr>
            <a:spLocks noGrp="1"/>
          </p:cNvSpPr>
          <p:nvPr>
            <p:ph idx="1"/>
          </p:nvPr>
        </p:nvSpPr>
        <p:spPr/>
        <p:txBody>
          <a:bodyPr/>
          <a:lstStyle/>
          <a:p>
            <a:r>
              <a:rPr lang="en-US" sz="2800" dirty="0">
                <a:latin typeface="Arial" pitchFamily="34" charset="0"/>
                <a:cs typeface="Arial" pitchFamily="34" charset="0"/>
              </a:rPr>
              <a:t>Contingency factors in planning:</a:t>
            </a:r>
          </a:p>
          <a:p>
            <a:pPr lvl="1"/>
            <a:r>
              <a:rPr lang="en-US" sz="2800" dirty="0">
                <a:latin typeface="Arial" pitchFamily="34" charset="0"/>
                <a:cs typeface="Arial" pitchFamily="34" charset="0"/>
              </a:rPr>
              <a:t>Organizational level</a:t>
            </a:r>
          </a:p>
          <a:p>
            <a:pPr lvl="1"/>
            <a:r>
              <a:rPr lang="en-US" sz="2800" dirty="0">
                <a:latin typeface="Arial" pitchFamily="34" charset="0"/>
                <a:cs typeface="Arial" pitchFamily="34" charset="0"/>
              </a:rPr>
              <a:t>Degree of environmental uncertainty</a:t>
            </a:r>
          </a:p>
          <a:p>
            <a:pPr lvl="1"/>
            <a:r>
              <a:rPr lang="en-US" sz="2800" dirty="0">
                <a:latin typeface="Arial" pitchFamily="34" charset="0"/>
                <a:cs typeface="Arial" pitchFamily="34" charset="0"/>
              </a:rPr>
              <a:t>Length of future commitments</a:t>
            </a:r>
            <a:endParaRPr lang="en-US" sz="2800" dirty="0"/>
          </a:p>
        </p:txBody>
      </p:sp>
    </p:spTree>
    <p:extLst>
      <p:ext uri="{BB962C8B-B14F-4D97-AF65-F5344CB8AC3E}">
        <p14:creationId xmlns:p14="http://schemas.microsoft.com/office/powerpoint/2010/main" val="919788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pPr marL="0" indent="0">
              <a:buNone/>
            </a:pPr>
            <a:r>
              <a:rPr lang="en-US" sz="2400" b="1" dirty="0">
                <a:solidFill>
                  <a:srgbClr val="007FA3"/>
                </a:solidFill>
              </a:rPr>
              <a:t>8.1 </a:t>
            </a:r>
            <a:r>
              <a:rPr lang="en-US" sz="2400" b="1" dirty="0">
                <a:latin typeface="Arial" pitchFamily="34" charset="0"/>
                <a:cs typeface="Arial" pitchFamily="34" charset="0"/>
              </a:rPr>
              <a:t>Define </a:t>
            </a:r>
            <a:r>
              <a:rPr lang="en-US" sz="2400" dirty="0">
                <a:latin typeface="Arial" pitchFamily="34" charset="0"/>
                <a:cs typeface="Arial" pitchFamily="34" charset="0"/>
              </a:rPr>
              <a:t>the nature and purposes of planning</a:t>
            </a:r>
            <a:r>
              <a:rPr lang="en-US" sz="2400" dirty="0"/>
              <a:t>.</a:t>
            </a:r>
          </a:p>
          <a:p>
            <a:pPr marL="502920" indent="-502920">
              <a:buNone/>
            </a:pPr>
            <a:r>
              <a:rPr lang="en-US" sz="2400" b="1" dirty="0">
                <a:solidFill>
                  <a:srgbClr val="007FA3"/>
                </a:solidFill>
              </a:rPr>
              <a:t>8.2 </a:t>
            </a:r>
            <a:r>
              <a:rPr lang="en-US" sz="2400" b="1" dirty="0">
                <a:latin typeface="Arial" pitchFamily="34" charset="0"/>
                <a:cs typeface="Arial" pitchFamily="34" charset="0"/>
              </a:rPr>
              <a:t>Classify </a:t>
            </a:r>
            <a:r>
              <a:rPr lang="en-US" sz="2400" dirty="0">
                <a:latin typeface="Arial" pitchFamily="34" charset="0"/>
                <a:cs typeface="Arial" pitchFamily="34" charset="0"/>
              </a:rPr>
              <a:t>the types of goals organizations might have and the plans they use</a:t>
            </a:r>
            <a:r>
              <a:rPr lang="en-US" sz="2400" dirty="0"/>
              <a:t>.</a:t>
            </a:r>
          </a:p>
          <a:p>
            <a:pPr marL="502920" indent="-502920">
              <a:buNone/>
            </a:pPr>
            <a:r>
              <a:rPr lang="en-US" sz="2400" b="1" dirty="0">
                <a:solidFill>
                  <a:srgbClr val="007FA3"/>
                </a:solidFill>
              </a:rPr>
              <a:t>8.3 </a:t>
            </a:r>
            <a:r>
              <a:rPr lang="en-US" sz="2400" b="1" dirty="0">
                <a:latin typeface="Arial" pitchFamily="34" charset="0"/>
                <a:cs typeface="Arial" pitchFamily="34" charset="0"/>
              </a:rPr>
              <a:t>Compare </a:t>
            </a:r>
            <a:r>
              <a:rPr lang="en-US" sz="2400" dirty="0">
                <a:latin typeface="Arial" pitchFamily="34" charset="0"/>
                <a:cs typeface="Arial" pitchFamily="34" charset="0"/>
              </a:rPr>
              <a:t>and contrast approaches to goal-setting and planning</a:t>
            </a:r>
            <a:r>
              <a:rPr lang="en-US" sz="2400" dirty="0"/>
              <a:t>.</a:t>
            </a:r>
          </a:p>
          <a:p>
            <a:pPr marL="514350" lvl="1" indent="0">
              <a:buNone/>
            </a:pPr>
            <a:r>
              <a:rPr lang="en-US" sz="2400" dirty="0"/>
              <a:t>Know how to set goals personally and create a useful, functional to-do list</a:t>
            </a:r>
          </a:p>
          <a:p>
            <a:pPr marL="512064" lvl="1" indent="0">
              <a:buNone/>
            </a:pPr>
            <a:r>
              <a:rPr lang="en-US" sz="2400" dirty="0"/>
              <a:t>Develop your skill at helping your employees set goals</a:t>
            </a:r>
          </a:p>
          <a:p>
            <a:pPr marL="0" indent="0">
              <a:buNone/>
            </a:pPr>
            <a:r>
              <a:rPr lang="en-US" sz="2400" b="1" dirty="0">
                <a:solidFill>
                  <a:srgbClr val="007FA3"/>
                </a:solidFill>
              </a:rPr>
              <a:t>8.4 </a:t>
            </a:r>
            <a:r>
              <a:rPr lang="en-US" sz="2400" b="1" dirty="0">
                <a:latin typeface="Arial" pitchFamily="34" charset="0"/>
                <a:cs typeface="Arial" pitchFamily="34" charset="0"/>
              </a:rPr>
              <a:t>Discuss </a:t>
            </a:r>
            <a:r>
              <a:rPr lang="en-US" sz="2400" dirty="0">
                <a:latin typeface="Arial" pitchFamily="34" charset="0"/>
                <a:cs typeface="Arial" pitchFamily="34" charset="0"/>
              </a:rPr>
              <a:t>contemporary issues in planning</a:t>
            </a:r>
            <a:r>
              <a:rPr lang="en-US" sz="2400" dirty="0"/>
              <a:t>.</a:t>
            </a:r>
          </a:p>
        </p:txBody>
      </p:sp>
    </p:spTree>
    <p:extLst>
      <p:ext uri="{BB962C8B-B14F-4D97-AF65-F5344CB8AC3E}">
        <p14:creationId xmlns:p14="http://schemas.microsoft.com/office/powerpoint/2010/main" val="61560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Exhibit 8-5</a:t>
            </a:r>
            <a:br>
              <a:rPr lang="en-US" dirty="0"/>
            </a:br>
            <a:r>
              <a:rPr lang="en-US" dirty="0"/>
              <a:t>Planning and Organizational Level</a:t>
            </a:r>
          </a:p>
        </p:txBody>
      </p:sp>
      <p:pic>
        <p:nvPicPr>
          <p:cNvPr id="6" name="Picture 5" descr="Left side of figure is a rectangular shpae, divided in half diagnoally. The halves are labeled Strategic Planning and Operational Planning. The right half of the figure is a right triangle, divided into three horizontal sections. The top level is labeled Top Executives. The next level is labeled Middle-Level Managers. The bottom level is labeled First-Level Managers."/>
          <p:cNvPicPr>
            <a:picLocks noChangeAspect="1"/>
          </p:cNvPicPr>
          <p:nvPr/>
        </p:nvPicPr>
        <p:blipFill>
          <a:blip r:embed="rId3" cstate="print"/>
          <a:stretch>
            <a:fillRect/>
          </a:stretch>
        </p:blipFill>
        <p:spPr>
          <a:xfrm>
            <a:off x="102536" y="1307911"/>
            <a:ext cx="8938928" cy="4407215"/>
          </a:xfrm>
          <a:prstGeom prst="rect">
            <a:avLst/>
          </a:prstGeom>
        </p:spPr>
      </p:pic>
      <p:sp>
        <p:nvSpPr>
          <p:cNvPr id="3" name="Text Placeholder 2" descr="Figure shows a box at top center labeled Types of Plans. iBeneath it are four columns of boxes, each connected to tthe bop box by a line. Each box has two smaller boxes below it, connected by lines to the otehr boxes in the same horizontal row. The lleftmost column of boxes are labeled Breadth, Strategic, Operatoinal. The next column are labeled Time Frame, Long term, Short term. The next column are labeled Specificity, Directional, Specific. And the fourth column are labeled Frequency of Use, Single use, Standing."/>
          <p:cNvSpPr>
            <a:spLocks noGrp="1"/>
          </p:cNvSpPr>
          <p:nvPr>
            <p:ph type="body" sz="quarter" idx="13"/>
          </p:nvPr>
        </p:nvSpPr>
        <p:spPr/>
        <p:txBody>
          <a:bodyPr/>
          <a:lstStyle/>
          <a:p>
            <a:r>
              <a:rPr lang="en-US" sz="1600" dirty="0"/>
              <a:t>Exhibit 8-5 shows the relationship between a manager’s level in the organization and the type of planning done.</a:t>
            </a:r>
          </a:p>
        </p:txBody>
      </p:sp>
    </p:spTree>
    <p:extLst>
      <p:ext uri="{BB962C8B-B14F-4D97-AF65-F5344CB8AC3E}">
        <p14:creationId xmlns:p14="http://schemas.microsoft.com/office/powerpoint/2010/main" val="1918079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Environmental Uncertainty</a:t>
            </a:r>
          </a:p>
        </p:txBody>
      </p:sp>
      <p:sp>
        <p:nvSpPr>
          <p:cNvPr id="3" name="Content Placeholder 2"/>
          <p:cNvSpPr>
            <a:spLocks noGrp="1"/>
          </p:cNvSpPr>
          <p:nvPr>
            <p:ph idx="1"/>
          </p:nvPr>
        </p:nvSpPr>
        <p:spPr/>
        <p:txBody>
          <a:bodyPr/>
          <a:lstStyle/>
          <a:p>
            <a:r>
              <a:rPr lang="en-US" sz="2800" dirty="0"/>
              <a:t>When uncertainty is high, plans should be specific, but flexible.</a:t>
            </a:r>
          </a:p>
        </p:txBody>
      </p:sp>
    </p:spTree>
    <p:extLst>
      <p:ext uri="{BB962C8B-B14F-4D97-AF65-F5344CB8AC3E}">
        <p14:creationId xmlns:p14="http://schemas.microsoft.com/office/powerpoint/2010/main" val="11387410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Length of Future Commitments</a:t>
            </a:r>
          </a:p>
        </p:txBody>
      </p:sp>
      <p:sp>
        <p:nvSpPr>
          <p:cNvPr id="3" name="Content Placeholder 2"/>
          <p:cNvSpPr>
            <a:spLocks noGrp="1"/>
          </p:cNvSpPr>
          <p:nvPr>
            <p:ph idx="1"/>
          </p:nvPr>
        </p:nvSpPr>
        <p:spPr/>
        <p:txBody>
          <a:bodyPr/>
          <a:lstStyle/>
          <a:p>
            <a:r>
              <a:rPr lang="en-US" sz="2800" b="1" dirty="0">
                <a:latin typeface="Arial" pitchFamily="34" charset="0"/>
                <a:cs typeface="Arial" pitchFamily="34" charset="0"/>
              </a:rPr>
              <a:t>Commitment concept</a:t>
            </a:r>
            <a:r>
              <a:rPr lang="en-US" sz="2800" dirty="0">
                <a:latin typeface="Arial" pitchFamily="34" charset="0"/>
                <a:cs typeface="Arial" pitchFamily="34" charset="0"/>
              </a:rPr>
              <a:t>: </a:t>
            </a:r>
            <a:r>
              <a:rPr lang="en-US" sz="2800" dirty="0"/>
              <a:t>plans should extend far enough to meet those commitments made when the plans were developed</a:t>
            </a:r>
          </a:p>
        </p:txBody>
      </p:sp>
    </p:spTree>
    <p:extLst>
      <p:ext uri="{BB962C8B-B14F-4D97-AF65-F5344CB8AC3E}">
        <p14:creationId xmlns:p14="http://schemas.microsoft.com/office/powerpoint/2010/main" val="13166453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Approaches to Planning</a:t>
            </a:r>
          </a:p>
        </p:txBody>
      </p:sp>
      <p:sp>
        <p:nvSpPr>
          <p:cNvPr id="3" name="Content Placeholder 2"/>
          <p:cNvSpPr>
            <a:spLocks noGrp="1"/>
          </p:cNvSpPr>
          <p:nvPr>
            <p:ph idx="1"/>
          </p:nvPr>
        </p:nvSpPr>
        <p:spPr/>
        <p:txBody>
          <a:bodyPr/>
          <a:lstStyle/>
          <a:p>
            <a:r>
              <a:rPr lang="en-US" sz="2800" b="1" dirty="0">
                <a:latin typeface="Arial" pitchFamily="34" charset="0"/>
                <a:cs typeface="Arial" pitchFamily="34" charset="0"/>
              </a:rPr>
              <a:t>Formal planning department</a:t>
            </a:r>
            <a:r>
              <a:rPr lang="en-US" sz="2800" dirty="0">
                <a:latin typeface="Arial" pitchFamily="34" charset="0"/>
                <a:cs typeface="Arial" pitchFamily="34" charset="0"/>
              </a:rPr>
              <a:t>: </a:t>
            </a:r>
            <a:r>
              <a:rPr lang="en-US" sz="2800" dirty="0"/>
              <a:t>a group of planning specialists whose sole responsibility is helping to write organizational plans</a:t>
            </a:r>
          </a:p>
        </p:txBody>
      </p:sp>
    </p:spTree>
    <p:extLst>
      <p:ext uri="{BB962C8B-B14F-4D97-AF65-F5344CB8AC3E}">
        <p14:creationId xmlns:p14="http://schemas.microsoft.com/office/powerpoint/2010/main" val="14383322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Can Managers Plan Effectively in Dynamic Environments?</a:t>
            </a:r>
          </a:p>
        </p:txBody>
      </p:sp>
      <p:sp>
        <p:nvSpPr>
          <p:cNvPr id="3" name="Content Placeholder 2"/>
          <p:cNvSpPr>
            <a:spLocks noGrp="1"/>
          </p:cNvSpPr>
          <p:nvPr>
            <p:ph idx="1"/>
          </p:nvPr>
        </p:nvSpPr>
        <p:spPr/>
        <p:txBody>
          <a:bodyPr/>
          <a:lstStyle/>
          <a:p>
            <a:r>
              <a:rPr lang="en-US" sz="2800" dirty="0"/>
              <a:t>Develop plans that are specific but flexible</a:t>
            </a:r>
          </a:p>
          <a:p>
            <a:r>
              <a:rPr lang="en-US" sz="2800" dirty="0"/>
              <a:t>Keep planning even when the environment is uncertain</a:t>
            </a:r>
          </a:p>
          <a:p>
            <a:r>
              <a:rPr lang="en-US" sz="2800" dirty="0"/>
              <a:t>Allow lower organizational levels to set goals and develop plans</a:t>
            </a:r>
          </a:p>
        </p:txBody>
      </p:sp>
    </p:spTree>
    <p:extLst>
      <p:ext uri="{BB962C8B-B14F-4D97-AF65-F5344CB8AC3E}">
        <p14:creationId xmlns:p14="http://schemas.microsoft.com/office/powerpoint/2010/main" val="13868003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Can Managers Use Environmental Scanning?</a:t>
            </a:r>
          </a:p>
        </p:txBody>
      </p:sp>
      <p:sp>
        <p:nvSpPr>
          <p:cNvPr id="3" name="Content Placeholder 2"/>
          <p:cNvSpPr>
            <a:spLocks noGrp="1"/>
          </p:cNvSpPr>
          <p:nvPr>
            <p:ph idx="1"/>
          </p:nvPr>
        </p:nvSpPr>
        <p:spPr/>
        <p:txBody>
          <a:bodyPr/>
          <a:lstStyle/>
          <a:p>
            <a:r>
              <a:rPr lang="en-US" sz="2800" b="1" dirty="0"/>
              <a:t>Environmental scanning</a:t>
            </a:r>
            <a:r>
              <a:rPr lang="en-US" sz="2800" dirty="0"/>
              <a:t>: screening information to detect emerging trends</a:t>
            </a:r>
          </a:p>
          <a:p>
            <a:r>
              <a:rPr lang="en-US" sz="2800" b="1" dirty="0"/>
              <a:t>Competitor intelligence</a:t>
            </a:r>
            <a:r>
              <a:rPr lang="en-US" sz="2800" dirty="0"/>
              <a:t>: gathering information about competitors that allows managers to anticipate competitors’ actions rather than merely react to them</a:t>
            </a:r>
          </a:p>
        </p:txBody>
      </p:sp>
    </p:spTree>
    <p:extLst>
      <p:ext uri="{BB962C8B-B14F-4D97-AF65-F5344CB8AC3E}">
        <p14:creationId xmlns:p14="http://schemas.microsoft.com/office/powerpoint/2010/main" val="220431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Planning?</a:t>
            </a:r>
          </a:p>
        </p:txBody>
      </p:sp>
      <p:sp>
        <p:nvSpPr>
          <p:cNvPr id="3" name="Content Placeholder 2"/>
          <p:cNvSpPr>
            <a:spLocks noGrp="1"/>
          </p:cNvSpPr>
          <p:nvPr>
            <p:ph idx="1"/>
          </p:nvPr>
        </p:nvSpPr>
        <p:spPr/>
        <p:txBody>
          <a:bodyPr/>
          <a:lstStyle/>
          <a:p>
            <a:r>
              <a:rPr lang="en-US" sz="2800" b="1" dirty="0"/>
              <a:t>Planning</a:t>
            </a:r>
            <a:r>
              <a:rPr lang="en-US" sz="2800" dirty="0"/>
              <a:t>: management function that involves setting goals, establishing strategies for achieving those goals, and developing plans to integrate and coordinate work activities</a:t>
            </a:r>
          </a:p>
          <a:p>
            <a:r>
              <a:rPr lang="en-US" sz="2800" dirty="0"/>
              <a:t>Formal planning</a:t>
            </a:r>
          </a:p>
          <a:p>
            <a:pPr lvl="1"/>
            <a:r>
              <a:rPr lang="en-US" sz="2800" dirty="0"/>
              <a:t>Specific, time-oriented goals</a:t>
            </a:r>
          </a:p>
          <a:p>
            <a:pPr lvl="1"/>
            <a:r>
              <a:rPr lang="en-US" sz="2800" dirty="0"/>
              <a:t>Goals written and shared</a:t>
            </a:r>
          </a:p>
          <a:p>
            <a:pPr lvl="1"/>
            <a:r>
              <a:rPr lang="en-US" sz="2800" dirty="0"/>
              <a:t>Create a common understanding</a:t>
            </a:r>
          </a:p>
        </p:txBody>
      </p:sp>
    </p:spTree>
    <p:extLst>
      <p:ext uri="{BB962C8B-B14F-4D97-AF65-F5344CB8AC3E}">
        <p14:creationId xmlns:p14="http://schemas.microsoft.com/office/powerpoint/2010/main" val="811449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Managers Plan?</a:t>
            </a:r>
          </a:p>
        </p:txBody>
      </p:sp>
      <p:sp>
        <p:nvSpPr>
          <p:cNvPr id="3" name="Content Placeholder 2"/>
          <p:cNvSpPr>
            <a:spLocks noGrp="1"/>
          </p:cNvSpPr>
          <p:nvPr>
            <p:ph idx="1"/>
          </p:nvPr>
        </p:nvSpPr>
        <p:spPr/>
        <p:txBody>
          <a:bodyPr/>
          <a:lstStyle/>
          <a:p>
            <a:r>
              <a:rPr lang="en-US" sz="2800" dirty="0"/>
              <a:t>Provides direction to managers and nonmanagers</a:t>
            </a:r>
          </a:p>
          <a:p>
            <a:r>
              <a:rPr lang="en-US" sz="2800" dirty="0"/>
              <a:t>Reduces uncertainty</a:t>
            </a:r>
          </a:p>
          <a:p>
            <a:r>
              <a:rPr lang="en-US" sz="2800" dirty="0"/>
              <a:t>Minimizes waste and redundancy</a:t>
            </a:r>
          </a:p>
          <a:p>
            <a:r>
              <a:rPr lang="en-US" sz="2800" dirty="0"/>
              <a:t>Establishes the goals and standards for controlling</a:t>
            </a:r>
          </a:p>
        </p:txBody>
      </p:sp>
    </p:spTree>
    <p:extLst>
      <p:ext uri="{BB962C8B-B14F-4D97-AF65-F5344CB8AC3E}">
        <p14:creationId xmlns:p14="http://schemas.microsoft.com/office/powerpoint/2010/main" val="2008268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and Performance</a:t>
            </a:r>
          </a:p>
        </p:txBody>
      </p:sp>
      <p:sp>
        <p:nvSpPr>
          <p:cNvPr id="3" name="Content Placeholder 2"/>
          <p:cNvSpPr>
            <a:spLocks noGrp="1"/>
          </p:cNvSpPr>
          <p:nvPr>
            <p:ph idx="1"/>
          </p:nvPr>
        </p:nvSpPr>
        <p:spPr/>
        <p:txBody>
          <a:bodyPr/>
          <a:lstStyle/>
          <a:p>
            <a:r>
              <a:rPr lang="en-US" sz="2800" dirty="0"/>
              <a:t>Formal planning is associated with positive financial results</a:t>
            </a:r>
          </a:p>
          <a:p>
            <a:r>
              <a:rPr lang="en-US" sz="2800" dirty="0"/>
              <a:t>Quality of planning/implementation more important than the extent of it</a:t>
            </a:r>
          </a:p>
          <a:p>
            <a:r>
              <a:rPr lang="en-US" sz="2800" dirty="0"/>
              <a:t>External factors can reduce the impact of planning on performance</a:t>
            </a:r>
          </a:p>
          <a:p>
            <a:r>
              <a:rPr lang="en-US" sz="2800" dirty="0"/>
              <a:t>Planning-performance relationship seems to be influenced by the planning time frame</a:t>
            </a:r>
          </a:p>
        </p:txBody>
      </p:sp>
    </p:spTree>
    <p:extLst>
      <p:ext uri="{BB962C8B-B14F-4D97-AF65-F5344CB8AC3E}">
        <p14:creationId xmlns:p14="http://schemas.microsoft.com/office/powerpoint/2010/main" val="1707107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and Plans</a:t>
            </a:r>
          </a:p>
        </p:txBody>
      </p:sp>
      <p:sp>
        <p:nvSpPr>
          <p:cNvPr id="3" name="Content Placeholder 2"/>
          <p:cNvSpPr>
            <a:spLocks noGrp="1"/>
          </p:cNvSpPr>
          <p:nvPr>
            <p:ph idx="1"/>
          </p:nvPr>
        </p:nvSpPr>
        <p:spPr/>
        <p:txBody>
          <a:bodyPr/>
          <a:lstStyle/>
          <a:p>
            <a:r>
              <a:rPr lang="en-US" sz="2800" b="1" dirty="0"/>
              <a:t>Goals (objectives)</a:t>
            </a:r>
            <a:r>
              <a:rPr lang="en-US" sz="2800" dirty="0"/>
              <a:t>: desired outcomes or targets</a:t>
            </a:r>
          </a:p>
          <a:p>
            <a:r>
              <a:rPr lang="en-US" sz="2800" b="1" dirty="0"/>
              <a:t>Plans</a:t>
            </a:r>
            <a:r>
              <a:rPr lang="en-US" sz="2800" dirty="0"/>
              <a:t>: documents that outline how goals are going to be met</a:t>
            </a:r>
          </a:p>
        </p:txBody>
      </p:sp>
    </p:spTree>
    <p:extLst>
      <p:ext uri="{BB962C8B-B14F-4D97-AF65-F5344CB8AC3E}">
        <p14:creationId xmlns:p14="http://schemas.microsoft.com/office/powerpoint/2010/main" val="2067388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Goals</a:t>
            </a:r>
          </a:p>
        </p:txBody>
      </p:sp>
      <p:sp>
        <p:nvSpPr>
          <p:cNvPr id="3" name="Content Placeholder 2"/>
          <p:cNvSpPr>
            <a:spLocks noGrp="1"/>
          </p:cNvSpPr>
          <p:nvPr>
            <p:ph idx="1"/>
          </p:nvPr>
        </p:nvSpPr>
        <p:spPr/>
        <p:txBody>
          <a:bodyPr/>
          <a:lstStyle/>
          <a:p>
            <a:r>
              <a:rPr lang="en-US" sz="2800" dirty="0"/>
              <a:t>Financial goals</a:t>
            </a:r>
          </a:p>
          <a:p>
            <a:r>
              <a:rPr lang="en-US" sz="2800" dirty="0"/>
              <a:t>Strategic goals</a:t>
            </a:r>
          </a:p>
          <a:p>
            <a:r>
              <a:rPr lang="en-US" sz="2800" b="1" dirty="0"/>
              <a:t>Stated goals</a:t>
            </a:r>
            <a:r>
              <a:rPr lang="en-US" sz="2800" dirty="0"/>
              <a:t>: official statements of what an organization says, and what it wants its various stakeholders to believe, its goals are. </a:t>
            </a:r>
          </a:p>
          <a:p>
            <a:pPr marL="0" indent="0" algn="ctr">
              <a:buNone/>
            </a:pPr>
            <a:r>
              <a:rPr lang="en-US" sz="2400" dirty="0"/>
              <a:t>Nike’s goal is “delivering inspiration and innovation to every athlete.”</a:t>
            </a:r>
            <a:endParaRPr lang="en-US" sz="4000" dirty="0"/>
          </a:p>
          <a:p>
            <a:r>
              <a:rPr lang="en-US" sz="2800" b="1" dirty="0"/>
              <a:t>Real goals</a:t>
            </a:r>
            <a:r>
              <a:rPr lang="en-US" sz="2800" dirty="0"/>
              <a:t>: goals that an organization actually pursues, as defined by the actions of its members</a:t>
            </a:r>
          </a:p>
        </p:txBody>
      </p:sp>
    </p:spTree>
    <p:extLst>
      <p:ext uri="{BB962C8B-B14F-4D97-AF65-F5344CB8AC3E}">
        <p14:creationId xmlns:p14="http://schemas.microsoft.com/office/powerpoint/2010/main" val="65102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Exhibit 8-1</a:t>
            </a:r>
            <a:br>
              <a:rPr lang="en-US" dirty="0"/>
            </a:br>
            <a:r>
              <a:rPr lang="en-US" dirty="0"/>
              <a:t>Types of Plans</a:t>
            </a:r>
          </a:p>
        </p:txBody>
      </p:sp>
      <p:pic>
        <p:nvPicPr>
          <p:cNvPr id="6" name="Picture 5" descr="Figure shows a box at top center labeled Types of Plans. iBeneath it are four columns of boxes, each connected to tthe bop box by a line. Each box has two smaller boxes below it, connected by lines to the otehr boxes in the same horizontal row. The lleftmost column of boxes are labeled Breadth, Strategic, Operatoinal. The next column are labeled Time Frame, Long term, Short term. The next column are labeled Specificity, Directional, Specific. And the fourth column are labeled Frequency of Use, Single use, Standing."/>
          <p:cNvPicPr>
            <a:picLocks noChangeAspect="1"/>
          </p:cNvPicPr>
          <p:nvPr/>
        </p:nvPicPr>
        <p:blipFill>
          <a:blip r:embed="rId3" cstate="print"/>
          <a:stretch>
            <a:fillRect/>
          </a:stretch>
        </p:blipFill>
        <p:spPr>
          <a:xfrm>
            <a:off x="0" y="1524000"/>
            <a:ext cx="9144000" cy="3733800"/>
          </a:xfrm>
          <a:prstGeom prst="rect">
            <a:avLst/>
          </a:prstGeom>
        </p:spPr>
      </p:pic>
      <p:sp>
        <p:nvSpPr>
          <p:cNvPr id="3" name="Text Placeholder 2" descr="Figure shows a box at top center labeled Types of Plans. iBeneath it are four columns of boxes, each connected to tthe bop box by a line. Each box has two smaller boxes below it, connected by lines to the otehr boxes in the same horizontal row. The lleftmost column of boxes are labeled Breadth, Strategic, Operatoinal. The next column are labeled Time Frame, Long term, Short term. The next column are labeled Specificity, Directional, Specific. And the fourth column are labeled Frequency of Use, Single use, Standing."/>
          <p:cNvSpPr>
            <a:spLocks noGrp="1"/>
          </p:cNvSpPr>
          <p:nvPr>
            <p:ph type="body" sz="quarter" idx="13"/>
          </p:nvPr>
        </p:nvSpPr>
        <p:spPr/>
        <p:txBody>
          <a:bodyPr/>
          <a:lstStyle/>
          <a:p>
            <a:r>
              <a:rPr lang="en-US" sz="1600" dirty="0"/>
              <a:t>Exhibit 8-1 shows the most popular ways to describe organizational plans.</a:t>
            </a:r>
          </a:p>
        </p:txBody>
      </p:sp>
    </p:spTree>
    <p:extLst>
      <p:ext uri="{BB962C8B-B14F-4D97-AF65-F5344CB8AC3E}">
        <p14:creationId xmlns:p14="http://schemas.microsoft.com/office/powerpoint/2010/main" val="1830057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Strategic and Operational Plans</a:t>
            </a:r>
          </a:p>
        </p:txBody>
      </p:sp>
      <p:sp>
        <p:nvSpPr>
          <p:cNvPr id="3" name="Content Placeholder 2"/>
          <p:cNvSpPr>
            <a:spLocks noGrp="1"/>
          </p:cNvSpPr>
          <p:nvPr>
            <p:ph idx="1"/>
          </p:nvPr>
        </p:nvSpPr>
        <p:spPr/>
        <p:txBody>
          <a:bodyPr/>
          <a:lstStyle/>
          <a:p>
            <a:r>
              <a:rPr lang="en-US" sz="2800" b="1" dirty="0"/>
              <a:t>Strategic plans</a:t>
            </a:r>
            <a:r>
              <a:rPr lang="en-US" sz="2800" dirty="0"/>
              <a:t>: plans that apply to the entire organization and establish the organization’s overall goals</a:t>
            </a:r>
          </a:p>
          <a:p>
            <a:r>
              <a:rPr lang="en-US" sz="2800" b="1" dirty="0"/>
              <a:t>Operational plans</a:t>
            </a:r>
            <a:r>
              <a:rPr lang="en-US" sz="2800" dirty="0"/>
              <a:t>: plans that encompass a particular operational area of the organization</a:t>
            </a:r>
          </a:p>
        </p:txBody>
      </p:sp>
    </p:spTree>
    <p:extLst>
      <p:ext uri="{BB962C8B-B14F-4D97-AF65-F5344CB8AC3E}">
        <p14:creationId xmlns:p14="http://schemas.microsoft.com/office/powerpoint/2010/main" val="243205882"/>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18428</TotalTime>
  <Words>3180</Words>
  <Application>Microsoft Office PowerPoint</Application>
  <PresentationFormat>On-screen Show (4:3)</PresentationFormat>
  <Paragraphs>208</Paragraphs>
  <Slides>25</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Times New Roman</vt:lpstr>
      <vt:lpstr>Verdana</vt:lpstr>
      <vt:lpstr>Wingdings</vt:lpstr>
      <vt:lpstr>508 Lecture</vt:lpstr>
      <vt:lpstr>Management</vt:lpstr>
      <vt:lpstr>Learning Objectives</vt:lpstr>
      <vt:lpstr>What is Planning?</vt:lpstr>
      <vt:lpstr>Why Do Managers Plan?</vt:lpstr>
      <vt:lpstr>Planning and Performance</vt:lpstr>
      <vt:lpstr>Goals and Plans</vt:lpstr>
      <vt:lpstr>Types of Goals</vt:lpstr>
      <vt:lpstr>Exhibit 8-1 Types of Plans</vt:lpstr>
      <vt:lpstr>Strategic and Operational Plans</vt:lpstr>
      <vt:lpstr>Long-term and Short-term Plans</vt:lpstr>
      <vt:lpstr>Specific and Directional Plans</vt:lpstr>
      <vt:lpstr>Single-use and Standing Plans</vt:lpstr>
      <vt:lpstr>Approaches to Setting Goals</vt:lpstr>
      <vt:lpstr>Exhibit 8-2 The Downside of Traditional Goal-Setting</vt:lpstr>
      <vt:lpstr>Means-Ends Chain and MBO</vt:lpstr>
      <vt:lpstr>Exhibit 8-3 Steps in MBO</vt:lpstr>
      <vt:lpstr>Exhibit 8-4 Well-Written Goals</vt:lpstr>
      <vt:lpstr>Steps in Goal-Setting</vt:lpstr>
      <vt:lpstr>Developing Plans</vt:lpstr>
      <vt:lpstr>Exhibit 8-5 Planning and Organizational Level</vt:lpstr>
      <vt:lpstr>Environmental Uncertainty</vt:lpstr>
      <vt:lpstr>Length of Future Commitments</vt:lpstr>
      <vt:lpstr>Approaches to Planning</vt:lpstr>
      <vt:lpstr>How Can Managers Plan Effectively in Dynamic Environments?</vt:lpstr>
      <vt:lpstr>How Can Managers Use Environmental Scanning?</vt:lpstr>
    </vt:vector>
  </TitlesOfParts>
  <Manager/>
  <Company>Cenveo Publisher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14e</dc:title>
  <dc:subject>Chapter 8: Planning Work Activities</dc:subject>
  <dc:creator>Stephen P. Robbins and Mary Coulter</dc:creator>
  <cp:keywords>Management</cp:keywords>
  <dc:description/>
  <cp:lastModifiedBy>Muhammad Saad</cp:lastModifiedBy>
  <cp:revision>573</cp:revision>
  <dcterms:created xsi:type="dcterms:W3CDTF">2014-07-14T20:04:21Z</dcterms:created>
  <dcterms:modified xsi:type="dcterms:W3CDTF">2019-10-27T16:01:45Z</dcterms:modified>
  <cp:category/>
</cp:coreProperties>
</file>