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304" r:id="rId12"/>
    <p:sldId id="286" r:id="rId13"/>
    <p:sldId id="287" r:id="rId14"/>
    <p:sldId id="290" r:id="rId15"/>
    <p:sldId id="291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4249" autoAdjust="0"/>
  </p:normalViewPr>
  <p:slideViewPr>
    <p:cSldViewPr>
      <p:cViewPr varScale="1">
        <p:scale>
          <a:sx n="68" d="100"/>
          <a:sy n="68" d="100"/>
        </p:scale>
        <p:origin x="18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FCD535-AF6A-4B9F-B064-F04A62A51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FF129-9802-4859-80F4-CF58B564A3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279D4C3E-13DE-44A6-B590-E3AA6E915C6A}" type="datetimeFigureOut">
              <a:rPr lang="en-US"/>
              <a:pPr>
                <a:defRPr/>
              </a:pPr>
              <a:t>11/7/2020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B38519-5EB7-4B1B-902D-88AA182B04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EB93BC4-C765-485D-9A28-E76A584F4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5E771-4B0A-4583-83DE-A8AC610EEB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4887-7AAC-402C-8A09-3BC0FF352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571035CF-F683-4D7B-A6CD-0C1AFB18E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834294D5-B62B-408D-86A9-8DFF66A66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67DABCAD-7730-46EE-ADA0-40F6A33DC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F1DA710-3A53-4E61-91B5-6260D8843F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C4337DD2-F421-419C-A3C2-84925328046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3BE2399B-0464-4142-8D58-33BC2062F6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AFD466B-1A43-4783-9CE2-1D055BF21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4CBE490E-6769-44A2-B6A7-A2CE11F2F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346045E5-E8BF-4D06-A991-6F7D0CBCAB93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BA5B713-5AF9-47CD-B13F-1FC96D6F7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BC2C023-8D10-4C47-B7D4-A920B71EE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6D609E3-4B87-4AC6-A140-0EB2988EE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193CBB17-38F7-4587-9D9D-E7BACA1F7D6E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B31B38D0-C2B2-4C8F-919B-F37BCF55A3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BB12B6B-50D0-4396-8CA1-71810AD69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F9DEA825-157D-40CB-9944-E63101085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4D3C091A-8AF7-4221-BE3F-CA71F525DA91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6E025C0A-AB6A-4272-9CD0-77F56528C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9C82C0C-FA7B-494F-BF89-8F8F5AA4A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DC2DE-85F2-4BA3-80C6-BF493D12B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4533B0-C069-43CD-857E-C62F6E1259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67DD497F-821F-40FB-8AD3-A1D034148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F705E0B8-232D-48A0-ABD7-8F29564B4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37D50-5271-4FB1-B4EB-26B5E7377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E926AA-F871-4F44-B243-52AD1B2B6E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CBC9F34A-1136-4E32-AD96-F815F0EDF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52D0F9A7-93E7-41BE-88AC-A7DBB8BC2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DA16B-AB06-4ADE-A70E-21E4B6836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90DC07-BB43-4D34-A7BF-206E26227B4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5BE32F52-08EB-4922-81A7-177995532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C764ECAC-94A0-440C-9C03-25128072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86EA-A069-43AF-BF95-4C461CCD5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EC6F0E-09B5-4234-84C2-4B74CA0728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C5B0E4-400B-46C5-B0FA-CFC544D095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B55146-6AD4-4475-80FA-A0427560D1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E6736-5A56-4A50-9D48-A10BCED49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61BDD-FA02-4907-8105-D3CC472A73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13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37A76B-3D0D-4C2C-A8FD-32EB7C75A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E83933-8FD7-4230-8C70-D71CF7FC0E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9D76B8-50D2-4A3A-95CC-9E27BFE34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EEF5B-CE1B-4D1A-A3E0-FF5836891A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442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B8AB9F-612A-49FA-B41F-D08D719AF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5C4A68-BEA0-4A87-9193-84100D241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9F302-06BD-41AD-BC30-8189F1E95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691D7-6D04-48A5-9505-8F3CF7822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25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9FBD98-7B91-478F-A4EB-2E896C4486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3BE88D-95C6-4CEE-B297-CB332AC4DC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938782-26B1-4442-BFB4-941939E37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21CD0-4FB0-4EC6-9F90-4B85D79ED1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9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592E83-270E-4F2E-8C51-27C63E857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8BEC1E-C349-46EA-AE87-3B12361ADA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1E6612-28D2-497F-8EFA-9D82EBBDE7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FC0B4-3ACC-414F-95FD-301BFE839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95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B8B327-C976-4C39-9D4E-E55A7C7C0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10461A-1851-4C45-909D-B93C260ECF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64EA2F-6388-4061-8861-DB815019BE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EAB09-8FE6-44AB-B219-292AAE424F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84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376B4-37F4-42B8-95DF-97B5DE359A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0559B-7E34-468E-B347-509B071D8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D6CAD-D0A7-42A0-8C67-4FA6C98DA2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B355-DFC2-4E58-94F2-D1C96494C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34B29B-D7FB-4611-9AC7-1B4642DC7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FA487B3-9DCC-4464-9EFE-FA14317B4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EF564A-C211-4D3B-96CA-9F728AE0FE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5A287-6DF5-4638-ABC9-8628A5384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9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CF4FC6-8AFB-4B7D-ADCF-F399DB56B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ED1D86-9042-4082-8A62-302A697B0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288F19-D684-4569-9706-0ADF80C9ED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A8ED-AD9D-455E-945B-293A22903A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1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591324-F192-4829-A1C0-CED8455FB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7C2AB3-8743-420A-8E6C-258DC6A7D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E53729-C644-4F32-A052-E31CE48C87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ABAED-AFBF-4BB2-BA0A-15DE91F27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0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4088-53E2-4833-AE17-927F2003E6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0F799-50C0-4C16-9341-8AAE8D4845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F84E0-E246-42C7-B664-C71CB26C7A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F129F-F200-4D09-AB66-FB8EC77AC2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14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5035DE-EF42-4BC4-88C2-2BF500D13A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84BB1-6781-4C7E-8D11-CEDED8D5D9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0698A-5A0B-4E19-A7F1-2A378627D8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291AE-D039-4794-BC13-78875C3D4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11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1FB5E49-37C3-49E5-80B0-AD1362FEB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B5E444-C606-40B7-9CFF-78E851691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3CEC8C-F42A-41FB-9024-06D42F0473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1EAE23-D14F-41E7-9E51-097E7D4132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E6DDFE-61A3-4B0C-96E9-8BE02B98F3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ea typeface="+mn-ea"/>
                <a:cs typeface="+mn-cs"/>
              </a:defRPr>
            </a:lvl1pPr>
          </a:lstStyle>
          <a:p>
            <a:pPr>
              <a:defRPr/>
            </a:pPr>
            <a:fld id="{3DB22803-5EFF-476C-AF6E-7C8DFA118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0000"/>
          </a:solidFill>
          <a:latin typeface="Arial Rounded MT Bold" panose="020F07040305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1362898-1717-434F-AA53-F2037D954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Sending and Receiving Messages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32D9A56-7CAE-4874-B0AD-8B406D768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basic functions for sending and receiving messages in MPI are the </a:t>
            </a:r>
            <a:r>
              <a:rPr lang="en-US" altLang="en-US" sz="2000">
                <a:latin typeface="Courier New" panose="02070309020205020404" pitchFamily="49" charset="0"/>
              </a:rPr>
              <a:t>MPI_Send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MPI_Recv</a:t>
            </a:r>
            <a:r>
              <a:rPr lang="en-US" altLang="en-US" sz="2000"/>
              <a:t>, respectively.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calling sequences of these routines are as follows: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	</a:t>
            </a:r>
            <a:r>
              <a:rPr lang="en-US" altLang="en-US" sz="1800">
                <a:latin typeface="Courier New" panose="02070309020205020404" pitchFamily="49" charset="0"/>
              </a:rPr>
              <a:t>int MPI_Send(void *buf, int count, MPI_Datatype 		datatype, int dest, int tag, MPI_Comm comm)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int MPI_Recv(void *buf, int count, MPI_Datatype 		datatype, int source, int tag, 				MPI_Comm comm, MPI_Status *status)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MPI provides equivalent datatypes for all C datatypes. This is done for portability reasons.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datatype </a:t>
            </a:r>
            <a:r>
              <a:rPr lang="en-US" altLang="en-US" sz="2000">
                <a:latin typeface="Courier New" panose="02070309020205020404" pitchFamily="49" charset="0"/>
              </a:rPr>
              <a:t>MPI_BYTE</a:t>
            </a:r>
            <a:r>
              <a:rPr lang="en-US" altLang="en-US" sz="2000"/>
              <a:t> corresponds to a byte (8 bits) and </a:t>
            </a:r>
            <a:r>
              <a:rPr lang="en-US" altLang="en-US" sz="2000">
                <a:latin typeface="Courier New" panose="02070309020205020404" pitchFamily="49" charset="0"/>
              </a:rPr>
              <a:t>MPI_PACKED</a:t>
            </a:r>
            <a:r>
              <a:rPr lang="en-US" altLang="en-US" sz="2000"/>
              <a:t> corresponds to a collection of data items that has been created by packing non-contiguous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message-tag can take values ranging from zero up to the MPI defined constant </a:t>
            </a:r>
            <a:r>
              <a:rPr lang="en-US" altLang="en-US" sz="2000">
                <a:latin typeface="Courier New" panose="02070309020205020404" pitchFamily="49" charset="0"/>
              </a:rPr>
              <a:t>MPI_TAG_UB</a:t>
            </a:r>
            <a:r>
              <a:rPr lang="en-US" altLang="en-US" sz="2000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B702B79-0733-44FB-80E6-89F87BA9C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Topologies and Embeddings</a:t>
            </a: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E88CD5AE-6A38-4043-A5C2-DF3FE9EB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114800"/>
            <a:ext cx="7391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Different ways to map a set of processes to a two-dimensional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grid. (a) and (b) show a row- and column-wise mapping of these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processes, (c) shows a mapping that follows a space-lling curve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(dotted line), and (d) shows a mapping in which neighboring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processes are directly connected in a hypercube.</a:t>
            </a:r>
          </a:p>
        </p:txBody>
      </p:sp>
      <p:pic>
        <p:nvPicPr>
          <p:cNvPr id="38916" name="Picture 5">
            <a:extLst>
              <a:ext uri="{FF2B5EF4-FFF2-40B4-BE49-F238E27FC236}">
                <a16:creationId xmlns:a16="http://schemas.microsoft.com/office/drawing/2014/main" id="{85C43EE7-905A-4063-9966-A1A1DD25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727825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1EBFD77-17CE-4610-B8B6-630576DF2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Cartesian topology</a:t>
            </a:r>
          </a:p>
        </p:txBody>
      </p:sp>
      <p:pic>
        <p:nvPicPr>
          <p:cNvPr id="40963" name="Picture 2" descr="Cartesian">
            <a:extLst>
              <a:ext uri="{FF2B5EF4-FFF2-40B4-BE49-F238E27FC236}">
                <a16:creationId xmlns:a16="http://schemas.microsoft.com/office/drawing/2014/main" id="{DAB2B671-6BEC-49EA-9F2F-BB877AB39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8" y="3019425"/>
            <a:ext cx="5305425" cy="3333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Rectangle 3">
            <a:extLst>
              <a:ext uri="{FF2B5EF4-FFF2-40B4-BE49-F238E27FC236}">
                <a16:creationId xmlns:a16="http://schemas.microsoft.com/office/drawing/2014/main" id="{AF0C4136-8483-4167-B61D-69474236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89063"/>
            <a:ext cx="7239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en-US" altLang="en-US" sz="2000">
                <a:solidFill>
                  <a:srgbClr val="454C55"/>
                </a:solidFill>
                <a:latin typeface="Open Sans"/>
              </a:rPr>
              <a:t> four processes in a (2 × 2) grid is as follows.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454C55"/>
                </a:solidFill>
                <a:latin typeface="Open Sans"/>
              </a:rPr>
              <a:t>coord (0,0): rank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454C55"/>
                </a:solidFill>
                <a:latin typeface="Open Sans"/>
              </a:rPr>
              <a:t>coord (0,1): rank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454C55"/>
                </a:solidFill>
                <a:latin typeface="Open Sans"/>
              </a:rPr>
              <a:t>coord (1,0): rank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454C55"/>
                </a:solidFill>
                <a:latin typeface="Open Sans"/>
              </a:rPr>
              <a:t>coord (1,1): rank 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01BC7DF-DB1B-453F-B593-029F6C564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and Using </a:t>
            </a:r>
            <a:br>
              <a:rPr lang="en-US" altLang="en-US"/>
            </a:br>
            <a:r>
              <a:rPr lang="en-US" altLang="en-US"/>
              <a:t>Cartesian Topologies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77E0AED-9527-477F-8682-9C48804D8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create cartesian topologies using the function: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int MPI_Cart_create(MPI_Comm comm_old, int ndims,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                   int *dims, int *periods, int reorder,     	                   MPI_Comm *comm_cart) 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This function takes the processes in the old communicator and creates a new communicator with dims dimensions. </a:t>
            </a:r>
          </a:p>
          <a:p>
            <a:pPr eaLnBrk="1" hangingPunct="1"/>
            <a:r>
              <a:rPr lang="en-US" altLang="en-US"/>
              <a:t>Each processor can now be identified in this new cartesian topology by a vector of dimension dims.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1555D83-1289-41F8-8A1D-F5BE93805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and Using </a:t>
            </a:r>
            <a:br>
              <a:rPr lang="en-US" altLang="en-US"/>
            </a:br>
            <a:r>
              <a:rPr lang="en-US" altLang="en-US"/>
              <a:t>Cartesian Topologies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291EEF8-548C-4590-92AD-50B4AA5BE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Since sending and receiving messages still require (one-dimensional) ranks, MPI provides routines to convert ranks to cartesian coordinates and vice-versa.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MPI_Cart_coord(MPI_Comm comm_cart, int rank, int maxdims, 			int *coords)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MPI_Cart_rank(MPI_Comm comm_cart, int *coords, int *rank)</a:t>
            </a:r>
            <a:r>
              <a:rPr lang="en-US" altLang="en-US"/>
              <a:t> 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 most common operation on cartesian topologies is a shift. To determine the rank of source and destination of such shifts, MPI provides the following function: 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MPI_Cart_shift(MPI_Comm comm_cart, int dir, int s_step, 			int *rank_source, int *rank_dest) 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E932FBF-5803-4CBF-A78E-5D5E8D40A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Overlapping Communication</a:t>
            </a:r>
            <a:br>
              <a:rPr lang="en-US" altLang="en-US"/>
            </a:br>
            <a:r>
              <a:rPr lang="en-US" altLang="en-US"/>
              <a:t>with Computation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D09CC6-6AF2-4B2E-AAA7-8A0056ADA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In order to overlap communication with computation, MPI provides a pair of functions for performing non-blocking send and receive operations.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MPI_Isend(void *buf, int count, MPI_Datatype 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	int dest, int tag, MPI_Comm comm,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	MPI_Request *request)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MPI_Irecv(void *buf, int count, MPI_Datatype datatype,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	int source, int tag, MPI_Comm comm,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	MPI_Request *request)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These operations return before the operations have been completed. Function </a:t>
            </a:r>
            <a:r>
              <a:rPr lang="en-US" altLang="en-US" sz="2000">
                <a:latin typeface="Courier New" panose="02070309020205020404" pitchFamily="49" charset="0"/>
              </a:rPr>
              <a:t>MPI_Test</a:t>
            </a:r>
            <a:r>
              <a:rPr lang="en-US" altLang="en-US" sz="2000"/>
              <a:t> tests whether or not the non-blocking send or receive operation identified by its request has finished.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MPI_Test(MPI_Request *request, int *flag,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	MPI_Status *status)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MPI_Wait</a:t>
            </a:r>
            <a:r>
              <a:rPr lang="en-US" altLang="en-US" sz="2000"/>
              <a:t> waits for the operation to complete.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MPI_Wait(MPI_Request *request, MPI_Status *status)</a:t>
            </a:r>
            <a:r>
              <a:rPr lang="en-US" altLang="en-US" sz="180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0E5C3B7-6079-45B8-9426-CBAE63C22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Deadlocks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46707FD-263E-40EE-A871-7980FCAC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Using non-blocking operations remove most deadlocks. Consider: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a[10], b[10], myrank;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MPI_Status status;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MPI_Comm_rank(MPI_COMM_WORLD, &amp;myrank);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if (myrank == 0)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MPI_Send(a, 10, MPI_INT, 1, 1,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MPI_Send(b, 10, MPI_INT, 1, 2,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else if (myrank == 1)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MPI_Recv(b, 10, MPI_INT, 0, 2, &amp;status, MPI_COMM_WORLD); MPI_Recv(a, 10, MPI_INT, 0, 1, &amp;status, MPI_COMM_WORLD);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...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Replacing either the send or the receive operations with non-blocking counterparts fixes this deadlock.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63BFA3F-2F8C-4184-AFE1-5D119D03D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 Datatypes </a:t>
            </a:r>
          </a:p>
        </p:txBody>
      </p:sp>
      <p:graphicFrame>
        <p:nvGraphicFramePr>
          <p:cNvPr id="229461" name="Group 85">
            <a:extLst>
              <a:ext uri="{FF2B5EF4-FFF2-40B4-BE49-F238E27FC236}">
                <a16:creationId xmlns:a16="http://schemas.microsoft.com/office/drawing/2014/main" id="{62AD71DE-9324-4F23-845A-53039DDC7E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47800" y="1295400"/>
          <a:ext cx="6096000" cy="5151443"/>
        </p:xfrm>
        <a:graphic>
          <a:graphicData uri="http://schemas.openxmlformats.org/drawingml/2006/table">
            <a:tbl>
              <a:tblPr/>
              <a:tblGrid>
                <a:gridCol w="2763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6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 Datatype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C Datatype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MPI_CHAR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signed char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MPI_SHORT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signed short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MPI_INT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signed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MPI_LONG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signed long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MPI_UNSIGNED_CHAR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unsigned char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MPI_UNSIGNED_SHORT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unsigned short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MPI_UNSIGNED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unsigned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MPI_UNSIGNED_LONG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unsigned long int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MPI_FLOAT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float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MPI_DOUBLE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double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MPI_LONG_DOUBLE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long double </a:t>
                      </a: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MPI_BYTE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23" marB="45723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8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MPI_PACKED </a:t>
                      </a:r>
                    </a:p>
                  </a:txBody>
                  <a:tcPr marT="45723" marB="45723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T="45723" marB="45723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ADC4B78-E3AA-4E60-B92F-FF12795B9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Sending and Receiving Messages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E720DBB-D4EE-411F-9B18-D3B7C883E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 allows specification of wildcard arguments for both source and tag. </a:t>
            </a:r>
          </a:p>
          <a:p>
            <a:pPr eaLnBrk="1" hangingPunct="1"/>
            <a:r>
              <a:rPr lang="en-US" altLang="en-US"/>
              <a:t>If source is set to </a:t>
            </a:r>
            <a:r>
              <a:rPr lang="en-US" altLang="en-US">
                <a:latin typeface="Courier New" panose="02070309020205020404" pitchFamily="49" charset="0"/>
              </a:rPr>
              <a:t>MPI_ANY_SOURCE</a:t>
            </a:r>
            <a:r>
              <a:rPr lang="en-US" altLang="en-US"/>
              <a:t>, then any process of the communication domain can be the source of the message. </a:t>
            </a:r>
          </a:p>
          <a:p>
            <a:pPr eaLnBrk="1" hangingPunct="1"/>
            <a:r>
              <a:rPr lang="en-US" altLang="en-US"/>
              <a:t>If tag is set to </a:t>
            </a:r>
            <a:r>
              <a:rPr lang="en-US" altLang="en-US">
                <a:latin typeface="Courier New" panose="02070309020205020404" pitchFamily="49" charset="0"/>
              </a:rPr>
              <a:t>MPI_ANY_TAG</a:t>
            </a:r>
            <a:r>
              <a:rPr lang="en-US" altLang="en-US"/>
              <a:t>, then messages with any tag are accepted. </a:t>
            </a:r>
          </a:p>
          <a:p>
            <a:pPr eaLnBrk="1" hangingPunct="1"/>
            <a:r>
              <a:rPr lang="en-US" altLang="en-US"/>
              <a:t>On the receive side, the message must be of length equal to or less than the length field specified.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D5CDC97-57C5-4943-9724-CC57EF2E1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Sending and Receiving Messages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4DBB764-4682-4D9A-B8E5-E38D81FF1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the receiving end, the status variable can be used to get information about the </a:t>
            </a:r>
            <a:r>
              <a:rPr lang="en-US" altLang="en-US">
                <a:latin typeface="Courier New" panose="02070309020205020404" pitchFamily="49" charset="0"/>
              </a:rPr>
              <a:t>MPI_Recv</a:t>
            </a:r>
            <a:r>
              <a:rPr lang="en-US" altLang="en-US"/>
              <a:t> operation. </a:t>
            </a:r>
          </a:p>
          <a:p>
            <a:pPr eaLnBrk="1" hangingPunct="1"/>
            <a:r>
              <a:rPr lang="en-US" altLang="en-US"/>
              <a:t>The corresponding data structure contains: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typedef struct MPI_Status {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int MPI_SOURCE;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int MPI_TAG; </a:t>
            </a:r>
          </a:p>
          <a:p>
            <a:pPr lvl="1" eaLnBrk="1" hangingPunct="1"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int MPI_ERROR; }; </a:t>
            </a:r>
          </a:p>
          <a:p>
            <a:pPr eaLnBrk="1" hangingPunct="1"/>
            <a:r>
              <a:rPr lang="en-US" altLang="en-US"/>
              <a:t>The MPI_Get_count function returns the precise count of data items received.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1800">
                <a:latin typeface="Courier New" panose="02070309020205020404" pitchFamily="49" charset="0"/>
              </a:rPr>
              <a:t>int MPI_Get_count(MPI_Status *status, MPI_Datatype 			   datatype, int *count)</a:t>
            </a:r>
            <a:r>
              <a:rPr lang="en-US" altLang="en-US">
                <a:latin typeface="Courier New" panose="02070309020205020404" pitchFamily="49" charset="0"/>
              </a:rPr>
              <a:t> 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3D8FC66-9A9E-42AF-9DA2-63D3C53B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Deadlocks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4DEBF03D-49F9-4BA8-82B6-4A330920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1600"/>
            <a:ext cx="7315200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Consider: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a[10], b[10],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if (myrank == 0)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MPI_Send(a, 10, MPI_INT, 1, 1,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MPI_Send(b, 10, MPI_INT, 1, 2,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else if (myrank ==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MPI_Recv(b, 10, MPI_INT, 0, 2,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MPI_Recv(a, 10, MPI_INT, 0, 1, 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If MPI_Send is blocking, there is a deadlock.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3E983F5-ED44-4BD4-B132-C7D235B6C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Deadlocks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1E619CDD-64C8-4A43-89DD-1D1CA53F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80010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Consider the following piece of code, in which process i sends a message to process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/>
              <a:t> + 1 (modulo the number of processes) and receives a message from process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/>
              <a:t> - 1 (module the number of processes).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a[10], b[10], npes,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MPI_Comm_size(MPI_COMM_WORLD, &amp;npes);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MPI_Send(a, 10, MPI_INT, (myrank+1)%npes, 1, 		  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MPI_Recv(b, 10, MPI_INT, (myrank-1+npes)%npes, 1, 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Once again, we have a deadlock if MPI_Send is blocking</a:t>
            </a:r>
            <a:r>
              <a:rPr lang="en-US" altLang="en-US" sz="16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11ED6C5-D33E-4F10-BDC1-7357A668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Avoiding Deadlocks</a:t>
            </a: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C59D0B77-85A5-4299-AC90-BE719A669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55713"/>
            <a:ext cx="80772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We can break the circular wait to avoid deadlocks as follows: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a[10], b[10], npes, myrank;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MPI_Status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MPI_Comm_size(MPI_COMM_WORLD, &amp;npes);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MPI_Comm_rank(MPI_COMM_WORLD, &amp;myrank);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if (myrank%2 == 1)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MPI_Send(a, 10, MPI_INT, (myrank+1)%npes,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MPI_Recv(b, 10, MPI_INT, (myrank-1+npes)%npes,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MPI_Recv(b, 10, MPI_INT, (myrank-1+npes)%npes,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MPI_Send(a, 10, MPI_INT, (myrank+1)%npes, 1, 			MPI_COMM_WORLD);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19D9EAA-DD25-4DDE-87C6-E6BA2847D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Sending and Receiving </a:t>
            </a:r>
            <a:br>
              <a:rPr lang="en-US" altLang="en-US"/>
            </a:br>
            <a:r>
              <a:rPr lang="en-US" altLang="en-US"/>
              <a:t>Messages Simultaneously</a:t>
            </a:r>
          </a:p>
        </p:txBody>
      </p:sp>
      <p:sp>
        <p:nvSpPr>
          <p:cNvPr id="34819" name="Rectangle 4">
            <a:extLst>
              <a:ext uri="{FF2B5EF4-FFF2-40B4-BE49-F238E27FC236}">
                <a16:creationId xmlns:a16="http://schemas.microsoft.com/office/drawing/2014/main" id="{CA976C74-4F97-437F-8D16-6374D5C11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74800"/>
            <a:ext cx="7391400" cy="424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To exchange messages, MPI provides the following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int MPI_Sendrecv(void *sendbuf, int sendcount,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MPI_Datatype senddatatype, int dest, int 		sendtag, void *recvbuf, int recvcount, 		MPI_Datatype recvdatatype, int source, int recvtag,  	MPI_Comm comm, MPI_Status *status)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The arguments include arguments to the send and receive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functions. If we wish to use the same buffer for both send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receive, we can use: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int MPI_Sendrecv_replace(void *buf, int count,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MPI_Datatype datatype, int dest, int sendtag,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int source, int recvtag, MPI_Comm comm,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MPI_Status *status)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7FD30-BA49-4192-8249-C38778075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Topologies and Embeddings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B2617F-4545-4721-BE3B-C8E344987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MPI allows a programmer to organize processors into logical </a:t>
            </a:r>
            <a:r>
              <a:rPr lang="en-US" altLang="en-US" i="1">
                <a:latin typeface="Times New Roman" panose="02020603050405020304" pitchFamily="18" charset="0"/>
              </a:rPr>
              <a:t>k</a:t>
            </a:r>
            <a:r>
              <a:rPr lang="en-US" altLang="en-US"/>
              <a:t>-d meshes. </a:t>
            </a:r>
          </a:p>
          <a:p>
            <a:pPr eaLnBrk="1" hangingPunct="1"/>
            <a:r>
              <a:rPr lang="en-US" altLang="en-US"/>
              <a:t>The processor ids in </a:t>
            </a:r>
            <a:r>
              <a:rPr lang="en-US" altLang="en-US">
                <a:latin typeface="Courier New" panose="02070309020205020404" pitchFamily="49" charset="0"/>
              </a:rPr>
              <a:t>MPI_COMM_WORLD </a:t>
            </a:r>
            <a:r>
              <a:rPr lang="en-US" altLang="en-US"/>
              <a:t>can be mapped to other communicators (corresponding to higher-dimensional meshes) in many ways. </a:t>
            </a:r>
          </a:p>
          <a:p>
            <a:pPr eaLnBrk="1" hangingPunct="1"/>
            <a:r>
              <a:rPr lang="en-US" altLang="en-US"/>
              <a:t>The goodness of any such mapping is determined by the interaction pattern of the underlying program and the topology of the machine. </a:t>
            </a:r>
          </a:p>
          <a:p>
            <a:pPr eaLnBrk="1" hangingPunct="1"/>
            <a:r>
              <a:rPr lang="en-US" altLang="en-US"/>
              <a:t>MPI does not provide the programmer any control over these mappings.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 Rounded MT Bold"/>
        <a:ea typeface=""/>
        <a:cs typeface="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1909</Words>
  <Application>Microsoft Office PowerPoint</Application>
  <PresentationFormat>On-screen Show (4:3)</PresentationFormat>
  <Paragraphs>180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Arial Rounded MT Bold</vt:lpstr>
      <vt:lpstr>Calibri</vt:lpstr>
      <vt:lpstr>MS Mincho</vt:lpstr>
      <vt:lpstr>Times New Roman</vt:lpstr>
      <vt:lpstr>Courier New</vt:lpstr>
      <vt:lpstr>Open Sans</vt:lpstr>
      <vt:lpstr>Default Design</vt:lpstr>
      <vt:lpstr>Sending and Receiving Messages</vt:lpstr>
      <vt:lpstr>MPI Datatypes </vt:lpstr>
      <vt:lpstr>Sending and Receiving Messages </vt:lpstr>
      <vt:lpstr>Sending and Receiving Messages </vt:lpstr>
      <vt:lpstr>Avoiding Deadlocks</vt:lpstr>
      <vt:lpstr>Avoiding Deadlocks</vt:lpstr>
      <vt:lpstr>Avoiding Deadlocks</vt:lpstr>
      <vt:lpstr>Sending and Receiving  Messages Simultaneously</vt:lpstr>
      <vt:lpstr>Topologies and Embeddings </vt:lpstr>
      <vt:lpstr>Topologies and Embeddings</vt:lpstr>
      <vt:lpstr>Cartesian topology</vt:lpstr>
      <vt:lpstr>Creating and Using  Cartesian Topologies </vt:lpstr>
      <vt:lpstr>Creating and Using  Cartesian Topologies</vt:lpstr>
      <vt:lpstr>Overlapping Communication with Computation </vt:lpstr>
      <vt:lpstr>Avoiding Deadlocks 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koyuturk</dc:creator>
  <cp:lastModifiedBy>Dr. Hassan Jamil Syed</cp:lastModifiedBy>
  <cp:revision>281</cp:revision>
  <dcterms:created xsi:type="dcterms:W3CDTF">2005-06-02T15:17:19Z</dcterms:created>
  <dcterms:modified xsi:type="dcterms:W3CDTF">2020-11-07T05:52:39Z</dcterms:modified>
</cp:coreProperties>
</file>