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76623" autoAdjust="0"/>
  </p:normalViewPr>
  <p:slideViewPr>
    <p:cSldViewPr>
      <p:cViewPr varScale="1">
        <p:scale>
          <a:sx n="55" d="100"/>
          <a:sy n="55" d="100"/>
        </p:scale>
        <p:origin x="22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DA03C9-CB68-489A-8B3E-CD3BA057F5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A1993-E60B-4E6E-99AF-760DF16FE1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21545CC7-280E-44A7-8213-0ACFDBD24EE3}" type="datetimeFigureOut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4182418-82CA-46F9-8030-51E7179C8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4E683F-413D-49CE-94A4-14E19A38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0299-CB46-4C9D-9EC1-E93E509E2D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0ED2-A625-43C1-B821-BC1B32F51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09550445-B6C5-4FB6-9289-875BF35A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081286-60DC-4C05-B579-5BFCF2AC0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0818BC-79E2-4BCC-8B1F-78A80B5BA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569CCC-D29F-4CBD-B87B-94B600B3B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5B140-033F-4FFA-BA91-1CED1F476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794F52-DA55-4857-9D10-AA30CB31EE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813ACB-BCE6-4E3C-93C6-E21778649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46124F-82C4-42A4-BE80-D8804E472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34239-4F31-42D1-9DF2-42C758BAF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93CEF1-E35A-4EB6-9237-5FF93B9C9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56D0A-58C3-42B5-920B-ABA598FC7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64DE30-F1A5-4468-92FC-247BD1578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F2F98-01DA-4F69-9FB4-0091FA0DD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73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3286E-70FD-4F7A-A008-58DEB7707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F02096-3871-44B3-B276-AC4065070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1F1610-8DCF-4BA3-B28B-152461198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D070-1CF8-4464-8CA0-3E242A991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8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98C568-F658-4AD3-9162-7B77B2451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C8F344-3C86-4C89-8641-8F28CB4C1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39B6B2-A8D8-446E-8E85-E3E0F7824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913DA-E85D-4AEA-8352-FE12A23B3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8F0B80-3AAD-4435-91DD-0F75AC405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4386F5-6786-4B89-8E52-CAD148144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EF884-271F-4AFE-BEB1-5D94723E3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2B397-06BE-497E-A20C-7157FD85C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2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1F330-EA6A-4207-A9C4-7D66FA6F9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48B8B-074B-41B0-AEB2-C739464E2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612D4-651A-4F9B-B632-0DD41FB57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8B6E8-7908-45E5-8404-F023B8AA5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1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AB347-C182-4732-878C-7AB3D1F2E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A08CF89-F327-417C-9A1C-23CCE94E3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BD7043-8454-4458-9959-E415ED122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CEBA2-DCE5-4AA7-92E6-18AE94CBC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B03BB1-B0FD-405B-A5C8-A363C1D9E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126AE7-9234-4C0B-82A0-7AD6DA7F8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87C863-A594-4ADC-99F6-5A2B1811B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03AA1-635E-49D3-9AD0-DD7C08FC2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48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BD02A1-E884-4F50-93BF-BF92D83929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F294C4-BEC5-43AB-8EA3-5E5D0F230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26FC34-B0C7-462E-A286-CD1F996C2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5C11-B76A-4BB6-A1D1-81B97B7E4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6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20FD6-B286-4C55-BA8F-67A773DE8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F9A0B-FC77-4A3C-A9E2-653F47131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A414D-63C1-4396-8943-299868517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C48DD-7C42-40E7-BAC6-FA86A7F67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81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BC3A0-2F26-4B0D-BB49-EF1FA29AB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E3B47-72BA-45FE-9A8E-F78965D6C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D44F4-FB52-4B0A-89E3-6AC7CF670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56EA-207C-4B03-B491-D5EDA3270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76BCE6-A18F-4D6C-B111-B45E8960D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35D5F5-1070-4CE8-BA87-51B6BCF69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C73346-722C-4932-8B39-297F780D84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BD2095-8DA1-4C52-B0BC-085170B799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A7C516-A498-4BB3-A19D-17281033CA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64506675-B0A6-4C0A-ACE9-8D6C32C72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55FB7C-B8B2-4AFB-BA5C-65BD53840B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153400" cy="1470025"/>
          </a:xfrm>
        </p:spPr>
        <p:txBody>
          <a:bodyPr anchor="ctr"/>
          <a:lstStyle/>
          <a:p>
            <a:pPr eaLnBrk="1" hangingPunct="1"/>
            <a:r>
              <a:rPr lang="en-US" altLang="en-US" sz="3200"/>
              <a:t>Programming Using the </a:t>
            </a:r>
            <a:br>
              <a:rPr lang="en-US" altLang="en-US" sz="3200"/>
            </a:br>
            <a:r>
              <a:rPr lang="en-US" altLang="en-US" sz="3200"/>
              <a:t>Message Passing Paradigm</a:t>
            </a:r>
            <a:br>
              <a:rPr lang="en-US" altLang="en-US" sz="3200"/>
            </a:br>
            <a:br>
              <a:rPr lang="en-US" altLang="ja-JP" sz="2800" b="1">
                <a:ea typeface="MS Mincho" panose="02020609040205080304" pitchFamily="49" charset="-128"/>
              </a:rPr>
            </a:br>
            <a:br>
              <a:rPr lang="en-US" altLang="ja-JP" sz="2800" b="1">
                <a:ea typeface="MS Mincho" panose="02020609040205080304" pitchFamily="49" charset="-128"/>
              </a:rPr>
            </a:br>
            <a:r>
              <a:rPr lang="en-US" altLang="ja-JP" sz="2000" b="1">
                <a:solidFill>
                  <a:srgbClr val="00FF00"/>
                </a:solidFill>
                <a:ea typeface="MS Mincho" panose="02020609040205080304" pitchFamily="49" charset="-128"/>
              </a:rPr>
              <a:t>Ananth Grama, Anshul Gupta, </a:t>
            </a:r>
            <a:br>
              <a:rPr lang="en-US" altLang="ja-JP" sz="2000" b="1">
                <a:solidFill>
                  <a:srgbClr val="00FF00"/>
                </a:solidFill>
                <a:ea typeface="MS Mincho" panose="02020609040205080304" pitchFamily="49" charset="-128"/>
              </a:rPr>
            </a:br>
            <a:r>
              <a:rPr lang="en-US" altLang="ja-JP" sz="2000" b="1">
                <a:solidFill>
                  <a:srgbClr val="00FF00"/>
                </a:solidFill>
                <a:ea typeface="MS Mincho" panose="02020609040205080304" pitchFamily="49" charset="-128"/>
              </a:rPr>
              <a:t>George Karypis, and Vipin Kumar</a:t>
            </a:r>
            <a:r>
              <a:rPr lang="en-US" altLang="ja-JP" sz="200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br>
              <a:rPr lang="en-US" altLang="ja-JP" sz="2000"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altLang="en-US" sz="200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6780E64-ED5C-4771-AC6D-CE45794EA1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848600" cy="1752600"/>
          </a:xfrm>
        </p:spPr>
        <p:txBody>
          <a:bodyPr/>
          <a:lstStyle/>
          <a:p>
            <a:pPr eaLnBrk="1" hangingPunct="1"/>
            <a:endParaRPr lang="en-US" altLang="ja-JP"/>
          </a:p>
          <a:p>
            <a:pPr eaLnBrk="1" hangingPunct="1"/>
            <a:r>
              <a:rPr lang="en-US" altLang="ja-JP" sz="1600">
                <a:latin typeface="Arial Rounded MT Bold" panose="020F0704030504030204" pitchFamily="34" charset="0"/>
              </a:rPr>
              <a:t>To accompany the text ``Introduction to Parallel Computing'', </a:t>
            </a:r>
          </a:p>
          <a:p>
            <a:pPr eaLnBrk="1" hangingPunct="1"/>
            <a:r>
              <a:rPr lang="en-US" altLang="ja-JP" sz="1600">
                <a:latin typeface="Arial Rounded MT Bold" panose="020F0704030504030204" pitchFamily="34" charset="0"/>
              </a:rPr>
              <a:t>Addison Wesley, 2003. </a:t>
            </a:r>
            <a:endParaRPr lang="en-US" altLang="en-US" sz="16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497305-6DDF-4C5E-9F2E-1BD87D2A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Buffered Blocking </a:t>
            </a:r>
            <a:br>
              <a:rPr lang="en-US" altLang="en-US"/>
            </a:br>
            <a:r>
              <a:rPr lang="en-US" altLang="en-US"/>
              <a:t>Message Passing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0D3C1BF-438E-4511-8353-ED3665407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Bounded buffer sizes can have signicant impact on performance.</a:t>
            </a:r>
          </a:p>
          <a:p>
            <a:pPr algn="ctr"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1800">
                <a:latin typeface="Courier New" panose="02070309020205020404" pitchFamily="49" charset="0"/>
              </a:rPr>
              <a:t>P0 				    P1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 = 0; i &lt; 1000; i++){ for (i = 0; i &lt; 1000; i++){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produce_data(&amp;a); 	       receive(&amp;a, 1, 0);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send(&amp;a, 1, 1); 	       consume_data(&amp;a);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 				    }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en-US" altLang="en-US"/>
              <a:t>What if consumer was much slower than producer?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87EDE2-4BAF-48E2-B57A-B39A5107C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Buffered Blocking </a:t>
            </a:r>
            <a:br>
              <a:rPr lang="en-US" altLang="en-US"/>
            </a:br>
            <a:r>
              <a:rPr lang="en-US" altLang="en-US"/>
              <a:t>Message Passing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5B16516-EB37-4BF4-B411-79977FCF4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Deadlocks are still possible with buffering since receive</a:t>
            </a:r>
          </a:p>
          <a:p>
            <a:pPr algn="ctr" eaLnBrk="1" hangingPunct="1">
              <a:buFontTx/>
              <a:buNone/>
            </a:pPr>
            <a:r>
              <a:rPr lang="en-US" altLang="en-US"/>
              <a:t>operations block.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P0 				P1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receive(&amp;a, 1, 1); 	receive(&amp;a, 1, 0);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send(&amp;b, 1, 1); 		send(&amp;b, 1, 0);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1A980D9-3562-4E52-AC14-42BB63DAA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</a:t>
            </a:r>
            <a:br>
              <a:rPr lang="en-US" altLang="en-US"/>
            </a:br>
            <a:r>
              <a:rPr lang="en-US" altLang="en-US"/>
              <a:t>Message Passing Operations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91A408-FB40-441D-9F99-6396A6686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programmer must ensure semantics of the send and receive.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class of non-blocking protocols returns from the send or receive operation before it is semantically safe to do so.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Non-blocking operations are generally accompanied by a check-status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used correctly, these primitives are capable of overlapping communication overheads with useful computations.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libraries typically provide both blocking and non-blocking primitives.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D4A9B45-63AD-467F-8F17-DC4560653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</a:t>
            </a:r>
            <a:br>
              <a:rPr lang="en-US" altLang="en-US"/>
            </a:br>
            <a:r>
              <a:rPr lang="en-US" altLang="en-US"/>
              <a:t>Message Passing Operations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1DEE1566-8FFA-450C-8B69-D490389E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94563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Rectangle 5">
            <a:extLst>
              <a:ext uri="{FF2B5EF4-FFF2-40B4-BE49-F238E27FC236}">
                <a16:creationId xmlns:a16="http://schemas.microsoft.com/office/drawing/2014/main" id="{466DF77C-9669-4F67-8558-8C99FF02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Non-blocking non-buffered send and receive operations (a) in</a:t>
            </a:r>
          </a:p>
          <a:p>
            <a:pPr algn="ctr" eaLnBrk="1" hangingPunct="1"/>
            <a:r>
              <a:rPr lang="en-US" altLang="en-US" sz="2000"/>
              <a:t>absence of communication hardware; (b) in presence of</a:t>
            </a:r>
          </a:p>
          <a:p>
            <a:pPr algn="ctr" eaLnBrk="1" hangingPunct="1"/>
            <a:r>
              <a:rPr lang="en-US" altLang="en-US" sz="2000"/>
              <a:t>communication hardware.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88A9552-E840-49C5-8354-A74FFFEA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 and Receive Protocols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2ADFDC6-EEE0-4828-AA49-AD598EBC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91200"/>
            <a:ext cx="698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Space of possible protocols for send and receive operations.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BD6C03D-3D8A-4938-849B-A4B9DB84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42131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DFCA57-F57D-4897-BB6E-FF9FC8C49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MPI: the Message Passing Interface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0D59BF-65D7-43D0-9523-833FF62DC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 defines a standard library for message-passing that can be used to develop portable message-passing programs using either C or Fortran. </a:t>
            </a:r>
          </a:p>
          <a:p>
            <a:pPr eaLnBrk="1" hangingPunct="1"/>
            <a:r>
              <a:rPr lang="en-US" altLang="en-US"/>
              <a:t>The MPI standard defines both the syntax as well as the semantics of a core set of library routines. </a:t>
            </a:r>
          </a:p>
          <a:p>
            <a:pPr eaLnBrk="1" hangingPunct="1"/>
            <a:r>
              <a:rPr lang="en-US" altLang="en-US"/>
              <a:t>Vendor implementations of MPI are available on almost all commercial parallel computers. </a:t>
            </a:r>
          </a:p>
          <a:p>
            <a:pPr eaLnBrk="1" hangingPunct="1"/>
            <a:r>
              <a:rPr lang="en-US" altLang="en-US"/>
              <a:t>It is possible to write fully-functional message-passing programs by using only the six routines. 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C168384-EB7C-4B3D-BAEF-29D34C948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MPI: the Message Passing Interface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E23E1E95-3EF1-4ED7-84F8-FB5A66DE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3821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The minimal set of MPI routines.</a:t>
            </a:r>
          </a:p>
        </p:txBody>
      </p:sp>
      <p:graphicFrame>
        <p:nvGraphicFramePr>
          <p:cNvPr id="220223" name="Group 63">
            <a:extLst>
              <a:ext uri="{FF2B5EF4-FFF2-40B4-BE49-F238E27FC236}">
                <a16:creationId xmlns:a16="http://schemas.microsoft.com/office/drawing/2014/main" id="{710C0631-96E3-4FBE-A445-5A62C84785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133600"/>
          <a:ext cx="7239000" cy="2719388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MPI_Init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Initializes MPI.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MPI_Finalize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Terminates MPI.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MPI_Comm_size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Determines the number of processes.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MPI_Comm_rank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Determines the label of calling process.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MPI_Send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Sends a message.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MPI_Recv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Receives a message.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0E1C71-6B53-451D-B836-B8F70FCB7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and Terminating the MPI Library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30266E-1B76-4D82-B2DC-D5017382E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MPI_Init</a:t>
            </a:r>
            <a:r>
              <a:rPr lang="en-US" altLang="en-US" sz="2000"/>
              <a:t> is called prior to any calls to other MPI routines. Its purpose is to initialize the MPI environment.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MPI_Finalize</a:t>
            </a:r>
            <a:r>
              <a:rPr lang="en-US" altLang="en-US" sz="2000"/>
              <a:t> is called at the end of the computation, and it performs various clean-up tasks to terminate the MPI environment. </a:t>
            </a:r>
          </a:p>
          <a:p>
            <a:pPr eaLnBrk="1" hangingPunct="1"/>
            <a:r>
              <a:rPr lang="en-US" altLang="en-US" sz="2000"/>
              <a:t>The prototypes of these two functions are: 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	</a:t>
            </a:r>
            <a:r>
              <a:rPr lang="en-US" altLang="en-US" sz="1600">
                <a:latin typeface="Courier New" panose="02070309020205020404" pitchFamily="49" charset="0"/>
              </a:rPr>
              <a:t>int MPI_Init(int *argc, char ***argv)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int MPI_Finalize()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MPI_Init</a:t>
            </a:r>
            <a:r>
              <a:rPr lang="en-US" altLang="en-US" sz="2000"/>
              <a:t> also strips off any MPI related command-line arguments. </a:t>
            </a:r>
          </a:p>
          <a:p>
            <a:pPr eaLnBrk="1" hangingPunct="1"/>
            <a:r>
              <a:rPr lang="en-US" altLang="en-US" sz="2000"/>
              <a:t>All MPI routines, data-types, and constants are prefixed by “</a:t>
            </a:r>
            <a:r>
              <a:rPr lang="en-US" altLang="en-US" sz="2000">
                <a:latin typeface="Courier New" panose="02070309020205020404" pitchFamily="49" charset="0"/>
              </a:rPr>
              <a:t>MPI</a:t>
            </a:r>
            <a:r>
              <a:rPr lang="en-US" altLang="en-US" sz="2000"/>
              <a:t>_”. The return code for successful completion is </a:t>
            </a:r>
            <a:r>
              <a:rPr lang="en-US" altLang="en-US" sz="2000">
                <a:latin typeface="Courier New" panose="02070309020205020404" pitchFamily="49" charset="0"/>
              </a:rPr>
              <a:t>MPI_SUCCESS</a:t>
            </a:r>
            <a:r>
              <a:rPr lang="en-US" altLang="en-US" sz="2000"/>
              <a:t>. 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CD96796-279F-4E37-9D18-AAB3D4F7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Communicators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75029A5-7E38-4C4F-864B-320FDB4AA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communicator defines a </a:t>
            </a:r>
            <a:r>
              <a:rPr lang="en-US" altLang="en-US" i="1"/>
              <a:t>communication domain</a:t>
            </a:r>
            <a:r>
              <a:rPr lang="en-US" altLang="en-US"/>
              <a:t> - a set of processes that are allowed to communicate with each other. </a:t>
            </a:r>
          </a:p>
          <a:p>
            <a:pPr eaLnBrk="1" hangingPunct="1"/>
            <a:r>
              <a:rPr lang="en-US" altLang="en-US"/>
              <a:t>Information about communication domains is stored in variables of type </a:t>
            </a:r>
            <a:r>
              <a:rPr lang="en-US" altLang="en-US">
                <a:latin typeface="Courier New" panose="02070309020205020404" pitchFamily="49" charset="0"/>
              </a:rPr>
              <a:t>MPI_Comm</a:t>
            </a:r>
            <a:r>
              <a:rPr lang="en-US" altLang="en-US"/>
              <a:t>. </a:t>
            </a:r>
          </a:p>
          <a:p>
            <a:pPr eaLnBrk="1" hangingPunct="1"/>
            <a:r>
              <a:rPr lang="en-US" altLang="en-US"/>
              <a:t>Communicators are used as arguments to all message transfer MPI routines. </a:t>
            </a:r>
          </a:p>
          <a:p>
            <a:pPr eaLnBrk="1" hangingPunct="1"/>
            <a:r>
              <a:rPr lang="en-US" altLang="en-US"/>
              <a:t>A process can belong to many different (possibly overlapping) communication domains. </a:t>
            </a:r>
          </a:p>
          <a:p>
            <a:pPr eaLnBrk="1" hangingPunct="1"/>
            <a:r>
              <a:rPr lang="en-US" altLang="en-US"/>
              <a:t>MPI defines a default communicator called </a:t>
            </a:r>
            <a:r>
              <a:rPr lang="en-US" altLang="en-US">
                <a:latin typeface="Courier New" panose="02070309020205020404" pitchFamily="49" charset="0"/>
              </a:rPr>
              <a:t>MPI_COMM_WORLD</a:t>
            </a:r>
            <a:r>
              <a:rPr lang="en-US" altLang="en-US"/>
              <a:t> which includes all the processes.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AAB1D0-7118-4CA1-A4C1-8B07A21FD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Querying Information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66F3F79-48BD-4ABD-9A46-A5F47C837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MPI_Comm_size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MPI_Comm_rank</a:t>
            </a:r>
            <a:r>
              <a:rPr lang="en-US" altLang="en-US"/>
              <a:t> functions are used to determine the number of processes and the label of the calling process, respectively. </a:t>
            </a:r>
          </a:p>
          <a:p>
            <a:pPr eaLnBrk="1" hangingPunct="1"/>
            <a:r>
              <a:rPr lang="en-US" altLang="en-US"/>
              <a:t>The calling sequences of these routines are as follows: 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sz="2000">
                <a:latin typeface="Courier New" panose="02070309020205020404" pitchFamily="49" charset="0"/>
              </a:rPr>
              <a:t>int MPI_Comm_size(MPI_Comm comm, int *size)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int MPI_Comm_rank(MPI_Comm comm, int *rank)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/>
              <a:t>The rank of a process is an integer that ranges from zero up to the size of the communicator minus one.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75470A8-093D-4813-BB71-64F2CBFA7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Overview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86C7C38-936D-436C-BAE7-1C548929B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Principles of Message-Passing Programming </a:t>
            </a:r>
          </a:p>
          <a:p>
            <a:pPr eaLnBrk="1" hangingPunct="1"/>
            <a:r>
              <a:rPr lang="en-US" altLang="en-US"/>
              <a:t>The Building Blocks: Send and Receive Operations </a:t>
            </a:r>
          </a:p>
          <a:p>
            <a:pPr eaLnBrk="1" hangingPunct="1"/>
            <a:r>
              <a:rPr lang="en-US" altLang="en-US"/>
              <a:t>MPI: the Message Passing Interface </a:t>
            </a:r>
          </a:p>
          <a:p>
            <a:pPr eaLnBrk="1" hangingPunct="1"/>
            <a:r>
              <a:rPr lang="en-US" altLang="en-US"/>
              <a:t>Topologies and Embedding </a:t>
            </a:r>
          </a:p>
          <a:p>
            <a:pPr eaLnBrk="1" hangingPunct="1"/>
            <a:r>
              <a:rPr lang="en-US" altLang="en-US"/>
              <a:t>Overlapping Communication with Computation </a:t>
            </a:r>
          </a:p>
          <a:p>
            <a:pPr eaLnBrk="1" hangingPunct="1"/>
            <a:r>
              <a:rPr lang="en-US" altLang="en-US"/>
              <a:t>Collective Communication and Computation Operations </a:t>
            </a:r>
          </a:p>
          <a:p>
            <a:pPr eaLnBrk="1" hangingPunct="1"/>
            <a:r>
              <a:rPr lang="en-US" altLang="en-US"/>
              <a:t>Groups and Communicators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0E2AC4-2C75-4F32-93A8-528F707E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First MPI Program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89125E6D-261C-4EE5-8CBC-A24C684E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153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#include &lt;mpi.h&gt;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main(int argc, char *argv[])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int npes, myrank;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MPI_Init(&amp;argc, &amp;argv);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MPI_Comm_size(MPI_COMM_WORLD, &amp;npes);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MPI_Comm_rank(MPI_COMM_WORLD, &amp;myrank);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printf("From process %d out of %d, Hello World!\n",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	myrank, npes);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MPI_Finalize();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0C8EBC-2F51-4C8F-8870-109934EBB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Principles of </a:t>
            </a:r>
            <a:br>
              <a:rPr lang="en-US" altLang="en-US"/>
            </a:br>
            <a:r>
              <a:rPr lang="en-US" altLang="en-US"/>
              <a:t>Message-Passing Programming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054A671-BC9E-488E-B03B-27FD7D68F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logical view of a machine supporting the message-passing paradigm consists of </a:t>
            </a:r>
            <a:r>
              <a:rPr lang="en-US" altLang="en-US" i="1">
                <a:latin typeface="Times New Roman" panose="02020603050405020304" pitchFamily="18" charset="0"/>
              </a:rPr>
              <a:t>p</a:t>
            </a:r>
            <a:r>
              <a:rPr lang="en-US" altLang="en-US"/>
              <a:t> processes, each with its own exclusive address space. </a:t>
            </a:r>
          </a:p>
          <a:p>
            <a:pPr eaLnBrk="1" hangingPunct="1"/>
            <a:r>
              <a:rPr lang="en-US" altLang="en-US"/>
              <a:t>Each data element must belong to one of the partitions of the space; hence, data must be explicitly partitioned and placed. </a:t>
            </a:r>
          </a:p>
          <a:p>
            <a:pPr eaLnBrk="1" hangingPunct="1"/>
            <a:r>
              <a:rPr lang="en-US" altLang="en-US"/>
              <a:t>All interactions (read-only or read/write) require cooperation of two processes - the process that has the data and the process that wants to access the data. </a:t>
            </a:r>
          </a:p>
          <a:p>
            <a:pPr eaLnBrk="1" hangingPunct="1"/>
            <a:r>
              <a:rPr lang="en-US" altLang="en-US"/>
              <a:t>These two constraints, while onerous, make underlying costs very explicit to the programmer.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BEA006-62BB-41A1-B550-DD3E137C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Principles of </a:t>
            </a:r>
            <a:br>
              <a:rPr lang="en-US" altLang="en-US"/>
            </a:br>
            <a:r>
              <a:rPr lang="en-US" altLang="en-US"/>
              <a:t>Message-Passing Programming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F0DB30-31A6-4D11-A4C7-72FAEDB45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Message-passing programs are often written using the </a:t>
            </a:r>
            <a:r>
              <a:rPr lang="en-US" altLang="en-US" i="1"/>
              <a:t>asynchronous</a:t>
            </a:r>
            <a:r>
              <a:rPr lang="en-US" altLang="en-US"/>
              <a:t> or </a:t>
            </a:r>
            <a:r>
              <a:rPr lang="en-US" altLang="en-US" i="1"/>
              <a:t>loosely synchronous</a:t>
            </a:r>
            <a:r>
              <a:rPr lang="en-US" altLang="en-US"/>
              <a:t> paradigms. </a:t>
            </a:r>
          </a:p>
          <a:p>
            <a:pPr eaLnBrk="1" hangingPunct="1"/>
            <a:r>
              <a:rPr lang="en-US" altLang="en-US"/>
              <a:t>In the asynchronous paradigm, all concurrent tasks execute asynchronously. </a:t>
            </a:r>
          </a:p>
          <a:p>
            <a:pPr eaLnBrk="1" hangingPunct="1"/>
            <a:r>
              <a:rPr lang="en-US" altLang="en-US"/>
              <a:t>In the loosely synchronous model, tasks or subsets of tasks synchronize to perform interactions. Between these interactions, tasks execute completely asynchronously. </a:t>
            </a:r>
          </a:p>
          <a:p>
            <a:pPr eaLnBrk="1" hangingPunct="1"/>
            <a:r>
              <a:rPr lang="en-US" altLang="en-US"/>
              <a:t>Most message-passing programs are written using the </a:t>
            </a:r>
            <a:r>
              <a:rPr lang="en-US" altLang="en-US" i="1"/>
              <a:t>single program multiple data</a:t>
            </a:r>
            <a:r>
              <a:rPr lang="en-US" altLang="en-US"/>
              <a:t> (SPMD) model.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806B82-DEA3-435F-AD95-9A41537EE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Building Blocks: </a:t>
            </a:r>
            <a:br>
              <a:rPr lang="en-US" altLang="en-US"/>
            </a:br>
            <a:r>
              <a:rPr lang="en-US" altLang="en-US"/>
              <a:t>Send and Receive Operations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57884B-6D8E-4534-8821-9B421BF42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prototypes of these operations are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	</a:t>
            </a:r>
            <a:r>
              <a:rPr lang="en-US" altLang="en-US" sz="1800">
                <a:latin typeface="Courier New" panose="02070309020205020404" pitchFamily="49" charset="0"/>
              </a:rPr>
              <a:t>send(void *sendbuf, int nelems, int dest)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receive(void *recvbuf, int nelems, int source)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Consider the following code segments: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	</a:t>
            </a:r>
            <a:r>
              <a:rPr lang="en-US" altLang="en-US" sz="1800">
                <a:latin typeface="Courier New" panose="02070309020205020404" pitchFamily="49" charset="0"/>
              </a:rPr>
              <a:t>P0 			P1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a = 100; 		receive(&amp;a, 1,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send(&amp;a, 1, 1); 	printf("%d\n", 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a = 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semantics of the send operation require that the value received by process P1 must be 100 as opposed to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motivates the design of the send and receive protocols.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E537795-28EA-402C-9325-85BF17A07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Non-Buffered Blocking </a:t>
            </a:r>
            <a:br>
              <a:rPr lang="en-US" altLang="en-US"/>
            </a:br>
            <a:r>
              <a:rPr lang="en-US" altLang="en-US"/>
              <a:t>Message Passing Operations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88A11D-9117-4F59-A4FC-6AA3640A3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 simple method for forcing send/receive semantics is for the send operation to return only when it is safe to do so. </a:t>
            </a:r>
          </a:p>
          <a:p>
            <a:pPr eaLnBrk="1" hangingPunct="1"/>
            <a:r>
              <a:rPr lang="en-US" altLang="en-US" sz="2000"/>
              <a:t>In the non-buffered blocking send, the operation does not return until the matching receive has been encountered at the receiving process. </a:t>
            </a:r>
          </a:p>
          <a:p>
            <a:pPr eaLnBrk="1" hangingPunct="1"/>
            <a:r>
              <a:rPr lang="en-US" altLang="en-US" sz="2000"/>
              <a:t>Idling and deadlocks are major issues with non-buffered blocking sends. </a:t>
            </a:r>
          </a:p>
          <a:p>
            <a:pPr eaLnBrk="1" hangingPunct="1"/>
            <a:r>
              <a:rPr lang="en-US" altLang="en-US" sz="2000"/>
              <a:t>In buffered blocking sends, the sender simply copies the data into the designated buffer and returns after the copy operation has been completed. The data is copied at a buffer at the receiving end as well. </a:t>
            </a:r>
          </a:p>
          <a:p>
            <a:pPr eaLnBrk="1" hangingPunct="1"/>
            <a:r>
              <a:rPr lang="en-US" altLang="en-US" sz="2000"/>
              <a:t>Buffering alleviates idling at the expense of copying overheads. 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FE9360-1F24-47EA-8C15-9201C08DC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Non-Buffered Blocking </a:t>
            </a:r>
            <a:br>
              <a:rPr lang="en-US" altLang="en-US"/>
            </a:br>
            <a:r>
              <a:rPr lang="en-US" altLang="en-US"/>
              <a:t>Message Passing Operations 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C4B875E4-3B68-494F-95C7-779CE932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816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Handshake for a blocking non-buffered send/receive operation.</a:t>
            </a:r>
          </a:p>
          <a:p>
            <a:pPr algn="ctr" eaLnBrk="1" hangingPunct="1"/>
            <a:r>
              <a:rPr lang="en-US" altLang="en-US" sz="2000"/>
              <a:t>It is easy to see that in cases where sender and receiver do not</a:t>
            </a:r>
          </a:p>
          <a:p>
            <a:pPr algn="ctr" eaLnBrk="1" hangingPunct="1"/>
            <a:r>
              <a:rPr lang="en-US" altLang="en-US" sz="2000"/>
              <a:t>reach communication point at similar times, there can be considerable idling overheads.</a:t>
            </a:r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7FBF3FF8-737D-4564-8AE5-89506A9A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231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EDF84A4-9D06-4032-91EF-788AF860B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Buffered Blocking </a:t>
            </a:r>
            <a:br>
              <a:rPr lang="en-US" altLang="en-US"/>
            </a:br>
            <a:r>
              <a:rPr lang="en-US" altLang="en-US"/>
              <a:t>Message Passing Operations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253B30C-F8FF-43DE-AC6E-E4A80855A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solution to the idling and deadlocking problem outlined above is to rely on buffers at the sending and receiving ends. </a:t>
            </a:r>
          </a:p>
          <a:p>
            <a:pPr eaLnBrk="1" hangingPunct="1"/>
            <a:r>
              <a:rPr lang="en-US" altLang="en-US"/>
              <a:t>The sender simply copies the data into the designated buffer and returns after the copy operation has been completed. </a:t>
            </a:r>
          </a:p>
          <a:p>
            <a:pPr eaLnBrk="1" hangingPunct="1"/>
            <a:r>
              <a:rPr lang="en-US" altLang="en-US"/>
              <a:t>The data must be buffered at the receiving end as well. </a:t>
            </a:r>
          </a:p>
          <a:p>
            <a:pPr eaLnBrk="1" hangingPunct="1"/>
            <a:r>
              <a:rPr lang="en-US" altLang="en-US"/>
              <a:t>Buffering trades off idling overhead for buffer copying overhead.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0203D73-8E14-422C-A36B-02093E0F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Buffered Blocking </a:t>
            </a:r>
            <a:br>
              <a:rPr lang="en-US" altLang="en-US"/>
            </a:br>
            <a:r>
              <a:rPr lang="en-US" altLang="en-US"/>
              <a:t>Message Passing Operations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70ECF22B-B33F-437B-944D-4A0A8F3A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7620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Blocking buffered transfer protocols: (a) in the presence of</a:t>
            </a:r>
          </a:p>
          <a:p>
            <a:pPr algn="ctr" eaLnBrk="1" hangingPunct="1"/>
            <a:r>
              <a:rPr lang="en-US" altLang="en-US" sz="2000"/>
              <a:t>communication hardware with buffers at send and receive ends; and (b) in the absence of communication hardware, sender interrupts receiver and deposits data in buffer at receiver end.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B4ACA0F-9E45-4A91-BA01-CEF95A77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61075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1471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Arial Rounded MT Bold</vt:lpstr>
      <vt:lpstr>Calibri</vt:lpstr>
      <vt:lpstr>MS Mincho</vt:lpstr>
      <vt:lpstr>Times New Roman</vt:lpstr>
      <vt:lpstr>Courier New</vt:lpstr>
      <vt:lpstr>Default Design</vt:lpstr>
      <vt:lpstr>Programming Using the  Message Passing Paradigm   Ananth Grama, Anshul Gupta,  George Karypis, and Vipin Kumar  </vt:lpstr>
      <vt:lpstr>Topic Overview </vt:lpstr>
      <vt:lpstr>Principles of  Message-Passing Programming </vt:lpstr>
      <vt:lpstr>Principles of  Message-Passing Programming</vt:lpstr>
      <vt:lpstr>The Building Blocks:  Send and Receive Operations </vt:lpstr>
      <vt:lpstr>Non-Buffered Blocking  Message Passing Operations </vt:lpstr>
      <vt:lpstr>Non-Buffered Blocking  Message Passing Operations </vt:lpstr>
      <vt:lpstr>Buffered Blocking  Message Passing Operations </vt:lpstr>
      <vt:lpstr>Buffered Blocking  Message Passing Operations</vt:lpstr>
      <vt:lpstr>Buffered Blocking  Message Passing Operations</vt:lpstr>
      <vt:lpstr>Buffered Blocking  Message Passing Operations</vt:lpstr>
      <vt:lpstr>Non-Blocking  Message Passing Operations </vt:lpstr>
      <vt:lpstr>Non-Blocking  Message Passing Operations</vt:lpstr>
      <vt:lpstr>Send and Receive Protocols</vt:lpstr>
      <vt:lpstr>MPI: the Message Passing Interface </vt:lpstr>
      <vt:lpstr>MPI: the Message Passing Interface</vt:lpstr>
      <vt:lpstr>Starting and Terminating the MPI Library </vt:lpstr>
      <vt:lpstr>Communicators </vt:lpstr>
      <vt:lpstr>Querying Information</vt:lpstr>
      <vt:lpstr>Our First MPI Program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koyuturk</dc:creator>
  <cp:lastModifiedBy>Dr. Hassan Jamil Syed</cp:lastModifiedBy>
  <cp:revision>281</cp:revision>
  <dcterms:created xsi:type="dcterms:W3CDTF">2005-06-02T15:17:19Z</dcterms:created>
  <dcterms:modified xsi:type="dcterms:W3CDTF">2020-11-07T05:45:25Z</dcterms:modified>
</cp:coreProperties>
</file>