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3" r:id="rId5"/>
    <p:sldId id="269" r:id="rId6"/>
    <p:sldId id="270" r:id="rId7"/>
    <p:sldId id="262" r:id="rId8"/>
    <p:sldId id="263" r:id="rId9"/>
    <p:sldId id="264" r:id="rId10"/>
    <p:sldId id="265" r:id="rId11"/>
    <p:sldId id="266" r:id="rId12"/>
    <p:sldId id="267" r:id="rId13"/>
    <p:sldId id="268" r:id="rId14"/>
    <p:sldId id="271" r:id="rId15"/>
    <p:sldId id="258" r:id="rId16"/>
    <p:sldId id="261"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 – DATA STRUCTURES</a:t>
            </a:r>
            <a:endParaRPr lang="en-US" dirty="0"/>
          </a:p>
        </p:txBody>
      </p:sp>
      <p:sp>
        <p:nvSpPr>
          <p:cNvPr id="3" name="Subtitle 2"/>
          <p:cNvSpPr>
            <a:spLocks noGrp="1"/>
          </p:cNvSpPr>
          <p:nvPr>
            <p:ph type="subTitle" idx="1"/>
          </p:nvPr>
        </p:nvSpPr>
        <p:spPr/>
        <p:txBody>
          <a:bodyPr/>
          <a:lstStyle/>
          <a:p>
            <a:r>
              <a:rPr lang="en-US" dirty="0" smtClean="0"/>
              <a:t>HASHING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primary clustering</a:t>
            </a:r>
          </a:p>
          <a:p>
            <a:r>
              <a:rPr lang="en-US" dirty="0" smtClean="0"/>
              <a:t>Expected number </a:t>
            </a:r>
            <a:r>
              <a:rPr lang="en-US" dirty="0" smtClean="0"/>
              <a:t>of probes using linear probing is roughly 1/2</a:t>
            </a:r>
            <a:r>
              <a:rPr lang="el-GR" dirty="0" smtClean="0"/>
              <a:t>(1 + 1</a:t>
            </a:r>
            <a:r>
              <a:rPr lang="el-GR" i="1" dirty="0" smtClean="0"/>
              <a:t>/(1 − λ)</a:t>
            </a:r>
            <a:r>
              <a:rPr lang="en-US" i="1" dirty="0" smtClean="0"/>
              <a:t> </a:t>
            </a:r>
            <a:r>
              <a:rPr lang="en-US" i="1" baseline="30000" dirty="0" smtClean="0"/>
              <a:t>2</a:t>
            </a:r>
            <a:r>
              <a:rPr lang="el-GR" i="1" dirty="0" smtClean="0"/>
              <a:t> </a:t>
            </a:r>
            <a:r>
              <a:rPr lang="en-US" i="1" dirty="0" smtClean="0"/>
              <a:t>) for insertions and unsuccessful searches</a:t>
            </a:r>
          </a:p>
          <a:p>
            <a:r>
              <a:rPr lang="en-US" dirty="0" smtClean="0"/>
              <a:t>number of probes using linear probing is roughly 1/2</a:t>
            </a:r>
            <a:r>
              <a:rPr lang="el-GR" dirty="0" smtClean="0"/>
              <a:t>(1 + 1</a:t>
            </a:r>
            <a:r>
              <a:rPr lang="el-GR" i="1" dirty="0" smtClean="0"/>
              <a:t>/(1 − λ)</a:t>
            </a:r>
            <a:r>
              <a:rPr lang="en-US" i="1" dirty="0" smtClean="0"/>
              <a:t> ) for successful searches.</a:t>
            </a:r>
          </a:p>
          <a:p>
            <a:r>
              <a:rPr lang="en-US" i="1" dirty="0" smtClean="0"/>
              <a:t>You can calculate that more the load factor, more probes required.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normAutofit/>
          </a:bodyPr>
          <a:lstStyle/>
          <a:p>
            <a:r>
              <a:rPr lang="en-US" dirty="0" smtClean="0"/>
              <a:t>Change simply f(</a:t>
            </a:r>
            <a:r>
              <a:rPr lang="en-US" dirty="0" err="1" smtClean="0"/>
              <a:t>i</a:t>
            </a:r>
            <a:r>
              <a:rPr lang="en-US" dirty="0" smtClean="0"/>
              <a:t>)=i</a:t>
            </a:r>
            <a:r>
              <a:rPr lang="en-US" baseline="30000" dirty="0" smtClean="0"/>
              <a:t>2  </a:t>
            </a:r>
            <a:r>
              <a:rPr lang="en-US" dirty="0" smtClean="0"/>
              <a:t> </a:t>
            </a:r>
          </a:p>
          <a:p>
            <a:r>
              <a:rPr lang="en-US" dirty="0" smtClean="0"/>
              <a:t>There is no guarantee of finding an empty cell once the table gets more than half full, or even before the table gets half full if the table size is not prime.</a:t>
            </a:r>
          </a:p>
          <a:p>
            <a:r>
              <a:rPr lang="en-US" dirty="0" smtClean="0"/>
              <a:t>Problem: Secondary clustering</a:t>
            </a:r>
          </a:p>
          <a:p>
            <a:endParaRPr lang="en-US" dirty="0" smtClean="0"/>
          </a:p>
          <a:p>
            <a:endParaRPr lang="en-US" baseline="30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i="1" dirty="0" smtClean="0"/>
              <a:t>f (</a:t>
            </a:r>
            <a:r>
              <a:rPr lang="en-US" i="1" dirty="0" err="1" smtClean="0"/>
              <a:t>i</a:t>
            </a:r>
            <a:r>
              <a:rPr lang="en-US" i="1" dirty="0" smtClean="0"/>
              <a:t>) = </a:t>
            </a:r>
            <a:r>
              <a:rPr lang="en-US" i="1" dirty="0" err="1" smtClean="0"/>
              <a:t>i</a:t>
            </a:r>
            <a:r>
              <a:rPr lang="en-US" i="1" dirty="0" smtClean="0"/>
              <a:t> · hash2(x)</a:t>
            </a:r>
          </a:p>
          <a:p>
            <a:r>
              <a:rPr lang="en-US" i="1" dirty="0" smtClean="0"/>
              <a:t>As </a:t>
            </a:r>
            <a:r>
              <a:rPr lang="en-US" i="1" dirty="0" err="1" smtClean="0"/>
              <a:t>i</a:t>
            </a:r>
            <a:r>
              <a:rPr lang="en-US" i="1" dirty="0" smtClean="0"/>
              <a:t> is being multiplied by second hash function thereby suitable hash function needs to be chosen. In short it must not evaluate to zero</a:t>
            </a:r>
            <a:r>
              <a:rPr lang="en-US" i="1" dirty="0" smtClean="0"/>
              <a:t>. </a:t>
            </a:r>
            <a:endParaRPr lang="en-US" i="1" dirty="0" smtClean="0"/>
          </a:p>
          <a:p>
            <a:r>
              <a:rPr lang="en-US" i="1" dirty="0" smtClean="0"/>
              <a:t>hash2(x) = R − (x mod R), with R a prime smaller than </a:t>
            </a:r>
            <a:r>
              <a:rPr lang="en-US" i="1" dirty="0" err="1" smtClean="0"/>
              <a:t>TableSize</a:t>
            </a:r>
            <a:r>
              <a:rPr lang="en-US" i="1" dirty="0" smtClean="0"/>
              <a:t>, will work well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Rehashing</a:t>
            </a:r>
            <a:endParaRPr lang="en-US" dirty="0"/>
          </a:p>
        </p:txBody>
      </p:sp>
      <p:sp>
        <p:nvSpPr>
          <p:cNvPr id="3" name="Content Placeholder 2"/>
          <p:cNvSpPr>
            <a:spLocks noGrp="1"/>
          </p:cNvSpPr>
          <p:nvPr>
            <p:ph idx="1"/>
          </p:nvPr>
        </p:nvSpPr>
        <p:spPr/>
        <p:txBody>
          <a:bodyPr/>
          <a:lstStyle/>
          <a:p>
            <a:r>
              <a:rPr lang="en-US" dirty="0" smtClean="0"/>
              <a:t>What if the table gets too full?</a:t>
            </a:r>
          </a:p>
          <a:p>
            <a:r>
              <a:rPr lang="en-US" dirty="0" smtClean="0"/>
              <a:t>Consider a table size 7 with elements 13, 15, 6, 24</a:t>
            </a:r>
          </a:p>
          <a:p>
            <a:r>
              <a:rPr lang="en-US" dirty="0" smtClean="0"/>
              <a:t>Now add 23. Is table almost full?</a:t>
            </a:r>
          </a:p>
          <a:p>
            <a:r>
              <a:rPr lang="en-US" dirty="0" smtClean="0"/>
              <a:t>Create a new table. But what size should be kept?</a:t>
            </a:r>
          </a:p>
          <a:p>
            <a:r>
              <a:rPr lang="en-US" dirty="0" smtClean="0"/>
              <a:t>When to rehash?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Worse case O(1)</a:t>
            </a:r>
            <a:endParaRPr lang="en-US" dirty="0"/>
          </a:p>
        </p:txBody>
      </p:sp>
      <p:sp>
        <p:nvSpPr>
          <p:cNvPr id="3" name="Content Placeholder 2"/>
          <p:cNvSpPr>
            <a:spLocks noGrp="1"/>
          </p:cNvSpPr>
          <p:nvPr>
            <p:ph idx="1"/>
          </p:nvPr>
        </p:nvSpPr>
        <p:spPr/>
        <p:txBody>
          <a:bodyPr/>
          <a:lstStyle/>
          <a:p>
            <a:r>
              <a:rPr lang="en-US" dirty="0" smtClean="0"/>
              <a:t>What if we get to know the number of items?</a:t>
            </a:r>
          </a:p>
          <a:p>
            <a:r>
              <a:rPr lang="en-US" dirty="0" smtClean="0"/>
              <a:t>If we are allowed to rearrange items as they are inserted, then </a:t>
            </a:r>
            <a:r>
              <a:rPr lang="en-US" i="1" dirty="0" smtClean="0"/>
              <a:t>O(1) worst-case cost is achievable for searches</a:t>
            </a:r>
            <a:r>
              <a:rPr lang="en-US" i="1" dirty="0" smtClean="0"/>
              <a:t>.</a:t>
            </a:r>
            <a:endParaRPr lang="en-US" i="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hashing</a:t>
            </a:r>
            <a:endParaRPr lang="en-US" dirty="0"/>
          </a:p>
        </p:txBody>
      </p:sp>
      <p:sp>
        <p:nvSpPr>
          <p:cNvPr id="3" name="Content Placeholder 2"/>
          <p:cNvSpPr>
            <a:spLocks noGrp="1"/>
          </p:cNvSpPr>
          <p:nvPr>
            <p:ph idx="1"/>
          </p:nvPr>
        </p:nvSpPr>
        <p:spPr/>
        <p:txBody>
          <a:bodyPr/>
          <a:lstStyle/>
          <a:p>
            <a:r>
              <a:rPr lang="en-US" dirty="0" smtClean="0"/>
              <a:t>Choose a hash function randomly from a family of hash functions.</a:t>
            </a:r>
          </a:p>
          <a:p>
            <a:r>
              <a:rPr lang="en-US" dirty="0" smtClean="0"/>
              <a:t>If for each pair (</a:t>
            </a:r>
            <a:r>
              <a:rPr lang="en-US" dirty="0" err="1" smtClean="0"/>
              <a:t>x,y</a:t>
            </a:r>
            <a:r>
              <a:rPr lang="en-US" dirty="0" smtClean="0"/>
              <a:t>) the number of hash functions for which h(x) = h(y) is at most |H| / m, then H is universal</a:t>
            </a:r>
          </a:p>
          <a:p>
            <a:r>
              <a:rPr lang="en-US" dirty="0" smtClean="0"/>
              <a:t>P{h(key1)=h(key2)} &lt;= 1/m</a:t>
            </a:r>
          </a:p>
          <a:p>
            <a:pPr>
              <a:buNone/>
            </a:pPr>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hashing</a:t>
            </a:r>
            <a:endParaRPr lang="en-US" dirty="0"/>
          </a:p>
        </p:txBody>
      </p:sp>
      <p:sp>
        <p:nvSpPr>
          <p:cNvPr id="3" name="Content Placeholder 2"/>
          <p:cNvSpPr>
            <a:spLocks noGrp="1"/>
          </p:cNvSpPr>
          <p:nvPr>
            <p:ph idx="1"/>
          </p:nvPr>
        </p:nvSpPr>
        <p:spPr/>
        <p:txBody>
          <a:bodyPr/>
          <a:lstStyle/>
          <a:p>
            <a:r>
              <a:rPr lang="en-US" dirty="0" smtClean="0"/>
              <a:t>With universal hashing, expected cost per operation is low. </a:t>
            </a:r>
          </a:p>
          <a:p>
            <a:r>
              <a:rPr lang="en-US" dirty="0" smtClean="0"/>
              <a:t>But what if we want the max cost per operation to be low?</a:t>
            </a:r>
          </a:p>
          <a:p>
            <a:r>
              <a:rPr lang="en-US" dirty="0" smtClean="0"/>
              <a:t>Perfect hashing is the solution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hashing</a:t>
            </a:r>
            <a:endParaRPr lang="en-US" dirty="0"/>
          </a:p>
        </p:txBody>
      </p:sp>
      <p:sp>
        <p:nvSpPr>
          <p:cNvPr id="3" name="Content Placeholder 2"/>
          <p:cNvSpPr>
            <a:spLocks noGrp="1"/>
          </p:cNvSpPr>
          <p:nvPr>
            <p:ph idx="1"/>
          </p:nvPr>
        </p:nvSpPr>
        <p:spPr/>
        <p:txBody>
          <a:bodyPr>
            <a:normAutofit lnSpcReduction="10000"/>
          </a:bodyPr>
          <a:lstStyle/>
          <a:p>
            <a:r>
              <a:rPr lang="en-US" dirty="0" smtClean="0"/>
              <a:t>O(1) worst case time for search</a:t>
            </a:r>
          </a:p>
          <a:p>
            <a:r>
              <a:rPr lang="en-US" dirty="0" smtClean="0"/>
              <a:t>2- level hashing</a:t>
            </a:r>
          </a:p>
          <a:p>
            <a:r>
              <a:rPr lang="en-US" dirty="0" smtClean="0"/>
              <a:t>First level – apply hash function and build a table where previously each index had a linked list</a:t>
            </a:r>
          </a:p>
          <a:p>
            <a:r>
              <a:rPr lang="en-US" dirty="0" smtClean="0"/>
              <a:t>Now we intend to store a hash table instead of linked list within each index. That’s second level of hashing</a:t>
            </a:r>
          </a:p>
          <a:p>
            <a:r>
              <a:rPr lang="en-US" dirty="0" smtClean="0"/>
              <a:t>Size of second hash table?</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A map allows us to store elements so they can be located quickly using keys.</a:t>
            </a:r>
          </a:p>
          <a:p>
            <a:r>
              <a:rPr lang="en-US" dirty="0" smtClean="0"/>
              <a:t>Specifically map stores key-value pairs</a:t>
            </a:r>
          </a:p>
          <a:p>
            <a:r>
              <a:rPr lang="en-US" dirty="0" smtClean="0"/>
              <a:t>Implement map? Use hash table</a:t>
            </a:r>
          </a:p>
          <a:p>
            <a:r>
              <a:rPr lang="en-US" dirty="0" smtClean="0"/>
              <a:t>So the basic motive of hashing is to find, insert and delete in constant time.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We map our values using hash table. </a:t>
            </a:r>
          </a:p>
          <a:p>
            <a:r>
              <a:rPr lang="en-US" dirty="0" smtClean="0"/>
              <a:t>Structure: consider indexes as buckets where values are stored as per hash function applied.</a:t>
            </a:r>
          </a:p>
          <a:p>
            <a:r>
              <a:rPr lang="en-US" dirty="0" smtClean="0"/>
              <a:t>Basic hash functions</a:t>
            </a:r>
          </a:p>
          <a:p>
            <a:r>
              <a:rPr lang="en-US" dirty="0" smtClean="0"/>
              <a:t>H(k)=k mod table-size</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hash functions</a:t>
            </a:r>
            <a:endParaRPr lang="en-US" dirty="0"/>
          </a:p>
        </p:txBody>
      </p:sp>
      <p:sp>
        <p:nvSpPr>
          <p:cNvPr id="3" name="Content Placeholder 2"/>
          <p:cNvSpPr>
            <a:spLocks noGrp="1"/>
          </p:cNvSpPr>
          <p:nvPr>
            <p:ph idx="1"/>
          </p:nvPr>
        </p:nvSpPr>
        <p:spPr/>
        <p:txBody>
          <a:bodyPr/>
          <a:lstStyle/>
          <a:p>
            <a:r>
              <a:rPr lang="en-US" dirty="0" smtClean="0"/>
              <a:t>Division </a:t>
            </a:r>
          </a:p>
          <a:p>
            <a:r>
              <a:rPr lang="en-US" dirty="0" smtClean="0"/>
              <a:t>MAD method </a:t>
            </a:r>
          </a:p>
          <a:p>
            <a:r>
              <a:rPr lang="en-US" dirty="0" smtClean="0"/>
              <a:t>Selective characters</a:t>
            </a:r>
          </a:p>
          <a:p>
            <a:r>
              <a:rPr lang="en-US" dirty="0" smtClean="0"/>
              <a:t>Addition</a:t>
            </a:r>
          </a:p>
          <a:p>
            <a:r>
              <a:rPr lang="en-US" dirty="0" smtClean="0"/>
              <a:t>Folding</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a:t>
            </a:r>
            <a:endParaRPr lang="en-US" dirty="0"/>
          </a:p>
        </p:txBody>
      </p:sp>
      <p:sp>
        <p:nvSpPr>
          <p:cNvPr id="3" name="Content Placeholder 2"/>
          <p:cNvSpPr>
            <a:spLocks noGrp="1"/>
          </p:cNvSpPr>
          <p:nvPr>
            <p:ph idx="1"/>
          </p:nvPr>
        </p:nvSpPr>
        <p:spPr/>
        <p:txBody>
          <a:bodyPr/>
          <a:lstStyle/>
          <a:p>
            <a:r>
              <a:rPr lang="en-US" dirty="0" smtClean="0"/>
              <a:t>Maintain a list of all the elements which hash to same value. </a:t>
            </a:r>
          </a:p>
          <a:p>
            <a:r>
              <a:rPr lang="en-US" dirty="0" smtClean="0"/>
              <a:t>Array of linked lists</a:t>
            </a:r>
          </a:p>
          <a:p>
            <a:r>
              <a:rPr lang="en-US" dirty="0" smtClean="0"/>
              <a:t>Example 0,81,1, 9,49,25,36,16</a:t>
            </a:r>
          </a:p>
          <a:p>
            <a:r>
              <a:rPr lang="en-US" dirty="0" smtClean="0"/>
              <a:t>Load factor: number of elements/table-size</a:t>
            </a:r>
          </a:p>
          <a:p>
            <a:r>
              <a:rPr lang="en-US" dirty="0" smtClean="0"/>
              <a:t>Average length of the list is load factor.</a:t>
            </a:r>
          </a:p>
          <a:p>
            <a:r>
              <a:rPr lang="en-US" dirty="0" smtClean="0"/>
              <a:t>Searching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 disadvantages</a:t>
            </a:r>
            <a:endParaRPr lang="en-US" dirty="0"/>
          </a:p>
        </p:txBody>
      </p:sp>
      <p:sp>
        <p:nvSpPr>
          <p:cNvPr id="3" name="Content Placeholder 2"/>
          <p:cNvSpPr>
            <a:spLocks noGrp="1"/>
          </p:cNvSpPr>
          <p:nvPr>
            <p:ph idx="1"/>
          </p:nvPr>
        </p:nvSpPr>
        <p:spPr/>
        <p:txBody>
          <a:bodyPr/>
          <a:lstStyle/>
          <a:p>
            <a:r>
              <a:rPr lang="en-US" dirty="0" smtClean="0"/>
              <a:t>Uses linked list hence using double data structures (array + linked list)</a:t>
            </a:r>
          </a:p>
          <a:p>
            <a:r>
              <a:rPr lang="en-US" dirty="0" smtClean="0"/>
              <a:t>Better strategy: why not simply use the unused or free cells in array. </a:t>
            </a:r>
          </a:p>
          <a:p>
            <a:r>
              <a:rPr lang="en-US" dirty="0" smtClean="0"/>
              <a:t>Concept of open addressing</a:t>
            </a:r>
          </a:p>
          <a:p>
            <a:r>
              <a:rPr lang="en-US" dirty="0" smtClean="0"/>
              <a:t>Changes: table size should be now bigger. </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within keys</a:t>
            </a:r>
            <a:endParaRPr lang="en-US" dirty="0"/>
          </a:p>
        </p:txBody>
      </p:sp>
      <p:sp>
        <p:nvSpPr>
          <p:cNvPr id="3" name="Content Placeholder 2"/>
          <p:cNvSpPr>
            <a:spLocks noGrp="1"/>
          </p:cNvSpPr>
          <p:nvPr>
            <p:ph idx="1"/>
          </p:nvPr>
        </p:nvSpPr>
        <p:spPr/>
        <p:txBody>
          <a:bodyPr/>
          <a:lstStyle/>
          <a:p>
            <a:r>
              <a:rPr lang="en-US" dirty="0" smtClean="0"/>
              <a:t>Different keys colliding at same index.</a:t>
            </a:r>
          </a:p>
          <a:p>
            <a:r>
              <a:rPr lang="en-US" dirty="0" smtClean="0"/>
              <a:t>Factors to consider: table-size, hash function and load factor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 of probing</a:t>
            </a:r>
          </a:p>
          <a:p>
            <a:r>
              <a:rPr lang="en-US" dirty="0" smtClean="0"/>
              <a:t>Linear probing</a:t>
            </a:r>
          </a:p>
          <a:p>
            <a:r>
              <a:rPr lang="en-US" dirty="0" smtClean="0"/>
              <a:t>Quadratic probing</a:t>
            </a:r>
          </a:p>
          <a:p>
            <a:r>
              <a:rPr lang="en-US" dirty="0" smtClean="0"/>
              <a:t>Double hashing</a:t>
            </a:r>
          </a:p>
          <a:p>
            <a:r>
              <a:rPr lang="en-US" dirty="0" smtClean="0"/>
              <a:t>Main problem? Deleting an element</a:t>
            </a:r>
          </a:p>
          <a:p>
            <a:r>
              <a:rPr lang="en-US" dirty="0" smtClean="0"/>
              <a:t>Solution: marker {deleted, empty, filled}</a:t>
            </a:r>
          </a:p>
          <a:p>
            <a:r>
              <a:rPr lang="en-US" dirty="0" smtClean="0"/>
              <a:t>Not to use this technique when deletion operation is more often required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normAutofit fontScale="92500"/>
          </a:bodyPr>
          <a:lstStyle/>
          <a:p>
            <a:r>
              <a:rPr lang="en-US" dirty="0" smtClean="0"/>
              <a:t>H(k)=k mod table-size</a:t>
            </a:r>
          </a:p>
          <a:p>
            <a:r>
              <a:rPr lang="en-US" dirty="0" smtClean="0"/>
              <a:t>Now it says </a:t>
            </a:r>
            <a:r>
              <a:rPr lang="en-US" i="1" dirty="0" smtClean="0"/>
              <a:t>H(x) = (hash(x) + f (</a:t>
            </a:r>
            <a:r>
              <a:rPr lang="en-US" i="1" dirty="0" err="1" smtClean="0"/>
              <a:t>i</a:t>
            </a:r>
            <a:r>
              <a:rPr lang="en-US" i="1" dirty="0" smtClean="0"/>
              <a:t>)) mod </a:t>
            </a:r>
            <a:r>
              <a:rPr lang="en-US" i="1" dirty="0" err="1" smtClean="0"/>
              <a:t>TableSize</a:t>
            </a:r>
            <a:endParaRPr lang="en-US" i="1" dirty="0" smtClean="0"/>
          </a:p>
          <a:p>
            <a:r>
              <a:rPr lang="en-US" i="1" dirty="0" smtClean="0"/>
              <a:t>F(</a:t>
            </a:r>
            <a:r>
              <a:rPr lang="en-US" i="1" dirty="0" err="1" smtClean="0"/>
              <a:t>i</a:t>
            </a:r>
            <a:r>
              <a:rPr lang="en-US" i="1" dirty="0" smtClean="0"/>
              <a:t>)=</a:t>
            </a:r>
            <a:r>
              <a:rPr lang="en-US" i="1" dirty="0" err="1" smtClean="0"/>
              <a:t>i</a:t>
            </a:r>
            <a:r>
              <a:rPr lang="en-US" i="1" dirty="0" smtClean="0"/>
              <a:t> which means f(0)=0</a:t>
            </a:r>
          </a:p>
          <a:p>
            <a:r>
              <a:rPr lang="en-US" i="1" dirty="0" smtClean="0"/>
              <a:t>Load factor should be &lt;=0.5</a:t>
            </a:r>
          </a:p>
          <a:p>
            <a:r>
              <a:rPr lang="en-US" i="1" dirty="0" err="1" smtClean="0"/>
              <a:t>Eg</a:t>
            </a:r>
            <a:r>
              <a:rPr lang="en-US" i="1" dirty="0" smtClean="0"/>
              <a:t> insert </a:t>
            </a:r>
            <a:r>
              <a:rPr lang="en-US" dirty="0" smtClean="0"/>
              <a:t>keys {89, 18, 49, 58, 69} into a hash table</a:t>
            </a:r>
          </a:p>
          <a:p>
            <a:r>
              <a:rPr lang="en-US" dirty="0" smtClean="0"/>
              <a:t>For this case assume hash function to be key mod table-size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700</Words>
  <Application>Microsoft Office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CS 201 – DATA STRUCTURES</vt:lpstr>
      <vt:lpstr>MAP</vt:lpstr>
      <vt:lpstr>Hashing</vt:lpstr>
      <vt:lpstr>Basic hash functions</vt:lpstr>
      <vt:lpstr>Separate chaining</vt:lpstr>
      <vt:lpstr>Separate chaining disadvantages</vt:lpstr>
      <vt:lpstr>Collision within keys</vt:lpstr>
      <vt:lpstr>Open addressing</vt:lpstr>
      <vt:lpstr>Linear probing</vt:lpstr>
      <vt:lpstr>Linear probing</vt:lpstr>
      <vt:lpstr>Quadratic probing</vt:lpstr>
      <vt:lpstr>Double hashing</vt:lpstr>
      <vt:lpstr>Rehashing</vt:lpstr>
      <vt:lpstr>Worse case O(1)</vt:lpstr>
      <vt:lpstr>Universal hashing</vt:lpstr>
      <vt:lpstr>Universal hashing</vt:lpstr>
      <vt:lpstr>Perfect hashing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Mirza Pervaz</cp:lastModifiedBy>
  <cp:revision>60</cp:revision>
  <dcterms:created xsi:type="dcterms:W3CDTF">2006-08-16T00:00:00Z</dcterms:created>
  <dcterms:modified xsi:type="dcterms:W3CDTF">2018-11-08T13:45:09Z</dcterms:modified>
</cp:coreProperties>
</file>