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438400"/>
            <a:ext cx="6172200" cy="1894362"/>
          </a:xfrm>
        </p:spPr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61722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           Lecture </a:t>
            </a:r>
            <a:r>
              <a:rPr lang="en-US" sz="2000" dirty="0" smtClean="0"/>
              <a:t>13: </a:t>
            </a:r>
            <a:r>
              <a:rPr lang="en-US" sz="2000" dirty="0" smtClean="0"/>
              <a:t>Complexity basics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sorting algorithm to choose?</a:t>
            </a:r>
          </a:p>
          <a:p>
            <a:r>
              <a:rPr lang="en-US" dirty="0" smtClean="0"/>
              <a:t>Sorting in real life?</a:t>
            </a:r>
          </a:p>
          <a:p>
            <a:pPr lvl="2"/>
            <a:r>
              <a:rPr lang="en-US" dirty="0" smtClean="0"/>
              <a:t>Dictionary is the most basic example to understand the concept of sorting</a:t>
            </a:r>
          </a:p>
          <a:p>
            <a:pPr lvl="2"/>
            <a:r>
              <a:rPr lang="en-US" dirty="0" smtClean="0"/>
              <a:t>Your records in university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itchFamily="34" charset="0"/>
              </a:rPr>
              <a:t>The primary goal of an algorithm is to find the solution to a problem.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A secondary goal of an algorithm is to find that solution as efficiently as possible.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Efficiency includes amount of time required to run.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828800" y="1752600"/>
            <a:ext cx="7010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We can’t use a clock: the result would depend on who/what is performing the algorithm.</a:t>
            </a: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4495800"/>
            <a:ext cx="7086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</a:rPr>
              <a:t>Time complexity is instead measured as the number of steps required to complete the job.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7" name="Picture 2" descr="C:\Documents and Settings\franzosa\Local Settings\Temporary Internet Files\Content.IE5\S9WA4LOF\MC90043158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1219086" cy="1219086"/>
          </a:xfrm>
          <a:prstGeom prst="rect">
            <a:avLst/>
          </a:prstGeom>
          <a:noFill/>
        </p:spPr>
      </p:pic>
      <p:pic>
        <p:nvPicPr>
          <p:cNvPr id="8" name="Picture 4" descr="C:\Documents and Settings\franzosa\Local Settings\Temporary Internet Files\Content.IE5\S9WA4LOF\MC9001974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1125000" cy="1023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steps do these tasks take?</a:t>
            </a:r>
            <a:endParaRPr lang="en-US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52400" y="18288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   Introduce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i="1" dirty="0" smtClean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new friends to an old friend.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95600" y="3352800"/>
            <a:ext cx="538854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This takes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i="1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steps. The time complexity</a:t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is said to be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(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b="1" dirty="0" smtClean="0">
                <a:latin typeface="+mj-lt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, “on the order of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latin typeface="+mj-lt"/>
                <a:cs typeface="Courier New" pitchFamily="49" charset="0"/>
              </a:rPr>
              <a:t>.”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2971800"/>
            <a:ext cx="1973270" cy="1366110"/>
            <a:chOff x="853145" y="1683415"/>
            <a:chExt cx="1973270" cy="1366110"/>
          </a:xfrm>
        </p:grpSpPr>
        <p:grpSp>
          <p:nvGrpSpPr>
            <p:cNvPr id="8" name="Group 19"/>
            <p:cNvGrpSpPr/>
            <p:nvPr/>
          </p:nvGrpSpPr>
          <p:grpSpPr>
            <a:xfrm>
              <a:off x="853145" y="1683415"/>
              <a:ext cx="1973270" cy="379475"/>
              <a:chOff x="655848" y="1683415"/>
              <a:chExt cx="1973270" cy="379475"/>
            </a:xfrm>
          </p:grpSpPr>
          <p:sp>
            <p:nvSpPr>
              <p:cNvPr id="14" name="Smiley Face 13"/>
              <p:cNvSpPr/>
              <p:nvPr/>
            </p:nvSpPr>
            <p:spPr>
              <a:xfrm>
                <a:off x="655848" y="1683415"/>
                <a:ext cx="379475" cy="379475"/>
              </a:xfrm>
              <a:prstGeom prst="smileyFac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187113" y="1683415"/>
                <a:ext cx="379475" cy="379475"/>
              </a:xfrm>
              <a:prstGeom prst="smileyFac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miley Face 15"/>
              <p:cNvSpPr/>
              <p:nvPr/>
            </p:nvSpPr>
            <p:spPr>
              <a:xfrm>
                <a:off x="1718378" y="1683415"/>
                <a:ext cx="379475" cy="379475"/>
              </a:xfrm>
              <a:prstGeom prst="smileyFac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miley Face 16"/>
              <p:cNvSpPr/>
              <p:nvPr/>
            </p:nvSpPr>
            <p:spPr>
              <a:xfrm>
                <a:off x="2249643" y="1683415"/>
                <a:ext cx="379475" cy="379475"/>
              </a:xfrm>
              <a:prstGeom prst="smileyFac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Smiley Face 8"/>
            <p:cNvSpPr/>
            <p:nvPr/>
          </p:nvSpPr>
          <p:spPr>
            <a:xfrm>
              <a:off x="1657602" y="2670050"/>
              <a:ext cx="379475" cy="379475"/>
            </a:xfrm>
            <a:prstGeom prst="smileyFac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glow rad="228600">
                <a:schemeClr val="bg2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rot="240000" flipH="1">
              <a:off x="1981504" y="2098402"/>
              <a:ext cx="85482" cy="4572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 noChangeAspect="1"/>
            </p:cNvCxnSpPr>
            <p:nvPr/>
          </p:nvCxnSpPr>
          <p:spPr>
            <a:xfrm flipH="1">
              <a:off x="2116726" y="2121029"/>
              <a:ext cx="412807" cy="54864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rot="21360000">
              <a:off x="1627938" y="2098402"/>
              <a:ext cx="85482" cy="45720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 noChangeAspect="1"/>
            </p:cNvCxnSpPr>
            <p:nvPr/>
          </p:nvCxnSpPr>
          <p:spPr>
            <a:xfrm>
              <a:off x="1156725" y="2121029"/>
              <a:ext cx="412807" cy="54864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+ 2</a:t>
            </a:r>
          </a:p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algn="just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smtClean="0">
                <a:solidFill>
                  <a:srgbClr val="4F81BD"/>
                </a:solidFill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4F81BD"/>
                </a:solidFill>
                <a:cs typeface="Courier New" pitchFamily="49" charset="0"/>
              </a:rPr>
              <a:t>5</a:t>
            </a:r>
            <a:r>
              <a:rPr lang="en-US" dirty="0" smtClean="0">
                <a:solidFill>
                  <a:srgbClr val="4F81BD"/>
                </a:solidFill>
                <a:cs typeface="Courier New" pitchFamily="49" charset="0"/>
              </a:rPr>
              <a:t> phases) × (</a:t>
            </a:r>
            <a:r>
              <a:rPr lang="en-US" b="1" dirty="0" smtClean="0">
                <a:solidFill>
                  <a:srgbClr val="4F81BD"/>
                </a:solidFill>
                <a:cs typeface="Courier New" pitchFamily="49" charset="0"/>
              </a:rPr>
              <a:t>3</a:t>
            </a:r>
            <a:r>
              <a:rPr lang="en-US" dirty="0" smtClean="0">
                <a:solidFill>
                  <a:srgbClr val="4F81BD"/>
                </a:solidFill>
                <a:cs typeface="Courier New" pitchFamily="49" charset="0"/>
              </a:rPr>
              <a:t> steps/phase) = </a:t>
            </a:r>
            <a:r>
              <a:rPr lang="en-US" b="1" dirty="0" smtClean="0">
                <a:solidFill>
                  <a:srgbClr val="4F81BD"/>
                </a:solidFill>
                <a:cs typeface="Courier New" pitchFamily="49" charset="0"/>
              </a:rPr>
              <a:t>15 steps</a:t>
            </a:r>
            <a:endParaRPr lang="en-US" b="1" dirty="0" smtClean="0">
              <a:solidFill>
                <a:srgbClr val="4F81BD"/>
              </a:solidFill>
            </a:endParaRPr>
          </a:p>
          <a:p>
            <a:endParaRPr lang="en-US" dirty="0"/>
          </a:p>
        </p:txBody>
      </p:sp>
      <p:grpSp>
        <p:nvGrpSpPr>
          <p:cNvPr id="6" name="Group 7"/>
          <p:cNvGrpSpPr/>
          <p:nvPr/>
        </p:nvGrpSpPr>
        <p:grpSpPr>
          <a:xfrm>
            <a:off x="4114800" y="990600"/>
            <a:ext cx="4624505" cy="1087954"/>
            <a:chOff x="3898128" y="1891771"/>
            <a:chExt cx="4624505" cy="1087954"/>
          </a:xfrm>
        </p:grpSpPr>
        <p:sp>
          <p:nvSpPr>
            <p:cNvPr id="7" name="Arc 6"/>
            <p:cNvSpPr/>
            <p:nvPr/>
          </p:nvSpPr>
          <p:spPr>
            <a:xfrm flipH="1">
              <a:off x="3898128" y="2120371"/>
              <a:ext cx="2455274" cy="859354"/>
            </a:xfrm>
            <a:prstGeom prst="arc">
              <a:avLst>
                <a:gd name="adj1" fmla="val 16200000"/>
                <a:gd name="adj2" fmla="val 88555"/>
              </a:avLst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4387" y="1891771"/>
              <a:ext cx="3428246" cy="1055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range</a:t>
              </a:r>
              <a:r>
                <a:rPr lang="en-US" sz="2400" b="1" dirty="0" smtClean="0">
                  <a:solidFill>
                    <a:schemeClr val="accent1"/>
                  </a:solidFill>
                  <a:latin typeface="+mj-lt"/>
                  <a:cs typeface="Courier New" pitchFamily="49" charset="0"/>
                </a:rPr>
                <a:t>(</a:t>
              </a:r>
              <a:r>
                <a:rPr lang="en-US" sz="2400" b="1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400" b="1" dirty="0" smtClean="0">
                  <a:solidFill>
                    <a:schemeClr val="accent1"/>
                  </a:solidFill>
                  <a:latin typeface="+mn-lt"/>
                  <a:cs typeface="Courier New" pitchFamily="49" charset="0"/>
                </a:rPr>
                <a:t>)</a:t>
              </a:r>
              <a:r>
                <a:rPr lang="en-US" sz="2400" dirty="0" smtClean="0">
                  <a:solidFill>
                    <a:schemeClr val="accent1"/>
                  </a:solidFill>
                  <a:latin typeface="+mn-lt"/>
                  <a:cs typeface="Courier New" pitchFamily="49" charset="0"/>
                </a:rPr>
                <a:t> </a:t>
              </a:r>
              <a:r>
                <a:rPr lang="en-US" sz="2400" dirty="0" smtClean="0">
                  <a:solidFill>
                    <a:schemeClr val="accent1"/>
                  </a:solidFill>
                  <a:latin typeface="+mj-lt"/>
                </a:rPr>
                <a:t>generates a list</a:t>
              </a:r>
              <a:br>
                <a:rPr lang="en-US" sz="2400" dirty="0" smtClean="0">
                  <a:solidFill>
                    <a:schemeClr val="accent1"/>
                  </a:solidFill>
                  <a:latin typeface="+mj-lt"/>
                </a:rPr>
              </a:br>
              <a:r>
                <a:rPr lang="en-US" sz="2400" dirty="0" smtClean="0">
                  <a:solidFill>
                    <a:schemeClr val="accent1"/>
                  </a:solidFill>
                  <a:latin typeface="+mj-lt"/>
                </a:rPr>
                <a:t>of length 5, starting at 0:</a:t>
              </a:r>
            </a:p>
            <a:p>
              <a:pPr algn="ct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1"/>
                  </a:solidFill>
                  <a:latin typeface="+mj-lt"/>
                </a:rPr>
                <a:t>[0, 1, 2, 3, 4]</a:t>
              </a:r>
              <a:endParaRPr lang="en-US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0" name="Group 11"/>
          <p:cNvGrpSpPr/>
          <p:nvPr/>
        </p:nvGrpSpPr>
        <p:grpSpPr>
          <a:xfrm>
            <a:off x="4059036" y="2286000"/>
            <a:ext cx="5084964" cy="949427"/>
            <a:chOff x="3300086" y="3125420"/>
            <a:chExt cx="5084964" cy="949427"/>
          </a:xfrm>
        </p:grpSpPr>
        <p:sp>
          <p:nvSpPr>
            <p:cNvPr id="11" name="Right Brace 10"/>
            <p:cNvSpPr/>
            <p:nvPr/>
          </p:nvSpPr>
          <p:spPr>
            <a:xfrm>
              <a:off x="3300086" y="3182711"/>
              <a:ext cx="437070" cy="834845"/>
            </a:xfrm>
            <a:prstGeom prst="rightBrac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3050" y="3125420"/>
              <a:ext cx="4572000" cy="9494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lnSpc>
                  <a:spcPts val="2200"/>
                </a:lnSpc>
              </a:pPr>
              <a:r>
                <a:rPr lang="en-US" sz="2400" b="1" dirty="0" smtClean="0">
                  <a:solidFill>
                    <a:srgbClr val="4F81BD"/>
                  </a:solidFill>
                  <a:latin typeface="+mj-lt"/>
                  <a:cs typeface="Courier New" pitchFamily="49" charset="0"/>
                </a:rPr>
                <a:t>1.</a:t>
              </a:r>
              <a:r>
                <a:rPr lang="en-US" sz="2400" dirty="0" smtClean="0">
                  <a:solidFill>
                    <a:srgbClr val="4F81BD"/>
                  </a:solidFill>
                  <a:latin typeface="+mj-lt"/>
                  <a:cs typeface="Courier New" pitchFamily="49" charset="0"/>
                </a:rPr>
                <a:t> addition</a:t>
              </a:r>
            </a:p>
            <a:p>
              <a:pPr lvl="0">
                <a:lnSpc>
                  <a:spcPts val="2200"/>
                </a:lnSpc>
              </a:pPr>
              <a:r>
                <a:rPr lang="en-US" sz="2400" b="1" dirty="0" smtClean="0">
                  <a:solidFill>
                    <a:srgbClr val="4F81BD"/>
                  </a:solidFill>
                  <a:latin typeface="+mj-lt"/>
                  <a:cs typeface="Courier New" pitchFamily="49" charset="0"/>
                </a:rPr>
                <a:t>2.</a:t>
              </a:r>
              <a:r>
                <a:rPr lang="en-US" sz="2400" dirty="0" smtClean="0">
                  <a:solidFill>
                    <a:srgbClr val="4F81BD"/>
                  </a:solidFill>
                  <a:latin typeface="+mj-lt"/>
                  <a:cs typeface="Courier New" pitchFamily="49" charset="0"/>
                </a:rPr>
                <a:t> assignment</a:t>
              </a:r>
            </a:p>
            <a:p>
              <a:pPr lvl="0">
                <a:lnSpc>
                  <a:spcPts val="2200"/>
                </a:lnSpc>
              </a:pPr>
              <a:r>
                <a:rPr lang="en-US" sz="2400" b="1" dirty="0" smtClean="0">
                  <a:solidFill>
                    <a:srgbClr val="4F81BD"/>
                  </a:solidFill>
                  <a:latin typeface="+mj-lt"/>
                  <a:cs typeface="Courier New" pitchFamily="49" charset="0"/>
                </a:rPr>
                <a:t>3.</a:t>
              </a:r>
              <a:r>
                <a:rPr lang="en-US" sz="2400" dirty="0" smtClean="0">
                  <a:solidFill>
                    <a:srgbClr val="4F81BD"/>
                  </a:solidFill>
                  <a:latin typeface="+mj-lt"/>
                  <a:cs typeface="Courier New" pitchFamily="49" charset="0"/>
                </a:rPr>
                <a:t> print</a:t>
              </a:r>
              <a:endParaRPr lang="en-US" sz="2400" dirty="0">
                <a:solidFill>
                  <a:srgbClr val="4F81BD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+ 2</a:t>
            </a:r>
          </a:p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algn="just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alibri" pitchFamily="34" charset="0"/>
              </a:rPr>
              <a:t>We say that a loop like this runs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)</a:t>
            </a:r>
            <a:r>
              <a:rPr lang="en-US" dirty="0" smtClean="0">
                <a:latin typeface="Calibri" pitchFamily="34" charset="0"/>
              </a:rPr>
              <a:t> time, because in each of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</a:rPr>
              <a:t> phases we perform a fixed number of steps.</a:t>
            </a:r>
          </a:p>
          <a:p>
            <a:r>
              <a:rPr lang="en-US" b="1" i="1" dirty="0" smtClean="0">
                <a:latin typeface="Calibri" pitchFamily="34" charset="0"/>
              </a:rPr>
              <a:t>Assumption:</a:t>
            </a:r>
            <a:r>
              <a:rPr lang="en-US" i="1" dirty="0" smtClean="0">
                <a:latin typeface="Calibri" pitchFamily="34" charset="0"/>
              </a:rPr>
              <a:t> the # of steps in one cycle &lt;&lt; the # of cycles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this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</TotalTime>
  <Words>175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CS 201 – DATA STRUCTURES</vt:lpstr>
      <vt:lpstr>Introduction</vt:lpstr>
      <vt:lpstr>Complexity</vt:lpstr>
      <vt:lpstr>Time complexity</vt:lpstr>
      <vt:lpstr>How many steps do these tasks take?</vt:lpstr>
      <vt:lpstr>Slide 6</vt:lpstr>
      <vt:lpstr>Slide 7</vt:lpstr>
      <vt:lpstr>How about this loop?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5</cp:revision>
  <dcterms:created xsi:type="dcterms:W3CDTF">2006-08-16T00:00:00Z</dcterms:created>
  <dcterms:modified xsi:type="dcterms:W3CDTF">2018-09-30T07:00:58Z</dcterms:modified>
</cp:coreProperties>
</file>