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5" r:id="rId6"/>
    <p:sldId id="269" r:id="rId7"/>
    <p:sldId id="270" r:id="rId8"/>
    <p:sldId id="257" r:id="rId9"/>
    <p:sldId id="271" r:id="rId10"/>
    <p:sldId id="258" r:id="rId11"/>
    <p:sldId id="259" r:id="rId12"/>
    <p:sldId id="260" r:id="rId13"/>
    <p:sldId id="261" r:id="rId14"/>
    <p:sldId id="262" r:id="rId15"/>
    <p:sldId id="263" r:id="rId16"/>
    <p:sldId id="272" r:id="rId17"/>
    <p:sldId id="26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10/17/2018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10/17/2018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10/17/2018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10/17/2018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10/17/2018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10/17/2018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05000"/>
            <a:ext cx="6172200" cy="1894362"/>
          </a:xfrm>
        </p:spPr>
        <p:txBody>
          <a:bodyPr/>
          <a:lstStyle/>
          <a:p>
            <a:r>
              <a:rPr lang="en-US" dirty="0" smtClean="0"/>
              <a:t>CS 201 – DATA STRUCTURES</a:t>
            </a:r>
            <a:endParaRPr lang="en-US" dirty="0"/>
          </a:p>
        </p:txBody>
      </p:sp>
      <p:sp>
        <p:nvSpPr>
          <p:cNvPr id="3" name="Subtitle 2"/>
          <p:cNvSpPr>
            <a:spLocks noGrp="1"/>
          </p:cNvSpPr>
          <p:nvPr>
            <p:ph type="subTitle" idx="1"/>
          </p:nvPr>
        </p:nvSpPr>
        <p:spPr>
          <a:xfrm>
            <a:off x="2438400" y="3886200"/>
            <a:ext cx="6172200" cy="1650522"/>
          </a:xfrm>
        </p:spPr>
        <p:txBody>
          <a:bodyPr/>
          <a:lstStyle/>
          <a:p>
            <a:r>
              <a:rPr lang="en-US" dirty="0" smtClean="0"/>
              <a:t>                       </a:t>
            </a:r>
          </a:p>
          <a:p>
            <a:r>
              <a:rPr lang="en-US" dirty="0" smtClean="0"/>
              <a:t>	      LECTURE 18:  RADIX SORT &amp;  				SEARCHING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with array sorted</a:t>
            </a:r>
            <a:endParaRPr lang="en-US" dirty="0"/>
          </a:p>
        </p:txBody>
      </p:sp>
      <p:sp>
        <p:nvSpPr>
          <p:cNvPr id="3" name="Content Placeholder 2"/>
          <p:cNvSpPr>
            <a:spLocks noGrp="1"/>
          </p:cNvSpPr>
          <p:nvPr>
            <p:ph sz="quarter" idx="1"/>
          </p:nvPr>
        </p:nvSpPr>
        <p:spPr/>
        <p:txBody>
          <a:bodyPr/>
          <a:lstStyle/>
          <a:p>
            <a:r>
              <a:rPr lang="en-US" dirty="0" smtClean="0"/>
              <a:t>Assume that now array is sorted</a:t>
            </a:r>
          </a:p>
          <a:p>
            <a:r>
              <a:rPr lang="en-US" dirty="0" smtClean="0"/>
              <a:t>What will be the change incorporated within the algorithm?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sz="quarter" idx="1"/>
          </p:nvPr>
        </p:nvSpPr>
        <p:spPr/>
        <p:txBody>
          <a:bodyPr/>
          <a:lstStyle/>
          <a:p>
            <a:r>
              <a:rPr lang="en-US" dirty="0" smtClean="0"/>
              <a:t>Again for the worst case, we will have to search entire array</a:t>
            </a:r>
          </a:p>
          <a:p>
            <a:r>
              <a:rPr lang="en-US" dirty="0" smtClean="0"/>
              <a:t>Because there can be a case that the value x is larger than the max element of the array.</a:t>
            </a:r>
          </a:p>
          <a:p>
            <a:r>
              <a:rPr lang="en-US" dirty="0" smtClean="0"/>
              <a:t>Solution : Binary search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sz="quarter" idx="1"/>
          </p:nvPr>
        </p:nvSpPr>
        <p:spPr/>
        <p:txBody>
          <a:bodyPr/>
          <a:lstStyle/>
          <a:p>
            <a:r>
              <a:rPr lang="en-US" dirty="0" smtClean="0"/>
              <a:t>Binary Search is a method used for searching an element in a sorted array.</a:t>
            </a:r>
          </a:p>
          <a:p>
            <a:r>
              <a:rPr lang="en-US" dirty="0" smtClean="0"/>
              <a:t>Example: search the word in dictionary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low </a:t>
            </a:r>
            <a:r>
              <a:rPr lang="en-US" dirty="0" smtClean="0">
                <a:sym typeface="Wingdings" pitchFamily="2" charset="2"/>
              </a:rPr>
              <a:t></a:t>
            </a:r>
            <a:r>
              <a:rPr lang="en-US" dirty="0" smtClean="0"/>
              <a:t> 1</a:t>
            </a:r>
          </a:p>
          <a:p>
            <a:pPr>
              <a:buNone/>
            </a:pPr>
            <a:r>
              <a:rPr lang="en-US" dirty="0" smtClean="0"/>
              <a:t>hi    </a:t>
            </a:r>
            <a:r>
              <a:rPr lang="en-US" dirty="0" smtClean="0">
                <a:sym typeface="Wingdings" pitchFamily="2" charset="2"/>
              </a:rPr>
              <a:t></a:t>
            </a:r>
            <a:r>
              <a:rPr lang="en-US" dirty="0" smtClean="0"/>
              <a:t> size(A)</a:t>
            </a:r>
          </a:p>
          <a:p>
            <a:pPr>
              <a:buNone/>
            </a:pPr>
            <a:r>
              <a:rPr lang="en-US" dirty="0" smtClean="0"/>
              <a:t>while lo &lt;= hi do</a:t>
            </a:r>
          </a:p>
          <a:p>
            <a:pPr>
              <a:buNone/>
            </a:pPr>
            <a:r>
              <a:rPr lang="es-ES" dirty="0" smtClean="0"/>
              <a:t>	</a:t>
            </a:r>
            <a:r>
              <a:rPr lang="es-ES" dirty="0" err="1" smtClean="0"/>
              <a:t>mid</a:t>
            </a:r>
            <a:r>
              <a:rPr lang="es-ES" dirty="0" smtClean="0"/>
              <a:t> </a:t>
            </a:r>
            <a:r>
              <a:rPr lang="es-ES" dirty="0" smtClean="0">
                <a:sym typeface="Wingdings" pitchFamily="2" charset="2"/>
              </a:rPr>
              <a:t></a:t>
            </a:r>
            <a:r>
              <a:rPr lang="es-ES" dirty="0" smtClean="0"/>
              <a:t>   lo + ((</a:t>
            </a:r>
            <a:r>
              <a:rPr lang="es-ES" dirty="0" err="1" smtClean="0"/>
              <a:t>hi-low</a:t>
            </a:r>
            <a:r>
              <a:rPr lang="es-ES" dirty="0" smtClean="0"/>
              <a:t>)/2)</a:t>
            </a:r>
          </a:p>
          <a:p>
            <a:pPr>
              <a:buNone/>
            </a:pPr>
            <a:r>
              <a:rPr lang="en-US" dirty="0" smtClean="0"/>
              <a:t>	if key &lt; A[mid] then</a:t>
            </a:r>
          </a:p>
          <a:p>
            <a:pPr>
              <a:buNone/>
            </a:pPr>
            <a:r>
              <a:rPr lang="en-US" dirty="0" smtClean="0"/>
              <a:t>		hi = mid - 1</a:t>
            </a:r>
          </a:p>
          <a:p>
            <a:pPr>
              <a:buNone/>
            </a:pPr>
            <a:r>
              <a:rPr lang="en-US" dirty="0" smtClean="0"/>
              <a:t>	else if key &gt; a[mid] then</a:t>
            </a:r>
          </a:p>
          <a:p>
            <a:pPr>
              <a:buNone/>
            </a:pPr>
            <a:r>
              <a:rPr lang="en-US" dirty="0" smtClean="0"/>
              <a:t>		lo  = mid + 1</a:t>
            </a:r>
          </a:p>
          <a:p>
            <a:pPr>
              <a:buNone/>
            </a:pPr>
            <a:r>
              <a:rPr lang="en-US" dirty="0" smtClean="0"/>
              <a:t>	else</a:t>
            </a:r>
          </a:p>
          <a:p>
            <a:pPr>
              <a:buNone/>
            </a:pPr>
            <a:r>
              <a:rPr lang="en-US" dirty="0" smtClean="0"/>
              <a:t>		return mid 			// If found return index</a:t>
            </a:r>
          </a:p>
          <a:p>
            <a:pPr>
              <a:buNone/>
            </a:pPr>
            <a:r>
              <a:rPr lang="en-US" dirty="0" smtClean="0"/>
              <a:t>return  -1 				//If not found return -1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sz="quarter" idx="1"/>
          </p:nvPr>
        </p:nvSpPr>
        <p:spPr/>
        <p:txBody>
          <a:bodyPr/>
          <a:lstStyle/>
          <a:p>
            <a:r>
              <a:rPr lang="en-US" dirty="0" smtClean="0"/>
              <a:t>Search space is getting half after every iteration</a:t>
            </a:r>
          </a:p>
          <a:p>
            <a:r>
              <a:rPr lang="en-US" dirty="0" smtClean="0"/>
              <a:t>O(log n)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teaser 1</a:t>
            </a:r>
            <a:endParaRPr lang="en-US" dirty="0"/>
          </a:p>
        </p:txBody>
      </p:sp>
      <p:sp>
        <p:nvSpPr>
          <p:cNvPr id="3" name="Content Placeholder 2"/>
          <p:cNvSpPr>
            <a:spLocks noGrp="1"/>
          </p:cNvSpPr>
          <p:nvPr>
            <p:ph sz="quarter" idx="1"/>
          </p:nvPr>
        </p:nvSpPr>
        <p:spPr/>
        <p:txBody>
          <a:bodyPr/>
          <a:lstStyle/>
          <a:p>
            <a:r>
              <a:rPr lang="en-US" dirty="0" smtClean="0"/>
              <a:t>Consider a random array and find smallest window size within which we just need to sort the elements. This means that the elements outside the boundary of this window need not to be sorted. </a:t>
            </a:r>
          </a:p>
          <a:p>
            <a:r>
              <a:rPr lang="en-US" dirty="0" err="1" smtClean="0"/>
              <a:t>Eg</a:t>
            </a:r>
            <a:r>
              <a:rPr lang="en-US" dirty="0" smtClean="0"/>
              <a:t> {1,2,4,9,6,8,10} index 3-5 is the window size</a:t>
            </a:r>
          </a:p>
          <a:p>
            <a:r>
              <a:rPr lang="en-US" dirty="0" err="1" smtClean="0"/>
              <a:t>Eg</a:t>
            </a:r>
            <a:r>
              <a:rPr lang="en-US" dirty="0" smtClean="0"/>
              <a:t> {2,4,3,9,8,7,6}   index 1-6 is the window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olution</a:t>
            </a:r>
            <a:endParaRPr lang="en-US" dirty="0"/>
          </a:p>
        </p:txBody>
      </p:sp>
      <p:sp>
        <p:nvSpPr>
          <p:cNvPr id="3" name="Content Placeholder 2"/>
          <p:cNvSpPr>
            <a:spLocks noGrp="1"/>
          </p:cNvSpPr>
          <p:nvPr>
            <p:ph sz="quarter" idx="1"/>
          </p:nvPr>
        </p:nvSpPr>
        <p:spPr/>
        <p:txBody>
          <a:bodyPr/>
          <a:lstStyle/>
          <a:p>
            <a:r>
              <a:rPr lang="en-US" dirty="0" smtClean="0"/>
              <a:t>Traverse the array from left to right keeping track of max so far and note the last element which is less than max so far.</a:t>
            </a:r>
          </a:p>
          <a:p>
            <a:r>
              <a:rPr lang="en-US" dirty="0" smtClean="0"/>
              <a:t>Traverse the array from right to left keeping track of min so far and note the last element which is greater than max so far. </a:t>
            </a:r>
            <a:endParaRPr lang="en-US" dirty="0"/>
          </a:p>
        </p:txBody>
      </p:sp>
    </p:spTree>
    <p:extLst>
      <p:ext uri="{BB962C8B-B14F-4D97-AF65-F5344CB8AC3E}">
        <p14:creationId xmlns:p14="http://schemas.microsoft.com/office/powerpoint/2010/main" val="274914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teaser 2</a:t>
            </a:r>
            <a:endParaRPr lang="en-US" dirty="0"/>
          </a:p>
        </p:txBody>
      </p:sp>
      <p:sp>
        <p:nvSpPr>
          <p:cNvPr id="3" name="Content Placeholder 2"/>
          <p:cNvSpPr>
            <a:spLocks noGrp="1"/>
          </p:cNvSpPr>
          <p:nvPr>
            <p:ph sz="quarter" idx="1"/>
          </p:nvPr>
        </p:nvSpPr>
        <p:spPr/>
        <p:txBody>
          <a:bodyPr/>
          <a:lstStyle/>
          <a:p>
            <a:r>
              <a:rPr lang="en-US" dirty="0" smtClean="0"/>
              <a:t>Sort binary array with the condition that complexity should be O(n).</a:t>
            </a:r>
          </a:p>
          <a:p>
            <a:pPr>
              <a:buNone/>
            </a:pPr>
            <a:r>
              <a:rPr lang="en-US" dirty="0" err="1" smtClean="0"/>
              <a:t>Eg</a:t>
            </a:r>
            <a:r>
              <a:rPr lang="en-US" dirty="0" smtClean="0"/>
              <a:t> {0,1,0,1,0,1,0}</a:t>
            </a:r>
          </a:p>
          <a:p>
            <a:pPr>
              <a:buNone/>
            </a:pPr>
            <a:r>
              <a:rPr lang="en-US" dirty="0" smtClean="0"/>
              <a:t>Output : {0,0,0,0,1,1,1}</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sz="quarter" idx="1"/>
          </p:nvPr>
        </p:nvSpPr>
        <p:spPr/>
        <p:txBody>
          <a:bodyPr/>
          <a:lstStyle/>
          <a:p>
            <a:r>
              <a:rPr lang="en-US" dirty="0" smtClean="0"/>
              <a:t>Count the number of zero’s. Simple then make the value of array[0 - count-1]=0 and rest to 1</a:t>
            </a:r>
            <a:endParaRPr lang="en-US" dirty="0"/>
          </a:p>
        </p:txBody>
      </p:sp>
    </p:spTree>
    <p:extLst>
      <p:ext uri="{BB962C8B-B14F-4D97-AF65-F5344CB8AC3E}">
        <p14:creationId xmlns:p14="http://schemas.microsoft.com/office/powerpoint/2010/main" val="150221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Sort</a:t>
            </a:r>
            <a:endParaRPr lang="en-US" dirty="0"/>
          </a:p>
        </p:txBody>
      </p:sp>
      <p:sp>
        <p:nvSpPr>
          <p:cNvPr id="3" name="Content Placeholder 2"/>
          <p:cNvSpPr>
            <a:spLocks noGrp="1"/>
          </p:cNvSpPr>
          <p:nvPr>
            <p:ph sz="quarter" idx="1"/>
          </p:nvPr>
        </p:nvSpPr>
        <p:spPr/>
        <p:txBody>
          <a:bodyPr/>
          <a:lstStyle/>
          <a:p>
            <a:r>
              <a:rPr lang="en-US" dirty="0" smtClean="0"/>
              <a:t>Not comparison based</a:t>
            </a:r>
          </a:p>
          <a:p>
            <a:r>
              <a:rPr lang="en-US" dirty="0" smtClean="0"/>
              <a:t>O(n) time complexity</a:t>
            </a:r>
            <a:endParaRPr lang="en-US" dirty="0"/>
          </a:p>
        </p:txBody>
      </p:sp>
    </p:spTree>
    <p:extLst>
      <p:ext uri="{BB962C8B-B14F-4D97-AF65-F5344CB8AC3E}">
        <p14:creationId xmlns:p14="http://schemas.microsoft.com/office/powerpoint/2010/main" val="306976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counting sort works</a:t>
            </a:r>
            <a:endParaRPr lang="en-US" dirty="0"/>
          </a:p>
        </p:txBody>
      </p:sp>
      <p:sp>
        <p:nvSpPr>
          <p:cNvPr id="3" name="Content Placeholder 2"/>
          <p:cNvSpPr>
            <a:spLocks noGrp="1"/>
          </p:cNvSpPr>
          <p:nvPr>
            <p:ph sz="quarter" idx="1"/>
          </p:nvPr>
        </p:nvSpPr>
        <p:spPr/>
        <p:txBody>
          <a:bodyPr/>
          <a:lstStyle/>
          <a:p>
            <a:r>
              <a:rPr lang="en-US" dirty="0" smtClean="0"/>
              <a:t>Consider max element first (or we can take random element of which we intend to calculate that how many values are less)</a:t>
            </a:r>
          </a:p>
          <a:p>
            <a:r>
              <a:rPr lang="en-US" dirty="0" smtClean="0"/>
              <a:t>Create an array where we initialize counts of all integers as zero </a:t>
            </a:r>
          </a:p>
          <a:p>
            <a:r>
              <a:rPr lang="en-US" dirty="0" smtClean="0"/>
              <a:t>Count the occurrence of integers in array</a:t>
            </a:r>
          </a:p>
          <a:p>
            <a:r>
              <a:rPr lang="en-US" dirty="0" smtClean="0"/>
              <a:t>Make each element store the sum of previous counts and itself. This will allow us to understand the position of numbers in sorted array</a:t>
            </a:r>
          </a:p>
          <a:p>
            <a:endParaRPr lang="en-US" dirty="0" smtClean="0"/>
          </a:p>
        </p:txBody>
      </p:sp>
    </p:spTree>
    <p:extLst>
      <p:ext uri="{BB962C8B-B14F-4D97-AF65-F5344CB8AC3E}">
        <p14:creationId xmlns:p14="http://schemas.microsoft.com/office/powerpoint/2010/main" val="243432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lstStyle/>
          <a:p>
            <a:r>
              <a:rPr lang="en-US" dirty="0" smtClean="0"/>
              <a:t>Now make the integers bring to their correct position </a:t>
            </a:r>
          </a:p>
          <a:p>
            <a:pPr marL="0" indent="0">
              <a:buNone/>
            </a:pPr>
            <a:endParaRPr lang="en-US" dirty="0"/>
          </a:p>
          <a:p>
            <a:pPr marL="0" indent="0">
              <a:buNone/>
            </a:pPr>
            <a:r>
              <a:rPr lang="en-US" dirty="0" smtClean="0"/>
              <a:t>	for </a:t>
            </a:r>
            <a:r>
              <a:rPr lang="en-US" dirty="0"/>
              <a:t>(</a:t>
            </a:r>
            <a:r>
              <a:rPr lang="en-US" dirty="0" err="1"/>
              <a:t>i</a:t>
            </a:r>
            <a:r>
              <a:rPr lang="en-US" dirty="0"/>
              <a:t> =0; </a:t>
            </a:r>
            <a:r>
              <a:rPr lang="en-US" dirty="0" err="1"/>
              <a:t>i</a:t>
            </a:r>
            <a:r>
              <a:rPr lang="en-US" dirty="0"/>
              <a:t> &lt;=n-1; </a:t>
            </a:r>
            <a:r>
              <a:rPr lang="en-US" dirty="0" err="1"/>
              <a:t>i</a:t>
            </a:r>
            <a:r>
              <a:rPr lang="en-US" dirty="0"/>
              <a:t>++) </a:t>
            </a:r>
            <a:r>
              <a:rPr lang="en-US" dirty="0" smtClean="0"/>
              <a:t>{</a:t>
            </a:r>
          </a:p>
          <a:p>
            <a:pPr marL="0" indent="0">
              <a:buNone/>
            </a:pPr>
            <a:r>
              <a:rPr lang="en-US" dirty="0"/>
              <a:t>	</a:t>
            </a:r>
            <a:r>
              <a:rPr lang="en-US" dirty="0" smtClean="0"/>
              <a:t>	</a:t>
            </a:r>
            <a:r>
              <a:rPr lang="en-US" dirty="0" err="1" smtClean="0"/>
              <a:t>tmp</a:t>
            </a:r>
            <a:r>
              <a:rPr lang="en-US" dirty="0" smtClean="0"/>
              <a:t>[count[data[</a:t>
            </a:r>
            <a:r>
              <a:rPr lang="en-US" dirty="0" err="1" smtClean="0"/>
              <a:t>i</a:t>
            </a:r>
            <a:r>
              <a:rPr lang="en-US" dirty="0"/>
              <a:t>]]-1] = data[</a:t>
            </a:r>
            <a:r>
              <a:rPr lang="en-US" dirty="0" err="1"/>
              <a:t>i</a:t>
            </a:r>
            <a:r>
              <a:rPr lang="en-US" dirty="0"/>
              <a:t>];</a:t>
            </a:r>
          </a:p>
          <a:p>
            <a:pPr marL="0" indent="0">
              <a:buNone/>
            </a:pPr>
            <a:r>
              <a:rPr lang="en-US" dirty="0" smtClean="0"/>
              <a:t>		count[data[</a:t>
            </a:r>
            <a:r>
              <a:rPr lang="en-US" dirty="0" err="1" smtClean="0"/>
              <a:t>i</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67904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a:t>
            </a:r>
            <a:endParaRPr lang="en-US" dirty="0"/>
          </a:p>
        </p:txBody>
      </p:sp>
      <p:sp>
        <p:nvSpPr>
          <p:cNvPr id="3" name="Content Placeholder 2"/>
          <p:cNvSpPr>
            <a:spLocks noGrp="1"/>
          </p:cNvSpPr>
          <p:nvPr>
            <p:ph sz="quarter" idx="1"/>
          </p:nvPr>
        </p:nvSpPr>
        <p:spPr/>
        <p:txBody>
          <a:bodyPr/>
          <a:lstStyle/>
          <a:p>
            <a:r>
              <a:rPr lang="en-US" dirty="0" smtClean="0"/>
              <a:t>Using counting sort</a:t>
            </a:r>
          </a:p>
          <a:p>
            <a:r>
              <a:rPr lang="en-US" dirty="0" smtClean="0"/>
              <a:t>Incorporating bits or we can say number of digits each element has</a:t>
            </a:r>
          </a:p>
          <a:p>
            <a:pPr marL="0" indent="0">
              <a:buNone/>
            </a:pPr>
            <a:endParaRPr lang="en-US" dirty="0"/>
          </a:p>
        </p:txBody>
      </p:sp>
    </p:spTree>
    <p:extLst>
      <p:ext uri="{BB962C8B-B14F-4D97-AF65-F5344CB8AC3E}">
        <p14:creationId xmlns:p14="http://schemas.microsoft.com/office/powerpoint/2010/main" val="126735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follow in algorithm</a:t>
            </a:r>
            <a:endParaRPr lang="en-US" dirty="0"/>
          </a:p>
        </p:txBody>
      </p:sp>
      <p:sp>
        <p:nvSpPr>
          <p:cNvPr id="3" name="Content Placeholder 2"/>
          <p:cNvSpPr>
            <a:spLocks noGrp="1"/>
          </p:cNvSpPr>
          <p:nvPr>
            <p:ph sz="quarter" idx="1"/>
          </p:nvPr>
        </p:nvSpPr>
        <p:spPr/>
        <p:txBody>
          <a:bodyPr/>
          <a:lstStyle/>
          <a:p>
            <a:r>
              <a:rPr lang="en-US" dirty="0" smtClean="0"/>
              <a:t>Find max element so we may know what can be max number of digits (because we will follow bit wise operation)</a:t>
            </a:r>
          </a:p>
          <a:p>
            <a:r>
              <a:rPr lang="en-US" dirty="0" smtClean="0"/>
              <a:t>Then call </a:t>
            </a:r>
            <a:r>
              <a:rPr lang="en-US" dirty="0" err="1" smtClean="0"/>
              <a:t>countsort</a:t>
            </a:r>
            <a:r>
              <a:rPr lang="en-US" dirty="0" smtClean="0"/>
              <a:t> for each digit now starting from LSB to MSB</a:t>
            </a:r>
            <a:endParaRPr lang="en-US" dirty="0"/>
          </a:p>
        </p:txBody>
      </p:sp>
    </p:spTree>
    <p:extLst>
      <p:ext uri="{BB962C8B-B14F-4D97-AF65-F5344CB8AC3E}">
        <p14:creationId xmlns:p14="http://schemas.microsoft.com/office/powerpoint/2010/main" val="275063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sz="2800" b="1" u="sng" dirty="0" smtClean="0"/>
              <a:t>END TO SORTING TECHNIQUES</a:t>
            </a:r>
            <a:endParaRPr lang="en-US" sz="2800" b="1" u="sng" dirty="0"/>
          </a:p>
        </p:txBody>
      </p:sp>
    </p:spTree>
    <p:extLst>
      <p:ext uri="{BB962C8B-B14F-4D97-AF65-F5344CB8AC3E}">
        <p14:creationId xmlns:p14="http://schemas.microsoft.com/office/powerpoint/2010/main" val="287350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t>
            </a:r>
            <a:endParaRPr lang="en-US" dirty="0"/>
          </a:p>
        </p:txBody>
      </p:sp>
      <p:sp>
        <p:nvSpPr>
          <p:cNvPr id="3" name="Content Placeholder 2"/>
          <p:cNvSpPr>
            <a:spLocks noGrp="1"/>
          </p:cNvSpPr>
          <p:nvPr>
            <p:ph sz="quarter" idx="1"/>
          </p:nvPr>
        </p:nvSpPr>
        <p:spPr/>
        <p:txBody>
          <a:bodyPr/>
          <a:lstStyle/>
          <a:p>
            <a:r>
              <a:rPr lang="en-US" dirty="0" smtClean="0"/>
              <a:t>Given an array A[], how do we determine if it contains an element x.</a:t>
            </a:r>
          </a:p>
          <a:p>
            <a:r>
              <a:rPr lang="en-US" dirty="0" smtClean="0"/>
              <a:t>A naïve approach is to run a for loop and check each element one by one</a:t>
            </a:r>
          </a:p>
          <a:p>
            <a:r>
              <a:rPr lang="en-US" dirty="0" smtClean="0"/>
              <a:t>This is linear search</a:t>
            </a:r>
          </a:p>
          <a:p>
            <a:r>
              <a:rPr lang="en-US" dirty="0" smtClean="0"/>
              <a:t>So how many comparisons?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sz="quarter" idx="1"/>
          </p:nvPr>
        </p:nvSpPr>
        <p:spPr/>
        <p:txBody>
          <a:bodyPr/>
          <a:lstStyle/>
          <a:p>
            <a:r>
              <a:rPr lang="en-US" dirty="0" smtClean="0"/>
              <a:t>To search an element in linear manner i.e. one by one without using any efficient technique. </a:t>
            </a:r>
          </a:p>
          <a:p>
            <a:r>
              <a:rPr lang="en-US" dirty="0" smtClean="0"/>
              <a:t>You start your loop from first element till the end to search some desired element. </a:t>
            </a:r>
            <a:endParaRPr lang="en-US" dirty="0"/>
          </a:p>
        </p:txBody>
      </p:sp>
    </p:spTree>
    <p:extLst>
      <p:ext uri="{BB962C8B-B14F-4D97-AF65-F5344CB8AC3E}">
        <p14:creationId xmlns:p14="http://schemas.microsoft.com/office/powerpoint/2010/main" val="4109144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192</TotalTime>
  <Words>504</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Schoolbook</vt:lpstr>
      <vt:lpstr>Wingdings</vt:lpstr>
      <vt:lpstr>Wingdings 2</vt:lpstr>
      <vt:lpstr>Oriel</vt:lpstr>
      <vt:lpstr>CS 201 – DATA STRUCTURES</vt:lpstr>
      <vt:lpstr>Counting Sort</vt:lpstr>
      <vt:lpstr>How counting sort works</vt:lpstr>
      <vt:lpstr>PowerPoint Presentation</vt:lpstr>
      <vt:lpstr>Radix sort</vt:lpstr>
      <vt:lpstr>Steps to follow in algorithm</vt:lpstr>
      <vt:lpstr>PowerPoint Presentation</vt:lpstr>
      <vt:lpstr>Linear search </vt:lpstr>
      <vt:lpstr>Linear search</vt:lpstr>
      <vt:lpstr>Linear search with array sorted</vt:lpstr>
      <vt:lpstr>Problem </vt:lpstr>
      <vt:lpstr>Binary search</vt:lpstr>
      <vt:lpstr>Pseudo code</vt:lpstr>
      <vt:lpstr>Complexity</vt:lpstr>
      <vt:lpstr>Brain teaser 1</vt:lpstr>
      <vt:lpstr>Solution</vt:lpstr>
      <vt:lpstr>Brain teaser 2</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Nida Pervaiz</cp:lastModifiedBy>
  <cp:revision>17</cp:revision>
  <dcterms:created xsi:type="dcterms:W3CDTF">2006-08-16T00:00:00Z</dcterms:created>
  <dcterms:modified xsi:type="dcterms:W3CDTF">2018-10-17T06:00:37Z</dcterms:modified>
</cp:coreProperties>
</file>