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3"/>
  </p:notesMasterIdLst>
  <p:sldIdLst>
    <p:sldId id="260" r:id="rId2"/>
    <p:sldId id="287" r:id="rId3"/>
    <p:sldId id="289" r:id="rId4"/>
    <p:sldId id="292" r:id="rId5"/>
    <p:sldId id="295" r:id="rId6"/>
    <p:sldId id="294" r:id="rId7"/>
    <p:sldId id="293" r:id="rId8"/>
    <p:sldId id="291" r:id="rId9"/>
    <p:sldId id="296" r:id="rId10"/>
    <p:sldId id="297" r:id="rId11"/>
    <p:sldId id="259" r:id="rId12"/>
    <p:sldId id="261" r:id="rId13"/>
    <p:sldId id="318" r:id="rId14"/>
    <p:sldId id="271" r:id="rId15"/>
    <p:sldId id="299" r:id="rId16"/>
    <p:sldId id="302" r:id="rId17"/>
    <p:sldId id="269" r:id="rId18"/>
    <p:sldId id="305" r:id="rId19"/>
    <p:sldId id="303" r:id="rId20"/>
    <p:sldId id="317" r:id="rId21"/>
    <p:sldId id="304" r:id="rId22"/>
    <p:sldId id="267" r:id="rId23"/>
    <p:sldId id="306" r:id="rId24"/>
    <p:sldId id="266" r:id="rId25"/>
    <p:sldId id="307" r:id="rId26"/>
    <p:sldId id="308" r:id="rId27"/>
    <p:sldId id="310" r:id="rId28"/>
    <p:sldId id="311" r:id="rId29"/>
    <p:sldId id="312" r:id="rId30"/>
    <p:sldId id="313" r:id="rId31"/>
    <p:sldId id="265" r:id="rId32"/>
    <p:sldId id="314" r:id="rId33"/>
    <p:sldId id="262" r:id="rId34"/>
    <p:sldId id="263" r:id="rId35"/>
    <p:sldId id="315" r:id="rId36"/>
    <p:sldId id="258" r:id="rId37"/>
    <p:sldId id="256" r:id="rId38"/>
    <p:sldId id="277" r:id="rId39"/>
    <p:sldId id="281" r:id="rId40"/>
    <p:sldId id="319" r:id="rId41"/>
    <p:sldId id="280" r:id="rId42"/>
    <p:sldId id="320" r:id="rId43"/>
    <p:sldId id="322" r:id="rId44"/>
    <p:sldId id="323" r:id="rId45"/>
    <p:sldId id="324" r:id="rId46"/>
    <p:sldId id="279" r:id="rId47"/>
    <p:sldId id="278" r:id="rId48"/>
    <p:sldId id="321" r:id="rId49"/>
    <p:sldId id="325" r:id="rId50"/>
    <p:sldId id="326" r:id="rId51"/>
    <p:sldId id="28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4"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Hitsugaya" userId="a7559cd061a41bbe" providerId="LiveId" clId="{53F90765-359A-45E8-A8DA-2F5B74223FD9}"/>
    <pc:docChg chg="undo custSel addSld delSld modSld sldOrd">
      <pc:chgData name="Tōshirō Hitsugaya" userId="a7559cd061a41bbe" providerId="LiveId" clId="{53F90765-359A-45E8-A8DA-2F5B74223FD9}" dt="2020-10-12T16:22:34.051" v="21" actId="20578"/>
      <pc:docMkLst>
        <pc:docMk/>
      </pc:docMkLst>
      <pc:sldChg chg="ord">
        <pc:chgData name="Tōshirō Hitsugaya" userId="a7559cd061a41bbe" providerId="LiveId" clId="{53F90765-359A-45E8-A8DA-2F5B74223FD9}" dt="2020-10-12T16:22:33.937" v="17" actId="20578"/>
        <pc:sldMkLst>
          <pc:docMk/>
          <pc:sldMk cId="0" sldId="291"/>
        </pc:sldMkLst>
      </pc:sldChg>
      <pc:sldChg chg="ord">
        <pc:chgData name="Tōshirō Hitsugaya" userId="a7559cd061a41bbe" providerId="LiveId" clId="{53F90765-359A-45E8-A8DA-2F5B74223FD9}" dt="2020-10-12T16:22:33.963" v="18" actId="20578"/>
        <pc:sldMkLst>
          <pc:docMk/>
          <pc:sldMk cId="0" sldId="293"/>
        </pc:sldMkLst>
      </pc:sldChg>
      <pc:sldChg chg="ord">
        <pc:chgData name="Tōshirō Hitsugaya" userId="a7559cd061a41bbe" providerId="LiveId" clId="{53F90765-359A-45E8-A8DA-2F5B74223FD9}" dt="2020-10-12T16:22:33.989" v="19" actId="20578"/>
        <pc:sldMkLst>
          <pc:docMk/>
          <pc:sldMk cId="0" sldId="294"/>
        </pc:sldMkLst>
      </pc:sldChg>
      <pc:sldChg chg="ord">
        <pc:chgData name="Tōshirō Hitsugaya" userId="a7559cd061a41bbe" providerId="LiveId" clId="{53F90765-359A-45E8-A8DA-2F5B74223FD9}" dt="2020-10-12T16:22:34.051" v="21" actId="20578"/>
        <pc:sldMkLst>
          <pc:docMk/>
          <pc:sldMk cId="0" sldId="295"/>
        </pc:sldMkLst>
      </pc:sldChg>
      <pc:sldChg chg="add del">
        <pc:chgData name="Tōshirō Hitsugaya" userId="a7559cd061a41bbe" providerId="LiveId" clId="{53F90765-359A-45E8-A8DA-2F5B74223FD9}" dt="2020-10-12T16:22:33.886" v="15" actId="47"/>
        <pc:sldMkLst>
          <pc:docMk/>
          <pc:sldMk cId="0" sldId="299"/>
        </pc:sldMkLst>
      </pc:sldChg>
      <pc:sldChg chg="add del">
        <pc:chgData name="Tōshirō Hitsugaya" userId="a7559cd061a41bbe" providerId="LiveId" clId="{53F90765-359A-45E8-A8DA-2F5B74223FD9}" dt="2020-10-12T16:22:33.419" v="14" actId="47"/>
        <pc:sldMkLst>
          <pc:docMk/>
          <pc:sldMk cId="0" sldId="302"/>
        </pc:sldMkLst>
      </pc:sldChg>
      <pc:sldChg chg="ord">
        <pc:chgData name="Tōshirō Hitsugaya" userId="a7559cd061a41bbe" providerId="LiveId" clId="{53F90765-359A-45E8-A8DA-2F5B74223FD9}" dt="2020-10-12T16:22:33.909" v="16" actId="20578"/>
        <pc:sldMkLst>
          <pc:docMk/>
          <pc:sldMk cId="0" sldId="31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25ED6-2892-4061-A667-72A2298F6C9A}" type="doc">
      <dgm:prSet loTypeId="urn:microsoft.com/office/officeart/2005/8/layout/hList1" loCatId="list" qsTypeId="urn:microsoft.com/office/officeart/2005/8/quickstyle/simple5" qsCatId="simple" csTypeId="urn:microsoft.com/office/officeart/2005/8/colors/accent2_5" csCatId="accent2" phldr="1"/>
      <dgm:spPr/>
      <dgm:t>
        <a:bodyPr/>
        <a:lstStyle/>
        <a:p>
          <a:endParaRPr lang="en-US"/>
        </a:p>
      </dgm:t>
    </dgm:pt>
    <dgm:pt modelId="{176A9B6B-18B9-4531-B3FD-E46D0485F542}">
      <dgm:prSet phldrT="[Text]"/>
      <dgm:spPr/>
      <dgm:t>
        <a:bodyPr/>
        <a:lstStyle/>
        <a:p>
          <a:r>
            <a:rPr lang="en-US" dirty="0"/>
            <a:t>Appraisal and decision process</a:t>
          </a:r>
        </a:p>
      </dgm:t>
    </dgm:pt>
    <dgm:pt modelId="{BFC8C3DD-3592-4E3F-BF98-E31FEB88C5C2}" type="parTrans" cxnId="{A4D1BBC9-76D1-487C-BC3C-8E62825CCC18}">
      <dgm:prSet/>
      <dgm:spPr/>
      <dgm:t>
        <a:bodyPr/>
        <a:lstStyle/>
        <a:p>
          <a:endParaRPr lang="en-US"/>
        </a:p>
      </dgm:t>
    </dgm:pt>
    <dgm:pt modelId="{EFC0BD8E-6E2C-4664-8589-A3BDB3ED7686}" type="sibTrans" cxnId="{A4D1BBC9-76D1-487C-BC3C-8E62825CCC18}">
      <dgm:prSet/>
      <dgm:spPr/>
      <dgm:t>
        <a:bodyPr/>
        <a:lstStyle/>
        <a:p>
          <a:endParaRPr lang="en-US"/>
        </a:p>
      </dgm:t>
    </dgm:pt>
    <dgm:pt modelId="{CF615BB3-21E0-48F5-9EE9-2CD502C25430}">
      <dgm:prSet phldrT="[Text]"/>
      <dgm:spPr/>
      <dgm:t>
        <a:bodyPr/>
        <a:lstStyle/>
        <a:p>
          <a:r>
            <a:rPr lang="en-US" dirty="0"/>
            <a:t>Situational factors</a:t>
          </a:r>
        </a:p>
      </dgm:t>
    </dgm:pt>
    <dgm:pt modelId="{1CF750ED-42F6-400B-ADEC-22DEDED700A5}" type="parTrans" cxnId="{742862B4-2E85-4CCE-B174-FA402D8C57DB}">
      <dgm:prSet/>
      <dgm:spPr/>
      <dgm:t>
        <a:bodyPr/>
        <a:lstStyle/>
        <a:p>
          <a:endParaRPr lang="en-US"/>
        </a:p>
      </dgm:t>
    </dgm:pt>
    <dgm:pt modelId="{0B434817-131F-4B23-A418-17B437986B9F}" type="sibTrans" cxnId="{742862B4-2E85-4CCE-B174-FA402D8C57DB}">
      <dgm:prSet/>
      <dgm:spPr/>
      <dgm:t>
        <a:bodyPr/>
        <a:lstStyle/>
        <a:p>
          <a:endParaRPr lang="en-US"/>
        </a:p>
      </dgm:t>
    </dgm:pt>
    <dgm:pt modelId="{23BF6584-1236-40F0-AAE7-818C1A631300}">
      <dgm:prSet phldrT="[Text]"/>
      <dgm:spPr/>
      <dgm:t>
        <a:bodyPr/>
        <a:lstStyle/>
        <a:p>
          <a:r>
            <a:rPr lang="en-US" dirty="0"/>
            <a:t>Input variables</a:t>
          </a:r>
        </a:p>
      </dgm:t>
    </dgm:pt>
    <dgm:pt modelId="{811645DA-3DF8-4CEC-8321-0D116FD5FE91}" type="parTrans" cxnId="{9F7EB312-FF88-4C64-8577-07F1E800C7F1}">
      <dgm:prSet/>
      <dgm:spPr/>
      <dgm:t>
        <a:bodyPr/>
        <a:lstStyle/>
        <a:p>
          <a:endParaRPr lang="en-US"/>
        </a:p>
      </dgm:t>
    </dgm:pt>
    <dgm:pt modelId="{D915DBCF-5365-49AB-81DB-1833A01F9183}" type="sibTrans" cxnId="{9F7EB312-FF88-4C64-8577-07F1E800C7F1}">
      <dgm:prSet/>
      <dgm:spPr/>
      <dgm:t>
        <a:bodyPr/>
        <a:lstStyle/>
        <a:p>
          <a:endParaRPr lang="en-US"/>
        </a:p>
      </dgm:t>
    </dgm:pt>
    <dgm:pt modelId="{54BBCD93-AB22-470E-888B-57FF997DEDE0}">
      <dgm:prSet phldrT="[Text]"/>
      <dgm:spPr/>
      <dgm:t>
        <a:bodyPr/>
        <a:lstStyle/>
        <a:p>
          <a:r>
            <a:rPr lang="en-US" dirty="0"/>
            <a:t>Personal factors</a:t>
          </a:r>
        </a:p>
      </dgm:t>
    </dgm:pt>
    <dgm:pt modelId="{E82B3D56-012D-4DE7-B8C2-00C3731BB95C}" type="parTrans" cxnId="{45A9510E-E2FF-4B8E-ABC4-E53AB1AB1228}">
      <dgm:prSet/>
      <dgm:spPr/>
      <dgm:t>
        <a:bodyPr/>
        <a:lstStyle/>
        <a:p>
          <a:endParaRPr lang="en-US"/>
        </a:p>
      </dgm:t>
    </dgm:pt>
    <dgm:pt modelId="{1AC9812D-0169-47F7-96C2-6296D40C7838}" type="sibTrans" cxnId="{45A9510E-E2FF-4B8E-ABC4-E53AB1AB1228}">
      <dgm:prSet/>
      <dgm:spPr/>
      <dgm:t>
        <a:bodyPr/>
        <a:lstStyle/>
        <a:p>
          <a:endParaRPr lang="en-US"/>
        </a:p>
      </dgm:t>
    </dgm:pt>
    <dgm:pt modelId="{B60EF1C5-F767-4496-919C-ED33B5A38F96}">
      <dgm:prSet phldrT="[Text]"/>
      <dgm:spPr/>
      <dgm:t>
        <a:bodyPr/>
        <a:lstStyle/>
        <a:p>
          <a:r>
            <a:rPr lang="en-US" dirty="0"/>
            <a:t>Thoughtful action</a:t>
          </a:r>
        </a:p>
      </dgm:t>
    </dgm:pt>
    <dgm:pt modelId="{4AA6C5BB-20A6-4847-A9A8-C870A0DF4F97}" type="parTrans" cxnId="{7A3A5135-9208-4890-A2A3-07FBEEB1486C}">
      <dgm:prSet/>
      <dgm:spPr/>
      <dgm:t>
        <a:bodyPr/>
        <a:lstStyle/>
        <a:p>
          <a:endParaRPr lang="en-US"/>
        </a:p>
      </dgm:t>
    </dgm:pt>
    <dgm:pt modelId="{F20F7D38-A6D1-43A4-B042-CFB0BFFD3C49}" type="sibTrans" cxnId="{7A3A5135-9208-4890-A2A3-07FBEEB1486C}">
      <dgm:prSet/>
      <dgm:spPr/>
      <dgm:t>
        <a:bodyPr/>
        <a:lstStyle/>
        <a:p>
          <a:endParaRPr lang="en-US"/>
        </a:p>
      </dgm:t>
    </dgm:pt>
    <dgm:pt modelId="{E253B0AE-D6AF-46B3-864E-D059F7DB87E7}">
      <dgm:prSet/>
      <dgm:spPr/>
      <dgm:t>
        <a:bodyPr/>
        <a:lstStyle/>
        <a:p>
          <a:r>
            <a:rPr lang="en-US" dirty="0"/>
            <a:t>      </a:t>
          </a:r>
          <a:r>
            <a:rPr lang="en-US" b="1" u="sng" dirty="0"/>
            <a:t>Current internal state</a:t>
          </a:r>
        </a:p>
      </dgm:t>
    </dgm:pt>
    <dgm:pt modelId="{ACBB140C-1C98-4777-B355-0B186786589E}" type="parTrans" cxnId="{A102FBDC-24A8-4852-A118-CAA701DA8C21}">
      <dgm:prSet/>
      <dgm:spPr/>
      <dgm:t>
        <a:bodyPr/>
        <a:lstStyle/>
        <a:p>
          <a:endParaRPr lang="en-US"/>
        </a:p>
      </dgm:t>
    </dgm:pt>
    <dgm:pt modelId="{DF327DCD-0124-4B25-8307-2D57C7B92A8A}" type="sibTrans" cxnId="{A102FBDC-24A8-4852-A118-CAA701DA8C21}">
      <dgm:prSet/>
      <dgm:spPr/>
      <dgm:t>
        <a:bodyPr/>
        <a:lstStyle/>
        <a:p>
          <a:endParaRPr lang="en-US"/>
        </a:p>
      </dgm:t>
    </dgm:pt>
    <dgm:pt modelId="{ADB809C4-E8A1-46BA-823E-AE644F559DE7}">
      <dgm:prSet/>
      <dgm:spPr/>
      <dgm:t>
        <a:bodyPr/>
        <a:lstStyle/>
        <a:p>
          <a:r>
            <a:rPr lang="en-US" dirty="0"/>
            <a:t>provocations</a:t>
          </a:r>
        </a:p>
      </dgm:t>
    </dgm:pt>
    <dgm:pt modelId="{0D1E7A44-4AC1-4E47-BABD-F42EF5639C73}" type="parTrans" cxnId="{488E6DA8-802F-4487-B229-FC5442DABEFF}">
      <dgm:prSet/>
      <dgm:spPr/>
      <dgm:t>
        <a:bodyPr/>
        <a:lstStyle/>
        <a:p>
          <a:endParaRPr lang="en-US"/>
        </a:p>
      </dgm:t>
    </dgm:pt>
    <dgm:pt modelId="{3035A9A4-7C16-4B48-ACBA-2FAED441D2B3}" type="sibTrans" cxnId="{488E6DA8-802F-4487-B229-FC5442DABEFF}">
      <dgm:prSet/>
      <dgm:spPr/>
      <dgm:t>
        <a:bodyPr/>
        <a:lstStyle/>
        <a:p>
          <a:endParaRPr lang="en-US"/>
        </a:p>
      </dgm:t>
    </dgm:pt>
    <dgm:pt modelId="{CCD48287-A6AD-48C0-B8F7-F11895FA004D}">
      <dgm:prSet/>
      <dgm:spPr/>
      <dgm:t>
        <a:bodyPr/>
        <a:lstStyle/>
        <a:p>
          <a:r>
            <a:rPr lang="en-US" dirty="0"/>
            <a:t>Negative affectivity</a:t>
          </a:r>
        </a:p>
      </dgm:t>
    </dgm:pt>
    <dgm:pt modelId="{1F760257-B5BA-44ED-BC98-A67E990F22B1}" type="parTrans" cxnId="{32836DBE-572C-497D-BB5C-9658AB278967}">
      <dgm:prSet/>
      <dgm:spPr/>
      <dgm:t>
        <a:bodyPr/>
        <a:lstStyle/>
        <a:p>
          <a:endParaRPr lang="en-US"/>
        </a:p>
      </dgm:t>
    </dgm:pt>
    <dgm:pt modelId="{9A9EF0F4-34C0-4EAD-8F47-92479BE74BCD}" type="sibTrans" cxnId="{32836DBE-572C-497D-BB5C-9658AB278967}">
      <dgm:prSet/>
      <dgm:spPr/>
      <dgm:t>
        <a:bodyPr/>
        <a:lstStyle/>
        <a:p>
          <a:endParaRPr lang="en-US"/>
        </a:p>
      </dgm:t>
    </dgm:pt>
    <dgm:pt modelId="{D1EA6E70-516C-4A33-AD9C-9680E3924229}">
      <dgm:prSet/>
      <dgm:spPr/>
      <dgm:t>
        <a:bodyPr/>
        <a:lstStyle/>
        <a:p>
          <a:r>
            <a:rPr lang="en-US" dirty="0"/>
            <a:t>                    </a:t>
          </a:r>
          <a:r>
            <a:rPr lang="en-US" dirty="0">
              <a:solidFill>
                <a:srgbClr val="FF0000"/>
              </a:solidFill>
            </a:rPr>
            <a:t>Affects</a:t>
          </a:r>
        </a:p>
      </dgm:t>
    </dgm:pt>
    <dgm:pt modelId="{B51EC1CD-9DDB-424E-8B11-90C557FE6697}" type="parTrans" cxnId="{37B2566D-86A7-4FB9-9887-B3A65080EDC3}">
      <dgm:prSet/>
      <dgm:spPr/>
      <dgm:t>
        <a:bodyPr/>
        <a:lstStyle/>
        <a:p>
          <a:endParaRPr lang="en-US"/>
        </a:p>
      </dgm:t>
    </dgm:pt>
    <dgm:pt modelId="{5F24947B-D51A-4912-B70B-8E5D022C5110}" type="sibTrans" cxnId="{37B2566D-86A7-4FB9-9887-B3A65080EDC3}">
      <dgm:prSet/>
      <dgm:spPr/>
      <dgm:t>
        <a:bodyPr/>
        <a:lstStyle/>
        <a:p>
          <a:endParaRPr lang="en-US"/>
        </a:p>
      </dgm:t>
    </dgm:pt>
    <dgm:pt modelId="{D2AB8142-EAB0-4420-8EFF-DB12EDD5068A}">
      <dgm:prSet/>
      <dgm:spPr/>
      <dgm:t>
        <a:bodyPr/>
        <a:lstStyle/>
        <a:p>
          <a:r>
            <a:rPr lang="en-US" dirty="0">
              <a:solidFill>
                <a:srgbClr val="FF0000"/>
              </a:solidFill>
            </a:rPr>
            <a:t>Cognition</a:t>
          </a:r>
          <a:r>
            <a:rPr lang="en-US" dirty="0"/>
            <a:t>                </a:t>
          </a:r>
          <a:r>
            <a:rPr lang="en-US" dirty="0">
              <a:solidFill>
                <a:srgbClr val="FF0000"/>
              </a:solidFill>
            </a:rPr>
            <a:t>Arousal</a:t>
          </a:r>
        </a:p>
      </dgm:t>
    </dgm:pt>
    <dgm:pt modelId="{11870FC3-7546-4B93-8A32-E94D31101D9C}" type="parTrans" cxnId="{DB12DD02-2224-4959-B3B8-6D3817014A9B}">
      <dgm:prSet/>
      <dgm:spPr/>
      <dgm:t>
        <a:bodyPr/>
        <a:lstStyle/>
        <a:p>
          <a:endParaRPr lang="en-US"/>
        </a:p>
      </dgm:t>
    </dgm:pt>
    <dgm:pt modelId="{EFEB3C02-0C38-410A-90E3-D297BC9E6D97}" type="sibTrans" cxnId="{DB12DD02-2224-4959-B3B8-6D3817014A9B}">
      <dgm:prSet/>
      <dgm:spPr/>
      <dgm:t>
        <a:bodyPr/>
        <a:lstStyle/>
        <a:p>
          <a:endParaRPr lang="en-US"/>
        </a:p>
      </dgm:t>
    </dgm:pt>
    <dgm:pt modelId="{CF3364E5-56D9-42EF-8CAD-8A561CF443C0}">
      <dgm:prSet/>
      <dgm:spPr/>
      <dgm:t>
        <a:bodyPr/>
        <a:lstStyle/>
        <a:p>
          <a:endParaRPr lang="en-US" dirty="0"/>
        </a:p>
      </dgm:t>
    </dgm:pt>
    <dgm:pt modelId="{9AE01A55-4BE2-4224-A65C-3E9AD4470F31}" type="parTrans" cxnId="{1A719CDB-44BC-4644-AB6F-EE7E05B76967}">
      <dgm:prSet/>
      <dgm:spPr/>
      <dgm:t>
        <a:bodyPr/>
        <a:lstStyle/>
        <a:p>
          <a:endParaRPr lang="en-US"/>
        </a:p>
      </dgm:t>
    </dgm:pt>
    <dgm:pt modelId="{723902D8-3995-4B4C-8D16-57795AAA8AB6}" type="sibTrans" cxnId="{1A719CDB-44BC-4644-AB6F-EE7E05B76967}">
      <dgm:prSet/>
      <dgm:spPr/>
      <dgm:t>
        <a:bodyPr/>
        <a:lstStyle/>
        <a:p>
          <a:endParaRPr lang="en-US"/>
        </a:p>
      </dgm:t>
    </dgm:pt>
    <dgm:pt modelId="{BF62C9A3-8508-4601-9555-EEA479AFE8D5}">
      <dgm:prSet/>
      <dgm:spPr/>
      <dgm:t>
        <a:bodyPr/>
        <a:lstStyle/>
        <a:p>
          <a:endParaRPr lang="en-US" dirty="0"/>
        </a:p>
      </dgm:t>
    </dgm:pt>
    <dgm:pt modelId="{0F2FB22E-4C3E-4017-B70B-243D10B75C78}" type="parTrans" cxnId="{EDA8FD2A-AE88-4391-9EB4-69A7B9DF3A0F}">
      <dgm:prSet/>
      <dgm:spPr/>
      <dgm:t>
        <a:bodyPr/>
        <a:lstStyle/>
        <a:p>
          <a:endParaRPr lang="en-US"/>
        </a:p>
      </dgm:t>
    </dgm:pt>
    <dgm:pt modelId="{0EB98C77-82A9-4C3C-8844-7E5EF3DE43FF}" type="sibTrans" cxnId="{EDA8FD2A-AE88-4391-9EB4-69A7B9DF3A0F}">
      <dgm:prSet/>
      <dgm:spPr/>
      <dgm:t>
        <a:bodyPr/>
        <a:lstStyle/>
        <a:p>
          <a:endParaRPr lang="en-US"/>
        </a:p>
      </dgm:t>
    </dgm:pt>
    <dgm:pt modelId="{CE3B6851-F88C-4930-B1D7-1DD98EAE9655}">
      <dgm:prSet/>
      <dgm:spPr/>
      <dgm:t>
        <a:bodyPr/>
        <a:lstStyle/>
        <a:p>
          <a:r>
            <a:rPr lang="en-US" dirty="0"/>
            <a:t>Impulsive action   Aggression </a:t>
          </a:r>
        </a:p>
      </dgm:t>
    </dgm:pt>
    <dgm:pt modelId="{D00C4414-5F89-49BD-BF37-381835BAC5F9}" type="parTrans" cxnId="{B80AA56A-F91C-4D2C-B2D8-D14EC06BAD0A}">
      <dgm:prSet/>
      <dgm:spPr/>
      <dgm:t>
        <a:bodyPr/>
        <a:lstStyle/>
        <a:p>
          <a:endParaRPr lang="en-US"/>
        </a:p>
      </dgm:t>
    </dgm:pt>
    <dgm:pt modelId="{81F079CC-1E43-42B1-863B-1160007C0159}" type="sibTrans" cxnId="{B80AA56A-F91C-4D2C-B2D8-D14EC06BAD0A}">
      <dgm:prSet/>
      <dgm:spPr/>
      <dgm:t>
        <a:bodyPr/>
        <a:lstStyle/>
        <a:p>
          <a:endParaRPr lang="en-US"/>
        </a:p>
      </dgm:t>
    </dgm:pt>
    <dgm:pt modelId="{EC78467A-6EB8-4773-95FC-6FF2330DC3F0}" type="pres">
      <dgm:prSet presAssocID="{A6025ED6-2892-4061-A667-72A2298F6C9A}" presName="Name0" presStyleCnt="0">
        <dgm:presLayoutVars>
          <dgm:dir/>
          <dgm:animLvl val="lvl"/>
          <dgm:resizeHandles val="exact"/>
        </dgm:presLayoutVars>
      </dgm:prSet>
      <dgm:spPr/>
    </dgm:pt>
    <dgm:pt modelId="{58FC743C-FFDB-4EE8-AE33-ED8AAD158725}" type="pres">
      <dgm:prSet presAssocID="{176A9B6B-18B9-4531-B3FD-E46D0485F542}" presName="composite" presStyleCnt="0"/>
      <dgm:spPr/>
    </dgm:pt>
    <dgm:pt modelId="{283DB6A6-B00D-4BAB-9488-0BA3D1D58295}" type="pres">
      <dgm:prSet presAssocID="{176A9B6B-18B9-4531-B3FD-E46D0485F542}" presName="parTx" presStyleLbl="alignNode1" presStyleIdx="0" presStyleCnt="5" custScaleX="95813" custLinFactX="78086" custLinFactY="300000" custLinFactNeighborX="100000" custLinFactNeighborY="363455">
        <dgm:presLayoutVars>
          <dgm:chMax val="0"/>
          <dgm:chPref val="0"/>
          <dgm:bulletEnabled val="1"/>
        </dgm:presLayoutVars>
      </dgm:prSet>
      <dgm:spPr/>
    </dgm:pt>
    <dgm:pt modelId="{26B744A9-C6FB-4610-A8A8-E3A24A7DD5B3}" type="pres">
      <dgm:prSet presAssocID="{176A9B6B-18B9-4531-B3FD-E46D0485F542}" presName="desTx" presStyleLbl="alignAccFollowNode1" presStyleIdx="0" presStyleCnt="5" custFlipVert="1" custScaleX="111737" custScaleY="12065" custLinFactX="96112" custLinFactY="-3231249" custLinFactNeighborX="100000" custLinFactNeighborY="-3300000">
        <dgm:presLayoutVars>
          <dgm:bulletEnabled val="1"/>
        </dgm:presLayoutVars>
      </dgm:prSet>
      <dgm:spPr/>
    </dgm:pt>
    <dgm:pt modelId="{237ABF8F-4DEB-4604-B761-D731F74F268C}" type="pres">
      <dgm:prSet presAssocID="{EFC0BD8E-6E2C-4664-8589-A3BDB3ED7686}" presName="space" presStyleCnt="0"/>
      <dgm:spPr/>
    </dgm:pt>
    <dgm:pt modelId="{66E84B2D-EA26-4908-B4FA-B15ACA7D6160}" type="pres">
      <dgm:prSet presAssocID="{CF615BB3-21E0-48F5-9EE9-2CD502C25430}" presName="composite" presStyleCnt="0"/>
      <dgm:spPr/>
    </dgm:pt>
    <dgm:pt modelId="{36EED1F5-81A3-4B24-8441-8B33AB7FC670}" type="pres">
      <dgm:prSet presAssocID="{CF615BB3-21E0-48F5-9EE9-2CD502C25430}" presName="parTx" presStyleLbl="alignNode1" presStyleIdx="1" presStyleCnt="5" custAng="0" custLinFactX="-9108" custLinFactY="-27225" custLinFactNeighborX="-100000" custLinFactNeighborY="-100000">
        <dgm:presLayoutVars>
          <dgm:chMax val="0"/>
          <dgm:chPref val="0"/>
          <dgm:bulletEnabled val="1"/>
        </dgm:presLayoutVars>
      </dgm:prSet>
      <dgm:spPr/>
    </dgm:pt>
    <dgm:pt modelId="{7E87E281-9396-4FA2-9FDA-99C1DC78463F}" type="pres">
      <dgm:prSet presAssocID="{CF615BB3-21E0-48F5-9EE9-2CD502C25430}" presName="desTx" presStyleLbl="alignAccFollowNode1" presStyleIdx="1" presStyleCnt="5" custFlipVert="0" custScaleY="30133" custLinFactX="-13240" custLinFactNeighborX="-100000" custLinFactNeighborY="-69500">
        <dgm:presLayoutVars>
          <dgm:bulletEnabled val="1"/>
        </dgm:presLayoutVars>
      </dgm:prSet>
      <dgm:spPr/>
    </dgm:pt>
    <dgm:pt modelId="{0C999E97-0E9C-491D-B48C-0AD927564C70}" type="pres">
      <dgm:prSet presAssocID="{0B434817-131F-4B23-A418-17B437986B9F}" presName="space" presStyleCnt="0"/>
      <dgm:spPr/>
    </dgm:pt>
    <dgm:pt modelId="{94815264-2E47-48F5-9A9E-90FCDFB20788}" type="pres">
      <dgm:prSet presAssocID="{23BF6584-1236-40F0-AAE7-818C1A631300}" presName="composite" presStyleCnt="0"/>
      <dgm:spPr/>
    </dgm:pt>
    <dgm:pt modelId="{4373CC84-E1EF-43CE-8800-D746153B7AD5}" type="pres">
      <dgm:prSet presAssocID="{23BF6584-1236-40F0-AAE7-818C1A631300}" presName="parTx" presStyleLbl="alignNode1" presStyleIdx="2" presStyleCnt="5" custLinFactY="-142719" custLinFactNeighborX="-90410" custLinFactNeighborY="-200000">
        <dgm:presLayoutVars>
          <dgm:chMax val="0"/>
          <dgm:chPref val="0"/>
          <dgm:bulletEnabled val="1"/>
        </dgm:presLayoutVars>
      </dgm:prSet>
      <dgm:spPr/>
    </dgm:pt>
    <dgm:pt modelId="{7D32887C-714B-482A-AE9D-AA759DD38622}" type="pres">
      <dgm:prSet presAssocID="{23BF6584-1236-40F0-AAE7-818C1A631300}" presName="desTx" presStyleLbl="alignAccFollowNode1" presStyleIdx="2" presStyleCnt="5" custScaleX="197633" custScaleY="79701" custLinFactNeighborX="-85186" custLinFactNeighborY="19257">
        <dgm:presLayoutVars>
          <dgm:bulletEnabled val="1"/>
        </dgm:presLayoutVars>
      </dgm:prSet>
      <dgm:spPr/>
    </dgm:pt>
    <dgm:pt modelId="{DE265821-4F54-4AF2-B408-223618117490}" type="pres">
      <dgm:prSet presAssocID="{D915DBCF-5365-49AB-81DB-1833A01F9183}" presName="space" presStyleCnt="0"/>
      <dgm:spPr/>
    </dgm:pt>
    <dgm:pt modelId="{DE24D8DA-06FE-4C52-A060-DFBC098BB687}" type="pres">
      <dgm:prSet presAssocID="{54BBCD93-AB22-470E-888B-57FF997DEDE0}" presName="composite" presStyleCnt="0"/>
      <dgm:spPr/>
    </dgm:pt>
    <dgm:pt modelId="{13B86610-60AC-4971-831B-D0CE5B143C53}" type="pres">
      <dgm:prSet presAssocID="{54BBCD93-AB22-470E-888B-57FF997DEDE0}" presName="parTx" presStyleLbl="alignNode1" presStyleIdx="3" presStyleCnt="5" custLinFactY="-27225" custLinFactNeighborX="-94918" custLinFactNeighborY="-100000">
        <dgm:presLayoutVars>
          <dgm:chMax val="0"/>
          <dgm:chPref val="0"/>
          <dgm:bulletEnabled val="1"/>
        </dgm:presLayoutVars>
      </dgm:prSet>
      <dgm:spPr/>
    </dgm:pt>
    <dgm:pt modelId="{EFC0EBD9-271D-4636-BAC5-8EF694D41A64}" type="pres">
      <dgm:prSet presAssocID="{54BBCD93-AB22-470E-888B-57FF997DEDE0}" presName="desTx" presStyleLbl="alignAccFollowNode1" presStyleIdx="3" presStyleCnt="5" custFlipVert="0" custScaleX="118104" custScaleY="21404" custLinFactNeighborX="-90638" custLinFactNeighborY="-80973">
        <dgm:presLayoutVars>
          <dgm:bulletEnabled val="1"/>
        </dgm:presLayoutVars>
      </dgm:prSet>
      <dgm:spPr/>
    </dgm:pt>
    <dgm:pt modelId="{7696ACE5-12C8-4B7E-9FE1-692DCCA10348}" type="pres">
      <dgm:prSet presAssocID="{1AC9812D-0169-47F7-96C2-6296D40C7838}" presName="space" presStyleCnt="0"/>
      <dgm:spPr/>
    </dgm:pt>
    <dgm:pt modelId="{C90B19C4-B66B-4FEF-9FBD-FB6A9757F22A}" type="pres">
      <dgm:prSet presAssocID="{B60EF1C5-F767-4496-919C-ED33B5A38F96}" presName="composite" presStyleCnt="0"/>
      <dgm:spPr/>
    </dgm:pt>
    <dgm:pt modelId="{E6DCA152-5BD4-4AB2-AB58-E97994280830}" type="pres">
      <dgm:prSet presAssocID="{B60EF1C5-F767-4496-919C-ED33B5A38F96}" presName="parTx" presStyleLbl="alignNode1" presStyleIdx="4" presStyleCnt="5" custLinFactX="-15106" custLinFactY="200000" custLinFactNeighborX="-100000" custLinFactNeighborY="204820">
        <dgm:presLayoutVars>
          <dgm:chMax val="0"/>
          <dgm:chPref val="0"/>
          <dgm:bulletEnabled val="1"/>
        </dgm:presLayoutVars>
      </dgm:prSet>
      <dgm:spPr/>
    </dgm:pt>
    <dgm:pt modelId="{32063776-F5DF-4252-8733-B47FD7E4D4CE}" type="pres">
      <dgm:prSet presAssocID="{B60EF1C5-F767-4496-919C-ED33B5A38F96}" presName="desTx" presStyleLbl="alignAccFollowNode1" presStyleIdx="4" presStyleCnt="5" custFlipVert="0" custScaleY="29753" custLinFactX="-8775" custLinFactY="1000000" custLinFactNeighborX="-100000" custLinFactNeighborY="1082003">
        <dgm:presLayoutVars>
          <dgm:bulletEnabled val="1"/>
        </dgm:presLayoutVars>
      </dgm:prSet>
      <dgm:spPr/>
    </dgm:pt>
  </dgm:ptLst>
  <dgm:cxnLst>
    <dgm:cxn modelId="{DB12DD02-2224-4959-B3B8-6D3817014A9B}" srcId="{23BF6584-1236-40F0-AAE7-818C1A631300}" destId="{D2AB8142-EAB0-4420-8EFF-DB12EDD5068A}" srcOrd="4" destOrd="0" parTransId="{11870FC3-7546-4B93-8A32-E94D31101D9C}" sibTransId="{EFEB3C02-0C38-410A-90E3-D297BC9E6D97}"/>
    <dgm:cxn modelId="{45A9510E-E2FF-4B8E-ABC4-E53AB1AB1228}" srcId="{A6025ED6-2892-4061-A667-72A2298F6C9A}" destId="{54BBCD93-AB22-470E-888B-57FF997DEDE0}" srcOrd="3" destOrd="0" parTransId="{E82B3D56-012D-4DE7-B8C2-00C3731BB95C}" sibTransId="{1AC9812D-0169-47F7-96C2-6296D40C7838}"/>
    <dgm:cxn modelId="{9F7EB312-FF88-4C64-8577-07F1E800C7F1}" srcId="{A6025ED6-2892-4061-A667-72A2298F6C9A}" destId="{23BF6584-1236-40F0-AAE7-818C1A631300}" srcOrd="2" destOrd="0" parTransId="{811645DA-3DF8-4CEC-8321-0D116FD5FE91}" sibTransId="{D915DBCF-5365-49AB-81DB-1833A01F9183}"/>
    <dgm:cxn modelId="{91BC3414-6D33-4CF8-8035-6CBAC4020DEC}" type="presOf" srcId="{BF62C9A3-8508-4601-9555-EEA479AFE8D5}" destId="{7D32887C-714B-482A-AE9D-AA759DD38622}" srcOrd="0" destOrd="3" presId="urn:microsoft.com/office/officeart/2005/8/layout/hList1"/>
    <dgm:cxn modelId="{1516E81A-C9A9-4802-BCFE-8551961B0922}" type="presOf" srcId="{176A9B6B-18B9-4531-B3FD-E46D0485F542}" destId="{283DB6A6-B00D-4BAB-9488-0BA3D1D58295}" srcOrd="0" destOrd="0" presId="urn:microsoft.com/office/officeart/2005/8/layout/hList1"/>
    <dgm:cxn modelId="{B9F2941B-A909-40D0-9747-7E3C35F44E10}" type="presOf" srcId="{ADB809C4-E8A1-46BA-823E-AE644F559DE7}" destId="{7E87E281-9396-4FA2-9FDA-99C1DC78463F}" srcOrd="0" destOrd="0" presId="urn:microsoft.com/office/officeart/2005/8/layout/hList1"/>
    <dgm:cxn modelId="{EDA8FD2A-AE88-4391-9EB4-69A7B9DF3A0F}" srcId="{23BF6584-1236-40F0-AAE7-818C1A631300}" destId="{BF62C9A3-8508-4601-9555-EEA479AFE8D5}" srcOrd="3" destOrd="0" parTransId="{0F2FB22E-4C3E-4017-B70B-243D10B75C78}" sibTransId="{0EB98C77-82A9-4C3C-8844-7E5EF3DE43FF}"/>
    <dgm:cxn modelId="{7A3A5135-9208-4890-A2A3-07FBEEB1486C}" srcId="{A6025ED6-2892-4061-A667-72A2298F6C9A}" destId="{B60EF1C5-F767-4496-919C-ED33B5A38F96}" srcOrd="4" destOrd="0" parTransId="{4AA6C5BB-20A6-4847-A9A8-C870A0DF4F97}" sibTransId="{F20F7D38-A6D1-43A4-B042-CFB0BFFD3C49}"/>
    <dgm:cxn modelId="{6E62A63E-6968-4684-8F8B-1289596B8E29}" type="presOf" srcId="{D1EA6E70-516C-4A33-AD9C-9680E3924229}" destId="{7D32887C-714B-482A-AE9D-AA759DD38622}" srcOrd="0" destOrd="1" presId="urn:microsoft.com/office/officeart/2005/8/layout/hList1"/>
    <dgm:cxn modelId="{A7C7D968-C908-463F-9C30-B4BCFAE4ED16}" type="presOf" srcId="{54BBCD93-AB22-470E-888B-57FF997DEDE0}" destId="{13B86610-60AC-4971-831B-D0CE5B143C53}" srcOrd="0" destOrd="0" presId="urn:microsoft.com/office/officeart/2005/8/layout/hList1"/>
    <dgm:cxn modelId="{8D6FFB49-5EEB-4321-85B4-06402AC4A992}" type="presOf" srcId="{D2AB8142-EAB0-4420-8EFF-DB12EDD5068A}" destId="{7D32887C-714B-482A-AE9D-AA759DD38622}" srcOrd="0" destOrd="4" presId="urn:microsoft.com/office/officeart/2005/8/layout/hList1"/>
    <dgm:cxn modelId="{B80AA56A-F91C-4D2C-B2D8-D14EC06BAD0A}" srcId="{B60EF1C5-F767-4496-919C-ED33B5A38F96}" destId="{CE3B6851-F88C-4930-B1D7-1DD98EAE9655}" srcOrd="0" destOrd="0" parTransId="{D00C4414-5F89-49BD-BF37-381835BAC5F9}" sibTransId="{81F079CC-1E43-42B1-863B-1160007C0159}"/>
    <dgm:cxn modelId="{A04B286D-969F-4ACB-A837-8EC869220B0B}" type="presOf" srcId="{CCD48287-A6AD-48C0-B8F7-F11895FA004D}" destId="{EFC0EBD9-271D-4636-BAC5-8EF694D41A64}" srcOrd="0" destOrd="0" presId="urn:microsoft.com/office/officeart/2005/8/layout/hList1"/>
    <dgm:cxn modelId="{37B2566D-86A7-4FB9-9887-B3A65080EDC3}" srcId="{23BF6584-1236-40F0-AAE7-818C1A631300}" destId="{D1EA6E70-516C-4A33-AD9C-9680E3924229}" srcOrd="1" destOrd="0" parTransId="{B51EC1CD-9DDB-424E-8B11-90C557FE6697}" sibTransId="{5F24947B-D51A-4912-B70B-8E5D022C5110}"/>
    <dgm:cxn modelId="{70A3EC8A-F660-4861-8CC3-39F913BA4E62}" type="presOf" srcId="{CF615BB3-21E0-48F5-9EE9-2CD502C25430}" destId="{36EED1F5-81A3-4B24-8441-8B33AB7FC670}" srcOrd="0" destOrd="0" presId="urn:microsoft.com/office/officeart/2005/8/layout/hList1"/>
    <dgm:cxn modelId="{B25867A4-3B51-446C-9B44-B6083F5AC139}" type="presOf" srcId="{CE3B6851-F88C-4930-B1D7-1DD98EAE9655}" destId="{32063776-F5DF-4252-8733-B47FD7E4D4CE}" srcOrd="0" destOrd="0" presId="urn:microsoft.com/office/officeart/2005/8/layout/hList1"/>
    <dgm:cxn modelId="{488E6DA8-802F-4487-B229-FC5442DABEFF}" srcId="{CF615BB3-21E0-48F5-9EE9-2CD502C25430}" destId="{ADB809C4-E8A1-46BA-823E-AE644F559DE7}" srcOrd="0" destOrd="0" parTransId="{0D1E7A44-4AC1-4E47-BABD-F42EF5639C73}" sibTransId="{3035A9A4-7C16-4B48-ACBA-2FAED441D2B3}"/>
    <dgm:cxn modelId="{FD580AAD-CE0F-4AD6-B676-AB569908FAF5}" type="presOf" srcId="{B60EF1C5-F767-4496-919C-ED33B5A38F96}" destId="{E6DCA152-5BD4-4AB2-AB58-E97994280830}" srcOrd="0" destOrd="0" presId="urn:microsoft.com/office/officeart/2005/8/layout/hList1"/>
    <dgm:cxn modelId="{742862B4-2E85-4CCE-B174-FA402D8C57DB}" srcId="{A6025ED6-2892-4061-A667-72A2298F6C9A}" destId="{CF615BB3-21E0-48F5-9EE9-2CD502C25430}" srcOrd="1" destOrd="0" parTransId="{1CF750ED-42F6-400B-ADEC-22DEDED700A5}" sibTransId="{0B434817-131F-4B23-A418-17B437986B9F}"/>
    <dgm:cxn modelId="{EDE3E6B8-5FFD-447A-9BC5-123C577DAB29}" type="presOf" srcId="{CF3364E5-56D9-42EF-8CAD-8A561CF443C0}" destId="{7D32887C-714B-482A-AE9D-AA759DD38622}" srcOrd="0" destOrd="2" presId="urn:microsoft.com/office/officeart/2005/8/layout/hList1"/>
    <dgm:cxn modelId="{32836DBE-572C-497D-BB5C-9658AB278967}" srcId="{54BBCD93-AB22-470E-888B-57FF997DEDE0}" destId="{CCD48287-A6AD-48C0-B8F7-F11895FA004D}" srcOrd="0" destOrd="0" parTransId="{1F760257-B5BA-44ED-BC98-A67E990F22B1}" sibTransId="{9A9EF0F4-34C0-4EAD-8F47-92479BE74BCD}"/>
    <dgm:cxn modelId="{378373C7-CD4C-402E-94B6-80E30B9F1DBC}" type="presOf" srcId="{23BF6584-1236-40F0-AAE7-818C1A631300}" destId="{4373CC84-E1EF-43CE-8800-D746153B7AD5}" srcOrd="0" destOrd="0" presId="urn:microsoft.com/office/officeart/2005/8/layout/hList1"/>
    <dgm:cxn modelId="{A4D1BBC9-76D1-487C-BC3C-8E62825CCC18}" srcId="{A6025ED6-2892-4061-A667-72A2298F6C9A}" destId="{176A9B6B-18B9-4531-B3FD-E46D0485F542}" srcOrd="0" destOrd="0" parTransId="{BFC8C3DD-3592-4E3F-BF98-E31FEB88C5C2}" sibTransId="{EFC0BD8E-6E2C-4664-8589-A3BDB3ED7686}"/>
    <dgm:cxn modelId="{419DE7D2-1DCE-44B2-B6D7-D8A8B487A462}" type="presOf" srcId="{A6025ED6-2892-4061-A667-72A2298F6C9A}" destId="{EC78467A-6EB8-4773-95FC-6FF2330DC3F0}" srcOrd="0" destOrd="0" presId="urn:microsoft.com/office/officeart/2005/8/layout/hList1"/>
    <dgm:cxn modelId="{1A719CDB-44BC-4644-AB6F-EE7E05B76967}" srcId="{23BF6584-1236-40F0-AAE7-818C1A631300}" destId="{CF3364E5-56D9-42EF-8CAD-8A561CF443C0}" srcOrd="2" destOrd="0" parTransId="{9AE01A55-4BE2-4224-A65C-3E9AD4470F31}" sibTransId="{723902D8-3995-4B4C-8D16-57795AAA8AB6}"/>
    <dgm:cxn modelId="{A102FBDC-24A8-4852-A118-CAA701DA8C21}" srcId="{23BF6584-1236-40F0-AAE7-818C1A631300}" destId="{E253B0AE-D6AF-46B3-864E-D059F7DB87E7}" srcOrd="0" destOrd="0" parTransId="{ACBB140C-1C98-4777-B355-0B186786589E}" sibTransId="{DF327DCD-0124-4B25-8307-2D57C7B92A8A}"/>
    <dgm:cxn modelId="{8F5429E8-111B-4F81-8784-3F9F8B4053C3}" type="presOf" srcId="{E253B0AE-D6AF-46B3-864E-D059F7DB87E7}" destId="{7D32887C-714B-482A-AE9D-AA759DD38622}" srcOrd="0" destOrd="0" presId="urn:microsoft.com/office/officeart/2005/8/layout/hList1"/>
    <dgm:cxn modelId="{4988C900-44C8-43EB-B0C5-30280B635B39}" type="presParOf" srcId="{EC78467A-6EB8-4773-95FC-6FF2330DC3F0}" destId="{58FC743C-FFDB-4EE8-AE33-ED8AAD158725}" srcOrd="0" destOrd="0" presId="urn:microsoft.com/office/officeart/2005/8/layout/hList1"/>
    <dgm:cxn modelId="{D2DF0225-A0DF-4D8C-A250-9E43B17CA07D}" type="presParOf" srcId="{58FC743C-FFDB-4EE8-AE33-ED8AAD158725}" destId="{283DB6A6-B00D-4BAB-9488-0BA3D1D58295}" srcOrd="0" destOrd="0" presId="urn:microsoft.com/office/officeart/2005/8/layout/hList1"/>
    <dgm:cxn modelId="{FF062C55-F176-4E6F-A96B-C997CE3BCD10}" type="presParOf" srcId="{58FC743C-FFDB-4EE8-AE33-ED8AAD158725}" destId="{26B744A9-C6FB-4610-A8A8-E3A24A7DD5B3}" srcOrd="1" destOrd="0" presId="urn:microsoft.com/office/officeart/2005/8/layout/hList1"/>
    <dgm:cxn modelId="{5E556631-97EC-456A-86E9-12A0935B717A}" type="presParOf" srcId="{EC78467A-6EB8-4773-95FC-6FF2330DC3F0}" destId="{237ABF8F-4DEB-4604-B761-D731F74F268C}" srcOrd="1" destOrd="0" presId="urn:microsoft.com/office/officeart/2005/8/layout/hList1"/>
    <dgm:cxn modelId="{7DB16EDD-F6D0-4D19-A527-675227F85014}" type="presParOf" srcId="{EC78467A-6EB8-4773-95FC-6FF2330DC3F0}" destId="{66E84B2D-EA26-4908-B4FA-B15ACA7D6160}" srcOrd="2" destOrd="0" presId="urn:microsoft.com/office/officeart/2005/8/layout/hList1"/>
    <dgm:cxn modelId="{BA57A3DA-33CF-4832-A53F-ECB8CD062826}" type="presParOf" srcId="{66E84B2D-EA26-4908-B4FA-B15ACA7D6160}" destId="{36EED1F5-81A3-4B24-8441-8B33AB7FC670}" srcOrd="0" destOrd="0" presId="urn:microsoft.com/office/officeart/2005/8/layout/hList1"/>
    <dgm:cxn modelId="{42842B68-C46F-46BE-B842-07468E02870E}" type="presParOf" srcId="{66E84B2D-EA26-4908-B4FA-B15ACA7D6160}" destId="{7E87E281-9396-4FA2-9FDA-99C1DC78463F}" srcOrd="1" destOrd="0" presId="urn:microsoft.com/office/officeart/2005/8/layout/hList1"/>
    <dgm:cxn modelId="{A5F1D9A1-C519-4706-876F-0EA23CF36827}" type="presParOf" srcId="{EC78467A-6EB8-4773-95FC-6FF2330DC3F0}" destId="{0C999E97-0E9C-491D-B48C-0AD927564C70}" srcOrd="3" destOrd="0" presId="urn:microsoft.com/office/officeart/2005/8/layout/hList1"/>
    <dgm:cxn modelId="{71D23439-1CB9-4B1E-AEEE-8AD623A0D029}" type="presParOf" srcId="{EC78467A-6EB8-4773-95FC-6FF2330DC3F0}" destId="{94815264-2E47-48F5-9A9E-90FCDFB20788}" srcOrd="4" destOrd="0" presId="urn:microsoft.com/office/officeart/2005/8/layout/hList1"/>
    <dgm:cxn modelId="{433BFD45-F44B-4228-9A7E-43CCD0BB83A3}" type="presParOf" srcId="{94815264-2E47-48F5-9A9E-90FCDFB20788}" destId="{4373CC84-E1EF-43CE-8800-D746153B7AD5}" srcOrd="0" destOrd="0" presId="urn:microsoft.com/office/officeart/2005/8/layout/hList1"/>
    <dgm:cxn modelId="{6E8900AF-7448-4E37-81FF-CE94FBE0E042}" type="presParOf" srcId="{94815264-2E47-48F5-9A9E-90FCDFB20788}" destId="{7D32887C-714B-482A-AE9D-AA759DD38622}" srcOrd="1" destOrd="0" presId="urn:microsoft.com/office/officeart/2005/8/layout/hList1"/>
    <dgm:cxn modelId="{E038E25A-9313-4828-8663-04D46E4281BE}" type="presParOf" srcId="{EC78467A-6EB8-4773-95FC-6FF2330DC3F0}" destId="{DE265821-4F54-4AF2-B408-223618117490}" srcOrd="5" destOrd="0" presId="urn:microsoft.com/office/officeart/2005/8/layout/hList1"/>
    <dgm:cxn modelId="{64CE96A3-D2E8-4A7A-9B44-F27983ECF054}" type="presParOf" srcId="{EC78467A-6EB8-4773-95FC-6FF2330DC3F0}" destId="{DE24D8DA-06FE-4C52-A060-DFBC098BB687}" srcOrd="6" destOrd="0" presId="urn:microsoft.com/office/officeart/2005/8/layout/hList1"/>
    <dgm:cxn modelId="{69457265-D758-454E-AD32-2A259FECEDFD}" type="presParOf" srcId="{DE24D8DA-06FE-4C52-A060-DFBC098BB687}" destId="{13B86610-60AC-4971-831B-D0CE5B143C53}" srcOrd="0" destOrd="0" presId="urn:microsoft.com/office/officeart/2005/8/layout/hList1"/>
    <dgm:cxn modelId="{08AD9642-D115-480C-8369-40AADC5F4389}" type="presParOf" srcId="{DE24D8DA-06FE-4C52-A060-DFBC098BB687}" destId="{EFC0EBD9-271D-4636-BAC5-8EF694D41A64}" srcOrd="1" destOrd="0" presId="urn:microsoft.com/office/officeart/2005/8/layout/hList1"/>
    <dgm:cxn modelId="{C3862428-ACD7-49BC-8FBA-5C6FB1C97511}" type="presParOf" srcId="{EC78467A-6EB8-4773-95FC-6FF2330DC3F0}" destId="{7696ACE5-12C8-4B7E-9FE1-692DCCA10348}" srcOrd="7" destOrd="0" presId="urn:microsoft.com/office/officeart/2005/8/layout/hList1"/>
    <dgm:cxn modelId="{4EFAF564-8A6F-4734-8147-301F44F9466A}" type="presParOf" srcId="{EC78467A-6EB8-4773-95FC-6FF2330DC3F0}" destId="{C90B19C4-B66B-4FEF-9FBD-FB6A9757F22A}" srcOrd="8" destOrd="0" presId="urn:microsoft.com/office/officeart/2005/8/layout/hList1"/>
    <dgm:cxn modelId="{04AB8337-B5DA-4500-8DB4-AA88EE513C61}" type="presParOf" srcId="{C90B19C4-B66B-4FEF-9FBD-FB6A9757F22A}" destId="{E6DCA152-5BD4-4AB2-AB58-E97994280830}" srcOrd="0" destOrd="0" presId="urn:microsoft.com/office/officeart/2005/8/layout/hList1"/>
    <dgm:cxn modelId="{38F73A35-054B-4CD2-9BB7-E32A29A0A5D3}" type="presParOf" srcId="{C90B19C4-B66B-4FEF-9FBD-FB6A9757F22A}" destId="{32063776-F5DF-4252-8733-B47FD7E4D4C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DB6A6-B00D-4BAB-9488-0BA3D1D58295}">
      <dsp:nvSpPr>
        <dsp:cNvPr id="0" name=""/>
        <dsp:cNvSpPr/>
      </dsp:nvSpPr>
      <dsp:spPr>
        <a:xfrm>
          <a:off x="2241085" y="4453400"/>
          <a:ext cx="1153108" cy="399099"/>
        </a:xfrm>
        <a:prstGeom prst="rect">
          <a:avLst/>
        </a:prstGeom>
        <a:gradFill rotWithShape="0">
          <a:gsLst>
            <a:gs pos="0">
              <a:schemeClr val="accent2">
                <a:alpha val="90000"/>
                <a:hueOff val="0"/>
                <a:satOff val="0"/>
                <a:lumOff val="0"/>
                <a:alphaOff val="0"/>
                <a:tint val="98000"/>
                <a:shade val="25000"/>
                <a:satMod val="250000"/>
              </a:schemeClr>
            </a:gs>
            <a:gs pos="68000">
              <a:schemeClr val="accent2">
                <a:alpha val="90000"/>
                <a:hueOff val="0"/>
                <a:satOff val="0"/>
                <a:lumOff val="0"/>
                <a:alphaOff val="0"/>
                <a:tint val="86000"/>
                <a:satMod val="115000"/>
              </a:schemeClr>
            </a:gs>
            <a:gs pos="100000">
              <a:schemeClr val="accent2">
                <a:alpha val="90000"/>
                <a:hueOff val="0"/>
                <a:satOff val="0"/>
                <a:lumOff val="0"/>
                <a:alphaOff val="0"/>
                <a:tint val="50000"/>
                <a:satMod val="150000"/>
              </a:schemeClr>
            </a:gs>
          </a:gsLst>
          <a:path path="circle">
            <a:fillToRect l="50000" t="130000" r="50000" b="-30000"/>
          </a:path>
        </a:gradFill>
        <a:ln w="9525" cap="flat" cmpd="sng" algn="ctr">
          <a:solidFill>
            <a:schemeClr val="accent2">
              <a:alpha val="90000"/>
              <a:hueOff val="0"/>
              <a:satOff val="0"/>
              <a:lumOff val="0"/>
              <a:alphaOff val="0"/>
            </a:schemeClr>
          </a:solidFill>
          <a:prstDash val="solid"/>
        </a:ln>
        <a:effectLst>
          <a:outerShdw blurRad="57150" dist="38100" dir="5400000" algn="ctr" rotWithShape="0">
            <a:schemeClr val="accent2">
              <a:alpha val="90000"/>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Appraisal and decision process</a:t>
          </a:r>
        </a:p>
      </dsp:txBody>
      <dsp:txXfrm>
        <a:off x="2241085" y="4453400"/>
        <a:ext cx="1153108" cy="399099"/>
      </dsp:txXfrm>
    </dsp:sp>
    <dsp:sp modelId="{26B744A9-C6FB-4610-A8A8-E3A24A7DD5B3}">
      <dsp:nvSpPr>
        <dsp:cNvPr id="0" name=""/>
        <dsp:cNvSpPr/>
      </dsp:nvSpPr>
      <dsp:spPr>
        <a:xfrm flipV="1">
          <a:off x="2362205" y="533400"/>
          <a:ext cx="1344753" cy="186595"/>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sp>
    <dsp:sp modelId="{36EED1F5-81A3-4B24-8441-8B33AB7FC670}">
      <dsp:nvSpPr>
        <dsp:cNvPr id="0" name=""/>
        <dsp:cNvSpPr/>
      </dsp:nvSpPr>
      <dsp:spPr>
        <a:xfrm>
          <a:off x="202129" y="1227939"/>
          <a:ext cx="1203498" cy="399099"/>
        </a:xfrm>
        <a:prstGeom prst="rect">
          <a:avLst/>
        </a:prstGeom>
        <a:gradFill rotWithShape="0">
          <a:gsLst>
            <a:gs pos="0">
              <a:schemeClr val="accent2">
                <a:alpha val="90000"/>
                <a:hueOff val="0"/>
                <a:satOff val="0"/>
                <a:lumOff val="0"/>
                <a:alphaOff val="-10000"/>
                <a:tint val="98000"/>
                <a:shade val="25000"/>
                <a:satMod val="250000"/>
              </a:schemeClr>
            </a:gs>
            <a:gs pos="68000">
              <a:schemeClr val="accent2">
                <a:alpha val="90000"/>
                <a:hueOff val="0"/>
                <a:satOff val="0"/>
                <a:lumOff val="0"/>
                <a:alphaOff val="-10000"/>
                <a:tint val="86000"/>
                <a:satMod val="115000"/>
              </a:schemeClr>
            </a:gs>
            <a:gs pos="100000">
              <a:schemeClr val="accent2">
                <a:alpha val="90000"/>
                <a:hueOff val="0"/>
                <a:satOff val="0"/>
                <a:lumOff val="0"/>
                <a:alphaOff val="-10000"/>
                <a:tint val="50000"/>
                <a:satMod val="150000"/>
              </a:schemeClr>
            </a:gs>
          </a:gsLst>
          <a:path path="circle">
            <a:fillToRect l="50000" t="130000" r="50000" b="-30000"/>
          </a:path>
        </a:gradFill>
        <a:ln w="9525" cap="flat" cmpd="sng" algn="ctr">
          <a:solidFill>
            <a:schemeClr val="accent2">
              <a:alpha val="90000"/>
              <a:hueOff val="0"/>
              <a:satOff val="0"/>
              <a:lumOff val="0"/>
              <a:alphaOff val="-10000"/>
            </a:schemeClr>
          </a:solidFill>
          <a:prstDash val="solid"/>
        </a:ln>
        <a:effectLst>
          <a:outerShdw blurRad="57150" dist="38100" dir="5400000" algn="ctr" rotWithShape="0">
            <a:schemeClr val="accent2">
              <a:alpha val="90000"/>
              <a:hueOff val="0"/>
              <a:satOff val="0"/>
              <a:lumOff val="0"/>
              <a:alphaOff val="-1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Situational factors</a:t>
          </a:r>
        </a:p>
      </dsp:txBody>
      <dsp:txXfrm>
        <a:off x="202129" y="1227939"/>
        <a:ext cx="1203498" cy="399099"/>
      </dsp:txXfrm>
    </dsp:sp>
    <dsp:sp modelId="{7E87E281-9396-4FA2-9FDA-99C1DC78463F}">
      <dsp:nvSpPr>
        <dsp:cNvPr id="0" name=""/>
        <dsp:cNvSpPr/>
      </dsp:nvSpPr>
      <dsp:spPr>
        <a:xfrm>
          <a:off x="152401" y="1600192"/>
          <a:ext cx="1203498" cy="466033"/>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provocations</a:t>
          </a:r>
        </a:p>
      </dsp:txBody>
      <dsp:txXfrm>
        <a:off x="152401" y="1600192"/>
        <a:ext cx="1203498" cy="466033"/>
      </dsp:txXfrm>
    </dsp:sp>
    <dsp:sp modelId="{4373CC84-E1EF-43CE-8800-D746153B7AD5}">
      <dsp:nvSpPr>
        <dsp:cNvPr id="0" name=""/>
        <dsp:cNvSpPr/>
      </dsp:nvSpPr>
      <dsp:spPr>
        <a:xfrm>
          <a:off x="2386654" y="176250"/>
          <a:ext cx="1203498" cy="399099"/>
        </a:xfrm>
        <a:prstGeom prst="rect">
          <a:avLst/>
        </a:prstGeom>
        <a:gradFill rotWithShape="0">
          <a:gsLst>
            <a:gs pos="0">
              <a:schemeClr val="accent2">
                <a:alpha val="90000"/>
                <a:hueOff val="0"/>
                <a:satOff val="0"/>
                <a:lumOff val="0"/>
                <a:alphaOff val="-20000"/>
                <a:tint val="98000"/>
                <a:shade val="25000"/>
                <a:satMod val="250000"/>
              </a:schemeClr>
            </a:gs>
            <a:gs pos="68000">
              <a:schemeClr val="accent2">
                <a:alpha val="90000"/>
                <a:hueOff val="0"/>
                <a:satOff val="0"/>
                <a:lumOff val="0"/>
                <a:alphaOff val="-20000"/>
                <a:tint val="86000"/>
                <a:satMod val="115000"/>
              </a:schemeClr>
            </a:gs>
            <a:gs pos="100000">
              <a:schemeClr val="accent2">
                <a:alpha val="90000"/>
                <a:hueOff val="0"/>
                <a:satOff val="0"/>
                <a:lumOff val="0"/>
                <a:alphaOff val="-20000"/>
                <a:tint val="50000"/>
                <a:satMod val="150000"/>
              </a:schemeClr>
            </a:gs>
          </a:gsLst>
          <a:path path="circle">
            <a:fillToRect l="50000" t="130000" r="50000" b="-30000"/>
          </a:path>
        </a:gradFill>
        <a:ln w="9525" cap="flat" cmpd="sng" algn="ctr">
          <a:solidFill>
            <a:schemeClr val="accent2">
              <a:alpha val="90000"/>
              <a:hueOff val="0"/>
              <a:satOff val="0"/>
              <a:lumOff val="0"/>
              <a:alphaOff val="-20000"/>
            </a:schemeClr>
          </a:solidFill>
          <a:prstDash val="solid"/>
        </a:ln>
        <a:effectLst>
          <a:outerShdw blurRad="57150" dist="38100" dir="5400000" algn="ctr" rotWithShape="0">
            <a:schemeClr val="accent2">
              <a:alpha val="90000"/>
              <a:hueOff val="0"/>
              <a:satOff val="0"/>
              <a:lumOff val="0"/>
              <a:alphaOff val="-2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Input variables</a:t>
          </a:r>
        </a:p>
      </dsp:txBody>
      <dsp:txXfrm>
        <a:off x="2386654" y="176250"/>
        <a:ext cx="1203498" cy="399099"/>
      </dsp:txXfrm>
    </dsp:sp>
    <dsp:sp modelId="{7D32887C-714B-482A-AE9D-AA759DD38622}">
      <dsp:nvSpPr>
        <dsp:cNvPr id="0" name=""/>
        <dsp:cNvSpPr/>
      </dsp:nvSpPr>
      <dsp:spPr>
        <a:xfrm>
          <a:off x="1862019" y="2397938"/>
          <a:ext cx="2378510" cy="123264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a:t>
          </a:r>
          <a:r>
            <a:rPr lang="en-US" sz="1100" b="1" u="sng" kern="1200" dirty="0"/>
            <a:t>Current internal state</a:t>
          </a:r>
        </a:p>
        <a:p>
          <a:pPr marL="57150" lvl="1" indent="-57150" algn="l" defTabSz="488950">
            <a:lnSpc>
              <a:spcPct val="90000"/>
            </a:lnSpc>
            <a:spcBef>
              <a:spcPct val="0"/>
            </a:spcBef>
            <a:spcAft>
              <a:spcPct val="15000"/>
            </a:spcAft>
            <a:buChar char="•"/>
          </a:pPr>
          <a:r>
            <a:rPr lang="en-US" sz="1100" kern="1200" dirty="0"/>
            <a:t>                    </a:t>
          </a:r>
          <a:r>
            <a:rPr lang="en-US" sz="1100" kern="1200" dirty="0">
              <a:solidFill>
                <a:srgbClr val="FF0000"/>
              </a:solidFill>
            </a:rPr>
            <a:t>Affects</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solidFill>
                <a:srgbClr val="FF0000"/>
              </a:solidFill>
            </a:rPr>
            <a:t>Cognition</a:t>
          </a:r>
          <a:r>
            <a:rPr lang="en-US" sz="1100" kern="1200" dirty="0"/>
            <a:t>                </a:t>
          </a:r>
          <a:r>
            <a:rPr lang="en-US" sz="1100" kern="1200" dirty="0">
              <a:solidFill>
                <a:srgbClr val="FF0000"/>
              </a:solidFill>
            </a:rPr>
            <a:t>Arousal</a:t>
          </a:r>
        </a:p>
      </dsp:txBody>
      <dsp:txXfrm>
        <a:off x="1862019" y="2397938"/>
        <a:ext cx="2378510" cy="1232647"/>
      </dsp:txXfrm>
    </dsp:sp>
    <dsp:sp modelId="{13B86610-60AC-4971-831B-D0CE5B143C53}">
      <dsp:nvSpPr>
        <dsp:cNvPr id="0" name=""/>
        <dsp:cNvSpPr/>
      </dsp:nvSpPr>
      <dsp:spPr>
        <a:xfrm>
          <a:off x="4400835" y="1261690"/>
          <a:ext cx="1203498" cy="399099"/>
        </a:xfrm>
        <a:prstGeom prst="rect">
          <a:avLst/>
        </a:prstGeom>
        <a:gradFill rotWithShape="0">
          <a:gsLst>
            <a:gs pos="0">
              <a:schemeClr val="accent2">
                <a:alpha val="90000"/>
                <a:hueOff val="0"/>
                <a:satOff val="0"/>
                <a:lumOff val="0"/>
                <a:alphaOff val="-30000"/>
                <a:tint val="98000"/>
                <a:shade val="25000"/>
                <a:satMod val="250000"/>
              </a:schemeClr>
            </a:gs>
            <a:gs pos="68000">
              <a:schemeClr val="accent2">
                <a:alpha val="90000"/>
                <a:hueOff val="0"/>
                <a:satOff val="0"/>
                <a:lumOff val="0"/>
                <a:alphaOff val="-30000"/>
                <a:tint val="86000"/>
                <a:satMod val="115000"/>
              </a:schemeClr>
            </a:gs>
            <a:gs pos="100000">
              <a:schemeClr val="accent2">
                <a:alpha val="90000"/>
                <a:hueOff val="0"/>
                <a:satOff val="0"/>
                <a:lumOff val="0"/>
                <a:alphaOff val="-30000"/>
                <a:tint val="50000"/>
                <a:satMod val="150000"/>
              </a:schemeClr>
            </a:gs>
          </a:gsLst>
          <a:path path="circle">
            <a:fillToRect l="50000" t="130000" r="50000" b="-30000"/>
          </a:path>
        </a:gradFill>
        <a:ln w="9525" cap="flat" cmpd="sng" algn="ctr">
          <a:solidFill>
            <a:schemeClr val="accent2">
              <a:alpha val="90000"/>
              <a:hueOff val="0"/>
              <a:satOff val="0"/>
              <a:lumOff val="0"/>
              <a:alphaOff val="-30000"/>
            </a:schemeClr>
          </a:solidFill>
          <a:prstDash val="solid"/>
        </a:ln>
        <a:effectLst>
          <a:outerShdw blurRad="57150" dist="38100" dir="5400000" algn="ctr" rotWithShape="0">
            <a:schemeClr val="accent2">
              <a:alpha val="90000"/>
              <a:hueOff val="0"/>
              <a:satOff val="0"/>
              <a:lumOff val="0"/>
              <a:alphaOff val="-3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Personal factors</a:t>
          </a:r>
        </a:p>
      </dsp:txBody>
      <dsp:txXfrm>
        <a:off x="4400835" y="1261690"/>
        <a:ext cx="1203498" cy="399099"/>
      </dsp:txXfrm>
    </dsp:sp>
    <dsp:sp modelId="{EFC0EBD9-271D-4636-BAC5-8EF694D41A64}">
      <dsp:nvSpPr>
        <dsp:cNvPr id="0" name=""/>
        <dsp:cNvSpPr/>
      </dsp:nvSpPr>
      <dsp:spPr>
        <a:xfrm>
          <a:off x="4343404" y="1524003"/>
          <a:ext cx="1421380" cy="33103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Negative affectivity</a:t>
          </a:r>
        </a:p>
      </dsp:txBody>
      <dsp:txXfrm>
        <a:off x="4343404" y="1524003"/>
        <a:ext cx="1421380" cy="331031"/>
      </dsp:txXfrm>
    </dsp:sp>
    <dsp:sp modelId="{E6DCA152-5BD4-4AB2-AB58-E97994280830}">
      <dsp:nvSpPr>
        <dsp:cNvPr id="0" name=""/>
        <dsp:cNvSpPr/>
      </dsp:nvSpPr>
      <dsp:spPr>
        <a:xfrm>
          <a:off x="5638802" y="3352799"/>
          <a:ext cx="1203498" cy="399099"/>
        </a:xfrm>
        <a:prstGeom prst="rect">
          <a:avLst/>
        </a:prstGeom>
        <a:gradFill rotWithShape="0">
          <a:gsLst>
            <a:gs pos="0">
              <a:schemeClr val="accent2">
                <a:alpha val="90000"/>
                <a:hueOff val="0"/>
                <a:satOff val="0"/>
                <a:lumOff val="0"/>
                <a:alphaOff val="-40000"/>
                <a:tint val="98000"/>
                <a:shade val="25000"/>
                <a:satMod val="250000"/>
              </a:schemeClr>
            </a:gs>
            <a:gs pos="68000">
              <a:schemeClr val="accent2">
                <a:alpha val="90000"/>
                <a:hueOff val="0"/>
                <a:satOff val="0"/>
                <a:lumOff val="0"/>
                <a:alphaOff val="-40000"/>
                <a:tint val="86000"/>
                <a:satMod val="115000"/>
              </a:schemeClr>
            </a:gs>
            <a:gs pos="100000">
              <a:schemeClr val="accent2">
                <a:alpha val="90000"/>
                <a:hueOff val="0"/>
                <a:satOff val="0"/>
                <a:lumOff val="0"/>
                <a:alphaOff val="-40000"/>
                <a:tint val="50000"/>
                <a:satMod val="150000"/>
              </a:schemeClr>
            </a:gs>
          </a:gsLst>
          <a:path path="circle">
            <a:fillToRect l="50000" t="130000" r="50000" b="-30000"/>
          </a:path>
        </a:gradFill>
        <a:ln w="9525" cap="flat" cmpd="sng" algn="ctr">
          <a:solidFill>
            <a:schemeClr val="accent2">
              <a:alpha val="90000"/>
              <a:hueOff val="0"/>
              <a:satOff val="0"/>
              <a:lumOff val="0"/>
              <a:alphaOff val="-40000"/>
            </a:schemeClr>
          </a:solidFill>
          <a:prstDash val="solid"/>
        </a:ln>
        <a:effectLst>
          <a:outerShdw blurRad="57150" dist="38100" dir="5400000" algn="ctr" rotWithShape="0">
            <a:schemeClr val="accent2">
              <a:alpha val="90000"/>
              <a:hueOff val="0"/>
              <a:satOff val="0"/>
              <a:lumOff val="0"/>
              <a:alphaOff val="-4000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Thoughtful action</a:t>
          </a:r>
        </a:p>
      </dsp:txBody>
      <dsp:txXfrm>
        <a:off x="5638802" y="3352799"/>
        <a:ext cx="1203498" cy="399099"/>
      </dsp:txXfrm>
    </dsp:sp>
    <dsp:sp modelId="{32063776-F5DF-4252-8733-B47FD7E4D4CE}">
      <dsp:nvSpPr>
        <dsp:cNvPr id="0" name=""/>
        <dsp:cNvSpPr/>
      </dsp:nvSpPr>
      <dsp:spPr>
        <a:xfrm>
          <a:off x="5714995" y="4416643"/>
          <a:ext cx="1203498" cy="46015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7150" dist="38100" dir="5400000" algn="ctr" rotWithShape="0">
            <a:schemeClr val="accent2">
              <a:alpha val="90000"/>
              <a:tint val="4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Impulsive action   Aggression </a:t>
          </a:r>
        </a:p>
      </dsp:txBody>
      <dsp:txXfrm>
        <a:off x="5714995" y="4416643"/>
        <a:ext cx="1203498" cy="46015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8680FE-9D34-4683-9054-6894C0350081}" type="datetimeFigureOut">
              <a:rPr lang="en-US" smtClean="0"/>
              <a:pPr/>
              <a:t>10/12/2020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469BD-BCB9-4CDB-82CC-8BF5B0F49423}" type="slidenum">
              <a:rPr lang="en-US" smtClean="0"/>
              <a:pPr/>
              <a:t>‹#›</a:t>
            </a:fld>
            <a:endParaRPr lang="en-US" dirty="0"/>
          </a:p>
        </p:txBody>
      </p:sp>
    </p:spTree>
    <p:extLst>
      <p:ext uri="{BB962C8B-B14F-4D97-AF65-F5344CB8AC3E}">
        <p14:creationId xmlns:p14="http://schemas.microsoft.com/office/powerpoint/2010/main" val="75453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6469BD-BCB9-4CDB-82CC-8BF5B0F49423}" type="slidenum">
              <a:rPr lang="en-US" smtClean="0"/>
              <a:pPr/>
              <a:t>32</a:t>
            </a:fld>
            <a:endParaRPr lang="en-US" dirty="0"/>
          </a:p>
        </p:txBody>
      </p:sp>
    </p:spTree>
    <p:extLst>
      <p:ext uri="{BB962C8B-B14F-4D97-AF65-F5344CB8AC3E}">
        <p14:creationId xmlns:p14="http://schemas.microsoft.com/office/powerpoint/2010/main" val="346430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10/12/2020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8000" dirty="0"/>
              <a:t> </a:t>
            </a:r>
            <a:r>
              <a:rPr lang="en-US" sz="8000" b="1" u="sng" dirty="0"/>
              <a:t>AGGRESSION</a:t>
            </a:r>
          </a:p>
        </p:txBody>
      </p:sp>
      <p:pic>
        <p:nvPicPr>
          <p:cNvPr id="4" name="Content Placeholder 3" descr="anger_stockxpertcom_id917161_size011.jpg"/>
          <p:cNvPicPr>
            <a:picLocks noGrp="1" noChangeAspect="1"/>
          </p:cNvPicPr>
          <p:nvPr>
            <p:ph idx="1"/>
          </p:nvPr>
        </p:nvPicPr>
        <p:blipFill>
          <a:blip r:embed="rId2"/>
          <a:stretch>
            <a:fillRect/>
          </a:stretch>
        </p:blipFill>
        <p:spPr>
          <a:xfrm>
            <a:off x="228600" y="1828800"/>
            <a:ext cx="8610600" cy="48005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Aggression model(GAM)</a:t>
            </a:r>
            <a:endParaRPr lang="en-US" dirty="0"/>
          </a:p>
        </p:txBody>
      </p:sp>
      <p:sp>
        <p:nvSpPr>
          <p:cNvPr id="3" name="Text Placeholder 2"/>
          <p:cNvSpPr>
            <a:spLocks noGrp="1"/>
          </p:cNvSpPr>
          <p:nvPr>
            <p:ph type="body" idx="1"/>
          </p:nvPr>
        </p:nvSpPr>
        <p:spPr/>
        <p:txBody>
          <a:bodyPr/>
          <a:lstStyle/>
          <a:p>
            <a:r>
              <a:rPr lang="en-US" u="sng" dirty="0">
                <a:solidFill>
                  <a:srgbClr val="FF0000"/>
                </a:solidFill>
              </a:rPr>
              <a:t>Situational factors</a:t>
            </a:r>
          </a:p>
        </p:txBody>
      </p:sp>
      <p:sp>
        <p:nvSpPr>
          <p:cNvPr id="4" name="Text Placeholder 3"/>
          <p:cNvSpPr>
            <a:spLocks noGrp="1"/>
          </p:cNvSpPr>
          <p:nvPr>
            <p:ph type="body" sz="half" idx="3"/>
          </p:nvPr>
        </p:nvSpPr>
        <p:spPr/>
        <p:txBody>
          <a:bodyPr/>
          <a:lstStyle/>
          <a:p>
            <a:r>
              <a:rPr lang="en-US" u="sng" dirty="0">
                <a:solidFill>
                  <a:srgbClr val="FF0000"/>
                </a:solidFill>
              </a:rPr>
              <a:t>Personal factors </a:t>
            </a:r>
          </a:p>
        </p:txBody>
      </p:sp>
      <p:sp>
        <p:nvSpPr>
          <p:cNvPr id="5" name="Content Placeholder 4"/>
          <p:cNvSpPr>
            <a:spLocks noGrp="1"/>
          </p:cNvSpPr>
          <p:nvPr>
            <p:ph sz="quarter" idx="2"/>
          </p:nvPr>
        </p:nvSpPr>
        <p:spPr/>
        <p:txBody>
          <a:bodyPr/>
          <a:lstStyle/>
          <a:p>
            <a:r>
              <a:rPr lang="en-US" dirty="0"/>
              <a:t>Provocation</a:t>
            </a:r>
          </a:p>
          <a:p>
            <a:r>
              <a:rPr lang="en-US" dirty="0"/>
              <a:t>Frustration</a:t>
            </a:r>
          </a:p>
          <a:p>
            <a:r>
              <a:rPr lang="en-US" dirty="0"/>
              <a:t>Exposure to aggressive model</a:t>
            </a:r>
          </a:p>
          <a:p>
            <a:r>
              <a:rPr lang="en-US" dirty="0"/>
              <a:t>Causes of discomfort</a:t>
            </a:r>
          </a:p>
          <a:p>
            <a:r>
              <a:rPr lang="en-US" dirty="0"/>
              <a:t>Negative affects</a:t>
            </a:r>
          </a:p>
        </p:txBody>
      </p:sp>
      <p:sp>
        <p:nvSpPr>
          <p:cNvPr id="6" name="Content Placeholder 5"/>
          <p:cNvSpPr>
            <a:spLocks noGrp="1"/>
          </p:cNvSpPr>
          <p:nvPr>
            <p:ph sz="quarter" idx="4"/>
          </p:nvPr>
        </p:nvSpPr>
        <p:spPr/>
        <p:txBody>
          <a:bodyPr/>
          <a:lstStyle/>
          <a:p>
            <a:r>
              <a:rPr lang="en-US" dirty="0"/>
              <a:t>Negative affectivity</a:t>
            </a:r>
          </a:p>
          <a:p>
            <a:r>
              <a:rPr lang="en-US" dirty="0"/>
              <a:t>Irritability</a:t>
            </a:r>
          </a:p>
          <a:p>
            <a:r>
              <a:rPr lang="en-US" dirty="0"/>
              <a:t>Beliefs about aggression</a:t>
            </a:r>
          </a:p>
          <a:p>
            <a:r>
              <a:rPr lang="en-US" dirty="0"/>
              <a:t>Pro-aggressive values</a:t>
            </a:r>
          </a:p>
          <a:p>
            <a:r>
              <a:rPr lang="en-US" dirty="0"/>
              <a:t>Type A behavior pattern</a:t>
            </a:r>
          </a:p>
          <a:p>
            <a:r>
              <a:rPr lang="en-US" dirty="0"/>
              <a:t>Hostile attribution 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Causes of Human Aggression</a:t>
            </a:r>
          </a:p>
        </p:txBody>
      </p:sp>
      <p:sp>
        <p:nvSpPr>
          <p:cNvPr id="3" name="Content Placeholder 2"/>
          <p:cNvSpPr>
            <a:spLocks noGrp="1"/>
          </p:cNvSpPr>
          <p:nvPr>
            <p:ph idx="1"/>
          </p:nvPr>
        </p:nvSpPr>
        <p:spPr/>
        <p:txBody>
          <a:bodyPr/>
          <a:lstStyle/>
          <a:p>
            <a:pPr marL="514350" indent="-514350">
              <a:buFont typeface="+mj-lt"/>
              <a:buAutoNum type="arabicPeriod"/>
            </a:pPr>
            <a:r>
              <a:rPr lang="en-US" dirty="0"/>
              <a:t>Social determination of Aggression:</a:t>
            </a:r>
          </a:p>
          <a:p>
            <a:pPr marL="514350" indent="-514350">
              <a:buFont typeface="+mj-lt"/>
              <a:buAutoNum type="arabicPeriod"/>
            </a:pPr>
            <a:r>
              <a:rPr lang="en-US" dirty="0"/>
              <a:t>Exposure to Media violence:</a:t>
            </a:r>
          </a:p>
          <a:p>
            <a:pPr marL="514350" indent="-514350">
              <a:buFont typeface="+mj-lt"/>
              <a:buAutoNum type="arabicPeriod"/>
            </a:pPr>
            <a:r>
              <a:rPr lang="en-US" dirty="0"/>
              <a:t>Culture factor in Aggression:</a:t>
            </a:r>
          </a:p>
          <a:p>
            <a:pPr marL="514350" indent="-514350">
              <a:buFont typeface="+mj-lt"/>
              <a:buAutoNum type="arabicPeriod"/>
            </a:pPr>
            <a:r>
              <a:rPr lang="en-US" dirty="0"/>
              <a:t>Personality and Aggression:</a:t>
            </a:r>
          </a:p>
          <a:p>
            <a:pPr marL="514350" indent="-514350">
              <a:buFont typeface="+mj-lt"/>
              <a:buAutoNum type="arabicPeriod"/>
            </a:pPr>
            <a:r>
              <a:rPr lang="en-US" dirty="0"/>
              <a:t>Situational determination of Aggression:</a:t>
            </a:r>
          </a:p>
          <a:p>
            <a:pPr marL="514350" indent="-514350">
              <a:buFont typeface="+mj-lt"/>
              <a:buAutoNum type="arabicPeriod"/>
            </a:pPr>
            <a:r>
              <a:rPr lang="en-US" dirty="0"/>
              <a:t>Workplace Aggression:</a:t>
            </a:r>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solidFill>
                <a:srgbClr val="FF0000"/>
              </a:solidFill>
            </a:endParaRPr>
          </a:p>
          <a:p>
            <a:pPr marL="514350" indent="-514350">
              <a:buFont typeface="+mj-lt"/>
              <a:buAutoNum type="arabicPeriod"/>
            </a:pPr>
            <a:endParaRPr lang="en-US" dirty="0"/>
          </a:p>
          <a:p>
            <a:pPr marL="514350" indent="-514350">
              <a:buNone/>
            </a:pPr>
            <a:endParaRPr lang="en-US" dirty="0"/>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t>1- Social determination of Aggression</a:t>
            </a:r>
          </a:p>
        </p:txBody>
      </p:sp>
      <p:sp>
        <p:nvSpPr>
          <p:cNvPr id="3" name="Content Placeholder 2"/>
          <p:cNvSpPr>
            <a:spLocks noGrp="1"/>
          </p:cNvSpPr>
          <p:nvPr>
            <p:ph idx="1"/>
          </p:nvPr>
        </p:nvSpPr>
        <p:spPr>
          <a:xfrm>
            <a:off x="457200" y="1935480"/>
            <a:ext cx="8229600" cy="4693920"/>
          </a:xfrm>
        </p:spPr>
        <p:txBody>
          <a:bodyPr/>
          <a:lstStyle/>
          <a:p>
            <a:pPr>
              <a:buNone/>
            </a:pPr>
            <a:r>
              <a:rPr lang="en-US" dirty="0"/>
              <a:t>   The words or deeds of other peoples provoke (anger, annoy, irritation)</a:t>
            </a:r>
          </a:p>
          <a:p>
            <a:pPr>
              <a:buNone/>
            </a:pPr>
            <a:r>
              <a:rPr lang="en-US" dirty="0"/>
              <a:t>   </a:t>
            </a:r>
            <a:r>
              <a:rPr lang="en-US" u="sng" dirty="0">
                <a:solidFill>
                  <a:srgbClr val="FF0000"/>
                </a:solidFill>
              </a:rPr>
              <a:t>Frustration:</a:t>
            </a:r>
            <a:r>
              <a:rPr lang="en-US" u="sng" dirty="0"/>
              <a:t> </a:t>
            </a:r>
            <a:r>
              <a:rPr lang="en-US" dirty="0"/>
              <a:t>frustrated people always engage in some type of aggression and that all act of aggression, in turn, result of frustration. Bold statements like these are appealing but this doesn't imply that are necessarily accurate.</a:t>
            </a:r>
          </a:p>
          <a:p>
            <a:pPr>
              <a:buNone/>
            </a:pPr>
            <a:r>
              <a:rPr lang="en-US" dirty="0"/>
              <a:t>    </a:t>
            </a:r>
            <a:r>
              <a:rPr lang="en-US" u="sng" dirty="0">
                <a:solidFill>
                  <a:srgbClr val="FF0000"/>
                </a:solidFill>
              </a:rPr>
              <a:t>Instrumental:</a:t>
            </a:r>
            <a:r>
              <a:rPr lang="en-US" u="sng" dirty="0"/>
              <a:t> </a:t>
            </a:r>
            <a:r>
              <a:rPr lang="en-US" dirty="0"/>
              <a:t>some people get aggressive because of instrument reasons ,,,, to get what they want and not because of intense frustration.</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frustrated people always engage in some type of aggression</a:t>
            </a:r>
          </a:p>
        </p:txBody>
      </p:sp>
      <p:pic>
        <p:nvPicPr>
          <p:cNvPr id="4" name="Content Placeholder 3" descr="images (1).jpg"/>
          <p:cNvPicPr>
            <a:picLocks noGrp="1" noChangeAspect="1"/>
          </p:cNvPicPr>
          <p:nvPr>
            <p:ph idx="1"/>
          </p:nvPr>
        </p:nvPicPr>
        <p:blipFill>
          <a:blip r:embed="rId2"/>
          <a:stretch>
            <a:fillRect/>
          </a:stretch>
        </p:blipFill>
        <p:spPr>
          <a:xfrm>
            <a:off x="762000" y="2133600"/>
            <a:ext cx="7543800" cy="4191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u="sng" dirty="0"/>
              <a:t>2-Exposure to Media violence</a:t>
            </a:r>
          </a:p>
        </p:txBody>
      </p:sp>
      <p:sp>
        <p:nvSpPr>
          <p:cNvPr id="3" name="Content Placeholder 2"/>
          <p:cNvSpPr>
            <a:spLocks noGrp="1"/>
          </p:cNvSpPr>
          <p:nvPr>
            <p:ph idx="1"/>
          </p:nvPr>
        </p:nvSpPr>
        <p:spPr/>
        <p:txBody>
          <a:bodyPr>
            <a:normAutofit fontScale="92500"/>
          </a:bodyPr>
          <a:lstStyle/>
          <a:p>
            <a:pPr>
              <a:buNone/>
            </a:pPr>
            <a:r>
              <a:rPr lang="en-US" dirty="0"/>
              <a:t>   </a:t>
            </a:r>
            <a:r>
              <a:rPr lang="en-US" u="sng" dirty="0">
                <a:solidFill>
                  <a:srgbClr val="FF0000"/>
                </a:solidFill>
              </a:rPr>
              <a:t>Exposure to Media violence: </a:t>
            </a:r>
            <a:r>
              <a:rPr lang="en-US" dirty="0"/>
              <a:t>may indeed be one factor contributing to high level of violence in countries where such material are viewed by large number of people. Such effects are both short term and long term in nature.</a:t>
            </a:r>
          </a:p>
          <a:p>
            <a:pPr>
              <a:buNone/>
            </a:pPr>
            <a:r>
              <a:rPr lang="en-US" dirty="0"/>
              <a:t>    </a:t>
            </a:r>
            <a:r>
              <a:rPr lang="en-US" u="sng" dirty="0">
                <a:solidFill>
                  <a:srgbClr val="FF0000"/>
                </a:solidFill>
              </a:rPr>
              <a:t>Desensitization to violence: </a:t>
            </a:r>
            <a:r>
              <a:rPr lang="en-US" dirty="0"/>
              <a:t>in other words as result of exposure to large amount of violence content in television programs, films, and video games individual become less sensitive to violence and its consequences. </a:t>
            </a:r>
          </a:p>
          <a:p>
            <a:pPr>
              <a:buNone/>
            </a:pPr>
            <a:r>
              <a:rPr lang="en-US" dirty="0"/>
              <a:t>    </a:t>
            </a:r>
            <a:r>
              <a:rPr lang="en-US" u="sng" dirty="0">
                <a:solidFill>
                  <a:srgbClr val="FF0000"/>
                </a:solidFill>
              </a:rPr>
              <a:t>Violence Pornography: </a:t>
            </a:r>
            <a:r>
              <a:rPr lang="en-US" dirty="0"/>
              <a:t>mixture of sex and violence contained in such pornography can be dangerous and volatile one indeed.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normAutofit/>
          </a:bodyPr>
          <a:lstStyle/>
          <a:p>
            <a:r>
              <a:rPr lang="en-US" sz="3600" u="sng" dirty="0"/>
              <a:t>individual become less sensitive to violence</a:t>
            </a:r>
          </a:p>
        </p:txBody>
      </p:sp>
      <p:pic>
        <p:nvPicPr>
          <p:cNvPr id="4" name="Content Placeholder 3" descr="grandtheftauto5-630.jpg"/>
          <p:cNvPicPr>
            <a:picLocks noGrp="1" noChangeAspect="1"/>
          </p:cNvPicPr>
          <p:nvPr>
            <p:ph idx="1"/>
          </p:nvPr>
        </p:nvPicPr>
        <p:blipFill>
          <a:blip r:embed="rId2"/>
          <a:stretch>
            <a:fillRect/>
          </a:stretch>
        </p:blipFill>
        <p:spPr>
          <a:xfrm>
            <a:off x="838200" y="2133600"/>
            <a:ext cx="7391400" cy="428625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Suicide bombing news </a:t>
            </a:r>
          </a:p>
        </p:txBody>
      </p:sp>
      <p:pic>
        <p:nvPicPr>
          <p:cNvPr id="4" name="Content Placeholder 3" descr="suicide-bombings.jpg"/>
          <p:cNvPicPr>
            <a:picLocks noGrp="1" noChangeAspect="1"/>
          </p:cNvPicPr>
          <p:nvPr>
            <p:ph idx="1"/>
          </p:nvPr>
        </p:nvPicPr>
        <p:blipFill>
          <a:blip r:embed="rId2"/>
          <a:stretch>
            <a:fillRect/>
          </a:stretch>
        </p:blipFill>
        <p:spPr>
          <a:xfrm>
            <a:off x="1066800" y="2209800"/>
            <a:ext cx="7086600" cy="39624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3-Culture factor in Aggression</a:t>
            </a:r>
          </a:p>
        </p:txBody>
      </p:sp>
      <p:sp>
        <p:nvSpPr>
          <p:cNvPr id="3" name="Content Placeholder 2"/>
          <p:cNvSpPr>
            <a:spLocks noGrp="1"/>
          </p:cNvSpPr>
          <p:nvPr>
            <p:ph idx="1"/>
          </p:nvPr>
        </p:nvSpPr>
        <p:spPr/>
        <p:txBody>
          <a:bodyPr/>
          <a:lstStyle/>
          <a:p>
            <a:pPr>
              <a:buNone/>
            </a:pPr>
            <a:r>
              <a:rPr lang="en-US" dirty="0"/>
              <a:t>   Aggression can also stem from cultural factors– beliefs, norms, and expectation in the given culture suggesting that aggression is appropriate or perhaps require under the certain circumstances. </a:t>
            </a:r>
          </a:p>
          <a:p>
            <a:pPr>
              <a:buNone/>
            </a:pPr>
            <a:r>
              <a:rPr lang="en-US" dirty="0"/>
              <a:t>   </a:t>
            </a:r>
            <a:r>
              <a:rPr lang="en-US" u="sng" dirty="0">
                <a:solidFill>
                  <a:srgbClr val="FF0000"/>
                </a:solidFill>
              </a:rPr>
              <a:t>Culture of Honor: </a:t>
            </a:r>
            <a:r>
              <a:rPr lang="en-US" dirty="0"/>
              <a:t>culture in which there are strong norms indicating that aggression is an appropriate response to insult to one's honor. some time girls and boys killed or punished by the family and/or community for engaging in an interacts/interfaith relationship.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 punished by the family</a:t>
            </a:r>
          </a:p>
        </p:txBody>
      </p:sp>
      <p:pic>
        <p:nvPicPr>
          <p:cNvPr id="4" name="Content Placeholder 3" descr="The-Killing-Scared-and-Running.jpg"/>
          <p:cNvPicPr>
            <a:picLocks noGrp="1" noChangeAspect="1"/>
          </p:cNvPicPr>
          <p:nvPr>
            <p:ph idx="1"/>
          </p:nvPr>
        </p:nvPicPr>
        <p:blipFill>
          <a:blip r:embed="rId2"/>
          <a:stretch>
            <a:fillRect/>
          </a:stretch>
        </p:blipFill>
        <p:spPr>
          <a:xfrm>
            <a:off x="990600" y="2057400"/>
            <a:ext cx="7086599" cy="441959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Honor killing like,,, Karoo Kari</a:t>
            </a:r>
          </a:p>
        </p:txBody>
      </p:sp>
      <p:pic>
        <p:nvPicPr>
          <p:cNvPr id="4" name="Content Placeholder 3" descr="women-violence.jpg"/>
          <p:cNvPicPr>
            <a:picLocks noGrp="1" noChangeAspect="1"/>
          </p:cNvPicPr>
          <p:nvPr>
            <p:ph idx="1"/>
          </p:nvPr>
        </p:nvPicPr>
        <p:blipFill>
          <a:blip r:embed="rId2"/>
          <a:stretch>
            <a:fillRect/>
          </a:stretch>
        </p:blipFill>
        <p:spPr>
          <a:xfrm>
            <a:off x="609600" y="2286000"/>
            <a:ext cx="7620000" cy="4267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Perspective on Aggression</a:t>
            </a:r>
          </a:p>
        </p:txBody>
      </p:sp>
      <p:sp>
        <p:nvSpPr>
          <p:cNvPr id="3" name="Content Placeholder 2"/>
          <p:cNvSpPr>
            <a:spLocks noGrp="1"/>
          </p:cNvSpPr>
          <p:nvPr>
            <p:ph idx="1"/>
          </p:nvPr>
        </p:nvSpPr>
        <p:spPr/>
        <p:txBody>
          <a:bodyPr/>
          <a:lstStyle/>
          <a:p>
            <a:pPr>
              <a:buNone/>
            </a:pPr>
            <a:r>
              <a:rPr lang="en-US" dirty="0"/>
              <a:t>   </a:t>
            </a:r>
            <a:r>
              <a:rPr lang="en-US" dirty="0">
                <a:solidFill>
                  <a:srgbClr val="FF0000"/>
                </a:solidFill>
              </a:rPr>
              <a:t>Biological Perspective : </a:t>
            </a:r>
            <a:r>
              <a:rPr lang="en-US" dirty="0"/>
              <a:t>(Lorenz 1966 ; 1974)who suggested that aggression spring mainly from an inherited fight instinct. but most Social Psychologist reject this idea.</a:t>
            </a:r>
          </a:p>
          <a:p>
            <a:pPr>
              <a:buFont typeface="Arial" pitchFamily="34" charset="0"/>
              <a:buChar char="•"/>
            </a:pPr>
            <a:r>
              <a:rPr lang="en-US" dirty="0"/>
              <a:t>   Human being aggressive against others in many different ways.</a:t>
            </a:r>
          </a:p>
          <a:p>
            <a:pPr>
              <a:buFont typeface="Arial" pitchFamily="34" charset="0"/>
              <a:buChar char="•"/>
            </a:pPr>
            <a:r>
              <a:rPr lang="en-US" dirty="0"/>
              <a:t>   The frequency of aggressive action varies across human societies.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t>men take action to restore theirs honor</a:t>
            </a:r>
          </a:p>
        </p:txBody>
      </p:sp>
      <p:pic>
        <p:nvPicPr>
          <p:cNvPr id="4" name="Content Placeholder 3" descr="beating5.jpg"/>
          <p:cNvPicPr>
            <a:picLocks noGrp="1" noChangeAspect="1"/>
          </p:cNvPicPr>
          <p:nvPr>
            <p:ph idx="1"/>
          </p:nvPr>
        </p:nvPicPr>
        <p:blipFill>
          <a:blip r:embed="rId2"/>
          <a:stretch>
            <a:fillRect/>
          </a:stretch>
        </p:blipFill>
        <p:spPr>
          <a:xfrm>
            <a:off x="914400" y="2057400"/>
            <a:ext cx="7467600" cy="4572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Content Placeholder 2"/>
          <p:cNvSpPr>
            <a:spLocks noGrp="1"/>
          </p:cNvSpPr>
          <p:nvPr>
            <p:ph idx="1"/>
          </p:nvPr>
        </p:nvSpPr>
        <p:spPr>
          <a:xfrm>
            <a:off x="457200" y="1935480"/>
            <a:ext cx="8229600" cy="4693920"/>
          </a:xfrm>
        </p:spPr>
        <p:txBody>
          <a:bodyPr/>
          <a:lstStyle/>
          <a:p>
            <a:pPr>
              <a:buNone/>
            </a:pPr>
            <a:r>
              <a:rPr lang="en-US" dirty="0"/>
              <a:t>   </a:t>
            </a:r>
            <a:r>
              <a:rPr lang="en-US" u="sng" dirty="0">
                <a:solidFill>
                  <a:srgbClr val="FF0000"/>
                </a:solidFill>
              </a:rPr>
              <a:t>Sexual jealousy/Infidelity: </a:t>
            </a:r>
            <a:r>
              <a:rPr lang="en-US" dirty="0"/>
              <a:t>real or imagined  occurs in every society . its basically unfaithfulness with sexual partners. In some cultures infidelity by wife or lover is viewed as an ultimate insult to a male's honor,,,, so when men take action to restore theirs honor it is viewed as actually required.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4-Personality and Aggression</a:t>
            </a:r>
          </a:p>
        </p:txBody>
      </p:sp>
      <p:sp>
        <p:nvSpPr>
          <p:cNvPr id="3" name="Content Placeholder 2"/>
          <p:cNvSpPr>
            <a:spLocks noGrp="1"/>
          </p:cNvSpPr>
          <p:nvPr>
            <p:ph idx="1"/>
          </p:nvPr>
        </p:nvSpPr>
        <p:spPr/>
        <p:txBody>
          <a:bodyPr>
            <a:normAutofit lnSpcReduction="10000"/>
          </a:bodyPr>
          <a:lstStyle/>
          <a:p>
            <a:pPr>
              <a:buNone/>
            </a:pPr>
            <a:r>
              <a:rPr lang="en-US" dirty="0"/>
              <a:t>   some people are prime for aggression by their personal characteristics , these characteristics , personality traits, aspects seem to play an important role in aggression with combination of situational factors.</a:t>
            </a:r>
          </a:p>
          <a:p>
            <a:pPr>
              <a:buNone/>
            </a:pPr>
            <a:r>
              <a:rPr lang="en-US" dirty="0">
                <a:solidFill>
                  <a:srgbClr val="FF0000"/>
                </a:solidFill>
              </a:rPr>
              <a:t>   </a:t>
            </a:r>
            <a:r>
              <a:rPr lang="en-US" u="sng" dirty="0">
                <a:solidFill>
                  <a:srgbClr val="FF0000"/>
                </a:solidFill>
              </a:rPr>
              <a:t> Traits as sensitivities to provoking situation:</a:t>
            </a:r>
            <a:r>
              <a:rPr lang="en-US" dirty="0"/>
              <a:t> this model suggest that many aspect of personality function in a threshold-like manner, only when situational factor are strong enough to trigger them do they influence behavior.</a:t>
            </a:r>
          </a:p>
          <a:p>
            <a:pPr>
              <a:buNone/>
            </a:pPr>
            <a:r>
              <a:rPr lang="en-US" dirty="0">
                <a:solidFill>
                  <a:srgbClr val="FF0000"/>
                </a:solidFill>
              </a:rPr>
              <a:t>   </a:t>
            </a:r>
            <a:r>
              <a:rPr lang="en-US" u="sng" dirty="0">
                <a:solidFill>
                  <a:srgbClr val="FF0000"/>
                </a:solidFill>
              </a:rPr>
              <a:t>Traits as sensitivities to various situation: </a:t>
            </a:r>
            <a:r>
              <a:rPr lang="en-US" dirty="0"/>
              <a:t>even weak provocation can stimulate for aggressive reaction.</a:t>
            </a:r>
            <a:endParaRPr lang="en-US"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Text Placeholder 2"/>
          <p:cNvSpPr>
            <a:spLocks noGrp="1"/>
          </p:cNvSpPr>
          <p:nvPr>
            <p:ph type="body" idx="1"/>
          </p:nvPr>
        </p:nvSpPr>
        <p:spPr/>
        <p:txBody>
          <a:bodyPr/>
          <a:lstStyle/>
          <a:p>
            <a:r>
              <a:rPr lang="en-US" u="sng" dirty="0"/>
              <a:t>threshold-like manner</a:t>
            </a:r>
          </a:p>
        </p:txBody>
      </p:sp>
      <p:sp>
        <p:nvSpPr>
          <p:cNvPr id="4" name="Text Placeholder 3"/>
          <p:cNvSpPr>
            <a:spLocks noGrp="1"/>
          </p:cNvSpPr>
          <p:nvPr>
            <p:ph type="body" sz="half" idx="3"/>
          </p:nvPr>
        </p:nvSpPr>
        <p:spPr/>
        <p:txBody>
          <a:bodyPr>
            <a:normAutofit/>
          </a:bodyPr>
          <a:lstStyle/>
          <a:p>
            <a:r>
              <a:rPr lang="en-US" dirty="0"/>
              <a:t>      </a:t>
            </a:r>
            <a:r>
              <a:rPr lang="en-US" u="sng" dirty="0"/>
              <a:t>weak provocation </a:t>
            </a:r>
          </a:p>
        </p:txBody>
      </p:sp>
      <p:pic>
        <p:nvPicPr>
          <p:cNvPr id="10" name="Content Placeholder 9" descr="3077972505_e970d9a1bf.jpg"/>
          <p:cNvPicPr>
            <a:picLocks noGrp="1" noChangeAspect="1"/>
          </p:cNvPicPr>
          <p:nvPr>
            <p:ph sz="quarter" idx="4"/>
          </p:nvPr>
        </p:nvPicPr>
        <p:blipFill>
          <a:blip r:embed="rId2"/>
          <a:stretch>
            <a:fillRect/>
          </a:stretch>
        </p:blipFill>
        <p:spPr>
          <a:xfrm>
            <a:off x="4876800" y="2590800"/>
            <a:ext cx="3886200" cy="4038600"/>
          </a:xfrm>
        </p:spPr>
      </p:pic>
      <p:pic>
        <p:nvPicPr>
          <p:cNvPr id="9" name="Content Placeholder 8" descr="frustration1.jpg"/>
          <p:cNvPicPr>
            <a:picLocks noGrp="1" noChangeAspect="1"/>
          </p:cNvPicPr>
          <p:nvPr>
            <p:ph sz="quarter" idx="2"/>
          </p:nvPr>
        </p:nvPicPr>
        <p:blipFill>
          <a:blip r:embed="rId3"/>
          <a:stretch>
            <a:fillRect/>
          </a:stretch>
        </p:blipFill>
        <p:spPr>
          <a:xfrm>
            <a:off x="457200" y="2514600"/>
            <a:ext cx="3886200" cy="4191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 Conti,,,,,,,,,,,,</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u="sng" dirty="0">
                <a:solidFill>
                  <a:srgbClr val="FF0000"/>
                </a:solidFill>
              </a:rPr>
              <a:t>Personality type A: </a:t>
            </a:r>
            <a:r>
              <a:rPr lang="en-US" dirty="0"/>
              <a:t>type A behavior pattern describe as extremely competitive, always in hurry, especially irritable and aggressive. (direct react)</a:t>
            </a:r>
          </a:p>
          <a:p>
            <a:pPr>
              <a:buNone/>
            </a:pPr>
            <a:r>
              <a:rPr lang="en-US" dirty="0"/>
              <a:t>   they play an </a:t>
            </a:r>
            <a:r>
              <a:rPr lang="en-US" u="sng" dirty="0"/>
              <a:t>Hostile aggression </a:t>
            </a:r>
            <a:r>
              <a:rPr lang="en-US" dirty="0"/>
              <a:t>in which the prime objective is inflicting some kind of harm on victim.</a:t>
            </a:r>
          </a:p>
          <a:p>
            <a:pPr>
              <a:buNone/>
            </a:pPr>
            <a:r>
              <a:rPr lang="en-US" dirty="0"/>
              <a:t>   </a:t>
            </a:r>
            <a:r>
              <a:rPr lang="en-US" u="sng" dirty="0">
                <a:solidFill>
                  <a:srgbClr val="FF0000"/>
                </a:solidFill>
              </a:rPr>
              <a:t>Personality type B: </a:t>
            </a:r>
            <a:r>
              <a:rPr lang="en-US" dirty="0"/>
              <a:t>opposite end of type A is type B are not highly competitive, but more relaxed, not always fighting the clock, and who do remain calm even in the face of strong provocation.</a:t>
            </a:r>
          </a:p>
          <a:p>
            <a:pPr>
              <a:buNone/>
            </a:pPr>
            <a:r>
              <a:rPr lang="en-US" dirty="0"/>
              <a:t>    they play an </a:t>
            </a:r>
            <a:r>
              <a:rPr lang="en-US" u="sng" dirty="0"/>
              <a:t>instrumental aggression </a:t>
            </a:r>
            <a:r>
              <a:rPr lang="en-US" dirty="0"/>
              <a:t>primarily to attend other goals aside from harming the victim. such action as child abuse so spouse abuse. (indirect react)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1143000"/>
          </a:xfrm>
        </p:spPr>
        <p:txBody>
          <a:bodyPr/>
          <a:lstStyle/>
          <a:p>
            <a:r>
              <a:rPr lang="en-US" dirty="0">
                <a:solidFill>
                  <a:srgbClr val="FF0000"/>
                </a:solidFill>
              </a:rPr>
              <a:t>      </a:t>
            </a:r>
            <a:r>
              <a:rPr lang="en-US" u="sng" dirty="0">
                <a:solidFill>
                  <a:srgbClr val="FF0000"/>
                </a:solidFill>
              </a:rPr>
              <a:t>Personality type A and B</a:t>
            </a:r>
            <a:endParaRPr lang="en-US" u="sng" dirty="0"/>
          </a:p>
        </p:txBody>
      </p:sp>
      <p:sp>
        <p:nvSpPr>
          <p:cNvPr id="3" name="Text Placeholder 2"/>
          <p:cNvSpPr>
            <a:spLocks noGrp="1"/>
          </p:cNvSpPr>
          <p:nvPr>
            <p:ph type="body" idx="1"/>
          </p:nvPr>
        </p:nvSpPr>
        <p:spPr/>
        <p:txBody>
          <a:bodyPr/>
          <a:lstStyle/>
          <a:p>
            <a:r>
              <a:rPr lang="en-US" u="sng" dirty="0"/>
              <a:t>Type A Hostile aggression</a:t>
            </a:r>
            <a:endParaRPr lang="en-US" dirty="0"/>
          </a:p>
        </p:txBody>
      </p:sp>
      <p:sp>
        <p:nvSpPr>
          <p:cNvPr id="4" name="Text Placeholder 3"/>
          <p:cNvSpPr>
            <a:spLocks noGrp="1"/>
          </p:cNvSpPr>
          <p:nvPr>
            <p:ph type="body" sz="half" idx="3"/>
          </p:nvPr>
        </p:nvSpPr>
        <p:spPr/>
        <p:txBody>
          <a:bodyPr/>
          <a:lstStyle/>
          <a:p>
            <a:r>
              <a:rPr lang="en-US" u="sng" dirty="0"/>
              <a:t> B instrumental aggression</a:t>
            </a:r>
            <a:endParaRPr lang="en-US" dirty="0"/>
          </a:p>
        </p:txBody>
      </p:sp>
      <p:pic>
        <p:nvPicPr>
          <p:cNvPr id="16" name="Content Placeholder 15" descr="combatbullyingportrait.jpg"/>
          <p:cNvPicPr>
            <a:picLocks noGrp="1" noChangeAspect="1"/>
          </p:cNvPicPr>
          <p:nvPr>
            <p:ph sz="quarter" idx="2"/>
          </p:nvPr>
        </p:nvPicPr>
        <p:blipFill>
          <a:blip r:embed="rId2"/>
          <a:stretch>
            <a:fillRect/>
          </a:stretch>
        </p:blipFill>
        <p:spPr>
          <a:xfrm>
            <a:off x="457201" y="2542380"/>
            <a:ext cx="3733800" cy="4010819"/>
          </a:xfrm>
        </p:spPr>
      </p:pic>
      <p:pic>
        <p:nvPicPr>
          <p:cNvPr id="15" name="Content Placeholder 7" descr="images.jpg"/>
          <p:cNvPicPr>
            <a:picLocks noGrp="1" noChangeAspect="1"/>
          </p:cNvPicPr>
          <p:nvPr>
            <p:ph sz="quarter" idx="4"/>
          </p:nvPr>
        </p:nvPicPr>
        <p:blipFill>
          <a:blip r:embed="rId3"/>
          <a:stretch>
            <a:fillRect/>
          </a:stretch>
        </p:blipFill>
        <p:spPr>
          <a:xfrm>
            <a:off x="4648200" y="2590800"/>
            <a:ext cx="3962400" cy="3962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Content Placeholder 2"/>
          <p:cNvSpPr>
            <a:spLocks noGrp="1"/>
          </p:cNvSpPr>
          <p:nvPr>
            <p:ph idx="1"/>
          </p:nvPr>
        </p:nvSpPr>
        <p:spPr/>
        <p:txBody>
          <a:bodyPr/>
          <a:lstStyle/>
          <a:p>
            <a:pPr>
              <a:buNone/>
            </a:pPr>
            <a:r>
              <a:rPr lang="en-US" dirty="0"/>
              <a:t>   </a:t>
            </a:r>
            <a:r>
              <a:rPr lang="en-US" u="sng" dirty="0">
                <a:solidFill>
                  <a:srgbClr val="FF0000"/>
                </a:solidFill>
              </a:rPr>
              <a:t>Traits of narcissism/ego threats: </a:t>
            </a:r>
            <a:r>
              <a:rPr lang="en-US" dirty="0"/>
              <a:t>this traits refer to have excessive self-love, for holding an over inflated view of ones own virtues or accomplishment. these people highly in narcissism like , </a:t>
            </a:r>
          </a:p>
          <a:p>
            <a:pPr>
              <a:buNone/>
            </a:pPr>
            <a:r>
              <a:rPr lang="en-US" dirty="0"/>
              <a:t>   I am more capable, then other peoples. </a:t>
            </a:r>
          </a:p>
          <a:p>
            <a:pPr>
              <a:buNone/>
            </a:pPr>
            <a:r>
              <a:rPr lang="en-US" dirty="0"/>
              <a:t>   They may react strongly even very  mild provocation or mild critical comments, because they believe that they are much better then other peoples.</a:t>
            </a:r>
          </a:p>
          <a:p>
            <a:pPr>
              <a:buNone/>
            </a:pP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Content Placeholder 2"/>
          <p:cNvSpPr>
            <a:spLocks noGrp="1"/>
          </p:cNvSpPr>
          <p:nvPr>
            <p:ph idx="1"/>
          </p:nvPr>
        </p:nvSpPr>
        <p:spPr/>
        <p:txBody>
          <a:bodyPr/>
          <a:lstStyle/>
          <a:p>
            <a:pPr>
              <a:buNone/>
            </a:pPr>
            <a:r>
              <a:rPr lang="en-US" dirty="0"/>
              <a:t>   </a:t>
            </a:r>
            <a:r>
              <a:rPr lang="en-US" u="sng" dirty="0">
                <a:solidFill>
                  <a:srgbClr val="FF0000"/>
                </a:solidFill>
              </a:rPr>
              <a:t>Traits of Sensation seeking: </a:t>
            </a:r>
            <a:r>
              <a:rPr lang="en-US" dirty="0"/>
              <a:t>this type of personalities gets bored easily, seeks lots of new experiences especially exciting ones with an element of risk,</a:t>
            </a:r>
            <a:r>
              <a:rPr lang="en-US" dirty="0">
                <a:solidFill>
                  <a:srgbClr val="FF0000"/>
                </a:solidFill>
              </a:rPr>
              <a:t> </a:t>
            </a:r>
            <a:r>
              <a:rPr lang="en-US" dirty="0"/>
              <a:t>and general uninhabited, likely to impulsivity. Such people are prone to be more aggressive then others.</a:t>
            </a:r>
          </a:p>
          <a:p>
            <a:pPr>
              <a:buNone/>
            </a:pPr>
            <a:r>
              <a:rPr lang="en-US" dirty="0"/>
              <a:t>    their Emotions are easily aroused and have lower level threshold for becoming aggressive, and lead to hostile thoughts. </a:t>
            </a:r>
            <a:endParaRPr lang="en-US" u="sng"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t>exciting ones with an element of risk</a:t>
            </a:r>
          </a:p>
        </p:txBody>
      </p:sp>
      <p:pic>
        <p:nvPicPr>
          <p:cNvPr id="4" name="Content Placeholder 3" descr="101005171036-large.jpg"/>
          <p:cNvPicPr>
            <a:picLocks noGrp="1" noChangeAspect="1"/>
          </p:cNvPicPr>
          <p:nvPr>
            <p:ph idx="1"/>
          </p:nvPr>
        </p:nvPicPr>
        <p:blipFill>
          <a:blip r:embed="rId2"/>
          <a:stretch>
            <a:fillRect/>
          </a:stretch>
        </p:blipFill>
        <p:spPr>
          <a:xfrm>
            <a:off x="533400" y="2286000"/>
            <a:ext cx="8153400" cy="4114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Content Placeholder 2"/>
          <p:cNvSpPr>
            <a:spLocks noGrp="1"/>
          </p:cNvSpPr>
          <p:nvPr>
            <p:ph idx="1"/>
          </p:nvPr>
        </p:nvSpPr>
        <p:spPr>
          <a:xfrm>
            <a:off x="457200" y="1935480"/>
            <a:ext cx="8458200" cy="4617720"/>
          </a:xfrm>
        </p:spPr>
        <p:txBody>
          <a:bodyPr/>
          <a:lstStyle/>
          <a:p>
            <a:pPr>
              <a:buNone/>
            </a:pPr>
            <a:r>
              <a:rPr lang="en-US" dirty="0"/>
              <a:t>   </a:t>
            </a:r>
            <a:r>
              <a:rPr lang="en-US" u="sng" dirty="0">
                <a:solidFill>
                  <a:srgbClr val="FF0000"/>
                </a:solidFill>
              </a:rPr>
              <a:t>Gender difference in aggression: </a:t>
            </a:r>
          </a:p>
          <a:p>
            <a:pPr>
              <a:buNone/>
            </a:pPr>
            <a:r>
              <a:rPr lang="en-US" dirty="0">
                <a:solidFill>
                  <a:srgbClr val="FF0000"/>
                </a:solidFill>
              </a:rPr>
              <a:t>   </a:t>
            </a:r>
            <a:r>
              <a:rPr lang="en-US" u="sng" dirty="0">
                <a:solidFill>
                  <a:srgbClr val="FF0000"/>
                </a:solidFill>
              </a:rPr>
              <a:t>Males report </a:t>
            </a:r>
            <a:r>
              <a:rPr lang="en-US" dirty="0"/>
              <a:t>a high incidence of many aggressive behavior then do female. Males are more likely to engage in various forms of direct aggression like,,,, physical assaults, shouting, making insulting remarks. </a:t>
            </a:r>
          </a:p>
          <a:p>
            <a:pPr>
              <a:buNone/>
            </a:pPr>
            <a:r>
              <a:rPr lang="en-US" dirty="0"/>
              <a:t>   </a:t>
            </a:r>
            <a:r>
              <a:rPr lang="en-US" u="sng" dirty="0">
                <a:solidFill>
                  <a:srgbClr val="FF0000"/>
                </a:solidFill>
              </a:rPr>
              <a:t>Females in contrast </a:t>
            </a:r>
            <a:r>
              <a:rPr lang="en-US" dirty="0"/>
              <a:t>involve in indirect aggression like,,,,</a:t>
            </a:r>
          </a:p>
          <a:p>
            <a:pPr>
              <a:buNone/>
            </a:pPr>
            <a:r>
              <a:rPr lang="en-US" dirty="0"/>
              <a:t>    spreading vicious rumors, gossiping behind person back, making up stories to get them in trouble.</a:t>
            </a:r>
          </a:p>
          <a:p>
            <a:pPr>
              <a:buNone/>
            </a:pP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Perspective on Aggression</a:t>
            </a:r>
            <a:endParaRPr lang="en-US" dirty="0"/>
          </a:p>
        </p:txBody>
      </p:sp>
      <p:sp>
        <p:nvSpPr>
          <p:cNvPr id="3" name="Content Placeholder 2"/>
          <p:cNvSpPr>
            <a:spLocks noGrp="1"/>
          </p:cNvSpPr>
          <p:nvPr>
            <p:ph idx="1"/>
          </p:nvPr>
        </p:nvSpPr>
        <p:spPr/>
        <p:txBody>
          <a:bodyPr/>
          <a:lstStyle/>
          <a:p>
            <a:pPr>
              <a:buNone/>
            </a:pPr>
            <a:r>
              <a:rPr lang="en-US" dirty="0"/>
              <a:t>   </a:t>
            </a:r>
            <a:r>
              <a:rPr lang="en-US" dirty="0">
                <a:solidFill>
                  <a:srgbClr val="FF0000"/>
                </a:solidFill>
              </a:rPr>
              <a:t>Driven theories:</a:t>
            </a:r>
            <a:r>
              <a:rPr lang="en-US" dirty="0"/>
              <a:t>(Berkowitz 1984 ; 1989) these theorist propose that External conditions especially Frustration aroused is strong motive to harm others. they propose    </a:t>
            </a:r>
            <a:r>
              <a:rPr lang="en-US" u="sng" dirty="0"/>
              <a:t>Frustration – aggression hypotheses.</a:t>
            </a:r>
          </a:p>
          <a:p>
            <a:pPr>
              <a:buNone/>
            </a:pPr>
            <a:r>
              <a:rPr lang="en-US" dirty="0"/>
              <a:t>   but Social Psychologist have largely rejected this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Gender difference in aggression</a:t>
            </a:r>
            <a:endParaRPr lang="en-US" dirty="0"/>
          </a:p>
        </p:txBody>
      </p:sp>
      <p:sp>
        <p:nvSpPr>
          <p:cNvPr id="3" name="Text Placeholder 2"/>
          <p:cNvSpPr>
            <a:spLocks noGrp="1"/>
          </p:cNvSpPr>
          <p:nvPr>
            <p:ph type="body" idx="1"/>
          </p:nvPr>
        </p:nvSpPr>
        <p:spPr/>
        <p:txBody>
          <a:bodyPr/>
          <a:lstStyle/>
          <a:p>
            <a:r>
              <a:rPr lang="en-US" u="sng" dirty="0">
                <a:solidFill>
                  <a:srgbClr val="FF0000"/>
                </a:solidFill>
              </a:rPr>
              <a:t>Males report direct aggression</a:t>
            </a:r>
            <a:endParaRPr lang="en-US" dirty="0"/>
          </a:p>
        </p:txBody>
      </p:sp>
      <p:sp>
        <p:nvSpPr>
          <p:cNvPr id="4" name="Text Placeholder 3"/>
          <p:cNvSpPr>
            <a:spLocks noGrp="1"/>
          </p:cNvSpPr>
          <p:nvPr>
            <p:ph type="body" sz="half" idx="3"/>
          </p:nvPr>
        </p:nvSpPr>
        <p:spPr/>
        <p:txBody>
          <a:bodyPr>
            <a:normAutofit fontScale="92500" lnSpcReduction="10000"/>
          </a:bodyPr>
          <a:lstStyle/>
          <a:p>
            <a:r>
              <a:rPr lang="en-US" u="sng" dirty="0">
                <a:solidFill>
                  <a:srgbClr val="FF0000"/>
                </a:solidFill>
              </a:rPr>
              <a:t>Females involve in indirect aggression</a:t>
            </a:r>
          </a:p>
        </p:txBody>
      </p:sp>
      <p:pic>
        <p:nvPicPr>
          <p:cNvPr id="8" name="Content Placeholder 7" descr="64812825.jpg"/>
          <p:cNvPicPr>
            <a:picLocks noGrp="1" noChangeAspect="1"/>
          </p:cNvPicPr>
          <p:nvPr>
            <p:ph sz="quarter" idx="2"/>
          </p:nvPr>
        </p:nvPicPr>
        <p:blipFill>
          <a:blip r:embed="rId2"/>
          <a:stretch>
            <a:fillRect/>
          </a:stretch>
        </p:blipFill>
        <p:spPr>
          <a:xfrm>
            <a:off x="304800" y="2667000"/>
            <a:ext cx="3962400" cy="3962400"/>
          </a:xfrm>
        </p:spPr>
      </p:pic>
      <p:pic>
        <p:nvPicPr>
          <p:cNvPr id="7" name="Content Placeholder 6" descr="11.jpg"/>
          <p:cNvPicPr>
            <a:picLocks noGrp="1" noChangeAspect="1"/>
          </p:cNvPicPr>
          <p:nvPr>
            <p:ph sz="quarter" idx="4"/>
          </p:nvPr>
        </p:nvPicPr>
        <p:blipFill>
          <a:blip r:embed="rId3"/>
          <a:stretch>
            <a:fillRect/>
          </a:stretch>
        </p:blipFill>
        <p:spPr>
          <a:xfrm>
            <a:off x="4724401" y="2590800"/>
            <a:ext cx="4038600" cy="39624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u="sng" dirty="0"/>
              <a:t>5-Situational determination of Aggression</a:t>
            </a:r>
          </a:p>
        </p:txBody>
      </p:sp>
      <p:sp>
        <p:nvSpPr>
          <p:cNvPr id="3" name="Content Placeholder 2"/>
          <p:cNvSpPr>
            <a:spLocks noGrp="1"/>
          </p:cNvSpPr>
          <p:nvPr>
            <p:ph idx="1"/>
          </p:nvPr>
        </p:nvSpPr>
        <p:spPr/>
        <p:txBody>
          <a:bodyPr>
            <a:normAutofit fontScale="92500"/>
          </a:bodyPr>
          <a:lstStyle/>
          <a:p>
            <a:pPr>
              <a:buNone/>
            </a:pPr>
            <a:r>
              <a:rPr lang="en-US" dirty="0"/>
              <a:t>   Aggression strongly influence by social and personality factors but situational is also important that in which in accurse , like,,,, heat and alcohol effects.</a:t>
            </a:r>
          </a:p>
          <a:p>
            <a:pPr>
              <a:buNone/>
            </a:pPr>
            <a:r>
              <a:rPr lang="en-US" dirty="0"/>
              <a:t>   </a:t>
            </a:r>
            <a:r>
              <a:rPr lang="en-US" u="sng" dirty="0">
                <a:solidFill>
                  <a:srgbClr val="FF0000"/>
                </a:solidFill>
              </a:rPr>
              <a:t>Heat increase aggression: </a:t>
            </a:r>
            <a:r>
              <a:rPr lang="en-US" dirty="0"/>
              <a:t>on the bases of careful researches it is proved but only up to a point, boned some level, because temperature  rise fatigue and uncomfortable condition that prone aggression.</a:t>
            </a:r>
          </a:p>
          <a:p>
            <a:pPr>
              <a:buNone/>
            </a:pPr>
            <a:r>
              <a:rPr lang="en-US" dirty="0"/>
              <a:t>    </a:t>
            </a:r>
            <a:r>
              <a:rPr lang="en-US" u="sng" dirty="0">
                <a:solidFill>
                  <a:srgbClr val="FF0000"/>
                </a:solidFill>
              </a:rPr>
              <a:t>Alcohol lower the threshold: </a:t>
            </a:r>
            <a:r>
              <a:rPr lang="en-US" dirty="0"/>
              <a:t>for responding aggressively to provocation, alcohol impairs cognitive functioning for higher order such as evaluation of stimuli, memory, intentions and other behaviors including aggression.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a:t>Situational  Aggression</a:t>
            </a:r>
            <a:endParaRPr lang="en-US" dirty="0"/>
          </a:p>
        </p:txBody>
      </p:sp>
      <p:sp>
        <p:nvSpPr>
          <p:cNvPr id="3" name="Text Placeholder 2"/>
          <p:cNvSpPr>
            <a:spLocks noGrp="1"/>
          </p:cNvSpPr>
          <p:nvPr>
            <p:ph type="body" idx="1"/>
          </p:nvPr>
        </p:nvSpPr>
        <p:spPr>
          <a:xfrm>
            <a:off x="457200" y="1828800"/>
            <a:ext cx="4040188" cy="659352"/>
          </a:xfrm>
        </p:spPr>
        <p:txBody>
          <a:bodyPr/>
          <a:lstStyle/>
          <a:p>
            <a:r>
              <a:rPr lang="en-US" u="sng" dirty="0"/>
              <a:t>Heat and aggression</a:t>
            </a:r>
          </a:p>
        </p:txBody>
      </p:sp>
      <p:sp>
        <p:nvSpPr>
          <p:cNvPr id="4" name="Text Placeholder 3"/>
          <p:cNvSpPr>
            <a:spLocks noGrp="1"/>
          </p:cNvSpPr>
          <p:nvPr>
            <p:ph type="body" sz="half" idx="3"/>
          </p:nvPr>
        </p:nvSpPr>
        <p:spPr/>
        <p:txBody>
          <a:bodyPr/>
          <a:lstStyle/>
          <a:p>
            <a:r>
              <a:rPr lang="en-US" u="sng" dirty="0"/>
              <a:t>Alcohol and aggression</a:t>
            </a:r>
          </a:p>
        </p:txBody>
      </p:sp>
      <p:pic>
        <p:nvPicPr>
          <p:cNvPr id="7" name="Content Placeholder 6" descr="heat-waves-climate-change-violence_17613_600x450.jpg"/>
          <p:cNvPicPr>
            <a:picLocks noGrp="1" noChangeAspect="1"/>
          </p:cNvPicPr>
          <p:nvPr>
            <p:ph sz="quarter" idx="2"/>
          </p:nvPr>
        </p:nvPicPr>
        <p:blipFill>
          <a:blip r:embed="rId3"/>
          <a:stretch>
            <a:fillRect/>
          </a:stretch>
        </p:blipFill>
        <p:spPr>
          <a:xfrm>
            <a:off x="457200" y="2514600"/>
            <a:ext cx="4040188" cy="3886200"/>
          </a:xfrm>
        </p:spPr>
      </p:pic>
      <p:pic>
        <p:nvPicPr>
          <p:cNvPr id="8" name="Content Placeholder 7" descr="alcool_violence.jpg"/>
          <p:cNvPicPr>
            <a:picLocks noGrp="1" noChangeAspect="1"/>
          </p:cNvPicPr>
          <p:nvPr>
            <p:ph sz="quarter" idx="4"/>
          </p:nvPr>
        </p:nvPicPr>
        <p:blipFill>
          <a:blip r:embed="rId4"/>
          <a:stretch>
            <a:fillRect/>
          </a:stretch>
        </p:blipFill>
        <p:spPr>
          <a:xfrm>
            <a:off x="4724400" y="2514600"/>
            <a:ext cx="3733800" cy="39624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6-Workplace Aggression</a:t>
            </a:r>
          </a:p>
        </p:txBody>
      </p:sp>
      <p:sp>
        <p:nvSpPr>
          <p:cNvPr id="3" name="Content Placeholder 2"/>
          <p:cNvSpPr>
            <a:spLocks noGrp="1"/>
          </p:cNvSpPr>
          <p:nvPr>
            <p:ph idx="1"/>
          </p:nvPr>
        </p:nvSpPr>
        <p:spPr/>
        <p:txBody>
          <a:bodyPr>
            <a:normAutofit fontScale="92500"/>
          </a:bodyPr>
          <a:lstStyle/>
          <a:p>
            <a:pPr>
              <a:buNone/>
            </a:pPr>
            <a:r>
              <a:rPr lang="en-US" dirty="0"/>
              <a:t>   Workplace aggression is any form of behavior through which individual seek to harm other in their work place.</a:t>
            </a:r>
          </a:p>
          <a:p>
            <a:pPr>
              <a:buNone/>
            </a:pPr>
            <a:r>
              <a:rPr lang="en-US" dirty="0"/>
              <a:t>    Three types of expressions of hostile behaviors that are primarily verbal or symbolic in nature.</a:t>
            </a:r>
          </a:p>
          <a:p>
            <a:pPr>
              <a:buNone/>
            </a:pPr>
            <a:r>
              <a:rPr lang="en-US" dirty="0"/>
              <a:t>    </a:t>
            </a:r>
            <a:r>
              <a:rPr lang="en-US" u="sng" dirty="0">
                <a:solidFill>
                  <a:srgbClr val="FF0000"/>
                </a:solidFill>
              </a:rPr>
              <a:t>1- Obstructionism:</a:t>
            </a:r>
            <a:r>
              <a:rPr lang="en-US" dirty="0"/>
              <a:t> create obstruct to transmit important and needed information, interfere in activates. </a:t>
            </a:r>
          </a:p>
          <a:p>
            <a:pPr>
              <a:buNone/>
            </a:pPr>
            <a:r>
              <a:rPr lang="en-US" dirty="0"/>
              <a:t>    </a:t>
            </a:r>
            <a:r>
              <a:rPr lang="en-US" u="sng" dirty="0">
                <a:solidFill>
                  <a:srgbClr val="FF0000"/>
                </a:solidFill>
              </a:rPr>
              <a:t>2- Incivility: </a:t>
            </a:r>
            <a:r>
              <a:rPr lang="en-US" dirty="0"/>
              <a:t>violation of workplace norms for mutual respect, like sending rude E-mail, excluding from meetings, give hostile look, or stares, addressing inappropriate or unprofessionally.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Content Placeholder 2"/>
          <p:cNvSpPr>
            <a:spLocks noGrp="1"/>
          </p:cNvSpPr>
          <p:nvPr>
            <p:ph idx="1"/>
          </p:nvPr>
        </p:nvSpPr>
        <p:spPr/>
        <p:txBody>
          <a:bodyPr>
            <a:normAutofit fontScale="92500"/>
          </a:bodyPr>
          <a:lstStyle/>
          <a:p>
            <a:pPr>
              <a:buNone/>
            </a:pPr>
            <a:r>
              <a:rPr lang="en-US" dirty="0"/>
              <a:t>   </a:t>
            </a:r>
            <a:r>
              <a:rPr lang="en-US" u="sng" dirty="0">
                <a:solidFill>
                  <a:srgbClr val="FF0000"/>
                </a:solidFill>
              </a:rPr>
              <a:t>3- Overt aggressive: </a:t>
            </a:r>
            <a:r>
              <a:rPr lang="en-US" dirty="0"/>
              <a:t>in which employees attack other employees or their bosses. </a:t>
            </a:r>
          </a:p>
          <a:p>
            <a:pPr>
              <a:buNone/>
            </a:pPr>
            <a:r>
              <a:rPr lang="en-US" dirty="0"/>
              <a:t>    included physical assault, theft, or destruction of property, threats of physical violence at workplace . </a:t>
            </a:r>
          </a:p>
          <a:p>
            <a:pPr>
              <a:buNone/>
            </a:pPr>
            <a:r>
              <a:rPr lang="en-US" dirty="0"/>
              <a:t>    high risk profession such as ,,, taxi drivers, or police.</a:t>
            </a:r>
          </a:p>
          <a:p>
            <a:pPr>
              <a:buNone/>
            </a:pPr>
            <a:r>
              <a:rPr lang="en-US" dirty="0"/>
              <a:t>    </a:t>
            </a:r>
            <a:r>
              <a:rPr lang="en-US" u="sng" dirty="0">
                <a:solidFill>
                  <a:srgbClr val="FF0000"/>
                </a:solidFill>
              </a:rPr>
              <a:t>4-Abusive Supervision: </a:t>
            </a:r>
            <a:r>
              <a:rPr lang="en-US" dirty="0"/>
              <a:t>teacher/senior who frequently shouted at you and others subordinates ,always seem to be in an irritable mood and evaluate you work in a totally unpredictable and unfair manners. this specific type of aggression is known as an aggressive supervision, damage not only employee but whole organization as well.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Workplace Aggression</a:t>
            </a:r>
          </a:p>
        </p:txBody>
      </p:sp>
      <p:sp>
        <p:nvSpPr>
          <p:cNvPr id="3" name="Text Placeholder 2"/>
          <p:cNvSpPr>
            <a:spLocks noGrp="1"/>
          </p:cNvSpPr>
          <p:nvPr>
            <p:ph type="body" idx="1"/>
          </p:nvPr>
        </p:nvSpPr>
        <p:spPr/>
        <p:txBody>
          <a:bodyPr/>
          <a:lstStyle/>
          <a:p>
            <a:r>
              <a:rPr lang="en-US" u="sng" dirty="0"/>
              <a:t>React unprofessionally</a:t>
            </a:r>
            <a:r>
              <a:rPr lang="en-US" dirty="0"/>
              <a:t>.</a:t>
            </a:r>
          </a:p>
        </p:txBody>
      </p:sp>
      <p:sp>
        <p:nvSpPr>
          <p:cNvPr id="4" name="Text Placeholder 3"/>
          <p:cNvSpPr>
            <a:spLocks noGrp="1"/>
          </p:cNvSpPr>
          <p:nvPr>
            <p:ph type="body" sz="half" idx="3"/>
          </p:nvPr>
        </p:nvSpPr>
        <p:spPr/>
        <p:txBody>
          <a:bodyPr/>
          <a:lstStyle/>
          <a:p>
            <a:r>
              <a:rPr lang="en-US" u="sng" dirty="0"/>
              <a:t>attack other employees</a:t>
            </a:r>
            <a:r>
              <a:rPr lang="en-US" dirty="0"/>
              <a:t>.</a:t>
            </a:r>
          </a:p>
        </p:txBody>
      </p:sp>
      <p:pic>
        <p:nvPicPr>
          <p:cNvPr id="8" name="Content Placeholder 7" descr="Satellite.gif"/>
          <p:cNvPicPr>
            <a:picLocks noGrp="1" noChangeAspect="1"/>
          </p:cNvPicPr>
          <p:nvPr>
            <p:ph sz="quarter" idx="2"/>
          </p:nvPr>
        </p:nvPicPr>
        <p:blipFill>
          <a:blip r:embed="rId2"/>
          <a:stretch>
            <a:fillRect/>
          </a:stretch>
        </p:blipFill>
        <p:spPr>
          <a:xfrm>
            <a:off x="304800" y="2590800"/>
            <a:ext cx="4192588" cy="3429000"/>
          </a:xfrm>
        </p:spPr>
      </p:pic>
      <p:pic>
        <p:nvPicPr>
          <p:cNvPr id="7" name="Content Placeholder 6" descr="64812825.jpg"/>
          <p:cNvPicPr>
            <a:picLocks noGrp="1" noChangeAspect="1"/>
          </p:cNvPicPr>
          <p:nvPr>
            <p:ph sz="quarter" idx="4"/>
          </p:nvPr>
        </p:nvPicPr>
        <p:blipFill>
          <a:blip r:embed="rId3"/>
          <a:stretch>
            <a:fillRect/>
          </a:stretch>
        </p:blipFill>
        <p:spPr>
          <a:xfrm>
            <a:off x="4724400" y="2590800"/>
            <a:ext cx="4038600" cy="34290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u="sng" dirty="0"/>
              <a:t>Prevention and Control of Aggression</a:t>
            </a:r>
            <a:r>
              <a:rPr lang="en-US" sz="4000" dirty="0">
                <a:solidFill>
                  <a:srgbClr val="FF0000"/>
                </a:solidFill>
              </a:rPr>
              <a:t>(some useful techniques)</a:t>
            </a:r>
          </a:p>
        </p:txBody>
      </p:sp>
      <p:sp>
        <p:nvSpPr>
          <p:cNvPr id="3" name="Content Placeholder 2"/>
          <p:cNvSpPr>
            <a:spLocks noGrp="1"/>
          </p:cNvSpPr>
          <p:nvPr>
            <p:ph idx="1"/>
          </p:nvPr>
        </p:nvSpPr>
        <p:spPr/>
        <p:txBody>
          <a:bodyPr/>
          <a:lstStyle/>
          <a:p>
            <a:r>
              <a:rPr lang="en-US" dirty="0"/>
              <a:t>Punishment:</a:t>
            </a:r>
          </a:p>
          <a:p>
            <a:r>
              <a:rPr lang="en-US" dirty="0"/>
              <a:t>Self-Regulation:</a:t>
            </a:r>
          </a:p>
          <a:p>
            <a:r>
              <a:rPr lang="en-US" dirty="0"/>
              <a:t>Forgiveness:</a:t>
            </a:r>
          </a:p>
          <a:p>
            <a:r>
              <a:rPr lang="en-US" dirty="0"/>
              <a:t>Diversion: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normAutofit fontScale="90000"/>
          </a:bodyPr>
          <a:lstStyle/>
          <a:p>
            <a:r>
              <a:rPr lang="en-US" dirty="0"/>
              <a:t>                 </a:t>
            </a:r>
            <a:br>
              <a:rPr lang="en-US" dirty="0"/>
            </a:br>
            <a:br>
              <a:rPr lang="en-US" dirty="0"/>
            </a:br>
            <a:br>
              <a:rPr lang="en-US" dirty="0"/>
            </a:br>
            <a:r>
              <a:rPr lang="en-US" dirty="0"/>
              <a:t>                    </a:t>
            </a:r>
            <a:r>
              <a:rPr lang="en-US" u="sng" dirty="0"/>
              <a:t>Punishment:</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a:buNone/>
            </a:pPr>
            <a:r>
              <a:rPr lang="en-US" dirty="0"/>
              <a:t>    delivery of aversive consequences is a major technique for reducing aggression people who are engaged in criminal or aggressive behavior receive Punishment</a:t>
            </a:r>
          </a:p>
          <a:p>
            <a:pPr>
              <a:buFont typeface="Wingdings" pitchFamily="2" charset="2"/>
              <a:buChar char="Ø"/>
            </a:pPr>
            <a:r>
              <a:rPr lang="en-US" dirty="0"/>
              <a:t>    large fines</a:t>
            </a:r>
          </a:p>
          <a:p>
            <a:pPr>
              <a:buFont typeface="Wingdings" pitchFamily="2" charset="2"/>
              <a:buChar char="Ø"/>
            </a:pPr>
            <a:r>
              <a:rPr lang="en-US" dirty="0"/>
              <a:t>    Put in prisons, and in some country are placed in</a:t>
            </a:r>
          </a:p>
          <a:p>
            <a:pPr>
              <a:buFont typeface="Wingdings" pitchFamily="2" charset="2"/>
              <a:buChar char="Ø"/>
            </a:pPr>
            <a:r>
              <a:rPr lang="en-US" dirty="0"/>
              <a:t>    solitary confinement</a:t>
            </a:r>
          </a:p>
          <a:p>
            <a:pPr>
              <a:buFont typeface="Wingdings" pitchFamily="2" charset="2"/>
              <a:buChar char="Ø"/>
            </a:pPr>
            <a:r>
              <a:rPr lang="en-US" dirty="0"/>
              <a:t>    physical punishments</a:t>
            </a:r>
          </a:p>
          <a:p>
            <a:pPr>
              <a:buNone/>
            </a:pPr>
            <a:r>
              <a:rPr lang="en-US" dirty="0"/>
              <a:t>     </a:t>
            </a:r>
          </a:p>
          <a:p>
            <a:pPr>
              <a:buNone/>
            </a:pPr>
            <a:r>
              <a:rPr lang="en-US" dirty="0"/>
              <a:t>    there is widespread belief behind punishment that</a:t>
            </a:r>
          </a:p>
          <a:p>
            <a:pPr marL="514350" indent="-514350">
              <a:buFont typeface="+mj-lt"/>
              <a:buAutoNum type="arabicPeriod"/>
            </a:pPr>
            <a:r>
              <a:rPr lang="en-US" dirty="0"/>
              <a:t>    such people deserved punish.</a:t>
            </a:r>
          </a:p>
          <a:p>
            <a:pPr marL="514350" indent="-514350">
              <a:buFont typeface="+mj-lt"/>
              <a:buAutoNum type="arabicPeriod"/>
            </a:pPr>
            <a:r>
              <a:rPr lang="en-US" dirty="0"/>
              <a:t>    deter them or others to be engage again in future.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u="sng" dirty="0"/>
              <a:t>Punishment:</a:t>
            </a:r>
            <a:br>
              <a:rPr lang="en-US" dirty="0"/>
            </a:br>
            <a:endParaRPr lang="en-US" dirty="0"/>
          </a:p>
        </p:txBody>
      </p:sp>
      <p:sp>
        <p:nvSpPr>
          <p:cNvPr id="3" name="Text Placeholder 2"/>
          <p:cNvSpPr>
            <a:spLocks noGrp="1"/>
          </p:cNvSpPr>
          <p:nvPr>
            <p:ph type="body" idx="1"/>
          </p:nvPr>
        </p:nvSpPr>
        <p:spPr/>
        <p:txBody>
          <a:bodyPr/>
          <a:lstStyle/>
          <a:p>
            <a:r>
              <a:rPr lang="en-US" u="sng" dirty="0"/>
              <a:t>Put in prisons, large fines</a:t>
            </a:r>
          </a:p>
        </p:txBody>
      </p:sp>
      <p:sp>
        <p:nvSpPr>
          <p:cNvPr id="4" name="Text Placeholder 3"/>
          <p:cNvSpPr>
            <a:spLocks noGrp="1"/>
          </p:cNvSpPr>
          <p:nvPr>
            <p:ph type="body" sz="half" idx="3"/>
          </p:nvPr>
        </p:nvSpPr>
        <p:spPr/>
        <p:txBody>
          <a:bodyPr>
            <a:normAutofit fontScale="92500" lnSpcReduction="10000"/>
          </a:bodyPr>
          <a:lstStyle/>
          <a:p>
            <a:r>
              <a:rPr lang="en-US" u="sng" dirty="0"/>
              <a:t>criminal or aggressive behavior receive Punishment</a:t>
            </a:r>
          </a:p>
        </p:txBody>
      </p:sp>
      <p:pic>
        <p:nvPicPr>
          <p:cNvPr id="7" name="Content Placeholder 6" descr="handcuffs_2445492b.jpg"/>
          <p:cNvPicPr>
            <a:picLocks noGrp="1" noChangeAspect="1"/>
          </p:cNvPicPr>
          <p:nvPr>
            <p:ph sz="quarter" idx="2"/>
          </p:nvPr>
        </p:nvPicPr>
        <p:blipFill>
          <a:blip r:embed="rId2"/>
          <a:stretch>
            <a:fillRect/>
          </a:stretch>
        </p:blipFill>
        <p:spPr>
          <a:xfrm>
            <a:off x="457200" y="2743200"/>
            <a:ext cx="4040188" cy="3810000"/>
          </a:xfrm>
        </p:spPr>
      </p:pic>
      <p:pic>
        <p:nvPicPr>
          <p:cNvPr id="8" name="Content Placeholder 7" descr="article-new_ehow_images_a02_6i_9v_search-someone-prison-800x800.jpg"/>
          <p:cNvPicPr>
            <a:picLocks noGrp="1" noChangeAspect="1"/>
          </p:cNvPicPr>
          <p:nvPr>
            <p:ph sz="quarter" idx="4"/>
          </p:nvPr>
        </p:nvPicPr>
        <p:blipFill>
          <a:blip r:embed="rId3"/>
          <a:stretch>
            <a:fillRect/>
          </a:stretch>
        </p:blipFill>
        <p:spPr>
          <a:xfrm>
            <a:off x="4876800" y="2743200"/>
            <a:ext cx="3810000" cy="38100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u="sng" dirty="0"/>
              <a:t>Self-Regulation:</a:t>
            </a:r>
            <a:br>
              <a:rPr lang="en-US" u="sng" dirty="0"/>
            </a:br>
            <a:endParaRPr lang="en-US" u="sng"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a:buNone/>
            </a:pPr>
            <a:r>
              <a:rPr lang="en-US" dirty="0"/>
              <a:t>    </a:t>
            </a:r>
          </a:p>
          <a:p>
            <a:pPr>
              <a:buNone/>
            </a:pPr>
            <a:r>
              <a:rPr lang="en-US" dirty="0"/>
              <a:t>    Self regulation required a lots of cognitive efforts, human beings have strong tendencies to aggress against others can yield beneficial outcomes, on the other hand living in a human society often required resist aggressive behavior.</a:t>
            </a:r>
          </a:p>
          <a:p>
            <a:pPr>
              <a:buNone/>
            </a:pPr>
            <a:r>
              <a:rPr lang="en-US" dirty="0"/>
              <a:t>    when individual have positive attitudes towards regulating their emotions they may be able to restrain aggression almost effortlessly.</a:t>
            </a:r>
          </a:p>
          <a:p>
            <a:pPr>
              <a:buNone/>
            </a:pPr>
            <a:r>
              <a:rPr lang="en-US" dirty="0"/>
              <a:t>    self-regulation is actually works like internal Mechanism.</a:t>
            </a:r>
          </a:p>
          <a:p>
            <a:pPr>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Perspective on Aggression</a:t>
            </a:r>
            <a:endParaRPr lang="en-US" dirty="0"/>
          </a:p>
        </p:txBody>
      </p:sp>
      <p:sp>
        <p:nvSpPr>
          <p:cNvPr id="3" name="Content Placeholder 2"/>
          <p:cNvSpPr>
            <a:spLocks noGrp="1"/>
          </p:cNvSpPr>
          <p:nvPr>
            <p:ph idx="1"/>
          </p:nvPr>
        </p:nvSpPr>
        <p:spPr/>
        <p:txBody>
          <a:bodyPr/>
          <a:lstStyle/>
          <a:p>
            <a:pPr>
              <a:buNone/>
            </a:pPr>
            <a:r>
              <a:rPr lang="en-US" dirty="0"/>
              <a:t>  </a:t>
            </a:r>
            <a:r>
              <a:rPr lang="en-US" dirty="0">
                <a:solidFill>
                  <a:srgbClr val="FF0000"/>
                </a:solidFill>
              </a:rPr>
              <a:t>Social learning Perspective : </a:t>
            </a:r>
            <a:r>
              <a:rPr lang="en-US" dirty="0"/>
              <a:t>(Anderson, Bushman 1994 ; 2002) this is modern theory of aggression with reasonable ideas that human beings are not born with a large array of aggressive responses at their disposal. Rather they must acquire these in the much the same way that they acquire other complex forms of social behavior: through direct experience or by observing the behavior of others LIKE,,,,,,,,,,,</a:t>
            </a:r>
          </a:p>
          <a:p>
            <a:pPr>
              <a:buFont typeface="Arial" pitchFamily="34" charset="0"/>
              <a:buChar char="•"/>
            </a:pPr>
            <a:r>
              <a:rPr lang="en-US" dirty="0"/>
              <a:t>Social models-live people or characters on television</a:t>
            </a:r>
          </a:p>
          <a:p>
            <a:pPr>
              <a:buFont typeface="Arial" pitchFamily="34" charset="0"/>
              <a:buChar char="•"/>
            </a:pPr>
            <a:r>
              <a:rPr lang="en-US" dirty="0"/>
              <a:t>Movies or even in video games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rmAutofit fontScale="90000"/>
          </a:bodyPr>
          <a:lstStyle/>
          <a:p>
            <a:r>
              <a:rPr lang="en-US" dirty="0"/>
              <a:t>                 </a:t>
            </a:r>
            <a:r>
              <a:rPr lang="en-US" u="sng" dirty="0"/>
              <a:t>Self-Regulation:</a:t>
            </a:r>
            <a:br>
              <a:rPr lang="en-US" u="sng" dirty="0"/>
            </a:br>
            <a:endParaRPr lang="en-US" dirty="0"/>
          </a:p>
        </p:txBody>
      </p:sp>
      <p:sp>
        <p:nvSpPr>
          <p:cNvPr id="3" name="Text Placeholder 2"/>
          <p:cNvSpPr>
            <a:spLocks noGrp="1"/>
          </p:cNvSpPr>
          <p:nvPr>
            <p:ph type="body" idx="1"/>
          </p:nvPr>
        </p:nvSpPr>
        <p:spPr/>
        <p:txBody>
          <a:bodyPr/>
          <a:lstStyle/>
          <a:p>
            <a:r>
              <a:rPr lang="en-US" u="sng" dirty="0"/>
              <a:t>society often required resist aggressive</a:t>
            </a:r>
          </a:p>
        </p:txBody>
      </p:sp>
      <p:sp>
        <p:nvSpPr>
          <p:cNvPr id="4" name="Text Placeholder 3"/>
          <p:cNvSpPr>
            <a:spLocks noGrp="1"/>
          </p:cNvSpPr>
          <p:nvPr>
            <p:ph type="body" sz="half" idx="3"/>
          </p:nvPr>
        </p:nvSpPr>
        <p:spPr/>
        <p:txBody>
          <a:bodyPr>
            <a:normAutofit fontScale="92500" lnSpcReduction="10000"/>
          </a:bodyPr>
          <a:lstStyle/>
          <a:p>
            <a:r>
              <a:rPr lang="en-US" u="sng" dirty="0"/>
              <a:t>tendencies to aggress beneficial outcomes</a:t>
            </a:r>
          </a:p>
        </p:txBody>
      </p:sp>
      <p:pic>
        <p:nvPicPr>
          <p:cNvPr id="7" name="Content Placeholder 6" descr="LuxBoos_handshake_April2009.JPG"/>
          <p:cNvPicPr>
            <a:picLocks noGrp="1" noChangeAspect="1"/>
          </p:cNvPicPr>
          <p:nvPr>
            <p:ph sz="quarter" idx="2"/>
          </p:nvPr>
        </p:nvPicPr>
        <p:blipFill>
          <a:blip r:embed="rId2"/>
          <a:stretch>
            <a:fillRect/>
          </a:stretch>
        </p:blipFill>
        <p:spPr>
          <a:xfrm>
            <a:off x="457200" y="2667000"/>
            <a:ext cx="3733800" cy="3733800"/>
          </a:xfrm>
        </p:spPr>
      </p:pic>
      <p:pic>
        <p:nvPicPr>
          <p:cNvPr id="8" name="Content Placeholder 7" descr="sulgrave_tudors_servant1_0701.jpg"/>
          <p:cNvPicPr>
            <a:picLocks noGrp="1" noChangeAspect="1"/>
          </p:cNvPicPr>
          <p:nvPr>
            <p:ph sz="quarter" idx="4"/>
          </p:nvPr>
        </p:nvPicPr>
        <p:blipFill>
          <a:blip r:embed="rId3"/>
          <a:stretch>
            <a:fillRect/>
          </a:stretch>
        </p:blipFill>
        <p:spPr>
          <a:xfrm>
            <a:off x="4876800" y="2667000"/>
            <a:ext cx="3429000" cy="369411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Content Placeholder 2"/>
          <p:cNvSpPr>
            <a:spLocks noGrp="1"/>
          </p:cNvSpPr>
          <p:nvPr>
            <p:ph idx="1"/>
          </p:nvPr>
        </p:nvSpPr>
        <p:spPr/>
        <p:txBody>
          <a:bodyPr/>
          <a:lstStyle/>
          <a:p>
            <a:pPr>
              <a:buNone/>
            </a:pPr>
            <a:r>
              <a:rPr lang="en-US" dirty="0"/>
              <a:t>   strengthen this  internal mechanism of self regulating system against aggression, need some efforts,,,</a:t>
            </a:r>
          </a:p>
          <a:p>
            <a:pPr marL="514350" indent="-514350">
              <a:buFont typeface="+mj-lt"/>
              <a:buAutoNum type="arabicPeriod"/>
            </a:pPr>
            <a:r>
              <a:rPr lang="en-US" dirty="0"/>
              <a:t>   </a:t>
            </a:r>
            <a:r>
              <a:rPr lang="en-US" dirty="0">
                <a:solidFill>
                  <a:srgbClr val="FF0000"/>
                </a:solidFill>
              </a:rPr>
              <a:t>Nonaggressive models: </a:t>
            </a:r>
            <a:r>
              <a:rPr lang="en-US" dirty="0"/>
              <a:t>exposure to those people who show resistant even in the face of strong provocation.</a:t>
            </a:r>
          </a:p>
          <a:p>
            <a:pPr marL="514350" indent="-514350">
              <a:buFont typeface="+mj-lt"/>
              <a:buAutoNum type="arabicPeriod"/>
            </a:pPr>
            <a:r>
              <a:rPr lang="en-US" dirty="0"/>
              <a:t>    </a:t>
            </a:r>
            <a:r>
              <a:rPr lang="en-US" dirty="0">
                <a:solidFill>
                  <a:srgbClr val="FF0000"/>
                </a:solidFill>
              </a:rPr>
              <a:t>Training: </a:t>
            </a:r>
            <a:r>
              <a:rPr lang="en-US" dirty="0"/>
              <a:t>providing training designed to strengthen internal restraints.</a:t>
            </a:r>
          </a:p>
          <a:p>
            <a:pPr marL="514350" indent="-514350">
              <a:buFont typeface="+mj-lt"/>
              <a:buAutoNum type="arabicPeriod"/>
            </a:pPr>
            <a:r>
              <a:rPr lang="en-US" dirty="0"/>
              <a:t>   </a:t>
            </a:r>
            <a:r>
              <a:rPr lang="en-US" dirty="0">
                <a:solidFill>
                  <a:srgbClr val="FF0000"/>
                </a:solidFill>
              </a:rPr>
              <a:t>Common sense: </a:t>
            </a:r>
            <a:r>
              <a:rPr lang="en-US" dirty="0"/>
              <a:t>making a senses of common senses.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a:t>
            </a:r>
            <a:r>
              <a:rPr lang="en-US" u="sng" dirty="0">
                <a:solidFill>
                  <a:schemeClr val="tx1"/>
                </a:solidFill>
              </a:rPr>
              <a:t>Nonaggressive models</a:t>
            </a:r>
          </a:p>
        </p:txBody>
      </p:sp>
      <p:pic>
        <p:nvPicPr>
          <p:cNvPr id="4" name="Content Placeholder 3" descr="06142012_AP050619013605-600.jpg"/>
          <p:cNvPicPr>
            <a:picLocks noGrp="1" noChangeAspect="1"/>
          </p:cNvPicPr>
          <p:nvPr>
            <p:ph idx="1"/>
          </p:nvPr>
        </p:nvPicPr>
        <p:blipFill>
          <a:blip r:embed="rId2"/>
          <a:stretch>
            <a:fillRect/>
          </a:stretch>
        </p:blipFill>
        <p:spPr>
          <a:xfrm>
            <a:off x="914400" y="2133600"/>
            <a:ext cx="7086600" cy="42672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 </a:t>
            </a:r>
            <a:r>
              <a:rPr lang="en-US" u="sng" dirty="0">
                <a:solidFill>
                  <a:schemeClr val="tx1"/>
                </a:solidFill>
              </a:rPr>
              <a:t>Training of anger management</a:t>
            </a:r>
          </a:p>
        </p:txBody>
      </p:sp>
      <p:pic>
        <p:nvPicPr>
          <p:cNvPr id="4" name="Content Placeholder 3" descr="training.jpg"/>
          <p:cNvPicPr>
            <a:picLocks noGrp="1" noChangeAspect="1"/>
          </p:cNvPicPr>
          <p:nvPr>
            <p:ph idx="1"/>
          </p:nvPr>
        </p:nvPicPr>
        <p:blipFill>
          <a:blip r:embed="rId2"/>
          <a:stretch>
            <a:fillRect/>
          </a:stretch>
        </p:blipFill>
        <p:spPr>
          <a:xfrm>
            <a:off x="304801" y="2133600"/>
            <a:ext cx="8458200" cy="396240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solidFill>
              </a:rPr>
              <a:t>Training of anger management</a:t>
            </a:r>
            <a:endParaRPr lang="en-US" dirty="0"/>
          </a:p>
        </p:txBody>
      </p:sp>
      <p:sp>
        <p:nvSpPr>
          <p:cNvPr id="3" name="Text Placeholder 2"/>
          <p:cNvSpPr>
            <a:spLocks noGrp="1"/>
          </p:cNvSpPr>
          <p:nvPr>
            <p:ph type="body" idx="1"/>
          </p:nvPr>
        </p:nvSpPr>
        <p:spPr/>
        <p:txBody>
          <a:bodyPr/>
          <a:lstStyle/>
          <a:p>
            <a:r>
              <a:rPr lang="en-US" u="sng" dirty="0"/>
              <a:t>Professional trainings</a:t>
            </a:r>
          </a:p>
        </p:txBody>
      </p:sp>
      <p:sp>
        <p:nvSpPr>
          <p:cNvPr id="4" name="Text Placeholder 3"/>
          <p:cNvSpPr>
            <a:spLocks noGrp="1"/>
          </p:cNvSpPr>
          <p:nvPr>
            <p:ph type="body" sz="half" idx="3"/>
          </p:nvPr>
        </p:nvSpPr>
        <p:spPr/>
        <p:txBody>
          <a:bodyPr/>
          <a:lstStyle/>
          <a:p>
            <a:r>
              <a:rPr lang="en-US" u="sng" dirty="0"/>
              <a:t>Social trainings</a:t>
            </a:r>
          </a:p>
        </p:txBody>
      </p:sp>
      <p:pic>
        <p:nvPicPr>
          <p:cNvPr id="7" name="Content Placeholder 6" descr="pg-38-n-korea-epa.jpg"/>
          <p:cNvPicPr>
            <a:picLocks noGrp="1" noChangeAspect="1"/>
          </p:cNvPicPr>
          <p:nvPr>
            <p:ph sz="quarter" idx="2"/>
          </p:nvPr>
        </p:nvPicPr>
        <p:blipFill>
          <a:blip r:embed="rId2"/>
          <a:stretch>
            <a:fillRect/>
          </a:stretch>
        </p:blipFill>
        <p:spPr>
          <a:xfrm>
            <a:off x="457200" y="2743200"/>
            <a:ext cx="4040188" cy="3810000"/>
          </a:xfrm>
        </p:spPr>
      </p:pic>
      <p:pic>
        <p:nvPicPr>
          <p:cNvPr id="8" name="Content Placeholder 7" descr="at210513akeysi-7-4047111.jpg"/>
          <p:cNvPicPr>
            <a:picLocks noGrp="1" noChangeAspect="1"/>
          </p:cNvPicPr>
          <p:nvPr>
            <p:ph sz="quarter" idx="4"/>
          </p:nvPr>
        </p:nvPicPr>
        <p:blipFill>
          <a:blip r:embed="rId3"/>
          <a:stretch>
            <a:fillRect/>
          </a:stretch>
        </p:blipFill>
        <p:spPr>
          <a:xfrm>
            <a:off x="4800600" y="2743200"/>
            <a:ext cx="3886200" cy="3810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solidFill>
              </a:rPr>
              <a:t>Training of anger management</a:t>
            </a:r>
            <a:endParaRPr lang="en-US" dirty="0"/>
          </a:p>
        </p:txBody>
      </p:sp>
      <p:sp>
        <p:nvSpPr>
          <p:cNvPr id="3" name="Content Placeholder 2"/>
          <p:cNvSpPr>
            <a:spLocks noGrp="1"/>
          </p:cNvSpPr>
          <p:nvPr>
            <p:ph idx="1"/>
          </p:nvPr>
        </p:nvSpPr>
        <p:spPr/>
        <p:txBody>
          <a:bodyPr>
            <a:normAutofit fontScale="92500"/>
          </a:bodyPr>
          <a:lstStyle/>
          <a:p>
            <a:pPr marL="514350" indent="-514350">
              <a:buNone/>
            </a:pPr>
            <a:r>
              <a:rPr lang="en-US" dirty="0"/>
              <a:t>                                     </a:t>
            </a:r>
            <a:r>
              <a:rPr lang="en-US" u="sng" dirty="0"/>
              <a:t>Self statements  </a:t>
            </a:r>
          </a:p>
          <a:p>
            <a:pPr marL="514350" indent="-514350">
              <a:buFont typeface="+mj-lt"/>
              <a:buAutoNum type="arabicPeriod"/>
            </a:pPr>
            <a:r>
              <a:rPr lang="en-US" dirty="0">
                <a:solidFill>
                  <a:srgbClr val="FF0000"/>
                </a:solidFill>
              </a:rPr>
              <a:t>Preparing for provocation: </a:t>
            </a:r>
            <a:r>
              <a:rPr lang="en-US" dirty="0"/>
              <a:t>(tray not to take it too seriously)</a:t>
            </a:r>
          </a:p>
          <a:p>
            <a:pPr marL="514350" indent="-514350">
              <a:buFont typeface="+mj-lt"/>
              <a:buAutoNum type="arabicPeriod"/>
            </a:pPr>
            <a:r>
              <a:rPr lang="en-US" dirty="0">
                <a:solidFill>
                  <a:srgbClr val="FF0000"/>
                </a:solidFill>
              </a:rPr>
              <a:t>Confrontation:</a:t>
            </a:r>
            <a:r>
              <a:rPr lang="en-US" dirty="0"/>
              <a:t> (there is no point to getting mad, it is really a shame that he has to act like this)</a:t>
            </a:r>
          </a:p>
          <a:p>
            <a:pPr marL="514350" indent="-514350">
              <a:buFont typeface="+mj-lt"/>
              <a:buAutoNum type="arabicPeriod"/>
            </a:pPr>
            <a:r>
              <a:rPr lang="en-US" dirty="0">
                <a:solidFill>
                  <a:srgbClr val="FF0000"/>
                </a:solidFill>
              </a:rPr>
              <a:t>Coping with arousal: </a:t>
            </a:r>
            <a:r>
              <a:rPr lang="en-US" dirty="0"/>
              <a:t>time to take a deep breathing, negative led to negative)</a:t>
            </a:r>
          </a:p>
          <a:p>
            <a:pPr marL="514350" indent="-514350">
              <a:buFont typeface="+mj-lt"/>
              <a:buAutoNum type="arabicPeriod"/>
            </a:pPr>
            <a:r>
              <a:rPr lang="en-US" dirty="0">
                <a:solidFill>
                  <a:srgbClr val="FF0000"/>
                </a:solidFill>
              </a:rPr>
              <a:t>If coping successful: </a:t>
            </a:r>
            <a:r>
              <a:rPr lang="en-US" dirty="0"/>
              <a:t>(I handled that one pretty it worked)</a:t>
            </a:r>
          </a:p>
          <a:p>
            <a:pPr marL="514350" indent="-514350">
              <a:buFont typeface="+mj-lt"/>
              <a:buAutoNum type="arabicPeriod"/>
            </a:pPr>
            <a:r>
              <a:rPr lang="en-US" dirty="0">
                <a:solidFill>
                  <a:srgbClr val="FF0000"/>
                </a:solidFill>
              </a:rPr>
              <a:t>If coping remain unsuccessful:</a:t>
            </a:r>
            <a:r>
              <a:rPr lang="en-US" dirty="0"/>
              <a:t>  (I will get better at this as I get more practice)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Forgiveness:</a:t>
            </a:r>
          </a:p>
        </p:txBody>
      </p:sp>
      <p:sp>
        <p:nvSpPr>
          <p:cNvPr id="3" name="Content Placeholder 2"/>
          <p:cNvSpPr>
            <a:spLocks noGrp="1"/>
          </p:cNvSpPr>
          <p:nvPr>
            <p:ph idx="1"/>
          </p:nvPr>
        </p:nvSpPr>
        <p:spPr/>
        <p:txBody>
          <a:bodyPr/>
          <a:lstStyle/>
          <a:p>
            <a:pPr>
              <a:buNone/>
            </a:pPr>
            <a:r>
              <a:rPr lang="en-US" dirty="0"/>
              <a:t>   Forgiveness is giving up the desire to punish some one or surrendering the desire for revenge who has </a:t>
            </a:r>
            <a:r>
              <a:rPr lang="en-US" dirty="0" err="1"/>
              <a:t>hurted</a:t>
            </a:r>
            <a:r>
              <a:rPr lang="en-US" dirty="0"/>
              <a:t>, may in and of itself be a useful step in terms reducing subsequent aggression.</a:t>
            </a:r>
          </a:p>
          <a:p>
            <a:pPr>
              <a:buNone/>
            </a:pPr>
            <a:r>
              <a:rPr lang="en-US" dirty="0"/>
              <a:t>    </a:t>
            </a:r>
          </a:p>
          <a:p>
            <a:pPr>
              <a:buNone/>
            </a:pPr>
            <a:r>
              <a:rPr lang="en-US" dirty="0"/>
              <a:t>   Researches indicates that those in the forgiveness conditions reported higher self-esteem and lower level of negative affects then those in the no-forgiving condition.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Conti,,,,,,</a:t>
            </a:r>
          </a:p>
        </p:txBody>
      </p:sp>
      <p:sp>
        <p:nvSpPr>
          <p:cNvPr id="3" name="Content Placeholder 2"/>
          <p:cNvSpPr>
            <a:spLocks noGrp="1"/>
          </p:cNvSpPr>
          <p:nvPr>
            <p:ph idx="1"/>
          </p:nvPr>
        </p:nvSpPr>
        <p:spPr/>
        <p:txBody>
          <a:bodyPr>
            <a:normAutofit lnSpcReduction="10000"/>
          </a:bodyPr>
          <a:lstStyle/>
          <a:p>
            <a:pPr>
              <a:buNone/>
            </a:pPr>
            <a:r>
              <a:rPr lang="en-US" dirty="0"/>
              <a:t>   Finding shows that befits of forgiveness are stronger for relationship  </a:t>
            </a:r>
          </a:p>
          <a:p>
            <a:pPr marL="514350" indent="-514350">
              <a:buFont typeface="+mj-lt"/>
              <a:buAutoNum type="arabicPeriod"/>
            </a:pPr>
            <a:r>
              <a:rPr lang="en-US" dirty="0"/>
              <a:t>    </a:t>
            </a:r>
            <a:r>
              <a:rPr lang="en-US" dirty="0">
                <a:solidFill>
                  <a:srgbClr val="FF0000"/>
                </a:solidFill>
              </a:rPr>
              <a:t>Social skill: </a:t>
            </a:r>
            <a:r>
              <a:rPr lang="en-US" dirty="0"/>
              <a:t>forgiveness  seem to a social skill that we should all tray to develop.</a:t>
            </a:r>
          </a:p>
          <a:p>
            <a:pPr marL="514350" indent="-514350">
              <a:buFont typeface="+mj-lt"/>
              <a:buAutoNum type="arabicPeriod"/>
            </a:pPr>
            <a:r>
              <a:rPr lang="en-US" dirty="0">
                <a:solidFill>
                  <a:srgbClr val="FF0000"/>
                </a:solidFill>
              </a:rPr>
              <a:t>Benefits of letters and words: </a:t>
            </a:r>
            <a:r>
              <a:rPr lang="en-US" dirty="0"/>
              <a:t>positive words enhance your psychological well being, greeting cards, acceptable messages, or attitude of forgiveness.</a:t>
            </a:r>
          </a:p>
          <a:p>
            <a:pPr marL="514350" indent="-514350">
              <a:buFont typeface="+mj-lt"/>
              <a:buAutoNum type="arabicPeriod"/>
            </a:pPr>
            <a:r>
              <a:rPr lang="en-US" dirty="0"/>
              <a:t>   </a:t>
            </a:r>
            <a:r>
              <a:rPr lang="en-US" dirty="0">
                <a:solidFill>
                  <a:srgbClr val="FF0000"/>
                </a:solidFill>
              </a:rPr>
              <a:t>Empathy: </a:t>
            </a:r>
            <a:r>
              <a:rPr lang="en-US" dirty="0"/>
              <a:t>tray to understand the feelings, emotions, and circumstances that cause the offending person to harm them.</a:t>
            </a:r>
          </a:p>
          <a:p>
            <a:pPr>
              <a:buNone/>
            </a:pPr>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Forgiveness:     </a:t>
            </a:r>
          </a:p>
        </p:txBody>
      </p:sp>
      <p:sp>
        <p:nvSpPr>
          <p:cNvPr id="3" name="Text Placeholder 2"/>
          <p:cNvSpPr>
            <a:spLocks noGrp="1"/>
          </p:cNvSpPr>
          <p:nvPr>
            <p:ph type="body" idx="1"/>
          </p:nvPr>
        </p:nvSpPr>
        <p:spPr/>
        <p:txBody>
          <a:bodyPr/>
          <a:lstStyle/>
          <a:p>
            <a:r>
              <a:rPr lang="en-US" u="sng" dirty="0">
                <a:solidFill>
                  <a:schemeClr val="tx1"/>
                </a:solidFill>
              </a:rPr>
              <a:t>Empathy:</a:t>
            </a:r>
          </a:p>
        </p:txBody>
      </p:sp>
      <p:sp>
        <p:nvSpPr>
          <p:cNvPr id="4" name="Text Placeholder 3"/>
          <p:cNvSpPr>
            <a:spLocks noGrp="1"/>
          </p:cNvSpPr>
          <p:nvPr>
            <p:ph type="body" sz="half" idx="3"/>
          </p:nvPr>
        </p:nvSpPr>
        <p:spPr/>
        <p:txBody>
          <a:bodyPr>
            <a:normAutofit fontScale="92500"/>
          </a:bodyPr>
          <a:lstStyle/>
          <a:p>
            <a:r>
              <a:rPr lang="en-US" u="sng" dirty="0">
                <a:solidFill>
                  <a:schemeClr val="tx1"/>
                </a:solidFill>
              </a:rPr>
              <a:t>Benefits of letters and words</a:t>
            </a:r>
          </a:p>
        </p:txBody>
      </p:sp>
      <p:pic>
        <p:nvPicPr>
          <p:cNvPr id="7" name="Content Placeholder 6" descr="2719297-grandmother-reading-a-greeting-card-and-getting-a-kiss-from-her-teenaged-granddaughter--isolated-on-.jpg"/>
          <p:cNvPicPr>
            <a:picLocks noGrp="1" noChangeAspect="1"/>
          </p:cNvPicPr>
          <p:nvPr>
            <p:ph sz="quarter" idx="2"/>
          </p:nvPr>
        </p:nvPicPr>
        <p:blipFill>
          <a:blip r:embed="rId2"/>
          <a:stretch>
            <a:fillRect/>
          </a:stretch>
        </p:blipFill>
        <p:spPr>
          <a:xfrm>
            <a:off x="0" y="2514600"/>
            <a:ext cx="4343400" cy="3505200"/>
          </a:xfrm>
        </p:spPr>
      </p:pic>
      <p:pic>
        <p:nvPicPr>
          <p:cNvPr id="8" name="Content Placeholder 7" descr="4244954-young-female-receptionist-receiving-phone-calls-at-office-reception-smiling.jpg"/>
          <p:cNvPicPr>
            <a:picLocks noGrp="1" noChangeAspect="1"/>
          </p:cNvPicPr>
          <p:nvPr>
            <p:ph sz="quarter" idx="4"/>
          </p:nvPr>
        </p:nvPicPr>
        <p:blipFill>
          <a:blip r:embed="rId3"/>
          <a:stretch>
            <a:fillRect/>
          </a:stretch>
        </p:blipFill>
        <p:spPr>
          <a:xfrm>
            <a:off x="4800600" y="2514600"/>
            <a:ext cx="3352799" cy="3846513"/>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u="sng" dirty="0"/>
              <a:t>conversion:</a:t>
            </a:r>
            <a:br>
              <a:rPr lang="en-US" u="sng" dirty="0"/>
            </a:br>
            <a:endParaRPr lang="en-US" u="sng" dirty="0"/>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pPr lvl="0"/>
            <a:r>
              <a:rPr lang="en-US" dirty="0"/>
              <a:t>Diversion (change position,, imagination, leave places…)</a:t>
            </a:r>
          </a:p>
          <a:p>
            <a:r>
              <a:rPr lang="en-US" dirty="0"/>
              <a:t>Positive self-talk (cool , calm , take it easy)</a:t>
            </a:r>
          </a:p>
          <a:p>
            <a:r>
              <a:rPr lang="en-US" dirty="0"/>
              <a:t>Sharing.</a:t>
            </a:r>
          </a:p>
          <a:p>
            <a:r>
              <a:rPr lang="en-US" dirty="0"/>
              <a:t>Writing.</a:t>
            </a:r>
          </a:p>
          <a:p>
            <a:r>
              <a:rPr lang="en-US" dirty="0"/>
              <a:t>Hobbies.</a:t>
            </a:r>
          </a:p>
          <a:p>
            <a:r>
              <a:rPr lang="en-US" dirty="0"/>
              <a:t>Socialization.</a:t>
            </a:r>
          </a:p>
          <a:p>
            <a:r>
              <a:rPr lang="en-US" dirty="0"/>
              <a:t>Empty chair technique.</a:t>
            </a:r>
          </a:p>
          <a:p>
            <a:r>
              <a:rPr lang="en-US" dirty="0"/>
              <a:t>Exercise or sports .</a:t>
            </a:r>
          </a:p>
          <a:p>
            <a:r>
              <a:rPr lang="en-US" dirty="0"/>
              <a:t>laughing (using humor)or/ tearing.</a:t>
            </a:r>
          </a:p>
          <a:p>
            <a:pPr lvl="0"/>
            <a:r>
              <a:rPr lang="en-US" dirty="0"/>
              <a:t>Deep breathing.</a:t>
            </a:r>
          </a:p>
          <a:p>
            <a:pPr lvl="0"/>
            <a:r>
              <a:rPr lang="en-US" dirty="0"/>
              <a:t>creative or productive activity.</a:t>
            </a:r>
          </a:p>
          <a:p>
            <a:pPr lvl="0"/>
            <a:r>
              <a:rPr lang="en-US" dirty="0"/>
              <a:t>Change environment temporarily.</a:t>
            </a:r>
          </a:p>
          <a:p>
            <a:pPr lvl="0"/>
            <a:r>
              <a:rPr lang="en-US" dirty="0"/>
              <a:t>Problem-solving skill </a:t>
            </a:r>
          </a:p>
          <a:p>
            <a:pPr lvl="0"/>
            <a:endParaRPr lang="en-US" dirty="0"/>
          </a:p>
          <a:p>
            <a:pPr lvl="0"/>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video games</a:t>
            </a:r>
          </a:p>
        </p:txBody>
      </p:sp>
      <p:pic>
        <p:nvPicPr>
          <p:cNvPr id="4" name="Content Placeholder 3" descr="violent-media.jpg"/>
          <p:cNvPicPr>
            <a:picLocks noGrp="1" noChangeAspect="1"/>
          </p:cNvPicPr>
          <p:nvPr>
            <p:ph idx="1"/>
          </p:nvPr>
        </p:nvPicPr>
        <p:blipFill>
          <a:blip r:embed="rId2"/>
          <a:stretch>
            <a:fillRect/>
          </a:stretch>
        </p:blipFill>
        <p:spPr>
          <a:xfrm>
            <a:off x="533400" y="1981200"/>
            <a:ext cx="8229600" cy="464820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u="sng" dirty="0"/>
              <a:t>conversion:</a:t>
            </a:r>
            <a:br>
              <a:rPr lang="en-US" u="sng" dirty="0"/>
            </a:br>
            <a:r>
              <a:rPr lang="en-US" u="sng" dirty="0"/>
              <a:t> </a:t>
            </a:r>
            <a:endParaRPr lang="en-US" dirty="0"/>
          </a:p>
        </p:txBody>
      </p:sp>
      <p:sp>
        <p:nvSpPr>
          <p:cNvPr id="3" name="Text Placeholder 2"/>
          <p:cNvSpPr>
            <a:spLocks noGrp="1"/>
          </p:cNvSpPr>
          <p:nvPr>
            <p:ph type="body" idx="1"/>
          </p:nvPr>
        </p:nvSpPr>
        <p:spPr/>
        <p:txBody>
          <a:bodyPr/>
          <a:lstStyle/>
          <a:p>
            <a:r>
              <a:rPr lang="en-US" dirty="0"/>
              <a:t>creative or productive activity ,Socialization.</a:t>
            </a:r>
          </a:p>
          <a:p>
            <a:endParaRPr lang="en-US" dirty="0"/>
          </a:p>
        </p:txBody>
      </p:sp>
      <p:sp>
        <p:nvSpPr>
          <p:cNvPr id="4" name="Text Placeholder 3"/>
          <p:cNvSpPr>
            <a:spLocks noGrp="1"/>
          </p:cNvSpPr>
          <p:nvPr>
            <p:ph type="body" sz="half" idx="3"/>
          </p:nvPr>
        </p:nvSpPr>
        <p:spPr/>
        <p:txBody>
          <a:bodyPr>
            <a:normAutofit fontScale="92500" lnSpcReduction="10000"/>
          </a:bodyPr>
          <a:lstStyle/>
          <a:p>
            <a:r>
              <a:rPr lang="en-US" dirty="0"/>
              <a:t>Change environment temporarily, Hobbies.</a:t>
            </a:r>
          </a:p>
          <a:p>
            <a:endParaRPr lang="en-US" dirty="0"/>
          </a:p>
        </p:txBody>
      </p:sp>
      <p:pic>
        <p:nvPicPr>
          <p:cNvPr id="7" name="Content Placeholder 6" descr="images.jpg"/>
          <p:cNvPicPr>
            <a:picLocks noGrp="1" noChangeAspect="1"/>
          </p:cNvPicPr>
          <p:nvPr>
            <p:ph sz="quarter" idx="2"/>
          </p:nvPr>
        </p:nvPicPr>
        <p:blipFill>
          <a:blip r:embed="rId2"/>
          <a:stretch>
            <a:fillRect/>
          </a:stretch>
        </p:blipFill>
        <p:spPr>
          <a:xfrm>
            <a:off x="304800" y="2667000"/>
            <a:ext cx="3962400" cy="3810000"/>
          </a:xfrm>
        </p:spPr>
      </p:pic>
      <p:pic>
        <p:nvPicPr>
          <p:cNvPr id="8" name="Content Placeholder 7" descr="article-new_ehow_images_a02_25_r7_manage-creative-time-800x800.jpg"/>
          <p:cNvPicPr>
            <a:picLocks noGrp="1" noChangeAspect="1"/>
          </p:cNvPicPr>
          <p:nvPr>
            <p:ph sz="quarter" idx="4"/>
          </p:nvPr>
        </p:nvPicPr>
        <p:blipFill>
          <a:blip r:embed="rId3"/>
          <a:stretch>
            <a:fillRect/>
          </a:stretch>
        </p:blipFill>
        <p:spPr>
          <a:xfrm>
            <a:off x="4645025" y="2667000"/>
            <a:ext cx="4041775" cy="38862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solidFill>
                  <a:schemeClr val="accent2">
                    <a:lumMod val="75000"/>
                  </a:schemeClr>
                </a:solidFill>
              </a:rPr>
              <a:t>Thank you </a:t>
            </a:r>
          </a:p>
        </p:txBody>
      </p:sp>
      <p:sp>
        <p:nvSpPr>
          <p:cNvPr id="3" name="Content Placeholder 2"/>
          <p:cNvSpPr>
            <a:spLocks noGrp="1"/>
          </p:cNvSpPr>
          <p:nvPr>
            <p:ph idx="1"/>
          </p:nvPr>
        </p:nvSpPr>
        <p:spPr/>
        <p:txBody>
          <a:bodyPr/>
          <a:lstStyle/>
          <a:p>
            <a:pPr>
              <a:buNone/>
            </a:pPr>
            <a:r>
              <a:rPr lang="en-US" dirty="0"/>
              <a:t> </a:t>
            </a:r>
          </a:p>
          <a:p>
            <a:pPr>
              <a:buNone/>
            </a:pPr>
            <a:endParaRPr lang="en-US" dirty="0"/>
          </a:p>
          <a:p>
            <a:pPr>
              <a:buNone/>
            </a:pPr>
            <a:endParaRPr lang="en-US" dirty="0"/>
          </a:p>
          <a:p>
            <a:pPr>
              <a:buNone/>
            </a:pPr>
            <a:r>
              <a:rPr lang="en-US" dirty="0"/>
              <a:t>                      Samara Rashid Khanzada</a:t>
            </a:r>
          </a:p>
          <a:p>
            <a:pPr>
              <a:buNone/>
            </a:pPr>
            <a:r>
              <a:rPr lang="en-US" dirty="0"/>
              <a:t>                   Rehab-Clinical Psychologist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characters on television</a:t>
            </a:r>
          </a:p>
        </p:txBody>
      </p:sp>
      <p:pic>
        <p:nvPicPr>
          <p:cNvPr id="4" name="Content Placeholder 3" descr="images (1).jpg"/>
          <p:cNvPicPr>
            <a:picLocks noGrp="1" noChangeAspect="1"/>
          </p:cNvPicPr>
          <p:nvPr>
            <p:ph idx="1"/>
          </p:nvPr>
        </p:nvPicPr>
        <p:blipFill>
          <a:blip r:embed="rId2"/>
          <a:stretch>
            <a:fillRect/>
          </a:stretch>
        </p:blipFill>
        <p:spPr>
          <a:xfrm>
            <a:off x="685800" y="2133600"/>
            <a:ext cx="7543799" cy="42671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Social models-live people</a:t>
            </a:r>
          </a:p>
        </p:txBody>
      </p:sp>
      <p:pic>
        <p:nvPicPr>
          <p:cNvPr id="4" name="Content Placeholder 3" descr="images (2).jpg"/>
          <p:cNvPicPr>
            <a:picLocks noGrp="1" noChangeAspect="1"/>
          </p:cNvPicPr>
          <p:nvPr>
            <p:ph idx="1"/>
          </p:nvPr>
        </p:nvPicPr>
        <p:blipFill>
          <a:blip r:embed="rId2"/>
          <a:stretch>
            <a:fillRect/>
          </a:stretch>
        </p:blipFill>
        <p:spPr>
          <a:xfrm>
            <a:off x="838200" y="2286000"/>
            <a:ext cx="7772399" cy="40386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Cartoon Movies</a:t>
            </a:r>
          </a:p>
        </p:txBody>
      </p:sp>
      <p:pic>
        <p:nvPicPr>
          <p:cNvPr id="4" name="Content Placeholder 3" descr="mq1.png"/>
          <p:cNvPicPr>
            <a:picLocks noGrp="1" noChangeAspect="1"/>
          </p:cNvPicPr>
          <p:nvPr>
            <p:ph idx="1"/>
          </p:nvPr>
        </p:nvPicPr>
        <p:blipFill>
          <a:blip r:embed="rId2"/>
          <a:stretch>
            <a:fillRect/>
          </a:stretch>
        </p:blipFill>
        <p:spPr>
          <a:xfrm>
            <a:off x="1219200" y="2286000"/>
            <a:ext cx="6477000" cy="3962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Aggression model(GAM)</a:t>
            </a:r>
          </a:p>
        </p:txBody>
      </p:sp>
      <p:graphicFrame>
        <p:nvGraphicFramePr>
          <p:cNvPr id="4" name="Content Placeholder 3"/>
          <p:cNvGraphicFramePr>
            <a:graphicFrameLocks noGrp="1"/>
          </p:cNvGraphicFramePr>
          <p:nvPr>
            <p:ph idx="1"/>
          </p:nvPr>
        </p:nvGraphicFramePr>
        <p:xfrm>
          <a:off x="609600" y="1828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Arrow 4"/>
          <p:cNvSpPr/>
          <p:nvPr/>
        </p:nvSpPr>
        <p:spPr>
          <a:xfrm rot="19247769">
            <a:off x="2024245" y="2464473"/>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p:cNvSpPr/>
          <p:nvPr/>
        </p:nvSpPr>
        <p:spPr>
          <a:xfrm rot="19041830">
            <a:off x="4354498" y="2331592"/>
            <a:ext cx="484632" cy="8968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own Arrow 6"/>
          <p:cNvSpPr/>
          <p:nvPr/>
        </p:nvSpPr>
        <p:spPr>
          <a:xfrm rot="17949455">
            <a:off x="2031941" y="3524564"/>
            <a:ext cx="484632" cy="749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rot="2769340">
            <a:off x="4588047" y="3652665"/>
            <a:ext cx="484632" cy="673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3200400" y="54864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20723965">
            <a:off x="4055083" y="5543613"/>
            <a:ext cx="219766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4114800" y="6172200"/>
            <a:ext cx="2209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rot="16200000" flipH="1">
            <a:off x="3619500" y="4686300"/>
            <a:ext cx="3810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2971800" y="4648200"/>
            <a:ext cx="3048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76600" y="50292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1021</TotalTime>
  <Words>2084</Words>
  <Application>Microsoft Office PowerPoint</Application>
  <PresentationFormat>On-screen Show (4:3)</PresentationFormat>
  <Paragraphs>207</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Constantia</vt:lpstr>
      <vt:lpstr>Wingdings</vt:lpstr>
      <vt:lpstr>Wingdings 2</vt:lpstr>
      <vt:lpstr>Flow</vt:lpstr>
      <vt:lpstr>              AGGRESSION</vt:lpstr>
      <vt:lpstr>   Perspective on Aggression</vt:lpstr>
      <vt:lpstr>Perspective on Aggression</vt:lpstr>
      <vt:lpstr>Perspective on Aggression</vt:lpstr>
      <vt:lpstr>               video games</vt:lpstr>
      <vt:lpstr>      characters on television</vt:lpstr>
      <vt:lpstr>    Social models-live people</vt:lpstr>
      <vt:lpstr>                Cartoon Movies</vt:lpstr>
      <vt:lpstr>     Aggression model(GAM)</vt:lpstr>
      <vt:lpstr>Aggression model(GAM)</vt:lpstr>
      <vt:lpstr> Causes of Human Aggression</vt:lpstr>
      <vt:lpstr>1- Social determination of Aggression</vt:lpstr>
      <vt:lpstr>frustrated people always engage in some type of aggression</vt:lpstr>
      <vt:lpstr>2-Exposure to Media violence</vt:lpstr>
      <vt:lpstr>individual become less sensitive to violence</vt:lpstr>
      <vt:lpstr>      Suicide bombing news </vt:lpstr>
      <vt:lpstr>3-Culture factor in Aggression</vt:lpstr>
      <vt:lpstr>       punished by the family</vt:lpstr>
      <vt:lpstr>Honor killing like,,, Karoo Kari</vt:lpstr>
      <vt:lpstr>men take action to restore theirs honor</vt:lpstr>
      <vt:lpstr>                       Conti,,,,</vt:lpstr>
      <vt:lpstr>4-Personality and Aggression</vt:lpstr>
      <vt:lpstr>                   Conti,,,,,,,,</vt:lpstr>
      <vt:lpstr>                   Conti,,,,,,,,,,,,</vt:lpstr>
      <vt:lpstr>      Personality type A and B</vt:lpstr>
      <vt:lpstr>                    Conti,,,,,,</vt:lpstr>
      <vt:lpstr>                    Conti,,,,,,,</vt:lpstr>
      <vt:lpstr>exciting ones with an element of risk</vt:lpstr>
      <vt:lpstr>                    Conti,,,,,,,</vt:lpstr>
      <vt:lpstr>Gender difference in aggression</vt:lpstr>
      <vt:lpstr>5-Situational determination of Aggression</vt:lpstr>
      <vt:lpstr>Situational  Aggression</vt:lpstr>
      <vt:lpstr>     6-Workplace Aggression</vt:lpstr>
      <vt:lpstr>                Conti,,,,,,</vt:lpstr>
      <vt:lpstr>    Workplace Aggression</vt:lpstr>
      <vt:lpstr>Prevention and Control of Aggression(some useful techniques)</vt:lpstr>
      <vt:lpstr>                                        Punishment: </vt:lpstr>
      <vt:lpstr>                   Punishment: </vt:lpstr>
      <vt:lpstr>                Self-Regulation: </vt:lpstr>
      <vt:lpstr>                 Self-Regulation: </vt:lpstr>
      <vt:lpstr>                   Conti,,,,,,,,</vt:lpstr>
      <vt:lpstr>       Nonaggressive models</vt:lpstr>
      <vt:lpstr> Training of anger management</vt:lpstr>
      <vt:lpstr>Training of anger management</vt:lpstr>
      <vt:lpstr>Training of anger management</vt:lpstr>
      <vt:lpstr>                  Forgiveness:</vt:lpstr>
      <vt:lpstr>                   Conti,,,,,,</vt:lpstr>
      <vt:lpstr>                 Forgiveness:     </vt:lpstr>
      <vt:lpstr>                      conversion: </vt:lpstr>
      <vt:lpstr>                      conversion: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Tōshirō Hitsugaya</cp:lastModifiedBy>
  <cp:revision>472</cp:revision>
  <dcterms:created xsi:type="dcterms:W3CDTF">2006-08-16T00:00:00Z</dcterms:created>
  <dcterms:modified xsi:type="dcterms:W3CDTF">2020-10-12T16:22:55Z</dcterms:modified>
</cp:coreProperties>
</file>