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83" r:id="rId2"/>
    <p:sldId id="335" r:id="rId3"/>
    <p:sldId id="258" r:id="rId4"/>
    <p:sldId id="263" r:id="rId5"/>
    <p:sldId id="264" r:id="rId6"/>
    <p:sldId id="281" r:id="rId7"/>
    <p:sldId id="286" r:id="rId8"/>
    <p:sldId id="287" r:id="rId9"/>
    <p:sldId id="288" r:id="rId10"/>
    <p:sldId id="289" r:id="rId11"/>
    <p:sldId id="290" r:id="rId12"/>
    <p:sldId id="292" r:id="rId13"/>
    <p:sldId id="293" r:id="rId14"/>
    <p:sldId id="427" r:id="rId15"/>
    <p:sldId id="387" r:id="rId16"/>
    <p:sldId id="294" r:id="rId17"/>
    <p:sldId id="388" r:id="rId18"/>
    <p:sldId id="300" r:id="rId19"/>
    <p:sldId id="323" r:id="rId20"/>
    <p:sldId id="389" r:id="rId21"/>
    <p:sldId id="301" r:id="rId22"/>
    <p:sldId id="344" r:id="rId23"/>
    <p:sldId id="345" r:id="rId24"/>
    <p:sldId id="326" r:id="rId25"/>
    <p:sldId id="390" r:id="rId26"/>
    <p:sldId id="302" r:id="rId27"/>
    <p:sldId id="391" r:id="rId28"/>
    <p:sldId id="303" r:id="rId29"/>
    <p:sldId id="392" r:id="rId30"/>
    <p:sldId id="304" r:id="rId31"/>
    <p:sldId id="353" r:id="rId32"/>
    <p:sldId id="393" r:id="rId33"/>
    <p:sldId id="305" r:id="rId34"/>
    <p:sldId id="394" r:id="rId35"/>
    <p:sldId id="306" r:id="rId36"/>
    <p:sldId id="426" r:id="rId37"/>
    <p:sldId id="484" r:id="rId38"/>
    <p:sldId id="363" r:id="rId39"/>
    <p:sldId id="396" r:id="rId40"/>
    <p:sldId id="308" r:id="rId41"/>
    <p:sldId id="397" r:id="rId42"/>
    <p:sldId id="309" r:id="rId43"/>
    <p:sldId id="357" r:id="rId44"/>
    <p:sldId id="310" r:id="rId45"/>
    <p:sldId id="400" r:id="rId46"/>
    <p:sldId id="399" r:id="rId47"/>
    <p:sldId id="398" r:id="rId48"/>
    <p:sldId id="404" r:id="rId49"/>
    <p:sldId id="311" r:id="rId50"/>
    <p:sldId id="402" r:id="rId51"/>
    <p:sldId id="430" r:id="rId52"/>
    <p:sldId id="312" r:id="rId53"/>
    <p:sldId id="401" r:id="rId54"/>
    <p:sldId id="406" r:id="rId55"/>
    <p:sldId id="313" r:id="rId56"/>
    <p:sldId id="403" r:id="rId57"/>
    <p:sldId id="407" r:id="rId58"/>
    <p:sldId id="314" r:id="rId59"/>
    <p:sldId id="446" r:id="rId60"/>
    <p:sldId id="458" r:id="rId61"/>
    <p:sldId id="408" r:id="rId62"/>
    <p:sldId id="315" r:id="rId63"/>
    <p:sldId id="409" r:id="rId64"/>
    <p:sldId id="316" r:id="rId65"/>
    <p:sldId id="440" r:id="rId66"/>
    <p:sldId id="410" r:id="rId67"/>
    <p:sldId id="317" r:id="rId68"/>
    <p:sldId id="445" r:id="rId69"/>
    <p:sldId id="412" r:id="rId70"/>
    <p:sldId id="318" r:id="rId71"/>
    <p:sldId id="449" r:id="rId72"/>
    <p:sldId id="319" r:id="rId73"/>
    <p:sldId id="417" r:id="rId74"/>
    <p:sldId id="414" r:id="rId75"/>
    <p:sldId id="320" r:id="rId76"/>
    <p:sldId id="415" r:id="rId77"/>
    <p:sldId id="321" r:id="rId78"/>
    <p:sldId id="456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98" autoAdjust="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23D29-E729-497E-A5E7-0E0D62EA62B6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9BC9B-3DC4-44DE-8B96-529D5EF1A0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9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49E3-30A7-4A41-B1B1-4ECB3495AC5D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C47F-5E1A-4999-953D-E01CA2850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49E3-30A7-4A41-B1B1-4ECB3495AC5D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C47F-5E1A-4999-953D-E01CA2850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49E3-30A7-4A41-B1B1-4ECB3495AC5D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C47F-5E1A-4999-953D-E01CA2850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49E3-30A7-4A41-B1B1-4ECB3495AC5D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C47F-5E1A-4999-953D-E01CA2850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49E3-30A7-4A41-B1B1-4ECB3495AC5D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C47F-5E1A-4999-953D-E01CA2850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49E3-30A7-4A41-B1B1-4ECB3495AC5D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C47F-5E1A-4999-953D-E01CA2850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49E3-30A7-4A41-B1B1-4ECB3495AC5D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C47F-5E1A-4999-953D-E01CA2850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49E3-30A7-4A41-B1B1-4ECB3495AC5D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C47F-5E1A-4999-953D-E01CA2850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49E3-30A7-4A41-B1B1-4ECB3495AC5D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C47F-5E1A-4999-953D-E01CA2850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49E3-30A7-4A41-B1B1-4ECB3495AC5D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C47F-5E1A-4999-953D-E01CA2850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49E3-30A7-4A41-B1B1-4ECB3495AC5D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C47F-5E1A-4999-953D-E01CA2850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49E3-30A7-4A41-B1B1-4ECB3495AC5D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8C47F-5E1A-4999-953D-E01CA2850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en.wikipedia.org/wiki/Guilt_(emotion)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981200"/>
            <a:ext cx="7010400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5146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143000" y="1676400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Ego melt down, guilt, fail coping  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             </a:t>
            </a:r>
            <a:r>
              <a:rPr lang="en-US" b="1" u="sng" dirty="0" smtClean="0"/>
              <a:t>Ego defense mechanism </a:t>
            </a:r>
          </a:p>
          <a:p>
            <a:pPr>
              <a:buNone/>
            </a:pPr>
            <a:r>
              <a:rPr lang="en-US" b="1" u="sng" dirty="0" smtClean="0"/>
              <a:t>   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safeguard and </a:t>
            </a:r>
            <a:r>
              <a:rPr lang="en-US" b="1" dirty="0" smtClean="0">
                <a:solidFill>
                  <a:srgbClr val="FF0000"/>
                </a:solidFill>
              </a:rPr>
              <a:t>emergency</a:t>
            </a:r>
            <a:r>
              <a:rPr lang="en-US" b="1" dirty="0" smtClean="0"/>
              <a:t> tools to cope with unpleasant feeling and negative emotions these defense mechanism strengthen the ego functioning </a:t>
            </a: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981200"/>
            <a:ext cx="6172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11 – recommended, healthy, positive </a:t>
            </a:r>
          </a:p>
          <a:p>
            <a:pPr>
              <a:buNone/>
            </a:pPr>
            <a:r>
              <a:rPr lang="en-US" b="1" dirty="0" smtClean="0"/>
              <a:t>         Ego defenses .</a:t>
            </a:r>
            <a:r>
              <a:rPr lang="en-US" b="1" dirty="0" smtClean="0">
                <a:solidFill>
                  <a:srgbClr val="FF0000"/>
                </a:solidFill>
              </a:rPr>
              <a:t>strengthen the ego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functioning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11 – unhealthy, poor, weak Ego defense</a:t>
            </a:r>
          </a:p>
          <a:p>
            <a:pPr>
              <a:buNone/>
            </a:pPr>
            <a:r>
              <a:rPr lang="en-US" b="1" dirty="0" smtClean="0"/>
              <a:t>         that lead to </a:t>
            </a:r>
            <a:r>
              <a:rPr lang="en-US" b="1" dirty="0" smtClean="0">
                <a:solidFill>
                  <a:srgbClr val="FF0000"/>
                </a:solidFill>
              </a:rPr>
              <a:t>depression, suicide, addiction</a:t>
            </a:r>
            <a:r>
              <a:rPr lang="en-US" b="1" dirty="0" smtClean="0"/>
              <a:t>.</a:t>
            </a: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9600" y="2133600"/>
            <a:ext cx="7391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590801" y="1524000"/>
            <a:ext cx="556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 smtClean="0"/>
              <a:t>Healthy ego defenses</a:t>
            </a:r>
            <a:endParaRPr lang="en-US" sz="36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  </a:t>
            </a:r>
            <a:r>
              <a:rPr lang="en-US" sz="9600" dirty="0" smtClean="0"/>
              <a:t>1</a:t>
            </a:r>
            <a:endParaRPr lang="en-US" sz="9600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7" name="Explosion 2 6"/>
          <p:cNvSpPr/>
          <p:nvPr/>
        </p:nvSpPr>
        <p:spPr>
          <a:xfrm>
            <a:off x="1981200" y="3124200"/>
            <a:ext cx="5410200" cy="33528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                      </a:t>
            </a:r>
            <a:r>
              <a:rPr lang="en-US" b="1" u="sng" dirty="0" smtClean="0"/>
              <a:t>Suppression</a:t>
            </a:r>
            <a:r>
              <a:rPr lang="en-US" b="1" dirty="0" smtClean="0"/>
              <a:t>  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you make a </a:t>
            </a:r>
            <a:r>
              <a:rPr lang="en-US" b="1" dirty="0" smtClean="0">
                <a:solidFill>
                  <a:srgbClr val="FF0000"/>
                </a:solidFill>
              </a:rPr>
              <a:t>conscious decision </a:t>
            </a:r>
            <a:r>
              <a:rPr lang="en-US" b="1" dirty="0" smtClean="0"/>
              <a:t>to push that feeling down or go for a jog or take a cold shower.</a:t>
            </a:r>
          </a:p>
          <a:p>
            <a:pPr>
              <a:buNone/>
            </a:pPr>
            <a:r>
              <a:rPr lang="en-US" b="1" dirty="0" smtClean="0"/>
              <a:t>    Repression is subconscious, and Suppression is conscious. Both repression and suppression are a </a:t>
            </a:r>
            <a:r>
              <a:rPr lang="en-US" b="1" dirty="0" smtClean="0">
                <a:solidFill>
                  <a:srgbClr val="FF0000"/>
                </a:solidFill>
              </a:rPr>
              <a:t>denial</a:t>
            </a:r>
            <a:r>
              <a:rPr lang="en-US" b="1" dirty="0" smtClean="0"/>
              <a:t> of a memory </a:t>
            </a: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</a:t>
            </a:r>
            <a:r>
              <a:rPr lang="en-US" sz="9600" dirty="0" smtClean="0"/>
              <a:t>2</a:t>
            </a:r>
            <a:endParaRPr lang="en-US" sz="9600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5" name="Explosion 2 4"/>
          <p:cNvSpPr/>
          <p:nvPr/>
        </p:nvSpPr>
        <p:spPr>
          <a:xfrm>
            <a:off x="1447800" y="3124200"/>
            <a:ext cx="6324600" cy="28956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                    </a:t>
            </a:r>
            <a:r>
              <a:rPr lang="en-US" b="1" u="sng" dirty="0" smtClean="0"/>
              <a:t>Isolation of Affects </a:t>
            </a:r>
          </a:p>
          <a:p>
            <a:pPr>
              <a:buNone/>
            </a:pPr>
            <a:r>
              <a:rPr lang="en-US" b="1" dirty="0" smtClean="0"/>
              <a:t>                                                   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Reduce stress by thinking of the shocks as interesting new physiological sensations. one may attempt to resolve an emotional conflict by separating or objectively ditching ideas from associated feelings. </a:t>
            </a: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590800"/>
            <a:ext cx="6934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743200" y="1676400"/>
            <a:ext cx="525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/>
              <a:t>Isolation of Affects </a:t>
            </a:r>
            <a:endParaRPr lang="en-US" sz="32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676400"/>
            <a:ext cx="464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Fast_LOGO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   </a:t>
            </a:r>
            <a:r>
              <a:rPr lang="en-US" sz="9600" dirty="0" smtClean="0"/>
              <a:t>3</a:t>
            </a:r>
            <a:endParaRPr lang="en-US" sz="9600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5" name="Explosion 2 4"/>
          <p:cNvSpPr/>
          <p:nvPr/>
        </p:nvSpPr>
        <p:spPr>
          <a:xfrm>
            <a:off x="1752600" y="2895600"/>
            <a:ext cx="5562600" cy="35814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                </a:t>
            </a:r>
            <a:r>
              <a:rPr lang="en-US" sz="3600" b="1" u="sng" dirty="0" smtClean="0"/>
              <a:t> Intellectualization 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</a:t>
            </a:r>
          </a:p>
          <a:p>
            <a:pPr>
              <a:buNone/>
            </a:pPr>
            <a:r>
              <a:rPr lang="en-US" b="1" dirty="0" smtClean="0"/>
              <a:t>    avoid thinking about the stressful, emotional aspect of the situation and instead focus only on the intellectual component. a person might employ intellectualization to distance from the impulses, event or behavior and focus to find opportunities in optimal manners. </a:t>
            </a: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133600"/>
            <a:ext cx="6934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590800" y="1524000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 </a:t>
            </a:r>
            <a:r>
              <a:rPr lang="en-US" sz="3600" b="1" u="sng" dirty="0" smtClean="0"/>
              <a:t>Intellectualization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38200" y="2514600"/>
            <a:ext cx="7543800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85799" y="1600200"/>
            <a:ext cx="84582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/>
              <a:t>Thinking about the stressful, emotional aspect </a:t>
            </a:r>
            <a:endParaRPr lang="en-US" sz="3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286000"/>
            <a:ext cx="6934200" cy="3842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124200" y="1676400"/>
            <a:ext cx="510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/>
              <a:t>Intellectualization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   </a:t>
            </a:r>
            <a:r>
              <a:rPr lang="en-US" sz="9600" dirty="0" smtClean="0"/>
              <a:t>4</a:t>
            </a:r>
            <a:endParaRPr lang="en-US" sz="9600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6" name="Explosion 2 5"/>
          <p:cNvSpPr/>
          <p:nvPr/>
        </p:nvSpPr>
        <p:spPr>
          <a:xfrm>
            <a:off x="1219200" y="2971800"/>
            <a:ext cx="7010400" cy="35052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                            </a:t>
            </a:r>
            <a:r>
              <a:rPr lang="en-US" b="1" u="sng" dirty="0" smtClean="0"/>
              <a:t>Rationalization</a:t>
            </a:r>
            <a:r>
              <a:rPr lang="en-US" b="1" dirty="0" smtClean="0"/>
              <a:t>  </a:t>
            </a:r>
            <a:r>
              <a:rPr lang="en-US" dirty="0" smtClean="0"/>
              <a:t>(Reasoning)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protect self-esteem and self-concept. </a:t>
            </a:r>
          </a:p>
          <a:p>
            <a:pPr>
              <a:buNone/>
            </a:pPr>
            <a:r>
              <a:rPr lang="en-US" b="1" dirty="0" smtClean="0"/>
              <a:t>    involves explaining an unacceptable behavior or feeling in a </a:t>
            </a:r>
            <a:r>
              <a:rPr lang="en-US" b="1" dirty="0" smtClean="0">
                <a:solidFill>
                  <a:srgbClr val="FF0000"/>
                </a:solidFill>
              </a:rPr>
              <a:t>rational or logical manner</a:t>
            </a:r>
            <a:r>
              <a:rPr lang="en-US" b="1" dirty="0" smtClean="0"/>
              <a:t>, avoiding the true reasons for the behavior.</a:t>
            </a:r>
          </a:p>
          <a:p>
            <a:pPr>
              <a:buNone/>
            </a:pP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  </a:t>
            </a:r>
            <a:r>
              <a:rPr lang="en-US" sz="9600" dirty="0" smtClean="0"/>
              <a:t> 5</a:t>
            </a:r>
            <a:endParaRPr lang="en-US" sz="9600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5" name="Explosion 2 4"/>
          <p:cNvSpPr/>
          <p:nvPr/>
        </p:nvSpPr>
        <p:spPr>
          <a:xfrm>
            <a:off x="1524000" y="2971800"/>
            <a:ext cx="6400800" cy="32004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                                </a:t>
            </a:r>
            <a:r>
              <a:rPr lang="en-US" b="1" u="sng" dirty="0" smtClean="0"/>
              <a:t>Hummer </a:t>
            </a:r>
          </a:p>
          <a:p>
            <a:pPr>
              <a:buNone/>
            </a:pPr>
            <a:r>
              <a:rPr lang="en-US" b="1" dirty="0" smtClean="0"/>
              <a:t>                                                                 (Fanny way)</a:t>
            </a:r>
          </a:p>
          <a:p>
            <a:pPr>
              <a:buNone/>
            </a:pPr>
            <a:r>
              <a:rPr lang="en-US" b="1" dirty="0" smtClean="0"/>
              <a:t>    laughter has been shown to reduce stress, boost the </a:t>
            </a:r>
            <a:r>
              <a:rPr lang="en-US" b="1" dirty="0" smtClean="0">
                <a:solidFill>
                  <a:srgbClr val="FF0000"/>
                </a:solidFill>
              </a:rPr>
              <a:t>immune system </a:t>
            </a:r>
            <a:r>
              <a:rPr lang="en-US" b="1" dirty="0" smtClean="0"/>
              <a:t>and enhance brain chemistry through the release of serotonin and endorphins. Humor is a very effective means of dealing with overwhelming emotion and taking control of a situation.</a:t>
            </a: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   </a:t>
            </a:r>
            <a:r>
              <a:rPr lang="en-US" sz="9600" dirty="0" smtClean="0"/>
              <a:t>6</a:t>
            </a:r>
            <a:endParaRPr lang="en-US" sz="9600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5" name="Explosion 2 4"/>
          <p:cNvSpPr/>
          <p:nvPr/>
        </p:nvSpPr>
        <p:spPr>
          <a:xfrm>
            <a:off x="1219200" y="2971800"/>
            <a:ext cx="6705600" cy="35052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</a:t>
            </a:r>
          </a:p>
          <a:p>
            <a:pPr>
              <a:buNone/>
            </a:pPr>
            <a:r>
              <a:rPr lang="en-US" dirty="0" smtClean="0"/>
              <a:t>                             </a:t>
            </a:r>
            <a:r>
              <a:rPr lang="en-US" b="1" dirty="0" smtClean="0"/>
              <a:t>  </a:t>
            </a:r>
            <a:r>
              <a:rPr lang="en-US" b="1" u="sng" dirty="0" smtClean="0"/>
              <a:t>PSYCHOLOGY</a:t>
            </a:r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sz="3600" b="1" u="sng" dirty="0" smtClean="0"/>
              <a:t>scientific study of behavior and mind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                             </a:t>
            </a:r>
            <a:r>
              <a:rPr lang="en-US" b="1" u="sng" dirty="0" smtClean="0"/>
              <a:t> Minimization </a:t>
            </a:r>
          </a:p>
          <a:p>
            <a:pPr>
              <a:buNone/>
            </a:pPr>
            <a:r>
              <a:rPr lang="en-US" b="1" dirty="0" smtClean="0"/>
              <a:t>                                                          </a:t>
            </a:r>
          </a:p>
          <a:p>
            <a:pPr>
              <a:buNone/>
            </a:pPr>
            <a:r>
              <a:rPr lang="en-US" b="1" dirty="0" smtClean="0"/>
              <a:t>    Minimization is one of the most common ways we reduce our feelings of </a:t>
            </a:r>
            <a:r>
              <a:rPr lang="en-US" b="1" dirty="0" smtClean="0">
                <a:solidFill>
                  <a:srgbClr val="FF0000"/>
                </a:solidFill>
                <a:hlinkClick r:id="rId2" tooltip="Guilt (emotion)"/>
              </a:rPr>
              <a:t>guilt</a:t>
            </a:r>
            <a:r>
              <a:rPr lang="en-US" b="1" dirty="0" smtClean="0"/>
              <a:t>, through minimizing lose, decreasing intensity of loss or situation through comparing with worse.</a:t>
            </a:r>
          </a:p>
        </p:txBody>
      </p:sp>
      <p:pic>
        <p:nvPicPr>
          <p:cNvPr id="4" name="Picture 3" descr="Fast_LOGO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286000"/>
            <a:ext cx="7162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048000" y="1600200"/>
            <a:ext cx="533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 smtClean="0"/>
              <a:t>minimizing lose</a:t>
            </a:r>
            <a:endParaRPr lang="en-US" sz="36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   </a:t>
            </a:r>
            <a:r>
              <a:rPr lang="en-US" sz="9600" dirty="0" smtClean="0"/>
              <a:t>7</a:t>
            </a:r>
            <a:endParaRPr lang="en-US" sz="9600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5" name="Explosion 2 4"/>
          <p:cNvSpPr/>
          <p:nvPr/>
        </p:nvSpPr>
        <p:spPr>
          <a:xfrm>
            <a:off x="762000" y="2667000"/>
            <a:ext cx="6858000" cy="38100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smtClean="0"/>
              <a:t>  </a:t>
            </a:r>
            <a:r>
              <a:rPr lang="en-US" b="1" u="sng" dirty="0" smtClean="0"/>
              <a:t>Identification with </a:t>
            </a:r>
            <a:r>
              <a:rPr lang="en-US" b="1" u="sng" dirty="0" smtClean="0"/>
              <a:t>the good </a:t>
            </a:r>
            <a:r>
              <a:rPr lang="en-US" b="1" dirty="0" smtClean="0"/>
              <a:t>(Role </a:t>
            </a:r>
            <a:r>
              <a:rPr lang="en-US" b="1" dirty="0" smtClean="0"/>
              <a:t>model) </a:t>
            </a:r>
          </a:p>
          <a:p>
            <a:pPr>
              <a:buNone/>
            </a:pPr>
            <a:r>
              <a:rPr lang="en-US" b="1" dirty="0" smtClean="0"/>
              <a:t>    Assimilates an aspect, property, or attribute of the other and is transformed, wholly or partially, after the model the other provides.</a:t>
            </a:r>
          </a:p>
          <a:p>
            <a:pPr>
              <a:buNone/>
            </a:pPr>
            <a:r>
              <a:rPr lang="en-US" b="1" dirty="0" smtClean="0"/>
              <a:t>     subject seek to negate a personal weakness by associating with and /or emulating a perceiving power figure. </a:t>
            </a: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   </a:t>
            </a:r>
            <a:r>
              <a:rPr lang="en-US" sz="9600" dirty="0" smtClean="0"/>
              <a:t>8</a:t>
            </a:r>
            <a:endParaRPr lang="en-US" sz="9600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5" name="Explosion 2 4"/>
          <p:cNvSpPr/>
          <p:nvPr/>
        </p:nvSpPr>
        <p:spPr>
          <a:xfrm>
            <a:off x="1066800" y="3200400"/>
            <a:ext cx="6477000" cy="31242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                            </a:t>
            </a:r>
            <a:r>
              <a:rPr lang="en-US" b="1" u="sng" dirty="0" smtClean="0"/>
              <a:t>Generalization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Find similarities, majority, or common factors, and being with all ,,,,,,,,make it applicable to entire world.</a:t>
            </a:r>
          </a:p>
          <a:p>
            <a:pPr>
              <a:buNone/>
            </a:pP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   </a:t>
            </a:r>
            <a:r>
              <a:rPr lang="en-US" sz="9600" dirty="0" smtClean="0"/>
              <a:t>9</a:t>
            </a:r>
            <a:endParaRPr lang="en-US" sz="9600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5" name="Explosion 2 4"/>
          <p:cNvSpPr/>
          <p:nvPr/>
        </p:nvSpPr>
        <p:spPr>
          <a:xfrm>
            <a:off x="1143000" y="2971800"/>
            <a:ext cx="6629400" cy="34290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Verbalization to repel projective attacks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When someone ego hurts due to some reason</a:t>
            </a:r>
          </a:p>
          <a:p>
            <a:pPr>
              <a:buNone/>
            </a:pPr>
            <a:r>
              <a:rPr lang="en-US" b="1" dirty="0" smtClean="0"/>
              <a:t>   He/she discusses that thing with people again and again and tries to get sympathy in his/her favor. its increase the control over ego functioning.</a:t>
            </a: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057400"/>
            <a:ext cx="6248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143000" y="1447800"/>
            <a:ext cx="800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/>
              <a:t>Verbalization to repel projective attacks</a:t>
            </a:r>
            <a:endParaRPr lang="en-US" sz="3200" dirty="0"/>
          </a:p>
        </p:txBody>
      </p:sp>
      <p:pic>
        <p:nvPicPr>
          <p:cNvPr id="6" name="Picture 5" descr="Fast_LOGO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 </a:t>
            </a:r>
            <a:r>
              <a:rPr lang="en-US" sz="9600" dirty="0" smtClean="0"/>
              <a:t>10</a:t>
            </a:r>
            <a:endParaRPr lang="en-US" sz="9600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5" name="Explosion 2 4"/>
          <p:cNvSpPr/>
          <p:nvPr/>
        </p:nvSpPr>
        <p:spPr>
          <a:xfrm>
            <a:off x="1143000" y="3124200"/>
            <a:ext cx="6629400" cy="30480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                            Psychology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u="sng" dirty="0" smtClean="0"/>
              <a:t>Behavior</a:t>
            </a:r>
            <a:r>
              <a:rPr lang="en-US" dirty="0" smtClean="0"/>
              <a:t>                       </a:t>
            </a:r>
            <a:r>
              <a:rPr lang="en-US" u="sng" dirty="0" smtClean="0"/>
              <a:t>Mental Process</a:t>
            </a:r>
          </a:p>
          <a:p>
            <a:pPr>
              <a:buNone/>
            </a:pPr>
            <a:r>
              <a:rPr lang="en-US" dirty="0" smtClean="0"/>
              <a:t> walking       ←       </a:t>
            </a:r>
          </a:p>
          <a:p>
            <a:pPr>
              <a:buNone/>
            </a:pPr>
            <a:r>
              <a:rPr lang="en-US" dirty="0" smtClean="0"/>
              <a:t>Talking          ←                                 </a:t>
            </a:r>
          </a:p>
          <a:p>
            <a:pPr>
              <a:buNone/>
            </a:pPr>
            <a:r>
              <a:rPr lang="en-US" dirty="0" smtClean="0"/>
              <a:t>Eating           ←</a:t>
            </a:r>
          </a:p>
          <a:p>
            <a:pPr>
              <a:buNone/>
            </a:pPr>
            <a:r>
              <a:rPr lang="en-US" dirty="0" smtClean="0"/>
              <a:t>Crying           ←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We learn behavior through </a:t>
            </a:r>
            <a:r>
              <a:rPr lang="en-US" u="sng" dirty="0" smtClean="0"/>
              <a:t>Punishment and Reward</a:t>
            </a:r>
            <a:r>
              <a:rPr lang="en-US" dirty="0" smtClean="0"/>
              <a:t>      (pave love and skinner) </a:t>
            </a:r>
          </a:p>
          <a:p>
            <a:pPr>
              <a:buNone/>
            </a:pPr>
            <a:r>
              <a:rPr lang="en-US" dirty="0" smtClean="0"/>
              <a:t>                  </a:t>
            </a:r>
            <a:r>
              <a:rPr lang="en-US" u="sng" dirty="0" smtClean="0"/>
              <a:t>Behavior therapy</a:t>
            </a:r>
            <a:r>
              <a:rPr lang="en-US" dirty="0" smtClean="0"/>
              <a:t>                       </a:t>
            </a:r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191000" y="20574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3352800" y="20574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2020094" y="3848100"/>
            <a:ext cx="22090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miley Face 18"/>
          <p:cNvSpPr/>
          <p:nvPr/>
        </p:nvSpPr>
        <p:spPr>
          <a:xfrm>
            <a:off x="4572000" y="2895600"/>
            <a:ext cx="1905000" cy="1828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                               </a:t>
            </a:r>
            <a:r>
              <a:rPr lang="en-US" b="1" u="sng" dirty="0" smtClean="0"/>
              <a:t>Avoidance</a:t>
            </a:r>
            <a:r>
              <a:rPr lang="en-US" dirty="0" smtClean="0"/>
              <a:t>    </a:t>
            </a:r>
            <a:endParaRPr lang="en-US" b="1" u="sng" dirty="0" smtClean="0"/>
          </a:p>
          <a:p>
            <a:pPr>
              <a:buNone/>
            </a:pPr>
            <a:r>
              <a:rPr lang="en-US" b="1" dirty="0" smtClean="0"/>
              <a:t>    </a:t>
            </a:r>
          </a:p>
          <a:p>
            <a:pPr>
              <a:buNone/>
            </a:pPr>
            <a:r>
              <a:rPr lang="en-US" b="1" dirty="0" smtClean="0"/>
              <a:t>    mentally or physically refusing to deal with of or encounter unpleasant object or situation that causes distress. Sham, and guilt.</a:t>
            </a:r>
          </a:p>
          <a:p>
            <a:pPr>
              <a:buNone/>
            </a:pPr>
            <a:r>
              <a:rPr lang="en-US" b="1" dirty="0" smtClean="0"/>
              <a:t>    ignore is unconscious and avoidance is </a:t>
            </a:r>
            <a:r>
              <a:rPr lang="en-US" b="1" dirty="0" smtClean="0">
                <a:solidFill>
                  <a:srgbClr val="FF0000"/>
                </a:solidFill>
              </a:rPr>
              <a:t>conscious </a:t>
            </a:r>
            <a:r>
              <a:rPr lang="en-US" b="1" dirty="0" smtClean="0"/>
              <a:t>choice .</a:t>
            </a:r>
          </a:p>
          <a:p>
            <a:pPr>
              <a:buNone/>
            </a:pPr>
            <a:r>
              <a:rPr lang="en-US" b="1" dirty="0" smtClean="0"/>
              <a:t>                                                           </a:t>
            </a: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  </a:t>
            </a:r>
            <a:r>
              <a:rPr lang="en-US" sz="9600" dirty="0" smtClean="0"/>
              <a:t>11</a:t>
            </a:r>
            <a:endParaRPr lang="en-US" sz="9600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5" name="Explosion 2 4"/>
          <p:cNvSpPr/>
          <p:nvPr/>
        </p:nvSpPr>
        <p:spPr>
          <a:xfrm>
            <a:off x="1752600" y="3124200"/>
            <a:ext cx="6248400" cy="32004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u="sng" dirty="0" smtClean="0"/>
              <a:t>Displacement into social and political issues</a:t>
            </a:r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r>
              <a:rPr lang="en-US" sz="2800" b="1" dirty="0" smtClean="0"/>
              <a:t>     Displace consciously towards political and social issues just to cope with guilt, or unplecent feeling.</a:t>
            </a:r>
          </a:p>
          <a:p>
            <a:pPr>
              <a:buNone/>
            </a:pPr>
            <a:r>
              <a:rPr lang="en-US" sz="2800" dirty="0" smtClean="0"/>
              <a:t>     </a:t>
            </a:r>
            <a:r>
              <a:rPr lang="en-US" sz="2800" b="1" dirty="0" smtClean="0"/>
              <a:t>compensate for another weakness, or platform of expressing or converting feeling in acceptable manners.</a:t>
            </a:r>
            <a:endParaRPr lang="en-US" sz="2800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38200" y="2209800"/>
            <a:ext cx="7696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14400" y="1676400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/>
              <a:t>Displacement into social and political issues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</a:t>
            </a:r>
            <a:r>
              <a:rPr lang="en-US" b="1" u="sng" dirty="0" smtClean="0"/>
              <a:t>Unhealthy, poor, weak Ego defense</a:t>
            </a:r>
            <a:endParaRPr lang="en-US" u="sng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209800"/>
            <a:ext cx="6400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191000" y="1676400"/>
            <a:ext cx="464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04801" y="3244334"/>
            <a:ext cx="3886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Lead to </a:t>
            </a:r>
            <a:r>
              <a:rPr lang="en-US" sz="4800" b="1" u="sng" dirty="0" smtClean="0"/>
              <a:t>depression</a:t>
            </a:r>
            <a:endParaRPr lang="en-US" sz="4800" u="sng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85800" y="2514600"/>
            <a:ext cx="8001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657600" y="1752600"/>
            <a:ext cx="236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u="sng" dirty="0" smtClean="0"/>
              <a:t>suicide</a:t>
            </a:r>
            <a:endParaRPr lang="en-US" sz="4000" u="sng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5" name="Content Placeholder 4" descr="C:\Users\pc\Desktop\pics prentns\Photo2141.jpg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2324099" y="800099"/>
            <a:ext cx="4572002" cy="75438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438399" y="1524000"/>
            <a:ext cx="50292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 smtClean="0"/>
              <a:t>Drug addiction</a:t>
            </a:r>
            <a:endParaRPr lang="en-US" sz="3600" u="sng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429000"/>
            <a:ext cx="3530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394708" y="1600200"/>
            <a:ext cx="3545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 smtClean="0"/>
              <a:t>1</a:t>
            </a:r>
            <a:endParaRPr lang="en-US" dirty="0"/>
          </a:p>
        </p:txBody>
      </p:sp>
      <p:pic>
        <p:nvPicPr>
          <p:cNvPr id="6" name="Picture 5" descr="Fast_LOGO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                  </a:t>
            </a:r>
            <a:r>
              <a:rPr lang="en-US" b="1" u="sng" dirty="0" smtClean="0"/>
              <a:t>Turning to the self Anger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converted into self-hatred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Result  =   suicide</a:t>
            </a:r>
          </a:p>
          <a:p>
            <a:pPr>
              <a:buNone/>
            </a:pPr>
            <a:r>
              <a:rPr lang="en-US" b="1" dirty="0" smtClean="0"/>
              <a:t>Help     =   support, family oriented psych-</a:t>
            </a:r>
          </a:p>
          <a:p>
            <a:pPr>
              <a:buNone/>
            </a:pPr>
            <a:r>
              <a:rPr lang="en-US" b="1" dirty="0" smtClean="0"/>
              <a:t>                   pharmacological approach.</a:t>
            </a: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                       </a:t>
            </a:r>
            <a:r>
              <a:rPr lang="en-US" b="1" u="sng" dirty="0" smtClean="0"/>
              <a:t>Cognitive therapist</a:t>
            </a:r>
            <a:r>
              <a:rPr lang="en-US" b="1" dirty="0" smtClean="0"/>
              <a:t>  (Aaron T Beck)</a:t>
            </a:r>
          </a:p>
          <a:p>
            <a:pPr>
              <a:buNone/>
            </a:pPr>
            <a:r>
              <a:rPr lang="en-US" b="1" dirty="0" smtClean="0"/>
              <a:t>                                       Psychology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 Behavior                              Mental process         (cognition)</a:t>
            </a:r>
          </a:p>
          <a:p>
            <a:pPr>
              <a:buNone/>
            </a:pPr>
            <a:r>
              <a:rPr lang="en-US" b="1" dirty="0" smtClean="0"/>
              <a:t>                                               →    Thinking (concrete, abstract,</a:t>
            </a:r>
          </a:p>
          <a:p>
            <a:pPr>
              <a:buNone/>
            </a:pPr>
            <a:r>
              <a:rPr lang="en-US" b="1" dirty="0" smtClean="0"/>
              <a:t>                                                                         Ideas, creativity)</a:t>
            </a:r>
          </a:p>
          <a:p>
            <a:pPr>
              <a:buNone/>
            </a:pPr>
            <a:r>
              <a:rPr lang="en-US" b="1" dirty="0" smtClean="0"/>
              <a:t>      Learning                          →    Memory</a:t>
            </a:r>
          </a:p>
          <a:p>
            <a:pPr>
              <a:buNone/>
            </a:pPr>
            <a:r>
              <a:rPr lang="en-US" b="1" dirty="0" smtClean="0"/>
              <a:t>                                               →    Perception</a:t>
            </a:r>
          </a:p>
          <a:p>
            <a:pPr>
              <a:buNone/>
            </a:pPr>
            <a:r>
              <a:rPr lang="en-US" b="1" dirty="0" smtClean="0"/>
              <a:t>                                               →    Problem solving</a:t>
            </a:r>
          </a:p>
          <a:p>
            <a:pPr>
              <a:buNone/>
            </a:pPr>
            <a:r>
              <a:rPr lang="en-US" b="1" dirty="0" smtClean="0"/>
              <a:t>                                               →    Decision making </a:t>
            </a:r>
          </a:p>
          <a:p>
            <a:pPr>
              <a:buNone/>
            </a:pPr>
            <a:r>
              <a:rPr lang="en-US" b="1" dirty="0" smtClean="0"/>
              <a:t>                                          </a:t>
            </a:r>
          </a:p>
          <a:p>
            <a:pPr>
              <a:buNone/>
            </a:pPr>
            <a:r>
              <a:rPr lang="en-US" b="1" dirty="0" smtClean="0"/>
              <a:t>                        </a:t>
            </a:r>
            <a:r>
              <a:rPr lang="en-US" b="1" u="sng" dirty="0" smtClean="0"/>
              <a:t>Cognitive - Behavior therapy</a:t>
            </a:r>
            <a:endParaRPr lang="en-US" b="1" u="sng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2057400" y="2209800"/>
            <a:ext cx="1447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05200" y="22098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171700" y="3771900"/>
            <a:ext cx="251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124075"/>
            <a:ext cx="57912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200400" y="1524000"/>
            <a:ext cx="4343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/>
              <a:t>self Anger</a:t>
            </a:r>
            <a:endParaRPr lang="en-US" sz="32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895600"/>
            <a:ext cx="3530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114800" y="1447800"/>
            <a:ext cx="6080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 smtClean="0"/>
              <a:t>2</a:t>
            </a:r>
            <a:endParaRPr lang="en-US" sz="96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                             </a:t>
            </a:r>
            <a:r>
              <a:rPr lang="en-US" b="1" u="sng" dirty="0" smtClean="0"/>
              <a:t>Self punishment</a:t>
            </a:r>
          </a:p>
          <a:p>
            <a:pPr>
              <a:buNone/>
            </a:pPr>
            <a:r>
              <a:rPr lang="en-US" b="1" dirty="0" smtClean="0"/>
              <a:t>Self injuring behavior</a:t>
            </a:r>
          </a:p>
          <a:p>
            <a:pPr>
              <a:buNone/>
            </a:pPr>
            <a:r>
              <a:rPr lang="en-US" b="1" dirty="0" smtClean="0"/>
              <a:t>     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Result   =   suicide, addiction ,</a:t>
            </a:r>
          </a:p>
          <a:p>
            <a:pPr>
              <a:buNone/>
            </a:pPr>
            <a:r>
              <a:rPr lang="en-US" b="1" dirty="0" smtClean="0"/>
              <a:t>Help      =   supportive therapy, reintroduce and</a:t>
            </a:r>
          </a:p>
          <a:p>
            <a:pPr>
              <a:buNone/>
            </a:pPr>
            <a:r>
              <a:rPr lang="en-US" b="1" dirty="0" smtClean="0"/>
              <a:t>                    Reestablishment of importance of</a:t>
            </a:r>
          </a:p>
          <a:p>
            <a:pPr>
              <a:buNone/>
            </a:pPr>
            <a:r>
              <a:rPr lang="en-US" b="1" dirty="0" smtClean="0"/>
              <a:t>                    Object- </a:t>
            </a:r>
            <a:r>
              <a:rPr lang="en-US" b="1" dirty="0" err="1" smtClean="0"/>
              <a:t>Relassion</a:t>
            </a:r>
            <a:r>
              <a:rPr lang="en-US" b="1" dirty="0" smtClean="0"/>
              <a:t> 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5" name="Content Placeholder 4" descr="G:\pictures\ANF\Photo1269.jpg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90600" y="1828800"/>
            <a:ext cx="7010400" cy="4525963"/>
          </a:xfrm>
          <a:prstGeom prst="rect">
            <a:avLst/>
          </a:prstGeom>
          <a:noFill/>
          <a:ln>
            <a:noFill/>
            <a:prstDash val="sysDash"/>
            <a:miter lim="800000"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   </a:t>
            </a:r>
            <a:r>
              <a:rPr lang="en-US" sz="9600" dirty="0" smtClean="0"/>
              <a:t>3</a:t>
            </a:r>
            <a:endParaRPr lang="en-US" sz="9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971800"/>
            <a:ext cx="3530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               </a:t>
            </a:r>
            <a:r>
              <a:rPr lang="en-US" b="1" u="sng" dirty="0" smtClean="0"/>
              <a:t>Minimization of grief over losses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No grief over someone they love or some ability </a:t>
            </a:r>
          </a:p>
          <a:p>
            <a:pPr>
              <a:buNone/>
            </a:pPr>
            <a:r>
              <a:rPr lang="en-US" b="1" dirty="0" smtClean="0"/>
              <a:t>Or some senselessness 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Result   =   ego melt down, lose strength of affect</a:t>
            </a:r>
          </a:p>
          <a:p>
            <a:pPr>
              <a:buNone/>
            </a:pPr>
            <a:r>
              <a:rPr lang="en-US" b="1" dirty="0" smtClean="0"/>
              <a:t>                    tolerance .(P,D)</a:t>
            </a:r>
          </a:p>
          <a:p>
            <a:pPr>
              <a:buNone/>
            </a:pPr>
            <a:r>
              <a:rPr lang="en-US" b="1" dirty="0" smtClean="0"/>
              <a:t>Help       =   pharmacological treatment </a:t>
            </a: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38200" y="2362200"/>
            <a:ext cx="7467600" cy="42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971800" y="1752600"/>
            <a:ext cx="4952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 smtClean="0"/>
              <a:t>No grief </a:t>
            </a:r>
            <a:endParaRPr lang="en-US" sz="3600" u="sng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   </a:t>
            </a:r>
            <a:r>
              <a:rPr lang="en-US" sz="9600" dirty="0" smtClean="0"/>
              <a:t>4</a:t>
            </a:r>
            <a:endParaRPr lang="en-US" sz="9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971800"/>
            <a:ext cx="3530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Fast_LOGO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                      </a:t>
            </a:r>
            <a:r>
              <a:rPr lang="en-US" b="1" u="sng" dirty="0" smtClean="0"/>
              <a:t>Reaction Formation</a:t>
            </a:r>
          </a:p>
          <a:p>
            <a:pPr>
              <a:buNone/>
            </a:pPr>
            <a:r>
              <a:rPr lang="en-US" b="1" dirty="0" smtClean="0"/>
              <a:t>Being to nice, formulate reaction against guilt</a:t>
            </a:r>
          </a:p>
          <a:p>
            <a:pPr>
              <a:buNone/>
            </a:pPr>
            <a:r>
              <a:rPr lang="en-US" b="1" dirty="0" smtClean="0"/>
              <a:t>behaving in the exact opposite manner,  hide your true feelings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Result   = drug addiction</a:t>
            </a:r>
          </a:p>
          <a:p>
            <a:pPr>
              <a:buNone/>
            </a:pPr>
            <a:r>
              <a:rPr lang="en-US" b="1" dirty="0" smtClean="0"/>
              <a:t>Help      =  supportive therapy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90600" y="2514600"/>
            <a:ext cx="7010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676400" y="1676400"/>
            <a:ext cx="716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/>
              <a:t>Reaction Formation Being to nice</a:t>
            </a:r>
            <a:endParaRPr lang="en-US" sz="3200" u="sn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                              Mental process             (cognition)                                                 (Affection)</a:t>
            </a:r>
          </a:p>
          <a:p>
            <a:pPr>
              <a:buNone/>
            </a:pPr>
            <a:r>
              <a:rPr lang="en-US" b="1" dirty="0" smtClean="0"/>
              <a:t>              (IQ)                                                          (EQ)       Thinking                                                     Feelings</a:t>
            </a:r>
          </a:p>
          <a:p>
            <a:pPr>
              <a:buNone/>
            </a:pPr>
            <a:r>
              <a:rPr lang="en-US" b="1" dirty="0" smtClean="0"/>
              <a:t>     Memory                                                    Emotions</a:t>
            </a:r>
          </a:p>
          <a:p>
            <a:pPr>
              <a:buNone/>
            </a:pPr>
            <a:r>
              <a:rPr lang="en-US" b="1" dirty="0" smtClean="0"/>
              <a:t>     Perception                                                Moods</a:t>
            </a:r>
          </a:p>
          <a:p>
            <a:pPr>
              <a:buNone/>
            </a:pPr>
            <a:r>
              <a:rPr lang="en-US" b="1" dirty="0" smtClean="0"/>
              <a:t>     Problem solving</a:t>
            </a:r>
          </a:p>
          <a:p>
            <a:pPr>
              <a:buNone/>
            </a:pPr>
            <a:r>
              <a:rPr lang="en-US" b="1" dirty="0" smtClean="0"/>
              <a:t>     Decision making                       </a:t>
            </a:r>
          </a:p>
          <a:p>
            <a:pPr>
              <a:buNone/>
            </a:pPr>
            <a:r>
              <a:rPr lang="en-US" b="1" dirty="0" smtClean="0"/>
              <a:t>                                              Attacks</a:t>
            </a:r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rot="5400000">
            <a:off x="2209800" y="4267200"/>
            <a:ext cx="335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4457700" y="4229100"/>
            <a:ext cx="3429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rot="10800000" flipV="1">
            <a:off x="3733800" y="4191000"/>
            <a:ext cx="3048000" cy="1066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0800000" flipV="1">
            <a:off x="3657600" y="4800600"/>
            <a:ext cx="3276600" cy="990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0800000" flipV="1">
            <a:off x="3581400" y="3810000"/>
            <a:ext cx="31242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10800000" flipV="1">
            <a:off x="3429000" y="3352800"/>
            <a:ext cx="3048000" cy="762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0800000" flipV="1">
            <a:off x="3276600" y="2971800"/>
            <a:ext cx="3124200" cy="685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90600" y="2133600"/>
            <a:ext cx="6858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066800" y="1447800"/>
            <a:ext cx="7772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 smtClean="0"/>
              <a:t>Reaction Formation(Being to nice)</a:t>
            </a:r>
            <a:endParaRPr lang="en-US" sz="3600" u="sng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</a:t>
            </a:r>
            <a:r>
              <a:rPr lang="en-US" sz="9600" dirty="0" smtClean="0"/>
              <a:t> 5</a:t>
            </a:r>
            <a:endParaRPr lang="en-US" sz="9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971800"/>
            <a:ext cx="3530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Fast_LOGO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                 </a:t>
            </a:r>
            <a:r>
              <a:rPr lang="en-US" b="1" u="sng" dirty="0" smtClean="0"/>
              <a:t>Socialization verses shame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Hide shame or guilt (not resolve) could be unconscious or maybe denial .artificial appreciation.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Result   =  drug addiction </a:t>
            </a:r>
          </a:p>
          <a:p>
            <a:pPr>
              <a:buNone/>
            </a:pPr>
            <a:r>
              <a:rPr lang="en-US" b="1" dirty="0" smtClean="0"/>
              <a:t>Help      =  Hospitalization </a:t>
            </a:r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</a:t>
            </a:r>
            <a:r>
              <a:rPr lang="en-US" sz="9600" dirty="0" smtClean="0"/>
              <a:t>6</a:t>
            </a:r>
            <a:endParaRPr lang="en-US" sz="9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971800"/>
            <a:ext cx="3530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Fast_LOGO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                 </a:t>
            </a:r>
            <a:r>
              <a:rPr lang="en-US" b="1" u="sng" dirty="0" smtClean="0"/>
              <a:t>Masochistic provoking</a:t>
            </a:r>
          </a:p>
          <a:p>
            <a:pPr>
              <a:buNone/>
            </a:pPr>
            <a:r>
              <a:rPr lang="en-US" b="1" dirty="0" smtClean="0"/>
              <a:t>Provoking someone to heart him to relive his guilt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Result   =   suicidal fantasy </a:t>
            </a:r>
          </a:p>
          <a:p>
            <a:pPr>
              <a:buNone/>
            </a:pPr>
            <a:r>
              <a:rPr lang="en-US" b="1" dirty="0" smtClean="0"/>
              <a:t>Help      =    Intensive psychotherapy or</a:t>
            </a:r>
          </a:p>
          <a:p>
            <a:pPr>
              <a:buNone/>
            </a:pPr>
            <a:r>
              <a:rPr lang="en-US" b="1" dirty="0" smtClean="0"/>
              <a:t>                     hospitalization 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133600"/>
            <a:ext cx="625619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505200" y="1447800"/>
            <a:ext cx="3657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u="sng" dirty="0" smtClean="0"/>
              <a:t>failure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 </a:t>
            </a:r>
            <a:r>
              <a:rPr lang="en-US" sz="9600" dirty="0" smtClean="0"/>
              <a:t>7</a:t>
            </a:r>
            <a:endParaRPr lang="en-US" sz="9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971800"/>
            <a:ext cx="3530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Fast_LOGO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                  </a:t>
            </a:r>
            <a:r>
              <a:rPr lang="en-US" b="1" u="sng" dirty="0" smtClean="0"/>
              <a:t>Withdrawal from Objects</a:t>
            </a:r>
          </a:p>
          <a:p>
            <a:pPr>
              <a:buNone/>
            </a:pPr>
            <a:r>
              <a:rPr lang="en-US" b="1" dirty="0" smtClean="0"/>
              <a:t>Lose all interest in their ties to others(allay some pain)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Result   =   sever depression ,suicidal impulses </a:t>
            </a:r>
          </a:p>
          <a:p>
            <a:pPr>
              <a:buNone/>
            </a:pPr>
            <a:r>
              <a:rPr lang="en-US" b="1" dirty="0" smtClean="0"/>
              <a:t>Help      =    Hospitalization </a:t>
            </a:r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1001" y="2267744"/>
            <a:ext cx="8305800" cy="420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971800" y="1524000"/>
            <a:ext cx="5943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/>
              <a:t>Lose all interest </a:t>
            </a:r>
            <a:endParaRPr lang="en-US" sz="3200" u="sng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</a:t>
            </a:r>
            <a:r>
              <a:rPr lang="en-US" sz="9600" dirty="0" smtClean="0"/>
              <a:t> 8</a:t>
            </a:r>
            <a:endParaRPr lang="en-US" sz="9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971800"/>
            <a:ext cx="3530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Fast_LOGO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                               </a:t>
            </a:r>
            <a:r>
              <a:rPr lang="en-US" b="1" u="sng" dirty="0" smtClean="0"/>
              <a:t> Attacks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Negative emotions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Unpleasant feelings 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Guilt feelings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Shame</a:t>
            </a:r>
          </a:p>
          <a:p>
            <a:pPr>
              <a:buFont typeface="Wingdings" pitchFamily="2" charset="2"/>
              <a:buChar char="§"/>
            </a:pPr>
            <a:r>
              <a:rPr lang="en-US" b="1" dirty="0" err="1" smtClean="0"/>
              <a:t>Hurted</a:t>
            </a: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                                </a:t>
            </a:r>
            <a:r>
              <a:rPr lang="en-US" b="1" u="sng" dirty="0" smtClean="0"/>
              <a:t>Splitting</a:t>
            </a:r>
            <a:r>
              <a:rPr lang="en-US" b="1" dirty="0" smtClean="0"/>
              <a:t>  </a:t>
            </a:r>
            <a:endParaRPr lang="en-US" b="1" u="sng" dirty="0" smtClean="0"/>
          </a:p>
          <a:p>
            <a:pPr>
              <a:buNone/>
            </a:pPr>
            <a:r>
              <a:rPr lang="en-US" b="1" dirty="0" smtClean="0"/>
              <a:t>    Contradiction in statement and behavior or splitting differently in other activates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Result    =   Addiction, suicidal risk.</a:t>
            </a:r>
          </a:p>
          <a:p>
            <a:pPr>
              <a:buNone/>
            </a:pPr>
            <a:r>
              <a:rPr lang="en-US" b="1" dirty="0" smtClean="0"/>
              <a:t>Help       =  Hospitalization </a:t>
            </a: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</a:t>
            </a:r>
            <a:r>
              <a:rPr lang="en-US" sz="9600" dirty="0" smtClean="0"/>
              <a:t>9</a:t>
            </a:r>
            <a:endParaRPr lang="en-US" sz="9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971800"/>
            <a:ext cx="3530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Fast_LOGO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                              </a:t>
            </a:r>
            <a:r>
              <a:rPr lang="en-US" b="1" u="sng" dirty="0" smtClean="0"/>
              <a:t>Vagueness</a:t>
            </a:r>
          </a:p>
          <a:p>
            <a:pPr>
              <a:buNone/>
            </a:pPr>
            <a:r>
              <a:rPr lang="en-US" b="1" dirty="0" smtClean="0"/>
              <a:t>   </a:t>
            </a:r>
          </a:p>
          <a:p>
            <a:pPr>
              <a:buNone/>
            </a:pPr>
            <a:r>
              <a:rPr lang="en-US" b="1" dirty="0" smtClean="0"/>
              <a:t> Frustrated and feeling pleasure too,            </a:t>
            </a:r>
          </a:p>
          <a:p>
            <a:pPr>
              <a:buNone/>
            </a:pPr>
            <a:r>
              <a:rPr lang="en-US" b="1" dirty="0" smtClean="0"/>
              <a:t> intra-psychic  conflict. Nighters  accept nor reject.</a:t>
            </a:r>
          </a:p>
          <a:p>
            <a:pPr>
              <a:buNone/>
            </a:pPr>
            <a:r>
              <a:rPr lang="en-US" b="1" dirty="0" smtClean="0"/>
              <a:t>   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Result    =  drug Addiction </a:t>
            </a:r>
          </a:p>
          <a:p>
            <a:pPr>
              <a:buNone/>
            </a:pPr>
            <a:r>
              <a:rPr lang="en-US" b="1" dirty="0" smtClean="0"/>
              <a:t>Help        =  Psychotherapy </a:t>
            </a: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0"/>
            <a:ext cx="7772400" cy="426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0" y="1600200"/>
            <a:ext cx="6629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 smtClean="0"/>
              <a:t>Nighters  accept nor reject</a:t>
            </a:r>
          </a:p>
          <a:p>
            <a:pPr>
              <a:buNone/>
            </a:pPr>
            <a:r>
              <a:rPr lang="en-US" b="1" dirty="0" smtClean="0"/>
              <a:t>   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</a:t>
            </a:r>
            <a:r>
              <a:rPr lang="en-US" sz="9600" dirty="0" smtClean="0"/>
              <a:t>10</a:t>
            </a:r>
            <a:endParaRPr lang="en-US" sz="9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971800"/>
            <a:ext cx="3530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Fast_LOGO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             </a:t>
            </a:r>
            <a:r>
              <a:rPr lang="en-US" b="1" u="sng" dirty="0" smtClean="0"/>
              <a:t>Identification with Aggressor</a:t>
            </a:r>
          </a:p>
          <a:p>
            <a:pPr>
              <a:buNone/>
            </a:pPr>
            <a:r>
              <a:rPr lang="en-US" b="1" dirty="0" smtClean="0"/>
              <a:t>    </a:t>
            </a:r>
          </a:p>
          <a:p>
            <a:pPr>
              <a:buNone/>
            </a:pPr>
            <a:r>
              <a:rPr lang="en-US" b="1" dirty="0" smtClean="0"/>
              <a:t>    Just to response that how much he consult with someone ,,,, to escape guilt  </a:t>
            </a:r>
          </a:p>
          <a:p>
            <a:pPr>
              <a:buNone/>
            </a:pPr>
            <a:r>
              <a:rPr lang="en-US" b="1" dirty="0" smtClean="0"/>
              <a:t>       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Result     =   Serious suicide</a:t>
            </a:r>
          </a:p>
          <a:p>
            <a:pPr>
              <a:buNone/>
            </a:pPr>
            <a:r>
              <a:rPr lang="en-US" b="1" dirty="0" smtClean="0"/>
              <a:t>Help        =    Hospitalization 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</a:t>
            </a:r>
            <a:r>
              <a:rPr lang="en-US" sz="9600" dirty="0" smtClean="0"/>
              <a:t>11</a:t>
            </a:r>
            <a:endParaRPr lang="en-US" sz="9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971800"/>
            <a:ext cx="3530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Fast_LOGO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                  </a:t>
            </a:r>
            <a:r>
              <a:rPr lang="en-US" b="1" u="sng" dirty="0" smtClean="0"/>
              <a:t>Denial of painful reality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Clam that having no problem, victims of traumatic events may deny that the event ever occurred.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Result   =   active suicide threats, drug addiction.</a:t>
            </a:r>
          </a:p>
          <a:p>
            <a:pPr>
              <a:buNone/>
            </a:pPr>
            <a:r>
              <a:rPr lang="en-US" b="1" dirty="0" smtClean="0"/>
              <a:t>Help      =    confrontation, make him able to</a:t>
            </a:r>
          </a:p>
          <a:p>
            <a:pPr>
              <a:buNone/>
            </a:pPr>
            <a:r>
              <a:rPr lang="en-US" b="1" dirty="0" smtClean="0"/>
              <a:t>                     accept reality .</a:t>
            </a: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2362200"/>
            <a:ext cx="9144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676400" y="1676400"/>
            <a:ext cx="7467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 smtClean="0"/>
              <a:t>Clam that having no problem</a:t>
            </a:r>
            <a:endParaRPr lang="en-US" sz="3600" u="sn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                                   Mental process                                                               (cognition)                          EGO                    (Affection)</a:t>
            </a:r>
          </a:p>
          <a:p>
            <a:pPr>
              <a:buNone/>
            </a:pPr>
            <a:r>
              <a:rPr lang="en-US" b="1" dirty="0" smtClean="0"/>
              <a:t>              (IQ)                                                          (EQ)       Thinking                       defense                Feelings</a:t>
            </a:r>
          </a:p>
          <a:p>
            <a:pPr>
              <a:buNone/>
            </a:pPr>
            <a:r>
              <a:rPr lang="en-US" b="1" dirty="0" smtClean="0"/>
              <a:t>     Memory                      mechanism          Emotions</a:t>
            </a:r>
          </a:p>
          <a:p>
            <a:pPr>
              <a:buNone/>
            </a:pPr>
            <a:r>
              <a:rPr lang="en-US" b="1" dirty="0" smtClean="0"/>
              <a:t>     Perception                                                Moods</a:t>
            </a:r>
          </a:p>
          <a:p>
            <a:pPr>
              <a:buNone/>
            </a:pPr>
            <a:r>
              <a:rPr lang="en-US" b="1" dirty="0" smtClean="0"/>
              <a:t>     Problem solving</a:t>
            </a:r>
          </a:p>
          <a:p>
            <a:pPr>
              <a:buNone/>
            </a:pPr>
            <a:r>
              <a:rPr lang="en-US" b="1" dirty="0" smtClean="0"/>
              <a:t>     Decision making                       </a:t>
            </a:r>
          </a:p>
          <a:p>
            <a:pPr>
              <a:buNone/>
            </a:pPr>
            <a:r>
              <a:rPr lang="en-US" b="1" dirty="0" smtClean="0"/>
              <a:t>                                          (Strong Ego)</a:t>
            </a:r>
          </a:p>
          <a:p>
            <a:pPr>
              <a:buNone/>
            </a:pPr>
            <a:r>
              <a:rPr lang="en-US" b="1" dirty="0" smtClean="0"/>
              <a:t>                                             </a:t>
            </a:r>
            <a:endParaRPr lang="en-US" b="1" dirty="0"/>
          </a:p>
        </p:txBody>
      </p:sp>
      <p:pic>
        <p:nvPicPr>
          <p:cNvPr id="6" name="Picture 5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648200" y="1981200"/>
            <a:ext cx="1905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2819400" y="1981200"/>
            <a:ext cx="1828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943100" y="3848100"/>
            <a:ext cx="3352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3962400" y="3886200"/>
            <a:ext cx="335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0800000">
            <a:off x="5334000" y="3124200"/>
            <a:ext cx="1371600" cy="304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0800000">
            <a:off x="5334000" y="3429000"/>
            <a:ext cx="14478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0800000">
            <a:off x="5334000" y="3657600"/>
            <a:ext cx="12954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10800000">
            <a:off x="5334000" y="4114800"/>
            <a:ext cx="1295400" cy="304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p Arrow 23"/>
          <p:cNvSpPr/>
          <p:nvPr/>
        </p:nvSpPr>
        <p:spPr>
          <a:xfrm>
            <a:off x="4343400" y="419100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                              Mental process             (cognition)                                                 (Affection)</a:t>
            </a:r>
          </a:p>
          <a:p>
            <a:pPr>
              <a:buNone/>
            </a:pPr>
            <a:r>
              <a:rPr lang="en-US" b="1" dirty="0" smtClean="0"/>
              <a:t>              (IQ)                    (weak ego)                  (EQ)       Thinking                                                     Feelings</a:t>
            </a:r>
          </a:p>
          <a:p>
            <a:pPr>
              <a:buNone/>
            </a:pPr>
            <a:r>
              <a:rPr lang="en-US" b="1" dirty="0" smtClean="0"/>
              <a:t>     Memory                                                    Emotions</a:t>
            </a:r>
          </a:p>
          <a:p>
            <a:pPr>
              <a:buNone/>
            </a:pPr>
            <a:r>
              <a:rPr lang="en-US" b="1" dirty="0" smtClean="0"/>
              <a:t>     Perception                                                Moods</a:t>
            </a:r>
          </a:p>
          <a:p>
            <a:pPr>
              <a:buNone/>
            </a:pPr>
            <a:r>
              <a:rPr lang="en-US" b="1" dirty="0" smtClean="0"/>
              <a:t>     Problem solving</a:t>
            </a:r>
          </a:p>
          <a:p>
            <a:pPr>
              <a:buNone/>
            </a:pPr>
            <a:r>
              <a:rPr lang="en-US" b="1" dirty="0" smtClean="0"/>
              <a:t>     Decision making                       </a:t>
            </a:r>
          </a:p>
          <a:p>
            <a:pPr>
              <a:buNone/>
            </a:pPr>
            <a:r>
              <a:rPr lang="en-US" b="1" dirty="0" smtClean="0"/>
              <a:t>                                              </a:t>
            </a:r>
          </a:p>
          <a:p>
            <a:pPr>
              <a:buNone/>
            </a:pPr>
            <a:endParaRPr lang="en-US" b="1" dirty="0" smtClean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rot="5400000">
            <a:off x="2209800" y="4267200"/>
            <a:ext cx="335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4457700" y="4229100"/>
            <a:ext cx="3429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rot="10800000" flipV="1">
            <a:off x="3733800" y="4191000"/>
            <a:ext cx="3048000" cy="1066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0800000" flipV="1">
            <a:off x="3657600" y="4800600"/>
            <a:ext cx="3276600" cy="990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0800000" flipV="1">
            <a:off x="3581400" y="3810000"/>
            <a:ext cx="31242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10800000" flipV="1">
            <a:off x="3429000" y="3352800"/>
            <a:ext cx="3048000" cy="762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0800000" flipV="1">
            <a:off x="3276600" y="2971800"/>
            <a:ext cx="3124200" cy="685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1113</Words>
  <Application>Microsoft Office PowerPoint</Application>
  <PresentationFormat>On-screen Show (4:3)</PresentationFormat>
  <Paragraphs>253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2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sumara</dc:creator>
  <cp:lastModifiedBy>fast</cp:lastModifiedBy>
  <cp:revision>790</cp:revision>
  <dcterms:created xsi:type="dcterms:W3CDTF">2013-05-13T03:40:00Z</dcterms:created>
  <dcterms:modified xsi:type="dcterms:W3CDTF">2020-02-06T06:06:18Z</dcterms:modified>
</cp:coreProperties>
</file>