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Book Antiqu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BookAntiqu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okAntiqu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ookAntiqua-boldItalic.fntdata"/><Relationship Id="rId30" Type="http://schemas.openxmlformats.org/officeDocument/2006/relationships/font" Target="fonts/BookAntiqu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353fa8ef1_0_3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353fa8ef1_0_3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353fa8ef1_0_3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353fa8ef1_0_3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353fa8ef1_0_3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353fa8ef1_0_3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353fa8ef1_0_3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9353fa8ef1_0_36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353fa8ef1_0_3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9353fa8ef1_0_37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353fa8ef1_0_37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50" name="Google Shape;250;g9353fa8ef1_0_37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g9353fa8ef1_0_37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353fa8ef1_0_37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60" name="Google Shape;260;g9353fa8ef1_0_37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g9353fa8ef1_0_37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353fa8ef1_0_37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73" name="Google Shape;273;g9353fa8ef1_0_37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g9353fa8ef1_0_37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353fa8ef1_0_37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85" name="Google Shape;285;g9353fa8ef1_0_37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g9353fa8ef1_0_37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353fa8ef1_0_37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295" name="Google Shape;295;g9353fa8ef1_0_37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g9353fa8ef1_0_37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353fa8ef1_0_1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80" name="Google Shape;80;g9353fa8ef1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g9353fa8ef1_0_1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353fa8ef1_0_38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05" name="Google Shape;305;g9353fa8ef1_0_38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g9353fa8ef1_0_38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353fa8ef1_0_38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15" name="Google Shape;315;g9353fa8ef1_0_38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g9353fa8ef1_0_38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353fa8ef1_0_38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25" name="Google Shape;325;g9353fa8ef1_0_38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g9353fa8ef1_0_38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353fa8ef1_0_15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89" name="Google Shape;89;g9353fa8ef1_0_15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g9353fa8ef1_0_15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353fa8ef1_0_15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0" name="Google Shape;110;g9353fa8ef1_0_15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g9353fa8ef1_0_15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353fa8ef1_0_15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31" name="Google Shape;131;g9353fa8ef1_0_15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g9353fa8ef1_0_15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353fa8ef1_0_15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52" name="Google Shape;152;g9353fa8ef1_0_15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g9353fa8ef1_0_15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353fa8ef1_0_16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74" name="Google Shape;174;g9353fa8ef1_0_16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g9353fa8ef1_0_16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353fa8ef1_0_16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97" name="Google Shape;197;g9353fa8ef1_0_16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g9353fa8ef1_0_16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353fa8ef1_0_3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353fa8ef1_0_3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blip>
          <a:tile algn="tl" flip="none" tx="0" sx="60000" ty="0" sy="60000"/>
        </a:blip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699247" y="1686260"/>
            <a:ext cx="7745400" cy="29082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1600"/>
              </a:spcBef>
              <a:spcAft>
                <a:spcPts val="0"/>
              </a:spcAft>
              <a:buSzPts val="1800"/>
              <a:buChar char="○"/>
              <a:defRPr/>
            </a:lvl2pPr>
            <a:lvl3pPr indent="-342900" lvl="2" marL="1371600" rtl="0" algn="l">
              <a:spcBef>
                <a:spcPts val="1600"/>
              </a:spcBef>
              <a:spcAft>
                <a:spcPts val="0"/>
              </a:spcAft>
              <a:buSzPts val="1800"/>
              <a:buChar char="■"/>
              <a:defRPr/>
            </a:lvl3pPr>
            <a:lvl4pPr indent="-342900" lvl="3" marL="1828800" rtl="0" algn="l">
              <a:spcBef>
                <a:spcPts val="1600"/>
              </a:spcBef>
              <a:spcAft>
                <a:spcPts val="0"/>
              </a:spcAft>
              <a:buSzPts val="1800"/>
              <a:buChar char="●"/>
              <a:defRPr/>
            </a:lvl4pPr>
            <a:lvl5pPr indent="-342900" lvl="4" marL="2286000" rtl="0" algn="l">
              <a:spcBef>
                <a:spcPts val="1600"/>
              </a:spcBef>
              <a:spcAft>
                <a:spcPts val="0"/>
              </a:spcAft>
              <a:buSzPts val="1800"/>
              <a:buChar char="○"/>
              <a:defRPr/>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52" name="Google Shape;52;p13"/>
          <p:cNvSpPr txBox="1"/>
          <p:nvPr>
            <p:ph idx="10" type="dt"/>
          </p:nvPr>
        </p:nvSpPr>
        <p:spPr>
          <a:xfrm>
            <a:off x="360378" y="4621082"/>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3"/>
          <p:cNvSpPr txBox="1"/>
          <p:nvPr>
            <p:ph idx="11" type="ftr"/>
          </p:nvPr>
        </p:nvSpPr>
        <p:spPr>
          <a:xfrm>
            <a:off x="3124200" y="4621082"/>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2" type="sldNum"/>
          </p:nvPr>
        </p:nvSpPr>
        <p:spPr>
          <a:xfrm>
            <a:off x="6639264" y="4621082"/>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solidFill>
                  <a:srgbClr val="000000"/>
                </a:solidFill>
              </a:defRPr>
            </a:lvl1pPr>
            <a:lvl2pPr indent="0" lvl="1" marL="0" rtl="0" algn="r">
              <a:spcBef>
                <a:spcPts val="0"/>
              </a:spcBef>
              <a:buNone/>
              <a:defRPr>
                <a:solidFill>
                  <a:srgbClr val="000000"/>
                </a:solidFill>
              </a:defRPr>
            </a:lvl2pPr>
            <a:lvl3pPr indent="0" lvl="2" marL="0" rtl="0" algn="r">
              <a:spcBef>
                <a:spcPts val="0"/>
              </a:spcBef>
              <a:buNone/>
              <a:defRPr>
                <a:solidFill>
                  <a:srgbClr val="000000"/>
                </a:solidFill>
              </a:defRPr>
            </a:lvl3pPr>
            <a:lvl4pPr indent="0" lvl="3" marL="0" rtl="0" algn="r">
              <a:spcBef>
                <a:spcPts val="0"/>
              </a:spcBef>
              <a:buNone/>
              <a:defRPr>
                <a:solidFill>
                  <a:srgbClr val="000000"/>
                </a:solidFill>
              </a:defRPr>
            </a:lvl4pPr>
            <a:lvl5pPr indent="0" lvl="4" marL="0" rtl="0" algn="r">
              <a:spcBef>
                <a:spcPts val="0"/>
              </a:spcBef>
              <a:buNone/>
              <a:defRPr>
                <a:solidFill>
                  <a:srgbClr val="000000"/>
                </a:solidFill>
              </a:defRPr>
            </a:lvl5pPr>
            <a:lvl6pPr indent="0" lvl="5" marL="0" rtl="0" algn="r">
              <a:spcBef>
                <a:spcPts val="0"/>
              </a:spcBef>
              <a:buNone/>
              <a:defRPr>
                <a:solidFill>
                  <a:srgbClr val="000000"/>
                </a:solidFill>
              </a:defRPr>
            </a:lvl6pPr>
            <a:lvl7pPr indent="0" lvl="6" marL="0" rtl="0" algn="r">
              <a:spcBef>
                <a:spcPts val="0"/>
              </a:spcBef>
              <a:buNone/>
              <a:defRPr>
                <a:solidFill>
                  <a:srgbClr val="000000"/>
                </a:solidFill>
              </a:defRPr>
            </a:lvl7pPr>
            <a:lvl8pPr indent="0" lvl="7" marL="0" rtl="0" algn="r">
              <a:spcBef>
                <a:spcPts val="0"/>
              </a:spcBef>
              <a:buNone/>
              <a:defRPr>
                <a:solidFill>
                  <a:srgbClr val="000000"/>
                </a:solidFill>
              </a:defRPr>
            </a:lvl8pPr>
            <a:lvl9pPr indent="0" lvl="8" marL="0" rt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688490" y="427617"/>
            <a:ext cx="7756200" cy="790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2"/>
              </a:buClr>
              <a:buSzPts val="1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grpSp>
        <p:nvGrpSpPr>
          <p:cNvPr id="56" name="Google Shape;56;p13"/>
          <p:cNvGrpSpPr/>
          <p:nvPr/>
        </p:nvGrpSpPr>
        <p:grpSpPr>
          <a:xfrm>
            <a:off x="1172602" y="1044163"/>
            <a:ext cx="6779092" cy="692550"/>
            <a:chOff x="1172602" y="1381459"/>
            <a:chExt cx="6779092" cy="923400"/>
          </a:xfrm>
        </p:grpSpPr>
        <p:sp>
          <p:nvSpPr>
            <p:cNvPr id="57" name="Google Shape;57;p13"/>
            <p:cNvSpPr txBox="1"/>
            <p:nvPr/>
          </p:nvSpPr>
          <p:spPr>
            <a:xfrm>
              <a:off x="4147073" y="1381459"/>
              <a:ext cx="8772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58" name="Google Shape;58;p13"/>
            <p:cNvCxnSpPr/>
            <p:nvPr/>
          </p:nvCxnSpPr>
          <p:spPr>
            <a:xfrm rot="10800000">
              <a:off x="1172602" y="1925708"/>
              <a:ext cx="3119700" cy="1500"/>
            </a:xfrm>
            <a:prstGeom prst="straightConnector1">
              <a:avLst/>
            </a:prstGeom>
            <a:noFill/>
            <a:ln cap="flat" cmpd="sng" w="12700">
              <a:solidFill>
                <a:srgbClr val="DBA253"/>
              </a:solidFill>
              <a:prstDash val="solid"/>
              <a:round/>
              <a:headEnd len="sm" w="sm" type="none"/>
              <a:tailEnd len="sm" w="sm" type="none"/>
            </a:ln>
          </p:spPr>
        </p:cxnSp>
        <p:cxnSp>
          <p:nvCxnSpPr>
            <p:cNvPr id="59" name="Google Shape;59;p13"/>
            <p:cNvCxnSpPr/>
            <p:nvPr/>
          </p:nvCxnSpPr>
          <p:spPr>
            <a:xfrm rot="10800000">
              <a:off x="4831994" y="1922738"/>
              <a:ext cx="3119700" cy="1500"/>
            </a:xfrm>
            <a:prstGeom prst="straightConnector1">
              <a:avLst/>
            </a:prstGeom>
            <a:noFill/>
            <a:ln cap="flat" cmpd="sng" w="12700">
              <a:solidFill>
                <a:srgbClr val="DBA253"/>
              </a:solidFill>
              <a:prstDash val="solid"/>
              <a:round/>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4"/>
          <p:cNvGrpSpPr/>
          <p:nvPr/>
        </p:nvGrpSpPr>
        <p:grpSpPr>
          <a:xfrm>
            <a:off x="0" y="0"/>
            <a:ext cx="4316700" cy="5143500"/>
            <a:chOff x="0" y="0"/>
            <a:chExt cx="4316700" cy="5143500"/>
          </a:xfrm>
        </p:grpSpPr>
        <p:sp>
          <p:nvSpPr>
            <p:cNvPr id="63" name="Google Shape;63;p14"/>
            <p:cNvSpPr/>
            <p:nvPr/>
          </p:nvSpPr>
          <p:spPr>
            <a:xfrm>
              <a:off x="0" y="0"/>
              <a:ext cx="43167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type="title"/>
          </p:nvPr>
        </p:nvSpPr>
        <p:spPr>
          <a:xfrm>
            <a:off x="311725" y="653326"/>
            <a:ext cx="3706500" cy="3334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None/>
              <a:defRPr sz="2400">
                <a:solidFill>
                  <a:srgbClr val="FFFFFF"/>
                </a:solidFill>
              </a:defRPr>
            </a:lvl1pPr>
            <a:lvl2pPr lvl="1" rtl="0" algn="l">
              <a:lnSpc>
                <a:spcPct val="100000"/>
              </a:lnSpc>
              <a:spcBef>
                <a:spcPts val="0"/>
              </a:spcBef>
              <a:spcAft>
                <a:spcPts val="0"/>
              </a:spcAft>
              <a:buNone/>
              <a:defRPr sz="2400">
                <a:solidFill>
                  <a:srgbClr val="FFFFFF"/>
                </a:solidFill>
              </a:defRPr>
            </a:lvl2pPr>
            <a:lvl3pPr lvl="2" rtl="0" algn="l">
              <a:lnSpc>
                <a:spcPct val="100000"/>
              </a:lnSpc>
              <a:spcBef>
                <a:spcPts val="0"/>
              </a:spcBef>
              <a:spcAft>
                <a:spcPts val="0"/>
              </a:spcAft>
              <a:buNone/>
              <a:defRPr sz="2400">
                <a:solidFill>
                  <a:srgbClr val="FFFFFF"/>
                </a:solidFill>
              </a:defRPr>
            </a:lvl3pPr>
            <a:lvl4pPr lvl="3" rtl="0" algn="l">
              <a:lnSpc>
                <a:spcPct val="100000"/>
              </a:lnSpc>
              <a:spcBef>
                <a:spcPts val="0"/>
              </a:spcBef>
              <a:spcAft>
                <a:spcPts val="0"/>
              </a:spcAft>
              <a:buNone/>
              <a:defRPr sz="2400">
                <a:solidFill>
                  <a:srgbClr val="FFFFFF"/>
                </a:solidFill>
              </a:defRPr>
            </a:lvl4pPr>
            <a:lvl5pPr lvl="4" rtl="0" algn="l">
              <a:lnSpc>
                <a:spcPct val="100000"/>
              </a:lnSpc>
              <a:spcBef>
                <a:spcPts val="0"/>
              </a:spcBef>
              <a:spcAft>
                <a:spcPts val="0"/>
              </a:spcAft>
              <a:buNone/>
              <a:defRPr sz="2400">
                <a:solidFill>
                  <a:srgbClr val="FFFFFF"/>
                </a:solidFill>
              </a:defRPr>
            </a:lvl5pPr>
            <a:lvl6pPr lvl="5" rtl="0" algn="l">
              <a:lnSpc>
                <a:spcPct val="100000"/>
              </a:lnSpc>
              <a:spcBef>
                <a:spcPts val="0"/>
              </a:spcBef>
              <a:spcAft>
                <a:spcPts val="0"/>
              </a:spcAft>
              <a:buNone/>
              <a:defRPr sz="2400">
                <a:solidFill>
                  <a:srgbClr val="FFFFFF"/>
                </a:solidFill>
              </a:defRPr>
            </a:lvl6pPr>
            <a:lvl7pPr lvl="6" rtl="0" algn="l">
              <a:lnSpc>
                <a:spcPct val="100000"/>
              </a:lnSpc>
              <a:spcBef>
                <a:spcPts val="0"/>
              </a:spcBef>
              <a:spcAft>
                <a:spcPts val="0"/>
              </a:spcAft>
              <a:buNone/>
              <a:defRPr sz="2400">
                <a:solidFill>
                  <a:srgbClr val="FFFFFF"/>
                </a:solidFill>
              </a:defRPr>
            </a:lvl7pPr>
            <a:lvl8pPr lvl="7" rtl="0" algn="l">
              <a:lnSpc>
                <a:spcPct val="100000"/>
              </a:lnSpc>
              <a:spcBef>
                <a:spcPts val="0"/>
              </a:spcBef>
              <a:spcAft>
                <a:spcPts val="0"/>
              </a:spcAft>
              <a:buNone/>
              <a:defRPr sz="2400">
                <a:solidFill>
                  <a:srgbClr val="FFFFFF"/>
                </a:solidFill>
              </a:defRPr>
            </a:lvl8pPr>
            <a:lvl9pPr lvl="8" rtl="0" algn="l">
              <a:lnSpc>
                <a:spcPct val="100000"/>
              </a:lnSpc>
              <a:spcBef>
                <a:spcPts val="0"/>
              </a:spcBef>
              <a:spcAft>
                <a:spcPts val="0"/>
              </a:spcAft>
              <a:buNone/>
              <a:defRPr sz="2400">
                <a:solidFill>
                  <a:srgbClr val="FFFFFF"/>
                </a:solidFill>
              </a:defRPr>
            </a:lvl9pPr>
          </a:lstStyle>
          <a:p/>
        </p:txBody>
      </p:sp>
      <p:sp>
        <p:nvSpPr>
          <p:cNvPr id="70" name="Google Shape;70;p14"/>
          <p:cNvSpPr txBox="1"/>
          <p:nvPr>
            <p:ph idx="1" type="body"/>
          </p:nvPr>
        </p:nvSpPr>
        <p:spPr>
          <a:xfrm>
            <a:off x="4620575" y="653325"/>
            <a:ext cx="4211700" cy="3741300"/>
          </a:xfrm>
          <a:prstGeom prst="rect">
            <a:avLst/>
          </a:prstGeom>
          <a:noFill/>
          <a:ln>
            <a:noFill/>
          </a:ln>
        </p:spPr>
        <p:txBody>
          <a:bodyPr anchorCtr="0" anchor="t" bIns="45700" lIns="91425" spcFirstLastPara="1" rIns="91425" wrap="square" tIns="45700">
            <a:noAutofit/>
          </a:bodyPr>
          <a:lstStyle>
            <a:lvl1pPr indent="-304800" lvl="0" marL="457200" rtl="0" algn="l">
              <a:lnSpc>
                <a:spcPct val="115000"/>
              </a:lnSpc>
              <a:spcBef>
                <a:spcPts val="0"/>
              </a:spcBef>
              <a:spcAft>
                <a:spcPts val="0"/>
              </a:spcAft>
              <a:buClr>
                <a:srgbClr val="284F7D"/>
              </a:buClr>
              <a:buSzPts val="1200"/>
              <a:buChar char="●"/>
              <a:defRPr sz="1200">
                <a:solidFill>
                  <a:schemeClr val="lt1"/>
                </a:solidFill>
              </a:defRPr>
            </a:lvl1pPr>
            <a:lvl2pPr indent="-292100" lvl="1" marL="914400" rtl="0" algn="l">
              <a:lnSpc>
                <a:spcPct val="115000"/>
              </a:lnSpc>
              <a:spcBef>
                <a:spcPts val="1600"/>
              </a:spcBef>
              <a:spcAft>
                <a:spcPts val="0"/>
              </a:spcAft>
              <a:buClr>
                <a:srgbClr val="284F7D"/>
              </a:buClr>
              <a:buSzPts val="1000"/>
              <a:buChar char="○"/>
              <a:defRPr sz="1000">
                <a:solidFill>
                  <a:schemeClr val="lt1"/>
                </a:solidFill>
              </a:defRPr>
            </a:lvl2pPr>
            <a:lvl3pPr indent="-292100" lvl="2" marL="1371600" rtl="0" algn="l">
              <a:lnSpc>
                <a:spcPct val="115000"/>
              </a:lnSpc>
              <a:spcBef>
                <a:spcPts val="1600"/>
              </a:spcBef>
              <a:spcAft>
                <a:spcPts val="0"/>
              </a:spcAft>
              <a:buClr>
                <a:srgbClr val="284F7D"/>
              </a:buClr>
              <a:buSzPts val="1000"/>
              <a:buChar char="■"/>
              <a:defRPr sz="1000">
                <a:solidFill>
                  <a:schemeClr val="lt1"/>
                </a:solidFill>
              </a:defRPr>
            </a:lvl3pPr>
            <a:lvl4pPr indent="-292100" lvl="3" marL="1828800" rtl="0" algn="l">
              <a:lnSpc>
                <a:spcPct val="115000"/>
              </a:lnSpc>
              <a:spcBef>
                <a:spcPts val="1600"/>
              </a:spcBef>
              <a:spcAft>
                <a:spcPts val="0"/>
              </a:spcAft>
              <a:buClr>
                <a:srgbClr val="284F7D"/>
              </a:buClr>
              <a:buSzPts val="1000"/>
              <a:buChar char="●"/>
              <a:defRPr sz="1000">
                <a:solidFill>
                  <a:schemeClr val="lt1"/>
                </a:solidFill>
              </a:defRPr>
            </a:lvl4pPr>
            <a:lvl5pPr indent="-292100" lvl="4" marL="2286000" rtl="0" algn="l">
              <a:lnSpc>
                <a:spcPct val="115000"/>
              </a:lnSpc>
              <a:spcBef>
                <a:spcPts val="1600"/>
              </a:spcBef>
              <a:spcAft>
                <a:spcPts val="0"/>
              </a:spcAft>
              <a:buClr>
                <a:srgbClr val="284F7D"/>
              </a:buClr>
              <a:buSzPts val="1000"/>
              <a:buChar char="○"/>
              <a:defRPr sz="1000">
                <a:solidFill>
                  <a:schemeClr val="lt1"/>
                </a:solidFill>
              </a:defRPr>
            </a:lvl5pPr>
            <a:lvl6pPr indent="-292100" lvl="5" marL="2743200" rtl="0" algn="l">
              <a:lnSpc>
                <a:spcPct val="115000"/>
              </a:lnSpc>
              <a:spcBef>
                <a:spcPts val="1600"/>
              </a:spcBef>
              <a:spcAft>
                <a:spcPts val="0"/>
              </a:spcAft>
              <a:buClr>
                <a:srgbClr val="284F7D"/>
              </a:buClr>
              <a:buSzPts val="1000"/>
              <a:buChar char="■"/>
              <a:defRPr sz="1000">
                <a:solidFill>
                  <a:schemeClr val="lt1"/>
                </a:solidFill>
              </a:defRPr>
            </a:lvl6pPr>
            <a:lvl7pPr indent="-292100" lvl="6" marL="3200400" rtl="0" algn="l">
              <a:lnSpc>
                <a:spcPct val="115000"/>
              </a:lnSpc>
              <a:spcBef>
                <a:spcPts val="1600"/>
              </a:spcBef>
              <a:spcAft>
                <a:spcPts val="0"/>
              </a:spcAft>
              <a:buClr>
                <a:srgbClr val="284F7D"/>
              </a:buClr>
              <a:buSzPts val="1000"/>
              <a:buChar char="●"/>
              <a:defRPr sz="1000">
                <a:solidFill>
                  <a:schemeClr val="lt1"/>
                </a:solidFill>
              </a:defRPr>
            </a:lvl7pPr>
            <a:lvl8pPr indent="-292100" lvl="7" marL="3657600" rtl="0" algn="l">
              <a:lnSpc>
                <a:spcPct val="115000"/>
              </a:lnSpc>
              <a:spcBef>
                <a:spcPts val="1600"/>
              </a:spcBef>
              <a:spcAft>
                <a:spcPts val="0"/>
              </a:spcAft>
              <a:buClr>
                <a:srgbClr val="284F7D"/>
              </a:buClr>
              <a:buSzPts val="1000"/>
              <a:buChar char="○"/>
              <a:defRPr sz="1000">
                <a:solidFill>
                  <a:schemeClr val="lt1"/>
                </a:solidFill>
              </a:defRPr>
            </a:lvl8pPr>
            <a:lvl9pPr indent="-292100" lvl="8" marL="4114800" rtl="0" algn="l">
              <a:lnSpc>
                <a:spcPct val="115000"/>
              </a:lnSpc>
              <a:spcBef>
                <a:spcPts val="1600"/>
              </a:spcBef>
              <a:spcAft>
                <a:spcPts val="1600"/>
              </a:spcAft>
              <a:buClr>
                <a:srgbClr val="284F7D"/>
              </a:buClr>
              <a:buSzPts val="1000"/>
              <a:buChar char="■"/>
              <a:defRPr sz="1000">
                <a:solidFill>
                  <a:schemeClr val="lt1"/>
                </a:solidFill>
              </a:defRPr>
            </a:lvl9pPr>
          </a:lstStyle>
          <a:p/>
        </p:txBody>
      </p:sp>
      <p:sp>
        <p:nvSpPr>
          <p:cNvPr id="71" name="Google Shape;71;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youtu.be/U4PezqUovLw" TargetMode="External"/><Relationship Id="rId4" Type="http://schemas.openxmlformats.org/officeDocument/2006/relationships/hyperlink" Target="http://psychlearningcurve.org/author/regan-gurung-ph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4.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jp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4.jp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75" name="Shape 75"/>
        <p:cNvGrpSpPr/>
        <p:nvPr/>
      </p:nvGrpSpPr>
      <p:grpSpPr>
        <a:xfrm>
          <a:off x="0" y="0"/>
          <a:ext cx="0" cy="0"/>
          <a:chOff x="0" y="0"/>
          <a:chExt cx="0" cy="0"/>
        </a:xfrm>
      </p:grpSpPr>
      <p:sp>
        <p:nvSpPr>
          <p:cNvPr id="76" name="Google Shape;7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psychology</a:t>
            </a:r>
            <a:endParaRPr/>
          </a:p>
        </p:txBody>
      </p:sp>
      <p:sp>
        <p:nvSpPr>
          <p:cNvPr id="77" name="Google Shape;7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Zainab khan Ph.D (fellow)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nvSpPr>
        <p:spPr>
          <a:xfrm>
            <a:off x="1644225" y="716725"/>
            <a:ext cx="5550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50">
                <a:solidFill>
                  <a:srgbClr val="629DD1"/>
                </a:solidFill>
              </a:rPr>
              <a:t>¡</a:t>
            </a:r>
            <a:r>
              <a:rPr lang="en" sz="2100">
                <a:solidFill>
                  <a:srgbClr val="FFFFFF"/>
                </a:solidFill>
              </a:rPr>
              <a:t> For example, eyewitnesses to violent crimes are often extremely confident in their identifications of the perpetrators of these crimes. But research finds that eyewitnesses are no less confident in their identifications when they are incorrect than when they are correct (Cutler &amp; Wells, 2009; Wells &amp; Hasel, 2008). </a:t>
            </a:r>
            <a:endParaRPr sz="21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5"/>
          <p:cNvPicPr preferRelativeResize="0"/>
          <p:nvPr/>
        </p:nvPicPr>
        <p:blipFill>
          <a:blip r:embed="rId3">
            <a:alphaModFix/>
          </a:blip>
          <a:stretch>
            <a:fillRect/>
          </a:stretch>
        </p:blipFill>
        <p:spPr>
          <a:xfrm>
            <a:off x="1602075" y="632400"/>
            <a:ext cx="6042900" cy="384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6"/>
          <p:cNvPicPr preferRelativeResize="0"/>
          <p:nvPr/>
        </p:nvPicPr>
        <p:blipFill>
          <a:blip r:embed="rId3">
            <a:alphaModFix/>
          </a:blip>
          <a:stretch>
            <a:fillRect/>
          </a:stretch>
        </p:blipFill>
        <p:spPr>
          <a:xfrm>
            <a:off x="1684200" y="602100"/>
            <a:ext cx="534245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nvSpPr>
        <p:spPr>
          <a:xfrm>
            <a:off x="1828800" y="628650"/>
            <a:ext cx="5638800" cy="400200"/>
          </a:xfrm>
          <a:prstGeom prst="rect">
            <a:avLst/>
          </a:prstGeom>
          <a:solidFill>
            <a:srgbClr val="FFFF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600" u="sng">
                <a:latin typeface="Book Antiqua"/>
                <a:ea typeface="Book Antiqua"/>
                <a:cs typeface="Book Antiqua"/>
                <a:sym typeface="Book Antiqua"/>
              </a:rPr>
              <a:t>U</a:t>
            </a:r>
            <a:r>
              <a:rPr b="1" lang="en" sz="1600" u="sng">
                <a:latin typeface="Book Antiqua"/>
                <a:ea typeface="Book Antiqua"/>
                <a:cs typeface="Book Antiqua"/>
                <a:sym typeface="Book Antiqua"/>
              </a:rPr>
              <a:t>SE OF PSYCHOLOGY IN DAILY LIFE</a:t>
            </a:r>
            <a:endParaRPr b="1" sz="1600" u="sng">
              <a:latin typeface="Book Antiqua"/>
              <a:ea typeface="Book Antiqua"/>
              <a:cs typeface="Book Antiqua"/>
              <a:sym typeface="Book Antiqua"/>
            </a:endParaRPr>
          </a:p>
        </p:txBody>
      </p:sp>
      <p:sp>
        <p:nvSpPr>
          <p:cNvPr id="241" name="Google Shape;241;p27"/>
          <p:cNvSpPr/>
          <p:nvPr/>
        </p:nvSpPr>
        <p:spPr>
          <a:xfrm>
            <a:off x="685800" y="1276574"/>
            <a:ext cx="7467600" cy="3095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FFFF00"/>
                </a:solidFill>
              </a:rPr>
              <a:t>Watch this video first</a:t>
            </a:r>
            <a:endParaRPr>
              <a:solidFill>
                <a:srgbClr val="FFFF00"/>
              </a:solidFill>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 sz="1700" u="sng">
                <a:solidFill>
                  <a:schemeClr val="hlink"/>
                </a:solidFill>
                <a:latin typeface="Book Antiqua"/>
                <a:ea typeface="Book Antiqua"/>
                <a:cs typeface="Book Antiqua"/>
                <a:sym typeface="Book Antiqua"/>
                <a:hlinkClick r:id="rId3"/>
              </a:rPr>
              <a:t>https://youtu.be/U4PezqUovLw</a:t>
            </a:r>
            <a:endParaRPr sz="17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t/>
            </a:r>
            <a:endParaRPr sz="17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
                <a:solidFill>
                  <a:schemeClr val="dk1"/>
                </a:solidFill>
                <a:latin typeface="Book Antiqua"/>
                <a:ea typeface="Book Antiqua"/>
                <a:cs typeface="Book Antiqua"/>
                <a:sym typeface="Book Antiqua"/>
              </a:rPr>
              <a:t>To leverage psychological science to live better we need to </a:t>
            </a:r>
            <a:r>
              <a:rPr b="1" lang="en">
                <a:solidFill>
                  <a:schemeClr val="dk1"/>
                </a:solidFill>
                <a:latin typeface="Book Antiqua"/>
                <a:ea typeface="Book Antiqua"/>
                <a:cs typeface="Book Antiqua"/>
                <a:sym typeface="Book Antiqua"/>
              </a:rPr>
              <a:t>CHILL, DRILL, and BUILD</a:t>
            </a:r>
            <a:r>
              <a:rPr lang="en">
                <a:solidFill>
                  <a:schemeClr val="dk1"/>
                </a:solidFill>
                <a:latin typeface="Book Antiqua"/>
                <a:ea typeface="Book Antiqua"/>
                <a:cs typeface="Book Antiqua"/>
                <a:sym typeface="Book Antiqua"/>
              </a:rPr>
              <a:t>:</a:t>
            </a:r>
            <a:endParaRPr sz="1000"/>
          </a:p>
          <a:p>
            <a:pPr indent="0" lvl="0" marL="0" marR="0" rtl="0" algn="l">
              <a:spcBef>
                <a:spcPts val="0"/>
              </a:spcBef>
              <a:spcAft>
                <a:spcPts val="0"/>
              </a:spcAft>
              <a:buNone/>
            </a:pPr>
            <a:r>
              <a:t/>
            </a:r>
            <a:endParaRPr>
              <a:solidFill>
                <a:schemeClr val="dk1"/>
              </a:solidFill>
              <a:latin typeface="Book Antiqua"/>
              <a:ea typeface="Book Antiqua"/>
              <a:cs typeface="Book Antiqua"/>
              <a:sym typeface="Book Antiqua"/>
            </a:endParaRPr>
          </a:p>
          <a:p>
            <a:pPr indent="-88900" lvl="0" marL="0" marR="0" rtl="0" algn="l">
              <a:spcBef>
                <a:spcPts val="0"/>
              </a:spcBef>
              <a:spcAft>
                <a:spcPts val="0"/>
              </a:spcAft>
              <a:buClr>
                <a:schemeClr val="dk1"/>
              </a:buClr>
              <a:buSzPts val="1400"/>
              <a:buFont typeface="Book Antiqua"/>
              <a:buAutoNum type="arabicPeriod"/>
            </a:pPr>
            <a:r>
              <a:rPr lang="en">
                <a:solidFill>
                  <a:schemeClr val="dk1"/>
                </a:solidFill>
                <a:latin typeface="Book Antiqua"/>
                <a:ea typeface="Book Antiqua"/>
                <a:cs typeface="Book Antiqua"/>
                <a:sym typeface="Book Antiqua"/>
              </a:rPr>
              <a:t>CHILL (Take time out from an emotional event to let your biology return to normal).</a:t>
            </a:r>
            <a:endParaRPr sz="1000"/>
          </a:p>
          <a:p>
            <a:pPr indent="0" lvl="0" marL="0" marR="0" rtl="0" algn="l">
              <a:spcBef>
                <a:spcPts val="0"/>
              </a:spcBef>
              <a:spcAft>
                <a:spcPts val="0"/>
              </a:spcAft>
              <a:buClr>
                <a:schemeClr val="dk1"/>
              </a:buClr>
              <a:buSzPts val="1800"/>
              <a:buFont typeface="Book Antiqua"/>
              <a:buNone/>
            </a:pPr>
            <a:r>
              <a:t/>
            </a:r>
            <a:endParaRPr>
              <a:solidFill>
                <a:schemeClr val="dk1"/>
              </a:solidFill>
              <a:latin typeface="Book Antiqua"/>
              <a:ea typeface="Book Antiqua"/>
              <a:cs typeface="Book Antiqua"/>
              <a:sym typeface="Book Antiqua"/>
            </a:endParaRPr>
          </a:p>
          <a:p>
            <a:pPr indent="-88900" lvl="0" marL="0" marR="0" rtl="0" algn="l">
              <a:spcBef>
                <a:spcPts val="0"/>
              </a:spcBef>
              <a:spcAft>
                <a:spcPts val="0"/>
              </a:spcAft>
              <a:buClr>
                <a:schemeClr val="dk1"/>
              </a:buClr>
              <a:buSzPts val="1400"/>
              <a:buFont typeface="Book Antiqua"/>
              <a:buAutoNum type="arabicPeriod"/>
            </a:pPr>
            <a:r>
              <a:rPr lang="en">
                <a:solidFill>
                  <a:schemeClr val="dk1"/>
                </a:solidFill>
                <a:latin typeface="Book Antiqua"/>
                <a:ea typeface="Book Antiqua"/>
                <a:cs typeface="Book Antiqua"/>
                <a:sym typeface="Book Antiqua"/>
              </a:rPr>
              <a:t>DRILL (Practice specific productive ways of thinking to modify automatic thoughts that are unproductive).</a:t>
            </a:r>
            <a:endParaRPr sz="1000"/>
          </a:p>
          <a:p>
            <a:pPr indent="0" lvl="0" marL="0" marR="0" rtl="0" algn="l">
              <a:spcBef>
                <a:spcPts val="0"/>
              </a:spcBef>
              <a:spcAft>
                <a:spcPts val="0"/>
              </a:spcAft>
              <a:buClr>
                <a:schemeClr val="dk1"/>
              </a:buClr>
              <a:buSzPts val="1800"/>
              <a:buFont typeface="Book Antiqua"/>
              <a:buNone/>
            </a:pPr>
            <a:r>
              <a:t/>
            </a:r>
            <a:endParaRPr>
              <a:solidFill>
                <a:schemeClr val="dk1"/>
              </a:solidFill>
              <a:latin typeface="Book Antiqua"/>
              <a:ea typeface="Book Antiqua"/>
              <a:cs typeface="Book Antiqua"/>
              <a:sym typeface="Book Antiqua"/>
            </a:endParaRPr>
          </a:p>
          <a:p>
            <a:pPr indent="-88900" lvl="0" marL="0" marR="0" rtl="0" algn="l">
              <a:spcBef>
                <a:spcPts val="0"/>
              </a:spcBef>
              <a:spcAft>
                <a:spcPts val="0"/>
              </a:spcAft>
              <a:buClr>
                <a:schemeClr val="dk1"/>
              </a:buClr>
              <a:buSzPts val="1400"/>
              <a:buFont typeface="Book Antiqua"/>
              <a:buAutoNum type="arabicPeriod"/>
            </a:pPr>
            <a:r>
              <a:rPr lang="en">
                <a:solidFill>
                  <a:schemeClr val="dk1"/>
                </a:solidFill>
                <a:latin typeface="Book Antiqua"/>
                <a:ea typeface="Book Antiqua"/>
                <a:cs typeface="Book Antiqua"/>
                <a:sym typeface="Book Antiqua"/>
              </a:rPr>
              <a:t>BUILD (your social networks).</a:t>
            </a:r>
            <a:r>
              <a:rPr b="1" lang="en">
                <a:solidFill>
                  <a:schemeClr val="dk1"/>
                </a:solidFill>
                <a:latin typeface="Book Antiqua"/>
                <a:ea typeface="Book Antiqua"/>
                <a:cs typeface="Book Antiqua"/>
                <a:sym typeface="Book Antiqua"/>
              </a:rPr>
              <a:t> </a:t>
            </a:r>
            <a:endParaRPr b="1">
              <a:solidFill>
                <a:schemeClr val="dk1"/>
              </a:solidFill>
              <a:latin typeface="Book Antiqua"/>
              <a:ea typeface="Book Antiqua"/>
              <a:cs typeface="Book Antiqua"/>
              <a:sym typeface="Book Antiqua"/>
            </a:endParaRPr>
          </a:p>
          <a:p>
            <a:pPr indent="0" lvl="0" marL="0" marR="0" rtl="0" algn="l">
              <a:spcBef>
                <a:spcPts val="0"/>
              </a:spcBef>
              <a:spcAft>
                <a:spcPts val="0"/>
              </a:spcAft>
              <a:buClr>
                <a:schemeClr val="dk1"/>
              </a:buClr>
              <a:buSzPts val="1800"/>
              <a:buFont typeface="Book Antiqua"/>
              <a:buNone/>
            </a:pPr>
            <a:r>
              <a:t/>
            </a:r>
            <a:endParaRPr b="1" sz="15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lang="en" sz="1800" u="sng">
                <a:solidFill>
                  <a:schemeClr val="dk1"/>
                </a:solidFill>
                <a:latin typeface="Book Antiqua"/>
                <a:ea typeface="Book Antiqua"/>
                <a:cs typeface="Book Antiqua"/>
                <a:sym typeface="Book Antiqua"/>
                <a:hlinkClick r:id="rId4">
                  <a:extLst>
                    <a:ext uri="{A12FA001-AC4F-418D-AE19-62706E023703}">
                      <ahyp:hlinkClr val="tx"/>
                    </a:ext>
                  </a:extLst>
                </a:hlinkClick>
              </a:rPr>
              <a:t>Regan A. R. Gurung, PhD</a:t>
            </a:r>
            <a:r>
              <a:rPr lang="en" sz="1800">
                <a:solidFill>
                  <a:schemeClr val="dk1"/>
                </a:solidFill>
                <a:latin typeface="Book Antiqua"/>
                <a:ea typeface="Book Antiqua"/>
                <a:cs typeface="Book Antiqua"/>
                <a:sym typeface="Book Antiqua"/>
              </a:rPr>
              <a:t> June 11, 2018</a:t>
            </a:r>
            <a:endParaRPr sz="1800">
              <a:solidFill>
                <a:schemeClr val="dk1"/>
              </a:solidFill>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311725" y="653326"/>
            <a:ext cx="3706500" cy="333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MAJOR SUB FIELDS OF PSYCHOLOGY</a:t>
            </a:r>
            <a:endParaRPr/>
          </a:p>
        </p:txBody>
      </p:sp>
      <p:sp>
        <p:nvSpPr>
          <p:cNvPr id="247" name="Google Shape;247;p28"/>
          <p:cNvSpPr txBox="1"/>
          <p:nvPr>
            <p:ph idx="1" type="body"/>
          </p:nvPr>
        </p:nvSpPr>
        <p:spPr>
          <a:xfrm>
            <a:off x="4620575" y="653325"/>
            <a:ext cx="4211700" cy="3741300"/>
          </a:xfrm>
          <a:prstGeom prst="rect">
            <a:avLst/>
          </a:prstGeom>
        </p:spPr>
        <p:txBody>
          <a:bodyPr anchorCtr="0" anchor="t" bIns="45700" lIns="91425" spcFirstLastPara="1" rIns="91425" wrap="square" tIns="45700">
            <a:noAutofit/>
          </a:bodyPr>
          <a:lstStyle/>
          <a:p>
            <a:pPr indent="-335343" lvl="0" marL="365760" rtl="0" algn="l">
              <a:spcBef>
                <a:spcPts val="0"/>
              </a:spcBef>
              <a:spcAft>
                <a:spcPts val="0"/>
              </a:spcAft>
              <a:buSzPts val="1200"/>
              <a:buChar char="●"/>
            </a:pPr>
            <a:r>
              <a:rPr lang="en"/>
              <a:t>Biological Psychology</a:t>
            </a:r>
            <a:endParaRPr/>
          </a:p>
          <a:p>
            <a:pPr indent="-335343" lvl="0" marL="365760" rtl="0" algn="l">
              <a:spcBef>
                <a:spcPts val="1600"/>
              </a:spcBef>
              <a:spcAft>
                <a:spcPts val="0"/>
              </a:spcAft>
              <a:buSzPts val="1200"/>
              <a:buChar char="●"/>
            </a:pPr>
            <a:r>
              <a:rPr lang="en"/>
              <a:t>Experimental Psychology</a:t>
            </a:r>
            <a:endParaRPr/>
          </a:p>
          <a:p>
            <a:pPr indent="-335343" lvl="0" marL="365760" rtl="0" algn="l">
              <a:spcBef>
                <a:spcPts val="1600"/>
              </a:spcBef>
              <a:spcAft>
                <a:spcPts val="0"/>
              </a:spcAft>
              <a:buSzPts val="1200"/>
              <a:buChar char="●"/>
            </a:pPr>
            <a:r>
              <a:rPr lang="en"/>
              <a:t>Social &amp; Personality Psychology</a:t>
            </a:r>
            <a:endParaRPr/>
          </a:p>
          <a:p>
            <a:pPr indent="-335343" lvl="0" marL="365760" rtl="0" algn="l">
              <a:spcBef>
                <a:spcPts val="1600"/>
              </a:spcBef>
              <a:spcAft>
                <a:spcPts val="0"/>
              </a:spcAft>
              <a:buSzPts val="1200"/>
              <a:buChar char="●"/>
            </a:pPr>
            <a:r>
              <a:rPr lang="en"/>
              <a:t>Clinical &amp; Counseling Psychology</a:t>
            </a:r>
            <a:endParaRPr/>
          </a:p>
          <a:p>
            <a:pPr indent="-335343" lvl="0" marL="365760" rtl="0" algn="l">
              <a:spcBef>
                <a:spcPts val="1600"/>
              </a:spcBef>
              <a:spcAft>
                <a:spcPts val="0"/>
              </a:spcAft>
              <a:buSzPts val="1200"/>
              <a:buChar char="●"/>
            </a:pPr>
            <a:r>
              <a:rPr lang="en"/>
              <a:t>School &amp; educational Psychology</a:t>
            </a:r>
            <a:endParaRPr/>
          </a:p>
          <a:p>
            <a:pPr indent="-335343" lvl="0" marL="365760" rtl="0" algn="l">
              <a:spcBef>
                <a:spcPts val="1600"/>
              </a:spcBef>
              <a:spcAft>
                <a:spcPts val="0"/>
              </a:spcAft>
              <a:buSzPts val="1200"/>
              <a:buChar char="●"/>
            </a:pPr>
            <a:r>
              <a:rPr lang="en"/>
              <a:t>Organizational/Industrial Psychology</a:t>
            </a:r>
            <a:endParaRPr/>
          </a:p>
          <a:p>
            <a:pPr indent="-335343" lvl="0" marL="365760" rtl="0" algn="l">
              <a:spcBef>
                <a:spcPts val="1600"/>
              </a:spcBef>
              <a:spcAft>
                <a:spcPts val="0"/>
              </a:spcAft>
              <a:buSzPts val="1200"/>
              <a:buChar char="●"/>
            </a:pPr>
            <a:r>
              <a:rPr lang="en"/>
              <a:t>Developmental Psychology</a:t>
            </a:r>
            <a:endParaRPr/>
          </a:p>
          <a:p>
            <a:pPr indent="-335343" lvl="0" marL="365760" rtl="0" algn="l">
              <a:spcBef>
                <a:spcPts val="1600"/>
              </a:spcBef>
              <a:spcAft>
                <a:spcPts val="0"/>
              </a:spcAft>
              <a:buSzPts val="1200"/>
              <a:buChar char="●"/>
            </a:pPr>
            <a:r>
              <a:rPr lang="en"/>
              <a:t>Sports Psychology</a:t>
            </a:r>
            <a:endParaRPr/>
          </a:p>
          <a:p>
            <a:pPr indent="-335343" lvl="0" marL="365760" rtl="0" algn="l">
              <a:spcBef>
                <a:spcPts val="1600"/>
              </a:spcBef>
              <a:spcAft>
                <a:spcPts val="0"/>
              </a:spcAft>
              <a:buSzPts val="1200"/>
              <a:buChar char="●"/>
            </a:pPr>
            <a:r>
              <a:rPr lang="en"/>
              <a:t>Health Psychology</a:t>
            </a:r>
            <a:endParaRPr/>
          </a:p>
          <a:p>
            <a:pPr indent="-335343" lvl="0" marL="365760" rtl="0" algn="l">
              <a:spcBef>
                <a:spcPts val="1600"/>
              </a:spcBef>
              <a:spcAft>
                <a:spcPts val="0"/>
              </a:spcAft>
              <a:buSzPts val="1200"/>
              <a:buChar char="●"/>
            </a:pPr>
            <a:r>
              <a:rPr lang="en"/>
              <a:t>Forensic Psychology</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nvSpPr>
        <p:spPr>
          <a:xfrm>
            <a:off x="250824" y="141685"/>
            <a:ext cx="8283600" cy="3462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descr="Stationery" id="254" name="Google Shape;254;p29"/>
          <p:cNvSpPr/>
          <p:nvPr/>
        </p:nvSpPr>
        <p:spPr>
          <a:xfrm>
            <a:off x="3779838" y="2286000"/>
            <a:ext cx="4896000" cy="2338500"/>
          </a:xfrm>
          <a:prstGeom prst="rect">
            <a:avLst/>
          </a:prstGeom>
          <a:blipFill rotWithShape="1">
            <a:blip r:embed="rId3">
              <a:alphaModFix/>
            </a:blip>
            <a:tile algn="tl" flip="none" tx="0" sx="100000" ty="0" sy="100000"/>
          </a:blip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55" name="Google Shape;255;p29"/>
          <p:cNvSpPr/>
          <p:nvPr/>
        </p:nvSpPr>
        <p:spPr>
          <a:xfrm>
            <a:off x="1867989" y="948690"/>
            <a:ext cx="5991213" cy="592931"/>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CC0000"/>
                </a:solidFill>
                <a:latin typeface="Arial Black"/>
              </a:rPr>
              <a:t>Clinical Psychology</a:t>
            </a:r>
          </a:p>
        </p:txBody>
      </p:sp>
      <p:sp>
        <p:nvSpPr>
          <p:cNvPr id="256" name="Google Shape;256;p29"/>
          <p:cNvSpPr txBox="1"/>
          <p:nvPr/>
        </p:nvSpPr>
        <p:spPr>
          <a:xfrm>
            <a:off x="4114800" y="2800350"/>
            <a:ext cx="4248000" cy="116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latin typeface="Times New Roman"/>
                <a:ea typeface="Times New Roman"/>
                <a:cs typeface="Times New Roman"/>
                <a:sym typeface="Times New Roman"/>
              </a:rPr>
              <a:t>This involves helping people who have mental health concerns or problems. The aim is to help people cope more successfully with their liv</a:t>
            </a:r>
            <a:r>
              <a:rPr lang="en" sz="2400">
                <a:solidFill>
                  <a:srgbClr val="CC0000"/>
                </a:solidFill>
                <a:latin typeface="Times New Roman"/>
                <a:ea typeface="Times New Roman"/>
                <a:cs typeface="Times New Roman"/>
                <a:sym typeface="Times New Roman"/>
              </a:rPr>
              <a:t>es.</a:t>
            </a:r>
            <a:endParaRPr/>
          </a:p>
        </p:txBody>
      </p:sp>
      <p:pic>
        <p:nvPicPr>
          <p:cNvPr descr="j0233036" id="257" name="Google Shape;257;p29"/>
          <p:cNvPicPr preferRelativeResize="0"/>
          <p:nvPr/>
        </p:nvPicPr>
        <p:blipFill rotWithShape="1">
          <a:blip r:embed="rId4">
            <a:alphaModFix/>
          </a:blip>
          <a:srcRect b="0" l="0" r="0" t="0"/>
          <a:stretch/>
        </p:blipFill>
        <p:spPr>
          <a:xfrm>
            <a:off x="611188" y="2463403"/>
            <a:ext cx="1921669" cy="19264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nvSpPr>
        <p:spPr>
          <a:xfrm>
            <a:off x="250825" y="141685"/>
            <a:ext cx="3528900" cy="6168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descr="Stationery" id="264" name="Google Shape;264;p30"/>
          <p:cNvSpPr/>
          <p:nvPr/>
        </p:nvSpPr>
        <p:spPr>
          <a:xfrm>
            <a:off x="3779838" y="2286000"/>
            <a:ext cx="4896000" cy="2338500"/>
          </a:xfrm>
          <a:prstGeom prst="rect">
            <a:avLst/>
          </a:prstGeom>
          <a:blipFill rotWithShape="1">
            <a:blip r:embed="rId3">
              <a:alphaModFix/>
            </a:blip>
            <a:tile algn="tl" flip="none" tx="0" sx="100000" ty="0" sy="100000"/>
          </a:blip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65" name="Google Shape;265;p30"/>
          <p:cNvSpPr/>
          <p:nvPr/>
        </p:nvSpPr>
        <p:spPr>
          <a:xfrm>
            <a:off x="457200" y="1428750"/>
            <a:ext cx="5991210" cy="592931"/>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CC0000"/>
                </a:solidFill>
                <a:latin typeface="Arial Black"/>
              </a:rPr>
              <a:t>Occupational Psychology</a:t>
            </a:r>
          </a:p>
        </p:txBody>
      </p:sp>
      <p:sp>
        <p:nvSpPr>
          <p:cNvPr id="266" name="Google Shape;266;p30"/>
          <p:cNvSpPr txBox="1"/>
          <p:nvPr/>
        </p:nvSpPr>
        <p:spPr>
          <a:xfrm>
            <a:off x="4114800" y="2368154"/>
            <a:ext cx="4248000" cy="198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latin typeface="Times New Roman"/>
                <a:ea typeface="Times New Roman"/>
                <a:cs typeface="Times New Roman"/>
                <a:sym typeface="Times New Roman"/>
              </a:rPr>
              <a:t>This involves improving people’s performance in the work place, by reducing stress factors, for example, or by making sure that the best candidate is chosen for a specific job.</a:t>
            </a:r>
            <a:endParaRPr/>
          </a:p>
        </p:txBody>
      </p:sp>
      <p:pic>
        <p:nvPicPr>
          <p:cNvPr descr="j0239107" id="267" name="Google Shape;267;p30"/>
          <p:cNvPicPr preferRelativeResize="0"/>
          <p:nvPr/>
        </p:nvPicPr>
        <p:blipFill rotWithShape="1">
          <a:blip r:embed="rId4">
            <a:alphaModFix/>
          </a:blip>
          <a:srcRect b="0" l="0" r="0" t="0"/>
          <a:stretch/>
        </p:blipFill>
        <p:spPr>
          <a:xfrm>
            <a:off x="971550" y="2733675"/>
            <a:ext cx="1332310" cy="1322785"/>
          </a:xfrm>
          <a:prstGeom prst="rect">
            <a:avLst/>
          </a:prstGeom>
          <a:noFill/>
          <a:ln>
            <a:noFill/>
          </a:ln>
        </p:spPr>
      </p:pic>
      <p:sp>
        <p:nvSpPr>
          <p:cNvPr id="268" name="Google Shape;268;p30">
            <a:hlinkClick action="ppaction://hlinkshowjump?jump=nextslide"/>
          </p:cNvPr>
          <p:cNvSpPr/>
          <p:nvPr/>
        </p:nvSpPr>
        <p:spPr>
          <a:xfrm>
            <a:off x="8748713" y="4786313"/>
            <a:ext cx="395400" cy="357000"/>
          </a:xfrm>
          <a:custGeom>
            <a:rect b="b" l="l" r="r" t="t"/>
            <a:pathLst>
              <a:path extrusionOk="0" h="120000" w="120000">
                <a:moveTo>
                  <a:pt x="0" y="0"/>
                </a:moveTo>
                <a:lnTo>
                  <a:pt x="120000" y="0"/>
                </a:lnTo>
                <a:lnTo>
                  <a:pt x="120000" y="120000"/>
                </a:lnTo>
                <a:lnTo>
                  <a:pt x="0" y="120000"/>
                </a:lnTo>
                <a:close/>
                <a:moveTo>
                  <a:pt x="100630" y="60000"/>
                </a:moveTo>
                <a:lnTo>
                  <a:pt x="19370" y="15000"/>
                </a:lnTo>
                <a:lnTo>
                  <a:pt x="19370" y="105000"/>
                </a:lnTo>
                <a:close/>
              </a:path>
              <a:path extrusionOk="0" fill="darken" h="120000" w="120000">
                <a:moveTo>
                  <a:pt x="100630" y="60000"/>
                </a:moveTo>
                <a:lnTo>
                  <a:pt x="19370" y="15000"/>
                </a:lnTo>
                <a:lnTo>
                  <a:pt x="19370" y="105000"/>
                </a:lnTo>
                <a:close/>
              </a:path>
              <a:path extrusionOk="0" fill="none" h="120000" w="120000">
                <a:moveTo>
                  <a:pt x="100630" y="60000"/>
                </a:moveTo>
                <a:lnTo>
                  <a:pt x="19370" y="105000"/>
                </a:lnTo>
                <a:lnTo>
                  <a:pt x="19370" y="1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69" name="Google Shape;269;p30">
            <a:hlinkClick action="ppaction://hlinkshowjump?jump=previousslide"/>
          </p:cNvPr>
          <p:cNvSpPr/>
          <p:nvPr/>
        </p:nvSpPr>
        <p:spPr>
          <a:xfrm>
            <a:off x="8748713" y="4462463"/>
            <a:ext cx="395400" cy="323700"/>
          </a:xfrm>
          <a:custGeom>
            <a:rect b="b" l="l" r="r" t="t"/>
            <a:pathLst>
              <a:path extrusionOk="0" h="120000" w="120000">
                <a:moveTo>
                  <a:pt x="0" y="0"/>
                </a:moveTo>
                <a:lnTo>
                  <a:pt x="120000" y="0"/>
                </a:lnTo>
                <a:lnTo>
                  <a:pt x="120000" y="120000"/>
                </a:lnTo>
                <a:lnTo>
                  <a:pt x="0" y="120000"/>
                </a:lnTo>
                <a:close/>
                <a:moveTo>
                  <a:pt x="23160" y="60000"/>
                </a:moveTo>
                <a:lnTo>
                  <a:pt x="96840" y="15000"/>
                </a:lnTo>
                <a:lnTo>
                  <a:pt x="96840" y="105000"/>
                </a:lnTo>
                <a:close/>
              </a:path>
              <a:path extrusionOk="0" fill="darken" h="120000" w="120000">
                <a:moveTo>
                  <a:pt x="23160" y="60000"/>
                </a:moveTo>
                <a:lnTo>
                  <a:pt x="96840" y="15000"/>
                </a:lnTo>
                <a:lnTo>
                  <a:pt x="96840" y="105000"/>
                </a:lnTo>
                <a:close/>
              </a:path>
              <a:path extrusionOk="0" fill="none" h="120000" w="120000">
                <a:moveTo>
                  <a:pt x="23160" y="60000"/>
                </a:moveTo>
                <a:lnTo>
                  <a:pt x="96840" y="15000"/>
                </a:lnTo>
                <a:lnTo>
                  <a:pt x="96840" y="10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70" name="Google Shape;270;p30">
            <a:hlinkClick/>
          </p:cNvPr>
          <p:cNvSpPr/>
          <p:nvPr/>
        </p:nvSpPr>
        <p:spPr>
          <a:xfrm>
            <a:off x="8748713" y="4158853"/>
            <a:ext cx="395400" cy="303600"/>
          </a:xfrm>
          <a:custGeom>
            <a:rect b="b" l="l" r="r" t="t"/>
            <a:pathLst>
              <a:path extrusionOk="0" h="120000" w="120000">
                <a:moveTo>
                  <a:pt x="0" y="0"/>
                </a:moveTo>
                <a:lnTo>
                  <a:pt x="120000" y="0"/>
                </a:lnTo>
                <a:lnTo>
                  <a:pt x="120000" y="120000"/>
                </a:lnTo>
                <a:lnTo>
                  <a:pt x="0" y="120000"/>
                </a:lnTo>
                <a:close/>
                <a:moveTo>
                  <a:pt x="60000" y="15000"/>
                </a:moveTo>
                <a:lnTo>
                  <a:pt x="25448" y="60000"/>
                </a:lnTo>
                <a:lnTo>
                  <a:pt x="34086" y="60000"/>
                </a:lnTo>
                <a:lnTo>
                  <a:pt x="34086" y="105000"/>
                </a:lnTo>
                <a:lnTo>
                  <a:pt x="85914" y="105000"/>
                </a:lnTo>
                <a:lnTo>
                  <a:pt x="85914" y="60000"/>
                </a:lnTo>
                <a:lnTo>
                  <a:pt x="94552" y="60000"/>
                </a:lnTo>
                <a:lnTo>
                  <a:pt x="81595" y="43125"/>
                </a:lnTo>
                <a:lnTo>
                  <a:pt x="81595" y="20625"/>
                </a:lnTo>
                <a:lnTo>
                  <a:pt x="72957" y="20625"/>
                </a:lnTo>
                <a:lnTo>
                  <a:pt x="72957" y="31875"/>
                </a:lnTo>
                <a:close/>
              </a:path>
              <a:path extrusionOk="0" fill="darkenLess" h="120000" w="120000">
                <a:moveTo>
                  <a:pt x="81595" y="43125"/>
                </a:moveTo>
                <a:lnTo>
                  <a:pt x="81595" y="20625"/>
                </a:lnTo>
                <a:lnTo>
                  <a:pt x="72957" y="20625"/>
                </a:lnTo>
                <a:lnTo>
                  <a:pt x="72957" y="31875"/>
                </a:lnTo>
                <a:close/>
                <a:moveTo>
                  <a:pt x="34086" y="60000"/>
                </a:moveTo>
                <a:lnTo>
                  <a:pt x="34086" y="105000"/>
                </a:lnTo>
                <a:lnTo>
                  <a:pt x="55681" y="105000"/>
                </a:lnTo>
                <a:lnTo>
                  <a:pt x="55681" y="82500"/>
                </a:lnTo>
                <a:lnTo>
                  <a:pt x="64319" y="82500"/>
                </a:lnTo>
                <a:lnTo>
                  <a:pt x="64319" y="105000"/>
                </a:lnTo>
                <a:lnTo>
                  <a:pt x="85914" y="105000"/>
                </a:lnTo>
                <a:lnTo>
                  <a:pt x="85914" y="60000"/>
                </a:lnTo>
                <a:close/>
              </a:path>
              <a:path extrusionOk="0" fill="darken" h="120000" w="120000">
                <a:moveTo>
                  <a:pt x="60000" y="15000"/>
                </a:moveTo>
                <a:lnTo>
                  <a:pt x="25448" y="60000"/>
                </a:lnTo>
                <a:lnTo>
                  <a:pt x="94552" y="60000"/>
                </a:lnTo>
                <a:close/>
                <a:moveTo>
                  <a:pt x="55681" y="82500"/>
                </a:moveTo>
                <a:lnTo>
                  <a:pt x="64319" y="82500"/>
                </a:lnTo>
                <a:lnTo>
                  <a:pt x="64319" y="105000"/>
                </a:lnTo>
                <a:lnTo>
                  <a:pt x="55681" y="105000"/>
                </a:lnTo>
                <a:close/>
              </a:path>
              <a:path extrusionOk="0" fill="none" h="120000" w="120000">
                <a:moveTo>
                  <a:pt x="60000" y="15000"/>
                </a:moveTo>
                <a:lnTo>
                  <a:pt x="72957" y="31875"/>
                </a:lnTo>
                <a:lnTo>
                  <a:pt x="72957" y="20625"/>
                </a:lnTo>
                <a:lnTo>
                  <a:pt x="81595" y="20625"/>
                </a:lnTo>
                <a:lnTo>
                  <a:pt x="81595" y="43125"/>
                </a:lnTo>
                <a:lnTo>
                  <a:pt x="94552" y="60000"/>
                </a:lnTo>
                <a:lnTo>
                  <a:pt x="85914" y="60000"/>
                </a:lnTo>
                <a:lnTo>
                  <a:pt x="85914" y="105000"/>
                </a:lnTo>
                <a:lnTo>
                  <a:pt x="34086" y="105000"/>
                </a:lnTo>
                <a:lnTo>
                  <a:pt x="34086" y="60000"/>
                </a:lnTo>
                <a:lnTo>
                  <a:pt x="25448" y="60000"/>
                </a:lnTo>
                <a:close/>
                <a:moveTo>
                  <a:pt x="72957" y="31875"/>
                </a:moveTo>
                <a:lnTo>
                  <a:pt x="81595" y="43125"/>
                </a:lnTo>
                <a:moveTo>
                  <a:pt x="85914" y="60000"/>
                </a:moveTo>
                <a:lnTo>
                  <a:pt x="34086" y="60000"/>
                </a:lnTo>
                <a:moveTo>
                  <a:pt x="55681" y="105000"/>
                </a:moveTo>
                <a:lnTo>
                  <a:pt x="55681" y="82500"/>
                </a:lnTo>
                <a:lnTo>
                  <a:pt x="64319" y="82500"/>
                </a:lnTo>
                <a:lnTo>
                  <a:pt x="64319" y="105000"/>
                </a:lnTo>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nvSpPr>
        <p:spPr>
          <a:xfrm>
            <a:off x="250825" y="141685"/>
            <a:ext cx="3528900" cy="6168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descr="Stationery" id="277" name="Google Shape;277;p31"/>
          <p:cNvSpPr/>
          <p:nvPr/>
        </p:nvSpPr>
        <p:spPr>
          <a:xfrm>
            <a:off x="3924300" y="2085975"/>
            <a:ext cx="4896000" cy="2338500"/>
          </a:xfrm>
          <a:prstGeom prst="rect">
            <a:avLst/>
          </a:prstGeom>
          <a:blipFill rotWithShape="1">
            <a:blip r:embed="rId3">
              <a:alphaModFix/>
            </a:blip>
            <a:tile algn="tl" flip="none" tx="0" sx="100000" ty="0" sy="100000"/>
          </a:blip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78" name="Google Shape;278;p31"/>
          <p:cNvSpPr/>
          <p:nvPr/>
        </p:nvSpPr>
        <p:spPr>
          <a:xfrm>
            <a:off x="457200" y="1257300"/>
            <a:ext cx="4190993" cy="764384"/>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CC0000"/>
                </a:solidFill>
                <a:latin typeface="Arial Black"/>
              </a:rPr>
              <a:t>Consumer</a:t>
            </a:r>
            <a:br>
              <a:rPr b="0" i="0">
                <a:ln cap="flat" cmpd="sng" w="9525">
                  <a:solidFill>
                    <a:srgbClr val="000000"/>
                  </a:solidFill>
                  <a:prstDash val="solid"/>
                  <a:round/>
                  <a:headEnd len="sm" w="sm" type="none"/>
                  <a:tailEnd len="sm" w="sm" type="none"/>
                </a:ln>
                <a:solidFill>
                  <a:srgbClr val="CC0000"/>
                </a:solidFill>
                <a:latin typeface="Arial Black"/>
              </a:rPr>
            </a:br>
            <a:r>
              <a:rPr b="0" i="0">
                <a:ln cap="flat" cmpd="sng" w="9525">
                  <a:solidFill>
                    <a:srgbClr val="000000"/>
                  </a:solidFill>
                  <a:prstDash val="solid"/>
                  <a:round/>
                  <a:headEnd len="sm" w="sm" type="none"/>
                  <a:tailEnd len="sm" w="sm" type="none"/>
                </a:ln>
                <a:solidFill>
                  <a:srgbClr val="CC0000"/>
                </a:solidFill>
                <a:latin typeface="Arial Black"/>
              </a:rPr>
              <a:t>Psychology</a:t>
            </a:r>
          </a:p>
        </p:txBody>
      </p:sp>
      <p:sp>
        <p:nvSpPr>
          <p:cNvPr id="279" name="Google Shape;279;p31"/>
          <p:cNvSpPr txBox="1"/>
          <p:nvPr/>
        </p:nvSpPr>
        <p:spPr>
          <a:xfrm>
            <a:off x="4140200" y="2193131"/>
            <a:ext cx="4248000" cy="198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Times New Roman"/>
                <a:ea typeface="Times New Roman"/>
                <a:cs typeface="Times New Roman"/>
                <a:sym typeface="Times New Roman"/>
              </a:rPr>
              <a:t>This involves working with businesses and within industry to promote an understanding of how and why consumers behave and choose products.  Marketing and advertising are areas that use this type of psychology.</a:t>
            </a:r>
            <a:endParaRPr sz="1300"/>
          </a:p>
        </p:txBody>
      </p:sp>
      <p:pic>
        <p:nvPicPr>
          <p:cNvPr descr="j0229897" id="280" name="Google Shape;280;p31"/>
          <p:cNvPicPr preferRelativeResize="0"/>
          <p:nvPr/>
        </p:nvPicPr>
        <p:blipFill rotWithShape="1">
          <a:blip r:embed="rId4">
            <a:alphaModFix/>
          </a:blip>
          <a:srcRect b="0" l="0" r="0" t="0"/>
          <a:stretch/>
        </p:blipFill>
        <p:spPr>
          <a:xfrm>
            <a:off x="539750" y="2518172"/>
            <a:ext cx="1944292" cy="1729978"/>
          </a:xfrm>
          <a:prstGeom prst="rect">
            <a:avLst/>
          </a:prstGeom>
          <a:noFill/>
          <a:ln>
            <a:noFill/>
          </a:ln>
        </p:spPr>
      </p:pic>
      <p:sp>
        <p:nvSpPr>
          <p:cNvPr id="281" name="Google Shape;281;p31"/>
          <p:cNvSpPr txBox="1"/>
          <p:nvPr/>
        </p:nvSpPr>
        <p:spPr>
          <a:xfrm>
            <a:off x="539750" y="4624388"/>
            <a:ext cx="8208900" cy="27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31"/>
          <p:cNvSpPr txBox="1"/>
          <p:nvPr/>
        </p:nvSpPr>
        <p:spPr>
          <a:xfrm>
            <a:off x="303213" y="4585097"/>
            <a:ext cx="3260700" cy="27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nvSpPr>
        <p:spPr>
          <a:xfrm>
            <a:off x="250825" y="141685"/>
            <a:ext cx="3528900" cy="6168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descr="Stationery" id="289" name="Google Shape;289;p32"/>
          <p:cNvSpPr/>
          <p:nvPr/>
        </p:nvSpPr>
        <p:spPr>
          <a:xfrm>
            <a:off x="3779838" y="2286000"/>
            <a:ext cx="4896000" cy="2338500"/>
          </a:xfrm>
          <a:prstGeom prst="rect">
            <a:avLst/>
          </a:prstGeom>
          <a:blipFill rotWithShape="1">
            <a:blip r:embed="rId3">
              <a:alphaModFix/>
            </a:blip>
            <a:tile algn="tl" flip="none" tx="0" sx="100000" ty="0" sy="100000"/>
          </a:blip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290" name="Google Shape;290;p32"/>
          <p:cNvSpPr/>
          <p:nvPr/>
        </p:nvSpPr>
        <p:spPr>
          <a:xfrm>
            <a:off x="457200" y="1428750"/>
            <a:ext cx="5991235" cy="592931"/>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CC0000"/>
                </a:solidFill>
                <a:latin typeface="Arial Black"/>
              </a:rPr>
              <a:t>Sports Psychology</a:t>
            </a:r>
          </a:p>
        </p:txBody>
      </p:sp>
      <p:sp>
        <p:nvSpPr>
          <p:cNvPr id="291" name="Google Shape;291;p32"/>
          <p:cNvSpPr txBox="1"/>
          <p:nvPr/>
        </p:nvSpPr>
        <p:spPr>
          <a:xfrm>
            <a:off x="3886200" y="2301479"/>
            <a:ext cx="4572000" cy="225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100">
                <a:latin typeface="Times New Roman"/>
                <a:ea typeface="Times New Roman"/>
                <a:cs typeface="Times New Roman"/>
                <a:sym typeface="Times New Roman"/>
              </a:rPr>
              <a:t>This involves enhancing and improving personal sports performance.  The psychologist works with sportsmen and women, teams, coaches and sports clubs. He /she devises better training programmes to improve competitive performance</a:t>
            </a:r>
            <a:r>
              <a:rPr lang="en" sz="2400">
                <a:solidFill>
                  <a:srgbClr val="CC0000"/>
                </a:solidFill>
                <a:latin typeface="Times New Roman"/>
                <a:ea typeface="Times New Roman"/>
                <a:cs typeface="Times New Roman"/>
                <a:sym typeface="Times New Roman"/>
              </a:rPr>
              <a:t>.</a:t>
            </a:r>
            <a:endParaRPr/>
          </a:p>
        </p:txBody>
      </p:sp>
      <p:pic>
        <p:nvPicPr>
          <p:cNvPr descr="j0301480" id="292" name="Google Shape;292;p32"/>
          <p:cNvPicPr preferRelativeResize="0"/>
          <p:nvPr/>
        </p:nvPicPr>
        <p:blipFill rotWithShape="1">
          <a:blip r:embed="rId4">
            <a:alphaModFix/>
          </a:blip>
          <a:srcRect b="0" l="0" r="0" t="0"/>
          <a:stretch/>
        </p:blipFill>
        <p:spPr>
          <a:xfrm>
            <a:off x="971550" y="3112294"/>
            <a:ext cx="1348977" cy="10036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nvSpPr>
        <p:spPr>
          <a:xfrm>
            <a:off x="250825" y="141685"/>
            <a:ext cx="3600600" cy="6168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descr="Stationery" id="299" name="Google Shape;299;p33"/>
          <p:cNvSpPr/>
          <p:nvPr/>
        </p:nvSpPr>
        <p:spPr>
          <a:xfrm>
            <a:off x="3779838" y="2286000"/>
            <a:ext cx="4896000" cy="2338500"/>
          </a:xfrm>
          <a:prstGeom prst="rect">
            <a:avLst/>
          </a:prstGeom>
          <a:blipFill rotWithShape="1">
            <a:blip r:embed="rId3">
              <a:alphaModFix/>
            </a:blip>
            <a:tile algn="tl" flip="none" tx="0" sx="100000" ty="0" sy="100000"/>
          </a:blip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300" name="Google Shape;300;p33"/>
          <p:cNvSpPr/>
          <p:nvPr/>
        </p:nvSpPr>
        <p:spPr>
          <a:xfrm>
            <a:off x="457200" y="1428750"/>
            <a:ext cx="5991224" cy="592931"/>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CC0000"/>
                </a:solidFill>
                <a:latin typeface="Arial Black"/>
              </a:rPr>
              <a:t>Counselling Psychology</a:t>
            </a:r>
          </a:p>
        </p:txBody>
      </p:sp>
      <p:sp>
        <p:nvSpPr>
          <p:cNvPr id="301" name="Google Shape;301;p33"/>
          <p:cNvSpPr txBox="1"/>
          <p:nvPr/>
        </p:nvSpPr>
        <p:spPr>
          <a:xfrm>
            <a:off x="4114800" y="2473375"/>
            <a:ext cx="4248000" cy="215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300">
                <a:latin typeface="Times New Roman"/>
                <a:ea typeface="Times New Roman"/>
                <a:cs typeface="Times New Roman"/>
                <a:sym typeface="Times New Roman"/>
              </a:rPr>
              <a:t>This involves dealing with people who have personal problems or problems in relationships. The aim is to help people deal with the stresses of their everyday life.</a:t>
            </a:r>
            <a:endParaRPr sz="1300"/>
          </a:p>
        </p:txBody>
      </p:sp>
      <p:pic>
        <p:nvPicPr>
          <p:cNvPr descr="j0299735" id="302" name="Google Shape;302;p33"/>
          <p:cNvPicPr preferRelativeResize="0"/>
          <p:nvPr/>
        </p:nvPicPr>
        <p:blipFill rotWithShape="1">
          <a:blip r:embed="rId4">
            <a:alphaModFix/>
          </a:blip>
          <a:srcRect b="0" l="0" r="0" t="0"/>
          <a:stretch/>
        </p:blipFill>
        <p:spPr>
          <a:xfrm>
            <a:off x="971550" y="3003947"/>
            <a:ext cx="1362073" cy="13739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250825" y="141685"/>
            <a:ext cx="8588400" cy="3462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                                 WHAT IS PSYCHOLOGY?</a:t>
            </a:r>
            <a:endParaRPr/>
          </a:p>
        </p:txBody>
      </p:sp>
      <p:sp>
        <p:nvSpPr>
          <p:cNvPr id="84" name="Google Shape;84;p16"/>
          <p:cNvSpPr txBox="1"/>
          <p:nvPr/>
        </p:nvSpPr>
        <p:spPr>
          <a:xfrm>
            <a:off x="250825" y="789385"/>
            <a:ext cx="8588400" cy="65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Times New Roman"/>
                <a:ea typeface="Times New Roman"/>
                <a:cs typeface="Times New Roman"/>
                <a:sym typeface="Times New Roman"/>
              </a:rPr>
              <a:t>                                Introduction to Psychology</a:t>
            </a:r>
            <a:endParaRPr/>
          </a:p>
          <a:p>
            <a:pPr indent="0" lvl="0" marL="0" marR="0" rtl="0" algn="l">
              <a:spcBef>
                <a:spcPts val="900"/>
              </a:spcBef>
              <a:spcAft>
                <a:spcPts val="0"/>
              </a:spcAft>
              <a:buNone/>
            </a:pPr>
            <a:r>
              <a:t/>
            </a:r>
            <a:endParaRPr sz="1800">
              <a:solidFill>
                <a:srgbClr val="0070C0"/>
              </a:solidFill>
              <a:latin typeface="Book Antiqua"/>
              <a:ea typeface="Book Antiqua"/>
              <a:cs typeface="Book Antiqua"/>
              <a:sym typeface="Book Antiqua"/>
            </a:endParaRPr>
          </a:p>
        </p:txBody>
      </p:sp>
      <p:pic>
        <p:nvPicPr>
          <p:cNvPr descr="j0233307" id="85" name="Google Shape;85;p16"/>
          <p:cNvPicPr preferRelativeResize="0"/>
          <p:nvPr/>
        </p:nvPicPr>
        <p:blipFill rotWithShape="1">
          <a:blip r:embed="rId3">
            <a:alphaModFix/>
          </a:blip>
          <a:srcRect b="0" l="0" r="0" t="0"/>
          <a:stretch/>
        </p:blipFill>
        <p:spPr>
          <a:xfrm>
            <a:off x="395288" y="1977629"/>
            <a:ext cx="1820466" cy="2188370"/>
          </a:xfrm>
          <a:prstGeom prst="rect">
            <a:avLst/>
          </a:prstGeom>
          <a:noFill/>
          <a:ln>
            <a:noFill/>
          </a:ln>
        </p:spPr>
      </p:pic>
      <p:sp>
        <p:nvSpPr>
          <p:cNvPr id="86" name="Google Shape;86;p16"/>
          <p:cNvSpPr txBox="1"/>
          <p:nvPr/>
        </p:nvSpPr>
        <p:spPr>
          <a:xfrm>
            <a:off x="3276600" y="1600200"/>
            <a:ext cx="5184900" cy="29775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7030A0"/>
                </a:solidFill>
                <a:latin typeface="Times New Roman"/>
                <a:ea typeface="Times New Roman"/>
                <a:cs typeface="Times New Roman"/>
                <a:sym typeface="Times New Roman"/>
              </a:rPr>
              <a:t>There are many ways that we could answer this question.</a:t>
            </a:r>
            <a:endParaRPr sz="900"/>
          </a:p>
          <a:p>
            <a:pPr indent="0" lvl="0" marL="0" marR="0" rtl="0" algn="l">
              <a:spcBef>
                <a:spcPts val="1200"/>
              </a:spcBef>
              <a:spcAft>
                <a:spcPts val="0"/>
              </a:spcAft>
              <a:buNone/>
            </a:pPr>
            <a:r>
              <a:rPr b="1" lang="en" sz="1900">
                <a:solidFill>
                  <a:srgbClr val="7030A0"/>
                </a:solidFill>
                <a:latin typeface="Times New Roman"/>
                <a:ea typeface="Times New Roman"/>
                <a:cs typeface="Times New Roman"/>
                <a:sym typeface="Times New Roman"/>
              </a:rPr>
              <a:t>However, try to decide for yourself what you understand psychology to be.</a:t>
            </a:r>
            <a:endParaRPr sz="900"/>
          </a:p>
          <a:p>
            <a:pPr indent="0" lvl="0" marL="0" marR="0" rtl="0" algn="l">
              <a:spcBef>
                <a:spcPts val="1200"/>
              </a:spcBef>
              <a:spcAft>
                <a:spcPts val="0"/>
              </a:spcAft>
              <a:buNone/>
            </a:pPr>
            <a:r>
              <a:rPr b="1" lang="en" sz="1900">
                <a:solidFill>
                  <a:srgbClr val="7030A0"/>
                </a:solidFill>
                <a:latin typeface="Times New Roman"/>
                <a:ea typeface="Times New Roman"/>
                <a:cs typeface="Times New Roman"/>
                <a:sym typeface="Times New Roman"/>
              </a:rPr>
              <a:t>What do you think the man in the street understands when he/she hears the word ‘psychology’?</a:t>
            </a:r>
            <a:endParaRPr sz="900"/>
          </a:p>
          <a:p>
            <a:pPr indent="0" lvl="0" marL="0" marR="0" rtl="0" algn="l">
              <a:spcBef>
                <a:spcPts val="1200"/>
              </a:spcBef>
              <a:spcAft>
                <a:spcPts val="0"/>
              </a:spcAft>
              <a:buNone/>
            </a:pPr>
            <a:r>
              <a:rPr b="1" lang="en" sz="1900">
                <a:solidFill>
                  <a:srgbClr val="C00000"/>
                </a:solidFill>
                <a:latin typeface="Times New Roman"/>
                <a:ea typeface="Times New Roman"/>
                <a:cs typeface="Times New Roman"/>
                <a:sym typeface="Times New Roman"/>
              </a:rPr>
              <a:t>Can you make some suggestions?</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500"/>
                                        <p:tgtEl>
                                          <p:spTgt spid="8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500"/>
                                        <p:tgtEl>
                                          <p:spTgt spid="8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500"/>
                                        <p:tgtEl>
                                          <p:spTgt spid="8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500"/>
                                        <p:tgtEl>
                                          <p:spTgt spid="8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nvSpPr>
        <p:spPr>
          <a:xfrm>
            <a:off x="250825" y="141685"/>
            <a:ext cx="3600600" cy="6168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descr="Stationery" id="309" name="Google Shape;309;p34"/>
          <p:cNvSpPr/>
          <p:nvPr/>
        </p:nvSpPr>
        <p:spPr>
          <a:xfrm>
            <a:off x="3779838" y="2286000"/>
            <a:ext cx="4896000" cy="2338500"/>
          </a:xfrm>
          <a:prstGeom prst="rect">
            <a:avLst/>
          </a:prstGeom>
          <a:blipFill rotWithShape="1">
            <a:blip r:embed="rId3">
              <a:alphaModFix/>
            </a:blip>
            <a:tile algn="tl" flip="none" tx="0" sx="100000" ty="0" sy="100000"/>
          </a:blip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310" name="Google Shape;310;p34"/>
          <p:cNvSpPr/>
          <p:nvPr/>
        </p:nvSpPr>
        <p:spPr>
          <a:xfrm>
            <a:off x="457200" y="1428750"/>
            <a:ext cx="5991228" cy="592932"/>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CC0000"/>
                </a:solidFill>
                <a:latin typeface="Arial Black"/>
              </a:rPr>
              <a:t>Educational Psychology</a:t>
            </a:r>
          </a:p>
        </p:txBody>
      </p:sp>
      <p:sp>
        <p:nvSpPr>
          <p:cNvPr id="311" name="Google Shape;311;p34"/>
          <p:cNvSpPr txBox="1"/>
          <p:nvPr/>
        </p:nvSpPr>
        <p:spPr>
          <a:xfrm>
            <a:off x="4114800" y="2857500"/>
            <a:ext cx="4248000" cy="116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latin typeface="Times New Roman"/>
                <a:ea typeface="Times New Roman"/>
                <a:cs typeface="Times New Roman"/>
                <a:sym typeface="Times New Roman"/>
              </a:rPr>
              <a:t>This involves working with school aged children and young adults.  Educational support is offered to pupils, parents and teachers.</a:t>
            </a:r>
            <a:endParaRPr/>
          </a:p>
        </p:txBody>
      </p:sp>
      <p:pic>
        <p:nvPicPr>
          <p:cNvPr descr="j0188661" id="312" name="Google Shape;312;p34"/>
          <p:cNvPicPr preferRelativeResize="0"/>
          <p:nvPr/>
        </p:nvPicPr>
        <p:blipFill rotWithShape="1">
          <a:blip r:embed="rId4">
            <a:alphaModFix/>
          </a:blip>
          <a:srcRect b="0" l="0" r="0" t="0"/>
          <a:stretch/>
        </p:blipFill>
        <p:spPr>
          <a:xfrm>
            <a:off x="971550" y="2463403"/>
            <a:ext cx="1239439" cy="1371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nvSpPr>
        <p:spPr>
          <a:xfrm>
            <a:off x="250825" y="141685"/>
            <a:ext cx="3457500" cy="6168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descr="Stationery" id="319" name="Google Shape;319;p35"/>
          <p:cNvSpPr/>
          <p:nvPr/>
        </p:nvSpPr>
        <p:spPr>
          <a:xfrm>
            <a:off x="3779838" y="2286000"/>
            <a:ext cx="4896000" cy="2338500"/>
          </a:xfrm>
          <a:prstGeom prst="rect">
            <a:avLst/>
          </a:prstGeom>
          <a:blipFill rotWithShape="1">
            <a:blip r:embed="rId3">
              <a:alphaModFix/>
            </a:blip>
            <a:tile algn="tl" flip="none" tx="0" sx="100000" ty="0" sy="100000"/>
          </a:blip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320" name="Google Shape;320;p35"/>
          <p:cNvSpPr/>
          <p:nvPr/>
        </p:nvSpPr>
        <p:spPr>
          <a:xfrm>
            <a:off x="457200" y="1200150"/>
            <a:ext cx="4800601" cy="1028701"/>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CC0000"/>
                </a:solidFill>
                <a:latin typeface="Arial Black"/>
              </a:rPr>
              <a:t>Research</a:t>
            </a:r>
            <a:br>
              <a:rPr b="0" i="0">
                <a:ln cap="flat" cmpd="sng" w="9525">
                  <a:solidFill>
                    <a:srgbClr val="000000"/>
                  </a:solidFill>
                  <a:prstDash val="solid"/>
                  <a:round/>
                  <a:headEnd len="sm" w="sm" type="none"/>
                  <a:tailEnd len="sm" w="sm" type="none"/>
                </a:ln>
                <a:solidFill>
                  <a:srgbClr val="CC0000"/>
                </a:solidFill>
                <a:latin typeface="Arial Black"/>
              </a:rPr>
            </a:br>
            <a:r>
              <a:rPr b="0" i="0">
                <a:ln cap="flat" cmpd="sng" w="9525">
                  <a:solidFill>
                    <a:srgbClr val="000000"/>
                  </a:solidFill>
                  <a:prstDash val="solid"/>
                  <a:round/>
                  <a:headEnd len="sm" w="sm" type="none"/>
                  <a:tailEnd len="sm" w="sm" type="none"/>
                </a:ln>
                <a:solidFill>
                  <a:srgbClr val="CC0000"/>
                </a:solidFill>
                <a:latin typeface="Arial Black"/>
              </a:rPr>
              <a:t>Psychology</a:t>
            </a:r>
          </a:p>
        </p:txBody>
      </p:sp>
      <p:sp>
        <p:nvSpPr>
          <p:cNvPr id="321" name="Google Shape;321;p35"/>
          <p:cNvSpPr txBox="1"/>
          <p:nvPr/>
        </p:nvSpPr>
        <p:spPr>
          <a:xfrm>
            <a:off x="4114800" y="3028950"/>
            <a:ext cx="4248000" cy="89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latin typeface="Times New Roman"/>
                <a:ea typeface="Times New Roman"/>
                <a:cs typeface="Times New Roman"/>
                <a:sym typeface="Times New Roman"/>
              </a:rPr>
              <a:t>This involves undertaking research both academically and in other areas such as in industry, for example.</a:t>
            </a:r>
            <a:endParaRPr/>
          </a:p>
        </p:txBody>
      </p:sp>
      <p:pic>
        <p:nvPicPr>
          <p:cNvPr descr="j0287438" id="322" name="Google Shape;322;p35"/>
          <p:cNvPicPr preferRelativeResize="0"/>
          <p:nvPr/>
        </p:nvPicPr>
        <p:blipFill rotWithShape="1">
          <a:blip r:embed="rId4">
            <a:alphaModFix/>
          </a:blip>
          <a:srcRect b="0" l="0" r="0" t="0"/>
          <a:stretch/>
        </p:blipFill>
        <p:spPr>
          <a:xfrm>
            <a:off x="539750" y="2571750"/>
            <a:ext cx="2205039" cy="186094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6"/>
          <p:cNvSpPr txBox="1"/>
          <p:nvPr/>
        </p:nvSpPr>
        <p:spPr>
          <a:xfrm>
            <a:off x="250825" y="141685"/>
            <a:ext cx="3384600" cy="6168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descr="Stationery" id="329" name="Google Shape;329;p36"/>
          <p:cNvSpPr/>
          <p:nvPr/>
        </p:nvSpPr>
        <p:spPr>
          <a:xfrm>
            <a:off x="3779838" y="2286000"/>
            <a:ext cx="4896000" cy="2338500"/>
          </a:xfrm>
          <a:prstGeom prst="rect">
            <a:avLst/>
          </a:prstGeom>
          <a:blipFill rotWithShape="1">
            <a:blip r:embed="rId3">
              <a:alphaModFix/>
            </a:blip>
            <a:tile algn="tl" flip="none" tx="0" sx="100000" ty="0" sy="100000"/>
          </a:blip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
        <p:nvSpPr>
          <p:cNvPr id="330" name="Google Shape;330;p36"/>
          <p:cNvSpPr/>
          <p:nvPr/>
        </p:nvSpPr>
        <p:spPr>
          <a:xfrm>
            <a:off x="457200" y="1428750"/>
            <a:ext cx="5991236" cy="592932"/>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CC0000"/>
                </a:solidFill>
                <a:latin typeface="Arial Black"/>
              </a:rPr>
              <a:t>Forensic Psychology</a:t>
            </a:r>
          </a:p>
        </p:txBody>
      </p:sp>
      <p:sp>
        <p:nvSpPr>
          <p:cNvPr id="331" name="Google Shape;331;p36"/>
          <p:cNvSpPr txBox="1"/>
          <p:nvPr/>
        </p:nvSpPr>
        <p:spPr>
          <a:xfrm>
            <a:off x="3682200" y="2318150"/>
            <a:ext cx="5091300" cy="225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100">
                <a:latin typeface="Times New Roman"/>
                <a:ea typeface="Times New Roman"/>
                <a:cs typeface="Times New Roman"/>
                <a:sym typeface="Times New Roman"/>
              </a:rPr>
              <a:t>This involves working with criminals in an effort to understand and/or change their behaviour.  It usually involves working closely with the police and prison staff. It can cover the rehabilitation of criminals as well as finding the perpetrators of an individual crime.</a:t>
            </a:r>
            <a:endParaRPr sz="1100"/>
          </a:p>
        </p:txBody>
      </p:sp>
      <p:pic>
        <p:nvPicPr>
          <p:cNvPr descr="j0287177" id="332" name="Google Shape;332;p36"/>
          <p:cNvPicPr preferRelativeResize="0"/>
          <p:nvPr/>
        </p:nvPicPr>
        <p:blipFill rotWithShape="1">
          <a:blip r:embed="rId4">
            <a:alphaModFix/>
          </a:blip>
          <a:srcRect b="0" l="0" r="0" t="0"/>
          <a:stretch/>
        </p:blipFill>
        <p:spPr>
          <a:xfrm>
            <a:off x="323850" y="2463403"/>
            <a:ext cx="2478880" cy="18037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descr="Stationery" id="92" name="Google Shape;92;p17"/>
          <p:cNvSpPr/>
          <p:nvPr/>
        </p:nvSpPr>
        <p:spPr>
          <a:xfrm>
            <a:off x="250825" y="1085850"/>
            <a:ext cx="3960900" cy="3725400"/>
          </a:xfrm>
          <a:prstGeom prst="rect">
            <a:avLst/>
          </a:prstGeom>
          <a:solidFill>
            <a:srgbClr val="FF9900"/>
          </a:solid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Times New Roman"/>
              <a:ea typeface="Times New Roman"/>
              <a:cs typeface="Times New Roman"/>
              <a:sym typeface="Times New Roman"/>
            </a:endParaRPr>
          </a:p>
        </p:txBody>
      </p:sp>
      <p:sp>
        <p:nvSpPr>
          <p:cNvPr id="93" name="Google Shape;93;p17"/>
          <p:cNvSpPr txBox="1"/>
          <p:nvPr/>
        </p:nvSpPr>
        <p:spPr>
          <a:xfrm>
            <a:off x="250825" y="141685"/>
            <a:ext cx="8207400" cy="3462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                                  WHAT IS PSYCHOLOGY?</a:t>
            </a:r>
            <a:endParaRPr/>
          </a:p>
        </p:txBody>
      </p:sp>
      <p:sp>
        <p:nvSpPr>
          <p:cNvPr id="94" name="Google Shape;94;p17"/>
          <p:cNvSpPr txBox="1"/>
          <p:nvPr/>
        </p:nvSpPr>
        <p:spPr>
          <a:xfrm>
            <a:off x="4648200" y="1600200"/>
            <a:ext cx="40512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psychiatrists.</a:t>
            </a:r>
            <a:endParaRPr/>
          </a:p>
        </p:txBody>
      </p:sp>
      <p:sp>
        <p:nvSpPr>
          <p:cNvPr id="95" name="Google Shape;95;p17"/>
          <p:cNvSpPr txBox="1"/>
          <p:nvPr/>
        </p:nvSpPr>
        <p:spPr>
          <a:xfrm>
            <a:off x="533400" y="2000250"/>
            <a:ext cx="35052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understanding people.</a:t>
            </a:r>
            <a:endParaRPr/>
          </a:p>
        </p:txBody>
      </p:sp>
      <p:sp>
        <p:nvSpPr>
          <p:cNvPr id="96" name="Google Shape;96;p17"/>
          <p:cNvSpPr txBox="1"/>
          <p:nvPr/>
        </p:nvSpPr>
        <p:spPr>
          <a:xfrm>
            <a:off x="539750" y="2686050"/>
            <a:ext cx="31941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It’s a scientific study.</a:t>
            </a:r>
            <a:endParaRPr/>
          </a:p>
        </p:txBody>
      </p:sp>
      <p:sp>
        <p:nvSpPr>
          <p:cNvPr id="97" name="Google Shape;97;p17"/>
          <p:cNvSpPr txBox="1"/>
          <p:nvPr/>
        </p:nvSpPr>
        <p:spPr>
          <a:xfrm>
            <a:off x="539750" y="3098006"/>
            <a:ext cx="34989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people’s minds. </a:t>
            </a:r>
            <a:endParaRPr/>
          </a:p>
        </p:txBody>
      </p:sp>
      <p:sp>
        <p:nvSpPr>
          <p:cNvPr id="98" name="Google Shape;98;p17"/>
          <p:cNvSpPr txBox="1"/>
          <p:nvPr/>
        </p:nvSpPr>
        <p:spPr>
          <a:xfrm>
            <a:off x="4635500" y="2000250"/>
            <a:ext cx="39750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explains everything.</a:t>
            </a:r>
            <a:endParaRPr/>
          </a:p>
        </p:txBody>
      </p:sp>
      <p:sp>
        <p:nvSpPr>
          <p:cNvPr id="99" name="Google Shape;99;p17"/>
          <p:cNvSpPr txBox="1"/>
          <p:nvPr/>
        </p:nvSpPr>
        <p:spPr>
          <a:xfrm>
            <a:off x="533400" y="4171950"/>
            <a:ext cx="32766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Mental processes are important to psychology.</a:t>
            </a:r>
            <a:endParaRPr/>
          </a:p>
        </p:txBody>
      </p:sp>
      <p:sp>
        <p:nvSpPr>
          <p:cNvPr id="100" name="Google Shape;100;p17"/>
          <p:cNvSpPr txBox="1"/>
          <p:nvPr/>
        </p:nvSpPr>
        <p:spPr>
          <a:xfrm>
            <a:off x="4648200" y="2457450"/>
            <a:ext cx="41226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Psychologists look at one aspect of behaviour.</a:t>
            </a:r>
            <a:endParaRPr/>
          </a:p>
        </p:txBody>
      </p:sp>
      <p:sp>
        <p:nvSpPr>
          <p:cNvPr id="101" name="Google Shape;101;p17"/>
          <p:cNvSpPr txBox="1"/>
          <p:nvPr/>
        </p:nvSpPr>
        <p:spPr>
          <a:xfrm>
            <a:off x="539750" y="1600200"/>
            <a:ext cx="3117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 science.</a:t>
            </a:r>
            <a:endParaRPr/>
          </a:p>
        </p:txBody>
      </p:sp>
      <p:sp>
        <p:nvSpPr>
          <p:cNvPr id="102" name="Google Shape;102;p17"/>
          <p:cNvSpPr txBox="1"/>
          <p:nvPr/>
        </p:nvSpPr>
        <p:spPr>
          <a:xfrm>
            <a:off x="1476375" y="1168003"/>
            <a:ext cx="1944600" cy="3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Times New Roman"/>
                <a:ea typeface="Times New Roman"/>
                <a:cs typeface="Times New Roman"/>
                <a:sym typeface="Times New Roman"/>
              </a:rPr>
              <a:t>TRUE</a:t>
            </a:r>
            <a:endParaRPr/>
          </a:p>
        </p:txBody>
      </p:sp>
      <p:sp>
        <p:nvSpPr>
          <p:cNvPr id="103" name="Google Shape;103;p17"/>
          <p:cNvSpPr txBox="1"/>
          <p:nvPr/>
        </p:nvSpPr>
        <p:spPr>
          <a:xfrm>
            <a:off x="4643438" y="1168003"/>
            <a:ext cx="1944600" cy="3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Times New Roman"/>
                <a:ea typeface="Times New Roman"/>
                <a:cs typeface="Times New Roman"/>
                <a:sym typeface="Times New Roman"/>
              </a:rPr>
              <a:t>FALSE</a:t>
            </a:r>
            <a:endParaRPr/>
          </a:p>
        </p:txBody>
      </p:sp>
      <p:sp>
        <p:nvSpPr>
          <p:cNvPr id="104" name="Google Shape;104;p17"/>
          <p:cNvSpPr/>
          <p:nvPr/>
        </p:nvSpPr>
        <p:spPr>
          <a:xfrm>
            <a:off x="533400" y="3805238"/>
            <a:ext cx="3306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Culture explains psychology.</a:t>
            </a:r>
            <a:endParaRPr/>
          </a:p>
        </p:txBody>
      </p:sp>
      <p:sp>
        <p:nvSpPr>
          <p:cNvPr id="105" name="Google Shape;105;p17"/>
          <p:cNvSpPr/>
          <p:nvPr/>
        </p:nvSpPr>
        <p:spPr>
          <a:xfrm>
            <a:off x="6072188" y="3798094"/>
            <a:ext cx="1842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accent2"/>
              </a:solidFill>
              <a:latin typeface="Times New Roman"/>
              <a:ea typeface="Times New Roman"/>
              <a:cs typeface="Times New Roman"/>
              <a:sym typeface="Times New Roman"/>
            </a:endParaRPr>
          </a:p>
        </p:txBody>
      </p:sp>
      <p:sp>
        <p:nvSpPr>
          <p:cNvPr id="106" name="Google Shape;106;p17"/>
          <p:cNvSpPr txBox="1"/>
          <p:nvPr/>
        </p:nvSpPr>
        <p:spPr>
          <a:xfrm>
            <a:off x="4648200" y="3143250"/>
            <a:ext cx="41910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animals only.</a:t>
            </a:r>
            <a:endParaRPr/>
          </a:p>
        </p:txBody>
      </p:sp>
      <p:pic>
        <p:nvPicPr>
          <p:cNvPr descr="j0090653" id="107" name="Google Shape;107;p17"/>
          <p:cNvPicPr preferRelativeResize="0"/>
          <p:nvPr/>
        </p:nvPicPr>
        <p:blipFill rotWithShape="1">
          <a:blip r:embed="rId3">
            <a:alphaModFix/>
          </a:blip>
          <a:srcRect b="0" l="0" r="0" t="0"/>
          <a:stretch/>
        </p:blipFill>
        <p:spPr>
          <a:xfrm>
            <a:off x="6948488" y="141685"/>
            <a:ext cx="1345404" cy="13835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descr="Stationery" id="113" name="Google Shape;113;p18"/>
          <p:cNvSpPr/>
          <p:nvPr/>
        </p:nvSpPr>
        <p:spPr>
          <a:xfrm>
            <a:off x="250825" y="1085850"/>
            <a:ext cx="3960900" cy="3725400"/>
          </a:xfrm>
          <a:prstGeom prst="rect">
            <a:avLst/>
          </a:prstGeom>
          <a:solidFill>
            <a:srgbClr val="FF9900"/>
          </a:solid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Times New Roman"/>
              <a:ea typeface="Times New Roman"/>
              <a:cs typeface="Times New Roman"/>
              <a:sym typeface="Times New Roman"/>
            </a:endParaRPr>
          </a:p>
        </p:txBody>
      </p:sp>
      <p:sp>
        <p:nvSpPr>
          <p:cNvPr id="114" name="Google Shape;114;p18"/>
          <p:cNvSpPr txBox="1"/>
          <p:nvPr/>
        </p:nvSpPr>
        <p:spPr>
          <a:xfrm>
            <a:off x="250825" y="141685"/>
            <a:ext cx="8443800" cy="3462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id="115" name="Google Shape;115;p18"/>
          <p:cNvSpPr txBox="1"/>
          <p:nvPr/>
        </p:nvSpPr>
        <p:spPr>
          <a:xfrm>
            <a:off x="4572000" y="1600200"/>
            <a:ext cx="4051200" cy="75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The word ‘psychology’ comes from the Greek word ‘psyche’ which means the soul or mind.</a:t>
            </a:r>
            <a:endParaRPr/>
          </a:p>
        </p:txBody>
      </p:sp>
      <p:sp>
        <p:nvSpPr>
          <p:cNvPr id="116" name="Google Shape;116;p18"/>
          <p:cNvSpPr txBox="1"/>
          <p:nvPr/>
        </p:nvSpPr>
        <p:spPr>
          <a:xfrm>
            <a:off x="533400" y="2000250"/>
            <a:ext cx="35052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understanding people.</a:t>
            </a:r>
            <a:endParaRPr/>
          </a:p>
        </p:txBody>
      </p:sp>
      <p:sp>
        <p:nvSpPr>
          <p:cNvPr id="117" name="Google Shape;117;p18"/>
          <p:cNvSpPr txBox="1"/>
          <p:nvPr/>
        </p:nvSpPr>
        <p:spPr>
          <a:xfrm>
            <a:off x="4572000" y="3669506"/>
            <a:ext cx="4191000" cy="75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Psychologists carry out research into people’s experience and behaviour, just like a scientist would do.</a:t>
            </a:r>
            <a:endParaRPr/>
          </a:p>
        </p:txBody>
      </p:sp>
      <p:sp>
        <p:nvSpPr>
          <p:cNvPr id="118" name="Google Shape;118;p18"/>
          <p:cNvSpPr txBox="1"/>
          <p:nvPr/>
        </p:nvSpPr>
        <p:spPr>
          <a:xfrm>
            <a:off x="539750" y="2686050"/>
            <a:ext cx="31941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It’s a scientific study.</a:t>
            </a:r>
            <a:endParaRPr/>
          </a:p>
        </p:txBody>
      </p:sp>
      <p:sp>
        <p:nvSpPr>
          <p:cNvPr id="119" name="Google Shape;119;p18"/>
          <p:cNvSpPr txBox="1"/>
          <p:nvPr/>
        </p:nvSpPr>
        <p:spPr>
          <a:xfrm>
            <a:off x="539750" y="3098006"/>
            <a:ext cx="34989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people’s minds. </a:t>
            </a:r>
            <a:endParaRPr/>
          </a:p>
        </p:txBody>
      </p:sp>
      <p:sp>
        <p:nvSpPr>
          <p:cNvPr id="120" name="Google Shape;120;p18"/>
          <p:cNvSpPr txBox="1"/>
          <p:nvPr/>
        </p:nvSpPr>
        <p:spPr>
          <a:xfrm>
            <a:off x="533400" y="4171950"/>
            <a:ext cx="32766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Mental processes are important to psychology.</a:t>
            </a:r>
            <a:endParaRPr/>
          </a:p>
        </p:txBody>
      </p:sp>
      <p:sp>
        <p:nvSpPr>
          <p:cNvPr id="121" name="Google Shape;121;p18"/>
          <p:cNvSpPr txBox="1"/>
          <p:nvPr/>
        </p:nvSpPr>
        <p:spPr>
          <a:xfrm>
            <a:off x="4572000" y="2457450"/>
            <a:ext cx="41226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The second part of the word indicates knowledge or study.</a:t>
            </a:r>
            <a:endParaRPr/>
          </a:p>
        </p:txBody>
      </p:sp>
      <p:sp>
        <p:nvSpPr>
          <p:cNvPr id="122" name="Google Shape;122;p18"/>
          <p:cNvSpPr txBox="1"/>
          <p:nvPr/>
        </p:nvSpPr>
        <p:spPr>
          <a:xfrm>
            <a:off x="539750" y="1600200"/>
            <a:ext cx="3117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 science.</a:t>
            </a:r>
            <a:endParaRPr/>
          </a:p>
        </p:txBody>
      </p:sp>
      <p:sp>
        <p:nvSpPr>
          <p:cNvPr id="123" name="Google Shape;123;p18"/>
          <p:cNvSpPr txBox="1"/>
          <p:nvPr/>
        </p:nvSpPr>
        <p:spPr>
          <a:xfrm>
            <a:off x="1476375" y="1168003"/>
            <a:ext cx="1944600" cy="342900"/>
          </a:xfrm>
          <a:prstGeom prst="rect">
            <a:avLst/>
          </a:prstGeom>
          <a:solidFill>
            <a:srgbClr val="FF99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accent2"/>
                </a:solidFill>
                <a:latin typeface="Times New Roman"/>
                <a:ea typeface="Times New Roman"/>
                <a:cs typeface="Times New Roman"/>
                <a:sym typeface="Times New Roman"/>
              </a:rPr>
              <a:t>TRUE</a:t>
            </a:r>
            <a:endParaRPr/>
          </a:p>
        </p:txBody>
      </p:sp>
      <p:sp>
        <p:nvSpPr>
          <p:cNvPr id="124" name="Google Shape;124;p18"/>
          <p:cNvSpPr txBox="1"/>
          <p:nvPr/>
        </p:nvSpPr>
        <p:spPr>
          <a:xfrm>
            <a:off x="4643438" y="1168003"/>
            <a:ext cx="1944600" cy="3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accent2"/>
                </a:solidFill>
                <a:latin typeface="Times New Roman"/>
                <a:ea typeface="Times New Roman"/>
                <a:cs typeface="Times New Roman"/>
                <a:sym typeface="Times New Roman"/>
              </a:rPr>
              <a:t>TRUE</a:t>
            </a:r>
            <a:endParaRPr/>
          </a:p>
        </p:txBody>
      </p:sp>
      <p:sp>
        <p:nvSpPr>
          <p:cNvPr id="125" name="Google Shape;125;p18"/>
          <p:cNvSpPr/>
          <p:nvPr/>
        </p:nvSpPr>
        <p:spPr>
          <a:xfrm>
            <a:off x="533400" y="3805238"/>
            <a:ext cx="3306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Culture explains psychology.</a:t>
            </a:r>
            <a:endParaRPr/>
          </a:p>
        </p:txBody>
      </p:sp>
      <p:sp>
        <p:nvSpPr>
          <p:cNvPr id="126" name="Google Shape;126;p18"/>
          <p:cNvSpPr/>
          <p:nvPr/>
        </p:nvSpPr>
        <p:spPr>
          <a:xfrm>
            <a:off x="6072188" y="3798094"/>
            <a:ext cx="1842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accent2"/>
              </a:solidFill>
              <a:latin typeface="Times New Roman"/>
              <a:ea typeface="Times New Roman"/>
              <a:cs typeface="Times New Roman"/>
              <a:sym typeface="Times New Roman"/>
            </a:endParaRPr>
          </a:p>
        </p:txBody>
      </p:sp>
      <p:sp>
        <p:nvSpPr>
          <p:cNvPr id="127" name="Google Shape;127;p18"/>
          <p:cNvSpPr txBox="1"/>
          <p:nvPr/>
        </p:nvSpPr>
        <p:spPr>
          <a:xfrm>
            <a:off x="4572000" y="3028950"/>
            <a:ext cx="41910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If you take the two together, it implies the science of the mind.</a:t>
            </a:r>
            <a:endParaRPr/>
          </a:p>
        </p:txBody>
      </p:sp>
      <p:sp>
        <p:nvSpPr>
          <p:cNvPr id="128" name="Google Shape;128;p18"/>
          <p:cNvSpPr/>
          <p:nvPr/>
        </p:nvSpPr>
        <p:spPr>
          <a:xfrm flipH="1" rot="10800000">
            <a:off x="3429000" y="1657200"/>
            <a:ext cx="1219200" cy="285900"/>
          </a:xfrm>
          <a:prstGeom prst="rightArrow">
            <a:avLst>
              <a:gd fmla="val 50000" name="adj1"/>
              <a:gd fmla="val 8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descr="Stationery" id="134" name="Google Shape;134;p19"/>
          <p:cNvSpPr/>
          <p:nvPr/>
        </p:nvSpPr>
        <p:spPr>
          <a:xfrm>
            <a:off x="250825" y="1162050"/>
            <a:ext cx="3960900" cy="3725400"/>
          </a:xfrm>
          <a:prstGeom prst="rect">
            <a:avLst/>
          </a:prstGeom>
          <a:solidFill>
            <a:srgbClr val="FF9900"/>
          </a:solid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Times New Roman"/>
              <a:ea typeface="Times New Roman"/>
              <a:cs typeface="Times New Roman"/>
              <a:sym typeface="Times New Roman"/>
            </a:endParaRPr>
          </a:p>
        </p:txBody>
      </p:sp>
      <p:sp>
        <p:nvSpPr>
          <p:cNvPr id="135" name="Google Shape;135;p19"/>
          <p:cNvSpPr txBox="1"/>
          <p:nvPr/>
        </p:nvSpPr>
        <p:spPr>
          <a:xfrm>
            <a:off x="250825" y="141685"/>
            <a:ext cx="3528900" cy="6168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id="136" name="Google Shape;136;p19"/>
          <p:cNvSpPr txBox="1"/>
          <p:nvPr/>
        </p:nvSpPr>
        <p:spPr>
          <a:xfrm>
            <a:off x="4572000" y="1428750"/>
            <a:ext cx="4343400" cy="75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Psychologists have a difficult task of understanding people. After all, you cannot get inside someone’s mind.</a:t>
            </a:r>
            <a:endParaRPr/>
          </a:p>
        </p:txBody>
      </p:sp>
      <p:sp>
        <p:nvSpPr>
          <p:cNvPr id="137" name="Google Shape;137;p19"/>
          <p:cNvSpPr txBox="1"/>
          <p:nvPr/>
        </p:nvSpPr>
        <p:spPr>
          <a:xfrm>
            <a:off x="533400" y="2000250"/>
            <a:ext cx="35052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understanding people.</a:t>
            </a:r>
            <a:endParaRPr/>
          </a:p>
        </p:txBody>
      </p:sp>
      <p:sp>
        <p:nvSpPr>
          <p:cNvPr id="138" name="Google Shape;138;p19"/>
          <p:cNvSpPr txBox="1"/>
          <p:nvPr/>
        </p:nvSpPr>
        <p:spPr>
          <a:xfrm>
            <a:off x="4572000" y="3943350"/>
            <a:ext cx="4191000" cy="98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tries to understand the way in which human beings and sometimes animals behave and experience the world.</a:t>
            </a:r>
            <a:endParaRPr/>
          </a:p>
        </p:txBody>
      </p:sp>
      <p:sp>
        <p:nvSpPr>
          <p:cNvPr id="139" name="Google Shape;139;p19"/>
          <p:cNvSpPr txBox="1"/>
          <p:nvPr/>
        </p:nvSpPr>
        <p:spPr>
          <a:xfrm>
            <a:off x="539750" y="2686050"/>
            <a:ext cx="31941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It’s a scientific study.</a:t>
            </a:r>
            <a:endParaRPr/>
          </a:p>
        </p:txBody>
      </p:sp>
      <p:sp>
        <p:nvSpPr>
          <p:cNvPr id="140" name="Google Shape;140;p19"/>
          <p:cNvSpPr txBox="1"/>
          <p:nvPr/>
        </p:nvSpPr>
        <p:spPr>
          <a:xfrm>
            <a:off x="539750" y="3098006"/>
            <a:ext cx="34989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people’s minds. </a:t>
            </a:r>
            <a:endParaRPr/>
          </a:p>
        </p:txBody>
      </p:sp>
      <p:sp>
        <p:nvSpPr>
          <p:cNvPr id="141" name="Google Shape;141;p19"/>
          <p:cNvSpPr txBox="1"/>
          <p:nvPr/>
        </p:nvSpPr>
        <p:spPr>
          <a:xfrm>
            <a:off x="533400" y="4171950"/>
            <a:ext cx="32766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Mental processes are important to psychology.</a:t>
            </a:r>
            <a:endParaRPr/>
          </a:p>
        </p:txBody>
      </p:sp>
      <p:sp>
        <p:nvSpPr>
          <p:cNvPr id="142" name="Google Shape;142;p19"/>
          <p:cNvSpPr txBox="1"/>
          <p:nvPr/>
        </p:nvSpPr>
        <p:spPr>
          <a:xfrm>
            <a:off x="4572000" y="2286000"/>
            <a:ext cx="4122600" cy="75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You can observe their behaviour though and draw conclusions from those observations.</a:t>
            </a:r>
            <a:endParaRPr/>
          </a:p>
        </p:txBody>
      </p:sp>
      <p:sp>
        <p:nvSpPr>
          <p:cNvPr id="143" name="Google Shape;143;p19"/>
          <p:cNvSpPr txBox="1"/>
          <p:nvPr/>
        </p:nvSpPr>
        <p:spPr>
          <a:xfrm>
            <a:off x="539750" y="1600200"/>
            <a:ext cx="3117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 science.</a:t>
            </a:r>
            <a:endParaRPr/>
          </a:p>
        </p:txBody>
      </p:sp>
      <p:sp>
        <p:nvSpPr>
          <p:cNvPr id="144" name="Google Shape;144;p19"/>
          <p:cNvSpPr txBox="1"/>
          <p:nvPr/>
        </p:nvSpPr>
        <p:spPr>
          <a:xfrm>
            <a:off x="1476375" y="1168003"/>
            <a:ext cx="1944600" cy="3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accent2"/>
                </a:solidFill>
                <a:latin typeface="Times New Roman"/>
                <a:ea typeface="Times New Roman"/>
                <a:cs typeface="Times New Roman"/>
                <a:sym typeface="Times New Roman"/>
              </a:rPr>
              <a:t>TRUE</a:t>
            </a:r>
            <a:endParaRPr/>
          </a:p>
        </p:txBody>
      </p:sp>
      <p:sp>
        <p:nvSpPr>
          <p:cNvPr id="145" name="Google Shape;145;p19"/>
          <p:cNvSpPr txBox="1"/>
          <p:nvPr/>
        </p:nvSpPr>
        <p:spPr>
          <a:xfrm>
            <a:off x="4643438" y="1168003"/>
            <a:ext cx="1944600" cy="3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accent2"/>
                </a:solidFill>
                <a:latin typeface="Times New Roman"/>
                <a:ea typeface="Times New Roman"/>
                <a:cs typeface="Times New Roman"/>
                <a:sym typeface="Times New Roman"/>
              </a:rPr>
              <a:t>TRUE</a:t>
            </a:r>
            <a:endParaRPr/>
          </a:p>
        </p:txBody>
      </p:sp>
      <p:sp>
        <p:nvSpPr>
          <p:cNvPr id="146" name="Google Shape;146;p19"/>
          <p:cNvSpPr/>
          <p:nvPr/>
        </p:nvSpPr>
        <p:spPr>
          <a:xfrm>
            <a:off x="533400" y="3805238"/>
            <a:ext cx="3306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Culture explains psychology.</a:t>
            </a:r>
            <a:endParaRPr/>
          </a:p>
        </p:txBody>
      </p:sp>
      <p:sp>
        <p:nvSpPr>
          <p:cNvPr id="147" name="Google Shape;147;p19"/>
          <p:cNvSpPr txBox="1"/>
          <p:nvPr/>
        </p:nvSpPr>
        <p:spPr>
          <a:xfrm>
            <a:off x="4572000" y="3086100"/>
            <a:ext cx="4343400" cy="75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Psychologists are interested in understanding the mind and behaviour of people.</a:t>
            </a:r>
            <a:endParaRPr/>
          </a:p>
        </p:txBody>
      </p:sp>
      <p:sp>
        <p:nvSpPr>
          <p:cNvPr id="148" name="Google Shape;148;p19"/>
          <p:cNvSpPr/>
          <p:nvPr/>
        </p:nvSpPr>
        <p:spPr>
          <a:xfrm flipH="1" rot="10800000">
            <a:off x="3124200" y="2228700"/>
            <a:ext cx="1219200" cy="285900"/>
          </a:xfrm>
          <a:prstGeom prst="rightArrow">
            <a:avLst>
              <a:gd fmla="val 50000" name="adj1"/>
              <a:gd fmla="val 8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pic>
        <p:nvPicPr>
          <p:cNvPr descr="j0200263" id="149" name="Google Shape;149;p19"/>
          <p:cNvPicPr preferRelativeResize="0"/>
          <p:nvPr/>
        </p:nvPicPr>
        <p:blipFill rotWithShape="1">
          <a:blip r:embed="rId3">
            <a:alphaModFix/>
          </a:blip>
          <a:srcRect b="0" l="0" r="0" t="0"/>
          <a:stretch/>
        </p:blipFill>
        <p:spPr>
          <a:xfrm>
            <a:off x="6877050" y="357188"/>
            <a:ext cx="1364456" cy="7548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descr="Stationery" id="155" name="Google Shape;155;p20"/>
          <p:cNvSpPr/>
          <p:nvPr/>
        </p:nvSpPr>
        <p:spPr>
          <a:xfrm>
            <a:off x="250825" y="1085850"/>
            <a:ext cx="3960900" cy="3725400"/>
          </a:xfrm>
          <a:prstGeom prst="rect">
            <a:avLst/>
          </a:prstGeom>
          <a:solidFill>
            <a:srgbClr val="FF9900"/>
          </a:solid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Times New Roman"/>
              <a:ea typeface="Times New Roman"/>
              <a:cs typeface="Times New Roman"/>
              <a:sym typeface="Times New Roman"/>
            </a:endParaRPr>
          </a:p>
        </p:txBody>
      </p:sp>
      <p:sp>
        <p:nvSpPr>
          <p:cNvPr id="156" name="Google Shape;156;p20"/>
          <p:cNvSpPr txBox="1"/>
          <p:nvPr/>
        </p:nvSpPr>
        <p:spPr>
          <a:xfrm>
            <a:off x="250825" y="141685"/>
            <a:ext cx="3528900" cy="6168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id="157" name="Google Shape;157;p20"/>
          <p:cNvSpPr txBox="1"/>
          <p:nvPr/>
        </p:nvSpPr>
        <p:spPr>
          <a:xfrm>
            <a:off x="4572000" y="1543050"/>
            <a:ext cx="43434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has been described as a science.</a:t>
            </a:r>
            <a:endParaRPr/>
          </a:p>
        </p:txBody>
      </p:sp>
      <p:sp>
        <p:nvSpPr>
          <p:cNvPr id="158" name="Google Shape;158;p20"/>
          <p:cNvSpPr txBox="1"/>
          <p:nvPr/>
        </p:nvSpPr>
        <p:spPr>
          <a:xfrm>
            <a:off x="533400" y="2000250"/>
            <a:ext cx="35052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understanding people.</a:t>
            </a:r>
            <a:endParaRPr/>
          </a:p>
        </p:txBody>
      </p:sp>
      <p:sp>
        <p:nvSpPr>
          <p:cNvPr id="159" name="Google Shape;159;p20"/>
          <p:cNvSpPr txBox="1"/>
          <p:nvPr/>
        </p:nvSpPr>
        <p:spPr>
          <a:xfrm>
            <a:off x="4572000" y="3829050"/>
            <a:ext cx="4191000" cy="75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Psychologists, like pure scientists, have to conduct experiments and collect evidence to make conclusions.</a:t>
            </a:r>
            <a:endParaRPr/>
          </a:p>
        </p:txBody>
      </p:sp>
      <p:sp>
        <p:nvSpPr>
          <p:cNvPr id="160" name="Google Shape;160;p20"/>
          <p:cNvSpPr txBox="1"/>
          <p:nvPr/>
        </p:nvSpPr>
        <p:spPr>
          <a:xfrm>
            <a:off x="539750" y="2686050"/>
            <a:ext cx="31941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It’s a scientific study.</a:t>
            </a:r>
            <a:endParaRPr/>
          </a:p>
        </p:txBody>
      </p:sp>
      <p:sp>
        <p:nvSpPr>
          <p:cNvPr id="161" name="Google Shape;161;p20"/>
          <p:cNvSpPr txBox="1"/>
          <p:nvPr/>
        </p:nvSpPr>
        <p:spPr>
          <a:xfrm>
            <a:off x="539750" y="3098006"/>
            <a:ext cx="34989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people’s minds. </a:t>
            </a:r>
            <a:endParaRPr/>
          </a:p>
        </p:txBody>
      </p:sp>
      <p:sp>
        <p:nvSpPr>
          <p:cNvPr id="162" name="Google Shape;162;p20"/>
          <p:cNvSpPr txBox="1"/>
          <p:nvPr/>
        </p:nvSpPr>
        <p:spPr>
          <a:xfrm>
            <a:off x="533400" y="4171950"/>
            <a:ext cx="32766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Mental processes are important to psychology.</a:t>
            </a:r>
            <a:endParaRPr/>
          </a:p>
        </p:txBody>
      </p:sp>
      <p:sp>
        <p:nvSpPr>
          <p:cNvPr id="163" name="Google Shape;163;p20"/>
          <p:cNvSpPr txBox="1"/>
          <p:nvPr/>
        </p:nvSpPr>
        <p:spPr>
          <a:xfrm>
            <a:off x="4572000" y="2171700"/>
            <a:ext cx="41226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Psychologists have to undertake research to make their conclusions.</a:t>
            </a:r>
            <a:endParaRPr/>
          </a:p>
        </p:txBody>
      </p:sp>
      <p:sp>
        <p:nvSpPr>
          <p:cNvPr id="164" name="Google Shape;164;p20"/>
          <p:cNvSpPr txBox="1"/>
          <p:nvPr/>
        </p:nvSpPr>
        <p:spPr>
          <a:xfrm>
            <a:off x="539750" y="1600200"/>
            <a:ext cx="3117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 science.</a:t>
            </a:r>
            <a:endParaRPr/>
          </a:p>
        </p:txBody>
      </p:sp>
      <p:sp>
        <p:nvSpPr>
          <p:cNvPr id="165" name="Google Shape;165;p20"/>
          <p:cNvSpPr txBox="1"/>
          <p:nvPr/>
        </p:nvSpPr>
        <p:spPr>
          <a:xfrm>
            <a:off x="1476375" y="1168003"/>
            <a:ext cx="1944600" cy="3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accent2"/>
                </a:solidFill>
                <a:latin typeface="Times New Roman"/>
                <a:ea typeface="Times New Roman"/>
                <a:cs typeface="Times New Roman"/>
                <a:sym typeface="Times New Roman"/>
              </a:rPr>
              <a:t>TRUE</a:t>
            </a:r>
            <a:endParaRPr/>
          </a:p>
        </p:txBody>
      </p:sp>
      <p:sp>
        <p:nvSpPr>
          <p:cNvPr id="166" name="Google Shape;166;p20"/>
          <p:cNvSpPr txBox="1"/>
          <p:nvPr/>
        </p:nvSpPr>
        <p:spPr>
          <a:xfrm>
            <a:off x="4643438" y="1168003"/>
            <a:ext cx="1944600" cy="3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accent2"/>
                </a:solidFill>
                <a:latin typeface="Times New Roman"/>
                <a:ea typeface="Times New Roman"/>
                <a:cs typeface="Times New Roman"/>
                <a:sym typeface="Times New Roman"/>
              </a:rPr>
              <a:t>TRUE</a:t>
            </a:r>
            <a:endParaRPr/>
          </a:p>
        </p:txBody>
      </p:sp>
      <p:sp>
        <p:nvSpPr>
          <p:cNvPr id="167" name="Google Shape;167;p20"/>
          <p:cNvSpPr/>
          <p:nvPr/>
        </p:nvSpPr>
        <p:spPr>
          <a:xfrm>
            <a:off x="533400" y="3805238"/>
            <a:ext cx="3306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Culture explains psychology.</a:t>
            </a:r>
            <a:endParaRPr/>
          </a:p>
        </p:txBody>
      </p:sp>
      <p:sp>
        <p:nvSpPr>
          <p:cNvPr id="168" name="Google Shape;168;p20"/>
          <p:cNvSpPr/>
          <p:nvPr/>
        </p:nvSpPr>
        <p:spPr>
          <a:xfrm>
            <a:off x="6072188" y="3798094"/>
            <a:ext cx="1842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accent2"/>
              </a:solidFill>
              <a:latin typeface="Times New Roman"/>
              <a:ea typeface="Times New Roman"/>
              <a:cs typeface="Times New Roman"/>
              <a:sym typeface="Times New Roman"/>
            </a:endParaRPr>
          </a:p>
        </p:txBody>
      </p:sp>
      <p:sp>
        <p:nvSpPr>
          <p:cNvPr id="169" name="Google Shape;169;p20"/>
          <p:cNvSpPr txBox="1"/>
          <p:nvPr/>
        </p:nvSpPr>
        <p:spPr>
          <a:xfrm>
            <a:off x="4572000" y="2857500"/>
            <a:ext cx="4343400" cy="75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Psychologists take the individual and his/her experiences and behaviour as the focal point for research and data.</a:t>
            </a:r>
            <a:endParaRPr/>
          </a:p>
        </p:txBody>
      </p:sp>
      <p:sp>
        <p:nvSpPr>
          <p:cNvPr id="170" name="Google Shape;170;p20"/>
          <p:cNvSpPr/>
          <p:nvPr/>
        </p:nvSpPr>
        <p:spPr>
          <a:xfrm flipH="1" rot="10800000">
            <a:off x="3124200" y="2743050"/>
            <a:ext cx="1219200" cy="285900"/>
          </a:xfrm>
          <a:prstGeom prst="rightArrow">
            <a:avLst>
              <a:gd fmla="val 50000" name="adj1"/>
              <a:gd fmla="val 8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pic>
        <p:nvPicPr>
          <p:cNvPr descr="j0251301" id="171" name="Google Shape;171;p20"/>
          <p:cNvPicPr preferRelativeResize="0"/>
          <p:nvPr/>
        </p:nvPicPr>
        <p:blipFill rotWithShape="1">
          <a:blip r:embed="rId3">
            <a:alphaModFix/>
          </a:blip>
          <a:srcRect b="0" l="0" r="0" t="0"/>
          <a:stretch/>
        </p:blipFill>
        <p:spPr>
          <a:xfrm>
            <a:off x="7019925" y="195263"/>
            <a:ext cx="1332310" cy="11227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500"/>
                                        <p:tgtEl>
                                          <p:spTgt spid="1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500"/>
                                        <p:tgtEl>
                                          <p:spTgt spid="16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descr="Stationery" id="177" name="Google Shape;177;p21"/>
          <p:cNvSpPr/>
          <p:nvPr/>
        </p:nvSpPr>
        <p:spPr>
          <a:xfrm>
            <a:off x="250825" y="1085850"/>
            <a:ext cx="3960900" cy="3725400"/>
          </a:xfrm>
          <a:prstGeom prst="rect">
            <a:avLst/>
          </a:prstGeom>
          <a:solidFill>
            <a:srgbClr val="FF9900"/>
          </a:solidFill>
          <a:ln cap="flat" cmpd="sng" w="9525">
            <a:solidFill>
              <a:srgbClr val="000000"/>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Times New Roman"/>
              <a:ea typeface="Times New Roman"/>
              <a:cs typeface="Times New Roman"/>
              <a:sym typeface="Times New Roman"/>
            </a:endParaRPr>
          </a:p>
        </p:txBody>
      </p:sp>
      <p:sp>
        <p:nvSpPr>
          <p:cNvPr id="178" name="Google Shape;178;p21"/>
          <p:cNvSpPr txBox="1"/>
          <p:nvPr/>
        </p:nvSpPr>
        <p:spPr>
          <a:xfrm>
            <a:off x="250825" y="141685"/>
            <a:ext cx="3528900" cy="6168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id="179" name="Google Shape;179;p21"/>
          <p:cNvSpPr txBox="1"/>
          <p:nvPr/>
        </p:nvSpPr>
        <p:spPr>
          <a:xfrm>
            <a:off x="4572000" y="1543050"/>
            <a:ext cx="43434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Our interaction with other people interests psychologists.</a:t>
            </a:r>
            <a:endParaRPr/>
          </a:p>
        </p:txBody>
      </p:sp>
      <p:sp>
        <p:nvSpPr>
          <p:cNvPr id="180" name="Google Shape;180;p21"/>
          <p:cNvSpPr txBox="1"/>
          <p:nvPr/>
        </p:nvSpPr>
        <p:spPr>
          <a:xfrm>
            <a:off x="533400" y="2000250"/>
            <a:ext cx="35052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understanding people.</a:t>
            </a:r>
            <a:endParaRPr/>
          </a:p>
        </p:txBody>
      </p:sp>
      <p:sp>
        <p:nvSpPr>
          <p:cNvPr id="181" name="Google Shape;181;p21"/>
          <p:cNvSpPr txBox="1"/>
          <p:nvPr/>
        </p:nvSpPr>
        <p:spPr>
          <a:xfrm>
            <a:off x="4572000" y="3771900"/>
            <a:ext cx="4191000" cy="75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      We all live within social groups and they influence our thoughts and behaviour.</a:t>
            </a:r>
            <a:endParaRPr/>
          </a:p>
        </p:txBody>
      </p:sp>
      <p:sp>
        <p:nvSpPr>
          <p:cNvPr id="182" name="Google Shape;182;p21"/>
          <p:cNvSpPr txBox="1"/>
          <p:nvPr/>
        </p:nvSpPr>
        <p:spPr>
          <a:xfrm>
            <a:off x="539750" y="2686050"/>
            <a:ext cx="31941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It’s a scientific study.</a:t>
            </a:r>
            <a:endParaRPr/>
          </a:p>
        </p:txBody>
      </p:sp>
      <p:sp>
        <p:nvSpPr>
          <p:cNvPr id="183" name="Google Shape;183;p21"/>
          <p:cNvSpPr txBox="1"/>
          <p:nvPr/>
        </p:nvSpPr>
        <p:spPr>
          <a:xfrm>
            <a:off x="539750" y="3098006"/>
            <a:ext cx="34989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people’s minds. </a:t>
            </a:r>
            <a:endParaRPr/>
          </a:p>
        </p:txBody>
      </p:sp>
      <p:sp>
        <p:nvSpPr>
          <p:cNvPr id="184" name="Google Shape;184;p21"/>
          <p:cNvSpPr txBox="1"/>
          <p:nvPr/>
        </p:nvSpPr>
        <p:spPr>
          <a:xfrm>
            <a:off x="539750" y="1600200"/>
            <a:ext cx="3117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 science.</a:t>
            </a:r>
            <a:endParaRPr/>
          </a:p>
        </p:txBody>
      </p:sp>
      <p:sp>
        <p:nvSpPr>
          <p:cNvPr id="185" name="Google Shape;185;p21"/>
          <p:cNvSpPr txBox="1"/>
          <p:nvPr/>
        </p:nvSpPr>
        <p:spPr>
          <a:xfrm>
            <a:off x="533400" y="4171950"/>
            <a:ext cx="32766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Mental processes are important to psychology.</a:t>
            </a:r>
            <a:endParaRPr/>
          </a:p>
        </p:txBody>
      </p:sp>
      <p:sp>
        <p:nvSpPr>
          <p:cNvPr id="186" name="Google Shape;186;p21"/>
          <p:cNvSpPr txBox="1"/>
          <p:nvPr/>
        </p:nvSpPr>
        <p:spPr>
          <a:xfrm>
            <a:off x="4572000" y="2240756"/>
            <a:ext cx="42672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Different cultures can make assumptions about people. </a:t>
            </a:r>
            <a:endParaRPr/>
          </a:p>
        </p:txBody>
      </p:sp>
      <p:sp>
        <p:nvSpPr>
          <p:cNvPr id="187" name="Google Shape;187;p21"/>
          <p:cNvSpPr txBox="1"/>
          <p:nvPr/>
        </p:nvSpPr>
        <p:spPr>
          <a:xfrm>
            <a:off x="1476375" y="1168003"/>
            <a:ext cx="1944600" cy="3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accent2"/>
                </a:solidFill>
                <a:latin typeface="Times New Roman"/>
                <a:ea typeface="Times New Roman"/>
                <a:cs typeface="Times New Roman"/>
                <a:sym typeface="Times New Roman"/>
              </a:rPr>
              <a:t>TRUE</a:t>
            </a:r>
            <a:endParaRPr/>
          </a:p>
        </p:txBody>
      </p:sp>
      <p:sp>
        <p:nvSpPr>
          <p:cNvPr id="188" name="Google Shape;188;p21"/>
          <p:cNvSpPr txBox="1"/>
          <p:nvPr/>
        </p:nvSpPr>
        <p:spPr>
          <a:xfrm>
            <a:off x="4643438" y="1168003"/>
            <a:ext cx="1944600" cy="3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accent2"/>
                </a:solidFill>
                <a:latin typeface="Times New Roman"/>
                <a:ea typeface="Times New Roman"/>
                <a:cs typeface="Times New Roman"/>
                <a:sym typeface="Times New Roman"/>
              </a:rPr>
              <a:t>TRUE</a:t>
            </a:r>
            <a:endParaRPr/>
          </a:p>
        </p:txBody>
      </p:sp>
      <p:sp>
        <p:nvSpPr>
          <p:cNvPr id="189" name="Google Shape;189;p21"/>
          <p:cNvSpPr/>
          <p:nvPr/>
        </p:nvSpPr>
        <p:spPr>
          <a:xfrm>
            <a:off x="533400" y="3805238"/>
            <a:ext cx="3306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Culture explains psychology.</a:t>
            </a:r>
            <a:endParaRPr/>
          </a:p>
        </p:txBody>
      </p:sp>
      <p:sp>
        <p:nvSpPr>
          <p:cNvPr id="190" name="Google Shape;190;p21"/>
          <p:cNvSpPr/>
          <p:nvPr/>
        </p:nvSpPr>
        <p:spPr>
          <a:xfrm>
            <a:off x="6072188" y="3798094"/>
            <a:ext cx="1842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accent2"/>
              </a:solidFill>
              <a:latin typeface="Times New Roman"/>
              <a:ea typeface="Times New Roman"/>
              <a:cs typeface="Times New Roman"/>
              <a:sym typeface="Times New Roman"/>
            </a:endParaRPr>
          </a:p>
        </p:txBody>
      </p:sp>
      <p:sp>
        <p:nvSpPr>
          <p:cNvPr id="191" name="Google Shape;191;p21"/>
          <p:cNvSpPr txBox="1"/>
          <p:nvPr/>
        </p:nvSpPr>
        <p:spPr>
          <a:xfrm>
            <a:off x="4572000" y="2995613"/>
            <a:ext cx="43434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Being part of a particular culture has a profound effect on people.</a:t>
            </a:r>
            <a:endParaRPr/>
          </a:p>
        </p:txBody>
      </p:sp>
      <p:sp>
        <p:nvSpPr>
          <p:cNvPr id="192" name="Google Shape;192;p21"/>
          <p:cNvSpPr/>
          <p:nvPr/>
        </p:nvSpPr>
        <p:spPr>
          <a:xfrm flipH="1" rot="10800000">
            <a:off x="3733800" y="3828900"/>
            <a:ext cx="1219200" cy="285900"/>
          </a:xfrm>
          <a:prstGeom prst="rightArrow">
            <a:avLst>
              <a:gd fmla="val 50000" name="adj1"/>
              <a:gd fmla="val 8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pic>
        <p:nvPicPr>
          <p:cNvPr descr="j0186236" id="193" name="Google Shape;193;p21"/>
          <p:cNvPicPr preferRelativeResize="0"/>
          <p:nvPr/>
        </p:nvPicPr>
        <p:blipFill rotWithShape="1">
          <a:blip r:embed="rId3">
            <a:alphaModFix/>
          </a:blip>
          <a:srcRect b="0" l="0" r="0" t="0"/>
          <a:stretch/>
        </p:blipFill>
        <p:spPr>
          <a:xfrm>
            <a:off x="6292850" y="141685"/>
            <a:ext cx="791765" cy="1365647"/>
          </a:xfrm>
          <a:prstGeom prst="rect">
            <a:avLst/>
          </a:prstGeom>
          <a:noFill/>
          <a:ln>
            <a:noFill/>
          </a:ln>
          <a:effectLst>
            <a:outerShdw rotWithShape="0" algn="ctr" dir="13500000" dist="107763">
              <a:srgbClr val="808080">
                <a:alpha val="49800"/>
              </a:srgbClr>
            </a:outerShdw>
          </a:effectLst>
        </p:spPr>
      </p:pic>
      <p:pic>
        <p:nvPicPr>
          <p:cNvPr descr="j0231112" id="194" name="Google Shape;194;p21"/>
          <p:cNvPicPr preferRelativeResize="0"/>
          <p:nvPr/>
        </p:nvPicPr>
        <p:blipFill rotWithShape="1">
          <a:blip r:embed="rId4">
            <a:alphaModFix/>
          </a:blip>
          <a:srcRect b="0" l="0" r="0" t="0"/>
          <a:stretch/>
        </p:blipFill>
        <p:spPr>
          <a:xfrm>
            <a:off x="7445375" y="250031"/>
            <a:ext cx="1139429" cy="1233489"/>
          </a:xfrm>
          <a:prstGeom prst="rect">
            <a:avLst/>
          </a:prstGeom>
          <a:noFill/>
          <a:ln>
            <a:noFill/>
          </a:ln>
          <a:effectLst>
            <a:outerShdw rotWithShape="0" algn="ctr" dir="13500000" dist="107763">
              <a:srgbClr val="808080">
                <a:alpha val="498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500"/>
                                        <p:tgtEl>
                                          <p:spTgt spid="1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descr="Stationery" id="200" name="Google Shape;200;p22"/>
          <p:cNvSpPr/>
          <p:nvPr/>
        </p:nvSpPr>
        <p:spPr>
          <a:xfrm>
            <a:off x="250825" y="1085850"/>
            <a:ext cx="3960900" cy="3725400"/>
          </a:xfrm>
          <a:prstGeom prst="rect">
            <a:avLst/>
          </a:prstGeom>
          <a:solidFill>
            <a:srgbClr val="FF9900"/>
          </a:solidFill>
          <a:ln cap="flat" cmpd="sng" w="9525">
            <a:solidFill>
              <a:schemeClr val="accent2"/>
            </a:solidFill>
            <a:prstDash val="solid"/>
            <a:miter lim="800000"/>
            <a:headEnd len="sm" w="sm" type="none"/>
            <a:tailEnd len="sm" w="sm" type="none"/>
          </a:ln>
          <a:effectLst>
            <a:outerShdw rotWithShape="0" algn="ctr" dir="2700000" dist="107763">
              <a:schemeClr val="lt2">
                <a:alpha val="498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accent2"/>
              </a:solidFill>
              <a:latin typeface="Times New Roman"/>
              <a:ea typeface="Times New Roman"/>
              <a:cs typeface="Times New Roman"/>
              <a:sym typeface="Times New Roman"/>
            </a:endParaRPr>
          </a:p>
        </p:txBody>
      </p:sp>
      <p:sp>
        <p:nvSpPr>
          <p:cNvPr id="201" name="Google Shape;201;p22"/>
          <p:cNvSpPr txBox="1"/>
          <p:nvPr/>
        </p:nvSpPr>
        <p:spPr>
          <a:xfrm>
            <a:off x="250825" y="141685"/>
            <a:ext cx="3528900" cy="616800"/>
          </a:xfrm>
          <a:prstGeom prst="rect">
            <a:avLst/>
          </a:prstGeom>
          <a:solidFill>
            <a:schemeClr val="accent2"/>
          </a:solidFill>
          <a:ln>
            <a:noFill/>
          </a:ln>
          <a:effectLst>
            <a:outerShdw rotWithShape="0" algn="ctr" dir="2700000" dist="107763">
              <a:schemeClr val="lt2">
                <a:alpha val="4980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lt1"/>
                </a:solidFill>
                <a:latin typeface="Times New Roman"/>
                <a:ea typeface="Times New Roman"/>
                <a:cs typeface="Times New Roman"/>
                <a:sym typeface="Times New Roman"/>
              </a:rPr>
              <a:t>WHAT IS PSYCHOLOGY?</a:t>
            </a:r>
            <a:endParaRPr/>
          </a:p>
        </p:txBody>
      </p:sp>
      <p:sp>
        <p:nvSpPr>
          <p:cNvPr id="202" name="Google Shape;202;p22"/>
          <p:cNvSpPr txBox="1"/>
          <p:nvPr/>
        </p:nvSpPr>
        <p:spPr>
          <a:xfrm>
            <a:off x="4572000" y="1657350"/>
            <a:ext cx="43434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Consciousness is a part of human experience.</a:t>
            </a:r>
            <a:endParaRPr/>
          </a:p>
        </p:txBody>
      </p:sp>
      <p:sp>
        <p:nvSpPr>
          <p:cNvPr id="203" name="Google Shape;203;p22"/>
          <p:cNvSpPr txBox="1"/>
          <p:nvPr/>
        </p:nvSpPr>
        <p:spPr>
          <a:xfrm>
            <a:off x="533400" y="2000250"/>
            <a:ext cx="35052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understanding people.</a:t>
            </a:r>
            <a:endParaRPr/>
          </a:p>
        </p:txBody>
      </p:sp>
      <p:sp>
        <p:nvSpPr>
          <p:cNvPr id="204" name="Google Shape;204;p22"/>
          <p:cNvSpPr txBox="1"/>
          <p:nvPr/>
        </p:nvSpPr>
        <p:spPr>
          <a:xfrm>
            <a:off x="539750" y="2686050"/>
            <a:ext cx="31941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It’s a scientific study.</a:t>
            </a:r>
            <a:endParaRPr/>
          </a:p>
        </p:txBody>
      </p:sp>
      <p:sp>
        <p:nvSpPr>
          <p:cNvPr id="205" name="Google Shape;205;p22"/>
          <p:cNvSpPr txBox="1"/>
          <p:nvPr/>
        </p:nvSpPr>
        <p:spPr>
          <a:xfrm>
            <a:off x="539750" y="3098006"/>
            <a:ext cx="34989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about people’s minds. </a:t>
            </a:r>
            <a:endParaRPr/>
          </a:p>
        </p:txBody>
      </p:sp>
      <p:sp>
        <p:nvSpPr>
          <p:cNvPr id="206" name="Google Shape;206;p22"/>
          <p:cNvSpPr txBox="1"/>
          <p:nvPr/>
        </p:nvSpPr>
        <p:spPr>
          <a:xfrm>
            <a:off x="533400" y="4171950"/>
            <a:ext cx="32766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Mental processes are important to psychology.</a:t>
            </a:r>
            <a:endParaRPr/>
          </a:p>
        </p:txBody>
      </p:sp>
      <p:sp>
        <p:nvSpPr>
          <p:cNvPr id="207" name="Google Shape;207;p22"/>
          <p:cNvSpPr txBox="1"/>
          <p:nvPr/>
        </p:nvSpPr>
        <p:spPr>
          <a:xfrm>
            <a:off x="4572000" y="2457450"/>
            <a:ext cx="4267200" cy="52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Mental processes explain why we behave and act as we do. </a:t>
            </a:r>
            <a:endParaRPr/>
          </a:p>
        </p:txBody>
      </p:sp>
      <p:sp>
        <p:nvSpPr>
          <p:cNvPr id="208" name="Google Shape;208;p22"/>
          <p:cNvSpPr txBox="1"/>
          <p:nvPr/>
        </p:nvSpPr>
        <p:spPr>
          <a:xfrm>
            <a:off x="539750" y="1600200"/>
            <a:ext cx="3117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Psychology is a science.</a:t>
            </a:r>
            <a:endParaRPr/>
          </a:p>
        </p:txBody>
      </p:sp>
      <p:sp>
        <p:nvSpPr>
          <p:cNvPr id="209" name="Google Shape;209;p22"/>
          <p:cNvSpPr txBox="1"/>
          <p:nvPr/>
        </p:nvSpPr>
        <p:spPr>
          <a:xfrm>
            <a:off x="1476375" y="1168003"/>
            <a:ext cx="1944600" cy="3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accent2"/>
                </a:solidFill>
                <a:latin typeface="Times New Roman"/>
                <a:ea typeface="Times New Roman"/>
                <a:cs typeface="Times New Roman"/>
                <a:sym typeface="Times New Roman"/>
              </a:rPr>
              <a:t>TRUE</a:t>
            </a:r>
            <a:endParaRPr/>
          </a:p>
        </p:txBody>
      </p:sp>
      <p:sp>
        <p:nvSpPr>
          <p:cNvPr id="210" name="Google Shape;210;p22"/>
          <p:cNvSpPr txBox="1"/>
          <p:nvPr/>
        </p:nvSpPr>
        <p:spPr>
          <a:xfrm>
            <a:off x="4643438" y="1168003"/>
            <a:ext cx="1944600" cy="3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accent2"/>
                </a:solidFill>
                <a:latin typeface="Times New Roman"/>
                <a:ea typeface="Times New Roman"/>
                <a:cs typeface="Times New Roman"/>
                <a:sym typeface="Times New Roman"/>
              </a:rPr>
              <a:t>TRUE</a:t>
            </a:r>
            <a:endParaRPr/>
          </a:p>
        </p:txBody>
      </p:sp>
      <p:sp>
        <p:nvSpPr>
          <p:cNvPr id="211" name="Google Shape;211;p22"/>
          <p:cNvSpPr/>
          <p:nvPr/>
        </p:nvSpPr>
        <p:spPr>
          <a:xfrm>
            <a:off x="533400" y="3805238"/>
            <a:ext cx="33069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Culture explains psychology.</a:t>
            </a:r>
            <a:endParaRPr/>
          </a:p>
        </p:txBody>
      </p:sp>
      <p:sp>
        <p:nvSpPr>
          <p:cNvPr id="212" name="Google Shape;212;p22"/>
          <p:cNvSpPr/>
          <p:nvPr/>
        </p:nvSpPr>
        <p:spPr>
          <a:xfrm>
            <a:off x="6072188" y="3798094"/>
            <a:ext cx="1842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accent2"/>
              </a:solidFill>
              <a:latin typeface="Times New Roman"/>
              <a:ea typeface="Times New Roman"/>
              <a:cs typeface="Times New Roman"/>
              <a:sym typeface="Times New Roman"/>
            </a:endParaRPr>
          </a:p>
        </p:txBody>
      </p:sp>
      <p:sp>
        <p:nvSpPr>
          <p:cNvPr id="213" name="Google Shape;213;p22"/>
          <p:cNvSpPr txBox="1"/>
          <p:nvPr/>
        </p:nvSpPr>
        <p:spPr>
          <a:xfrm>
            <a:off x="4572000" y="3257550"/>
            <a:ext cx="4343400" cy="98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000">
                <a:solidFill>
                  <a:schemeClr val="accent2"/>
                </a:solidFill>
                <a:latin typeface="Times New Roman"/>
                <a:ea typeface="Times New Roman"/>
                <a:cs typeface="Times New Roman"/>
                <a:sym typeface="Times New Roman"/>
              </a:rPr>
              <a:t>When studying humans or animals, psychologists record their observations to understand and predict mental processes. </a:t>
            </a:r>
            <a:endParaRPr/>
          </a:p>
        </p:txBody>
      </p:sp>
      <p:sp>
        <p:nvSpPr>
          <p:cNvPr id="214" name="Google Shape;214;p22"/>
          <p:cNvSpPr/>
          <p:nvPr/>
        </p:nvSpPr>
        <p:spPr>
          <a:xfrm flipH="1" rot="10800000">
            <a:off x="3581400" y="4343250"/>
            <a:ext cx="1219200" cy="285900"/>
          </a:xfrm>
          <a:prstGeom prst="rightArrow">
            <a:avLst>
              <a:gd fmla="val 50000" name="adj1"/>
              <a:gd fmla="val 8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 Antiqua"/>
              <a:ea typeface="Book Antiqua"/>
              <a:cs typeface="Book Antiqua"/>
              <a:sym typeface="Book Antiqua"/>
            </a:endParaRPr>
          </a:p>
        </p:txBody>
      </p:sp>
      <p:pic>
        <p:nvPicPr>
          <p:cNvPr descr="j0304503" id="215" name="Google Shape;215;p22"/>
          <p:cNvPicPr preferRelativeResize="0"/>
          <p:nvPr/>
        </p:nvPicPr>
        <p:blipFill rotWithShape="1">
          <a:blip r:embed="rId3">
            <a:alphaModFix/>
          </a:blip>
          <a:srcRect b="0" l="0" r="0" t="0"/>
          <a:stretch/>
        </p:blipFill>
        <p:spPr>
          <a:xfrm>
            <a:off x="6948488" y="250031"/>
            <a:ext cx="1359694" cy="11668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500"/>
                                        <p:tgtEl>
                                          <p:spTgt spid="2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3"/>
          <p:cNvPicPr preferRelativeResize="0"/>
          <p:nvPr/>
        </p:nvPicPr>
        <p:blipFill>
          <a:blip r:embed="rId3">
            <a:alphaModFix/>
          </a:blip>
          <a:stretch>
            <a:fillRect/>
          </a:stretch>
        </p:blipFill>
        <p:spPr>
          <a:xfrm>
            <a:off x="1335050" y="421600"/>
            <a:ext cx="6394250" cy="386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