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4"/>
  </p:notesMasterIdLst>
  <p:sldIdLst>
    <p:sldId id="284" r:id="rId2"/>
    <p:sldId id="257" r:id="rId3"/>
    <p:sldId id="286" r:id="rId4"/>
    <p:sldId id="287" r:id="rId5"/>
    <p:sldId id="401" r:id="rId6"/>
    <p:sldId id="402" r:id="rId7"/>
    <p:sldId id="403" r:id="rId8"/>
    <p:sldId id="404" r:id="rId9"/>
    <p:sldId id="405" r:id="rId10"/>
    <p:sldId id="416" r:id="rId11"/>
    <p:sldId id="420" r:id="rId12"/>
    <p:sldId id="406" r:id="rId13"/>
    <p:sldId id="418" r:id="rId14"/>
    <p:sldId id="419" r:id="rId15"/>
    <p:sldId id="417" r:id="rId16"/>
    <p:sldId id="425" r:id="rId17"/>
    <p:sldId id="421" r:id="rId18"/>
    <p:sldId id="408" r:id="rId19"/>
    <p:sldId id="424" r:id="rId20"/>
    <p:sldId id="423" r:id="rId21"/>
    <p:sldId id="409" r:id="rId22"/>
    <p:sldId id="422" r:id="rId23"/>
    <p:sldId id="412" r:id="rId24"/>
    <p:sldId id="413" r:id="rId25"/>
    <p:sldId id="410" r:id="rId26"/>
    <p:sldId id="427" r:id="rId27"/>
    <p:sldId id="428" r:id="rId28"/>
    <p:sldId id="429" r:id="rId29"/>
    <p:sldId id="414" r:id="rId30"/>
    <p:sldId id="415" r:id="rId31"/>
    <p:sldId id="426" r:id="rId32"/>
    <p:sldId id="430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94" autoAdjust="0"/>
    <p:restoredTop sz="94660"/>
  </p:normalViewPr>
  <p:slideViewPr>
    <p:cSldViewPr snapToGrid="0">
      <p:cViewPr varScale="1">
        <p:scale>
          <a:sx n="70" d="100"/>
          <a:sy n="70" d="100"/>
        </p:scale>
        <p:origin x="14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863B95-5374-429C-B4F4-10CD1FAC6A87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3185F5-A8B2-4CAF-91E6-69F0FAAA2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117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details you learn in this chapter are how arguments are passed by value and by reference, how local variables are created and destroyed, and how recursion is implemented.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185F5-A8B2-4CAF-91E6-69F0FAAA229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917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185F5-A8B2-4CAF-91E6-69F0FAAA229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7597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Polling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or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polled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operation refers to actively sampling the status of an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external device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by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programS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as a synchronous activity.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185F5-A8B2-4CAF-91E6-69F0FAAA229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1942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Polled IO versus Interrupt Driven IO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185F5-A8B2-4CAF-91E6-69F0FAAA229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638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F45525DD-45D9-4EE9-8096-F0501F4F167C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929A1-482B-4FFE-B253-CAB9874D73A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0" y="-1"/>
            <a:ext cx="9144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09373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525DD-45D9-4EE9-8096-F0501F4F167C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929A1-482B-4FFE-B253-CAB9874D7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887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525DD-45D9-4EE9-8096-F0501F4F167C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929A1-482B-4FFE-B253-CAB9874D73A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3443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525DD-45D9-4EE9-8096-F0501F4F167C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929A1-482B-4FFE-B253-CAB9874D7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045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525DD-45D9-4EE9-8096-F0501F4F167C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929A1-482B-4FFE-B253-CAB9874D73A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-1"/>
            <a:ext cx="9144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4851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525DD-45D9-4EE9-8096-F0501F4F167C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929A1-482B-4FFE-B253-CAB9874D7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901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525DD-45D9-4EE9-8096-F0501F4F167C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929A1-482B-4FFE-B253-CAB9874D7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292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525DD-45D9-4EE9-8096-F0501F4F167C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929A1-482B-4FFE-B253-CAB9874D7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881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525DD-45D9-4EE9-8096-F0501F4F167C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929A1-482B-4FFE-B253-CAB9874D7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393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525DD-45D9-4EE9-8096-F0501F4F167C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929A1-482B-4FFE-B253-CAB9874D7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498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525DD-45D9-4EE9-8096-F0501F4F167C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929A1-482B-4FFE-B253-CAB9874D73A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5813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45525DD-45D9-4EE9-8096-F0501F4F167C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44929A1-482B-4FFE-B253-CAB9874D73A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3920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0" y="2555785"/>
            <a:ext cx="9114015" cy="1821343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r-PK" sz="115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بسم اللہ الرّحمٰن الرّحیم</a:t>
            </a:r>
            <a:endParaRPr lang="en-US" sz="115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Jameel Noori Nastaleeq" panose="02000503000000000004" pitchFamily="2" charset="-78"/>
              <a:cs typeface="Jameel Noori Nastaleeq" panose="0200050300000000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71711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6" y="2084831"/>
            <a:ext cx="7290054" cy="4023360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Alternatively referred to as </a:t>
            </a:r>
            <a:r>
              <a:rPr lang="en-US" b="1" dirty="0"/>
              <a:t>I/O address</a:t>
            </a:r>
            <a:r>
              <a:rPr lang="en-US" dirty="0"/>
              <a:t>, </a:t>
            </a:r>
            <a:r>
              <a:rPr lang="en-US" b="1" dirty="0"/>
              <a:t>I/O ports</a:t>
            </a:r>
            <a:r>
              <a:rPr lang="en-US" dirty="0"/>
              <a:t>, and </a:t>
            </a:r>
            <a:r>
              <a:rPr lang="en-US" b="1" dirty="0"/>
              <a:t>I/O port address</a:t>
            </a:r>
            <a:r>
              <a:rPr lang="en-US" dirty="0"/>
              <a:t>, the </a:t>
            </a:r>
            <a:r>
              <a:rPr lang="en-US" b="1" dirty="0"/>
              <a:t>input/output port</a:t>
            </a:r>
            <a:r>
              <a:rPr lang="en-US" dirty="0"/>
              <a:t> is what allows the software drivers to communicate with hardware devices on your computer.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/>
              <a:t>In your computer there are 65,535 ports that are numbered from 0000h to </a:t>
            </a:r>
            <a:r>
              <a:rPr lang="en-US" dirty="0" err="1"/>
              <a:t>FFFFh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90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162" y="400989"/>
            <a:ext cx="8413943" cy="6134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22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 and OUT Instructions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b="1" dirty="0"/>
              <a:t>IN</a:t>
            </a:r>
            <a:r>
              <a:rPr lang="en-US" dirty="0"/>
              <a:t> instruction inputs a byte, word, or </a:t>
            </a:r>
            <a:r>
              <a:rPr lang="en-US" dirty="0" err="1"/>
              <a:t>doubleword</a:t>
            </a:r>
            <a:r>
              <a:rPr lang="en-US" dirty="0"/>
              <a:t> from a port</a:t>
            </a:r>
            <a:r>
              <a:rPr lang="en-US" dirty="0" smtClean="0"/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/>
              <a:t>Conversely</a:t>
            </a:r>
            <a:r>
              <a:rPr lang="en-US" dirty="0"/>
              <a:t>, the </a:t>
            </a:r>
            <a:r>
              <a:rPr lang="en-US" b="1" dirty="0"/>
              <a:t>OUT</a:t>
            </a:r>
            <a:r>
              <a:rPr lang="en-US" dirty="0"/>
              <a:t> instruction outputs a value to a port. </a:t>
            </a:r>
            <a:endParaRPr lang="en-US" dirty="0" smtClean="0"/>
          </a:p>
          <a:p>
            <a:pPr algn="just">
              <a:buFont typeface="Arial" panose="020B0604020202020204" pitchFamily="34" charset="0"/>
              <a:buChar char="•"/>
            </a:pPr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endParaRPr lang="en-US" dirty="0" smtClean="0"/>
          </a:p>
          <a:p>
            <a:pPr algn="just">
              <a:buFont typeface="Arial" panose="020B0604020202020204" pitchFamily="34" charset="0"/>
              <a:buChar char="•"/>
            </a:pPr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i="1" dirty="0"/>
              <a:t>Port </a:t>
            </a:r>
            <a:r>
              <a:rPr lang="en-US" dirty="0"/>
              <a:t>may be a constant in the range </a:t>
            </a:r>
            <a:r>
              <a:rPr lang="en-US" b="1" dirty="0"/>
              <a:t>0</a:t>
            </a:r>
            <a:r>
              <a:rPr lang="en-US" dirty="0"/>
              <a:t> to </a:t>
            </a:r>
            <a:r>
              <a:rPr lang="en-US" b="1" dirty="0" err="1"/>
              <a:t>FFh</a:t>
            </a:r>
            <a:r>
              <a:rPr lang="en-US" dirty="0"/>
              <a:t>, or it may be a value in DX between </a:t>
            </a:r>
            <a:r>
              <a:rPr lang="en-US" b="1" dirty="0"/>
              <a:t>0</a:t>
            </a:r>
            <a:r>
              <a:rPr lang="en-US" dirty="0"/>
              <a:t> and </a:t>
            </a:r>
            <a:r>
              <a:rPr lang="en-US" b="1" dirty="0" err="1" smtClean="0"/>
              <a:t>FFFFh</a:t>
            </a:r>
            <a:r>
              <a:rPr lang="en-US" dirty="0" smtClean="0"/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i="1" dirty="0" smtClean="0"/>
              <a:t>Accumulator </a:t>
            </a:r>
            <a:r>
              <a:rPr lang="en-US" dirty="0" smtClean="0"/>
              <a:t>must </a:t>
            </a:r>
            <a:r>
              <a:rPr lang="en-US" dirty="0"/>
              <a:t>be AL for 8-bit transfers, AX for 16-bit transfers, and EAX for 32-bit </a:t>
            </a:r>
            <a:r>
              <a:rPr lang="en-US" dirty="0" smtClean="0"/>
              <a:t>transfers.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0" y="3353484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>
                <a:solidFill>
                  <a:srgbClr val="231F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2000" dirty="0">
                <a:solidFill>
                  <a:srgbClr val="231F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i="1" dirty="0">
                <a:solidFill>
                  <a:srgbClr val="231F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accumulator</a:t>
            </a:r>
            <a:r>
              <a:rPr lang="en-US" sz="2000" i="1" dirty="0" smtClean="0">
                <a:solidFill>
                  <a:srgbClr val="231F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port</a:t>
            </a:r>
            <a:r>
              <a:rPr lang="en-US" sz="2000" dirty="0">
                <a:solidFill>
                  <a:srgbClr val="231F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dirty="0">
                <a:solidFill>
                  <a:srgbClr val="231F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solidFill>
                  <a:srgbClr val="231F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2000" dirty="0">
                <a:solidFill>
                  <a:srgbClr val="231F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i="1" dirty="0" smtClean="0">
                <a:solidFill>
                  <a:srgbClr val="231F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port, accumulator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481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151407" y="2829474"/>
            <a:ext cx="452343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al,3Ch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3Ch,al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dx,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portNumber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ax,dx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dx,ax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eax,dx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dx,eax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2143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Programmed I/O (Keyboard attached to 03F8h)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MOV ESI, 0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MOV ECX, 100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MOV DX, 3F8h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L1: IN AL, DX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MOV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SampleArray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[ESI], AL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INC ESI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LOOP L1</a:t>
            </a:r>
          </a:p>
        </p:txBody>
      </p:sp>
      <p:sp>
        <p:nvSpPr>
          <p:cNvPr id="4" name="Rectangle 3"/>
          <p:cNvSpPr/>
          <p:nvPr/>
        </p:nvSpPr>
        <p:spPr>
          <a:xfrm>
            <a:off x="6706524" y="5762681"/>
            <a:ext cx="13227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POLLING</a:t>
            </a:r>
          </a:p>
        </p:txBody>
      </p:sp>
    </p:spTree>
    <p:extLst>
      <p:ext uri="{BB962C8B-B14F-4D97-AF65-F5344CB8AC3E}">
        <p14:creationId xmlns:p14="http://schemas.microsoft.com/office/powerpoint/2010/main" val="3595732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Interrupts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/>
              <a:t>When accessing I/O devices </a:t>
            </a:r>
            <a:r>
              <a:rPr lang="en-US" b="1" dirty="0"/>
              <a:t>Program-controlled </a:t>
            </a:r>
            <a:r>
              <a:rPr lang="en-US" b="1" dirty="0" smtClean="0"/>
              <a:t>I/O </a:t>
            </a:r>
            <a:r>
              <a:rPr lang="en-US" dirty="0" smtClean="0"/>
              <a:t>is the approach</a:t>
            </a:r>
            <a:r>
              <a:rPr lang="en-US" dirty="0"/>
              <a:t> </a:t>
            </a:r>
            <a:r>
              <a:rPr lang="en-US" dirty="0" smtClean="0"/>
              <a:t>where processor </a:t>
            </a:r>
            <a:r>
              <a:rPr lang="en-US" dirty="0"/>
              <a:t>repeatedly </a:t>
            </a:r>
            <a:r>
              <a:rPr lang="en-US" dirty="0" smtClean="0"/>
              <a:t>monitors the status of device, </a:t>
            </a:r>
            <a:r>
              <a:rPr lang="en-US" dirty="0"/>
              <a:t>it does not perform </a:t>
            </a:r>
            <a:r>
              <a:rPr lang="en-US" dirty="0" smtClean="0"/>
              <a:t>any useful tasks.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/>
              <a:t>Processor polls the I/O device</a:t>
            </a:r>
            <a:r>
              <a:rPr lang="en-US" dirty="0" smtClean="0"/>
              <a:t>.</a:t>
            </a:r>
            <a:endParaRPr lang="en-US" dirty="0"/>
          </a:p>
          <a:p>
            <a:pPr lvl="1" algn="just">
              <a:buFont typeface="Arial" panose="020B0604020202020204" pitchFamily="34" charset="0"/>
              <a:buChar char="•"/>
            </a:pPr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An alternate approach would be for the I/O device to </a:t>
            </a:r>
            <a:r>
              <a:rPr lang="en-US" dirty="0" smtClean="0"/>
              <a:t>alert the </a:t>
            </a:r>
            <a:r>
              <a:rPr lang="en-US" dirty="0"/>
              <a:t>processor when it becomes ready</a:t>
            </a:r>
            <a:r>
              <a:rPr lang="en-US" dirty="0" smtClean="0"/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/>
              <a:t>Do </a:t>
            </a:r>
            <a:r>
              <a:rPr lang="en-US" dirty="0"/>
              <a:t>so by sending a hardware signal called an </a:t>
            </a:r>
            <a:r>
              <a:rPr lang="en-US" b="1" dirty="0"/>
              <a:t>interrupt</a:t>
            </a:r>
            <a:r>
              <a:rPr lang="en-US" dirty="0"/>
              <a:t> to </a:t>
            </a:r>
            <a:r>
              <a:rPr lang="en-US" dirty="0" smtClean="0"/>
              <a:t>the processor.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/>
              <a:t>At least one of the bus control lines, called an </a:t>
            </a:r>
            <a:r>
              <a:rPr lang="en-US" dirty="0" smtClean="0"/>
              <a:t>interrupt request </a:t>
            </a:r>
            <a:r>
              <a:rPr lang="en-US" dirty="0"/>
              <a:t>line is dedicated for this purpose</a:t>
            </a:r>
            <a:r>
              <a:rPr lang="en-US" dirty="0" smtClean="0"/>
              <a:t>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/>
              <a:t>Processor can perform other useful tasks while it is waiting</a:t>
            </a:r>
            <a:br>
              <a:rPr lang="en-US" dirty="0"/>
            </a:br>
            <a:r>
              <a:rPr lang="en-US" dirty="0"/>
              <a:t>for the device to be </a:t>
            </a:r>
            <a:r>
              <a:rPr lang="en-US" dirty="0" smtClean="0"/>
              <a:t>ready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35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Polled I/O Vs Interrupt Driven I/O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With </a:t>
            </a:r>
            <a:r>
              <a:rPr lang="en-US" b="1" dirty="0" smtClean="0"/>
              <a:t>Polled I/O </a:t>
            </a:r>
            <a:r>
              <a:rPr lang="en-US" dirty="0" smtClean="0"/>
              <a:t>processor continually checks I/O devices to see it is ready for data transfer.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Inefficient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smtClean="0"/>
              <a:t>Interrupt driven I/O – </a:t>
            </a:r>
            <a:r>
              <a:rPr lang="en-US" dirty="0" smtClean="0"/>
              <a:t>I/O device interrupts processor when it is ready for data transfer.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Processor can do other jobs while waiting for last data transfer to complete.</a:t>
            </a:r>
            <a:r>
              <a:rPr lang="en-US" b="1" dirty="0" smtClean="0"/>
              <a:t> 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88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Interrupts </a:t>
            </a:r>
            <a:r>
              <a:rPr lang="en-US" sz="2000" dirty="0" smtClean="0"/>
              <a:t>(YTHA YU, </a:t>
            </a:r>
            <a:r>
              <a:rPr lang="en-US" sz="2000" dirty="0" err="1" smtClean="0"/>
              <a:t>CHArles</a:t>
            </a:r>
            <a:r>
              <a:rPr lang="en-US" sz="2000" dirty="0" smtClean="0"/>
              <a:t> MARUT </a:t>
            </a:r>
            <a:r>
              <a:rPr lang="en-US" sz="2000" dirty="0" err="1" smtClean="0"/>
              <a:t>AsM</a:t>
            </a:r>
            <a:r>
              <a:rPr lang="en-US" sz="2000" dirty="0" smtClean="0"/>
              <a:t> BOOK)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b="1" dirty="0" smtClean="0"/>
              <a:t>Hardware Interrupts (Interrupts)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/>
              <a:t>Used </a:t>
            </a:r>
            <a:r>
              <a:rPr lang="en-US" dirty="0"/>
              <a:t>by devices to communicate that they require </a:t>
            </a:r>
            <a:r>
              <a:rPr lang="en-US" dirty="0" smtClean="0"/>
              <a:t>attention.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hardware interrupt is generated by the Intel 8259 </a:t>
            </a:r>
            <a:r>
              <a:rPr lang="en-US" i="1" dirty="0"/>
              <a:t>Programmable Interrupt Controller </a:t>
            </a:r>
            <a:r>
              <a:rPr lang="en-US" dirty="0"/>
              <a:t>(PIC), </a:t>
            </a:r>
            <a:r>
              <a:rPr lang="en-US" dirty="0" smtClean="0"/>
              <a:t>which signals </a:t>
            </a:r>
            <a:r>
              <a:rPr lang="en-US" dirty="0"/>
              <a:t>the CPU to suspend execution of the current program and execute an interrupt service routine</a:t>
            </a:r>
            <a:r>
              <a:rPr lang="en-US" dirty="0" smtClean="0"/>
              <a:t>.</a:t>
            </a:r>
          </a:p>
          <a:p>
            <a:pPr marL="457200" indent="-457200" algn="just">
              <a:buFont typeface="+mj-lt"/>
              <a:buAutoNum type="arabicPeriod" startAt="2"/>
            </a:pPr>
            <a:endParaRPr lang="en-US" b="1" dirty="0" smtClean="0"/>
          </a:p>
          <a:p>
            <a:pPr marL="457200" indent="-457200" algn="just">
              <a:buFont typeface="+mj-lt"/>
              <a:buAutoNum type="arabicPeriod" startAt="2"/>
            </a:pPr>
            <a:r>
              <a:rPr lang="en-US" b="1" dirty="0" smtClean="0"/>
              <a:t>Software Interrupts (Traps)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Software interrupts </a:t>
            </a:r>
            <a:r>
              <a:rPr lang="en-US" dirty="0" smtClean="0"/>
              <a:t>are </a:t>
            </a:r>
            <a:r>
              <a:rPr lang="en-US" dirty="0"/>
              <a:t>used by programs to request </a:t>
            </a:r>
            <a:r>
              <a:rPr lang="en-US" dirty="0" smtClean="0"/>
              <a:t>system services.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/>
              <a:t>Software </a:t>
            </a:r>
            <a:r>
              <a:rPr lang="en-US" dirty="0"/>
              <a:t>interrupt occurs when a program calls an interrupt routine</a:t>
            </a:r>
            <a:br>
              <a:rPr lang="en-US" dirty="0"/>
            </a:br>
            <a:r>
              <a:rPr lang="en-US" dirty="0"/>
              <a:t>using the </a:t>
            </a:r>
            <a:r>
              <a:rPr lang="en-US" b="1" dirty="0"/>
              <a:t>INT</a:t>
            </a:r>
            <a:r>
              <a:rPr lang="en-US" dirty="0"/>
              <a:t> instruction. </a:t>
            </a:r>
            <a:endParaRPr lang="en-US" dirty="0" smtClean="0"/>
          </a:p>
          <a:p>
            <a:pPr algn="just">
              <a:buFont typeface="Arial" panose="020B0604020202020204" pitchFamily="34" charset="0"/>
              <a:buChar char="•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7583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Interrupts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6" y="2038661"/>
            <a:ext cx="7290055" cy="4586989"/>
          </a:xfrm>
        </p:spPr>
        <p:txBody>
          <a:bodyPr>
            <a:normAutofit fontScale="92500" lnSpcReduction="1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An interrupt alerts the </a:t>
            </a:r>
            <a:r>
              <a:rPr lang="en-US" dirty="0" smtClean="0"/>
              <a:t>processor for an immediate response.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dirty="0" smtClean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processor responds by suspending its current activities, saving its state, and executing a function called an </a:t>
            </a:r>
            <a:r>
              <a:rPr lang="en-US" b="1" i="1" dirty="0"/>
              <a:t>interrupt handler</a:t>
            </a:r>
            <a:r>
              <a:rPr lang="en-US" dirty="0"/>
              <a:t> (or an interrupt service routine, ISR) to deal with the event. </a:t>
            </a:r>
            <a:endParaRPr lang="en-US" dirty="0" smtClean="0"/>
          </a:p>
          <a:p>
            <a:pPr algn="just">
              <a:buFont typeface="Arial" panose="020B0604020202020204" pitchFamily="34" charset="0"/>
              <a:buChar char="•"/>
            </a:pPr>
            <a:endParaRPr lang="en-US" dirty="0" smtClean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/>
              <a:t>An</a:t>
            </a:r>
            <a:r>
              <a:rPr lang="en-US" dirty="0"/>
              <a:t> </a:t>
            </a:r>
            <a:r>
              <a:rPr lang="en-US" b="1" dirty="0"/>
              <a:t>interrupt handler</a:t>
            </a:r>
            <a:r>
              <a:rPr lang="en-US" dirty="0"/>
              <a:t> or </a:t>
            </a:r>
            <a:r>
              <a:rPr lang="en-US" b="1" dirty="0"/>
              <a:t>interrupt service routine (ISR)</a:t>
            </a:r>
            <a:r>
              <a:rPr lang="en-US" dirty="0"/>
              <a:t> is the function that </a:t>
            </a:r>
            <a:r>
              <a:rPr lang="en-US" dirty="0" smtClean="0"/>
              <a:t>is executed by OS in </a:t>
            </a:r>
            <a:r>
              <a:rPr lang="en-US" dirty="0"/>
              <a:t>response to a specific </a:t>
            </a:r>
            <a:r>
              <a:rPr lang="en-US" b="1" dirty="0" smtClean="0"/>
              <a:t>interrupt.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 smtClean="0"/>
              <a:t>Interrupt numbers</a:t>
            </a:r>
            <a:r>
              <a:rPr lang="en-US" dirty="0" smtClean="0"/>
              <a:t> are used by devices to identify their own service routines. </a:t>
            </a:r>
            <a:endParaRPr lang="en-US" b="1" dirty="0" smtClean="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/>
              <a:t>Not </a:t>
            </a:r>
            <a:r>
              <a:rPr lang="en-US" dirty="0" smtClean="0"/>
              <a:t>every interrupt </a:t>
            </a:r>
            <a:r>
              <a:rPr lang="en-US" dirty="0"/>
              <a:t>number has a corresponding interrupt </a:t>
            </a:r>
            <a:r>
              <a:rPr lang="en-US" dirty="0" smtClean="0"/>
              <a:t>routine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 smtClean="0"/>
              <a:t>One interrupt number may have multiple functions, identified by function number. (e.g. INT 21h, see Appendix-D).</a:t>
            </a:r>
            <a:r>
              <a:rPr lang="en-US" b="1" dirty="0" smtClean="0"/>
              <a:t>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4937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Interrupt handler (</a:t>
            </a:r>
            <a:r>
              <a:rPr lang="en-US" dirty="0" smtClean="0"/>
              <a:t>interrupt </a:t>
            </a:r>
            <a:r>
              <a:rPr lang="en-US" dirty="0"/>
              <a:t>service routine) </a:t>
            </a:r>
            <a:r>
              <a:rPr lang="en-US" dirty="0" smtClean="0"/>
              <a:t>– performs </a:t>
            </a:r>
            <a:r>
              <a:rPr lang="en-US" dirty="0"/>
              <a:t>common I/O </a:t>
            </a:r>
            <a:r>
              <a:rPr lang="en-US" dirty="0" smtClean="0"/>
              <a:t>tasks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 smtClean="0"/>
              <a:t>can </a:t>
            </a:r>
            <a:r>
              <a:rPr lang="en-US" dirty="0"/>
              <a:t>be called as </a:t>
            </a:r>
            <a:r>
              <a:rPr lang="en-US" dirty="0" smtClean="0"/>
              <a:t>functions</a:t>
            </a:r>
            <a:endParaRPr lang="en-US" dirty="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 smtClean="0"/>
              <a:t>can </a:t>
            </a:r>
            <a:r>
              <a:rPr lang="en-US" dirty="0"/>
              <a:t>be activated by hardware </a:t>
            </a:r>
            <a:r>
              <a:rPr lang="en-US" dirty="0" smtClean="0"/>
              <a:t>events</a:t>
            </a:r>
          </a:p>
          <a:p>
            <a:pPr lvl="1" algn="just">
              <a:buFont typeface="Arial" panose="020B0604020202020204" pitchFamily="34" charset="0"/>
              <a:buChar char="•"/>
            </a:pPr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Examples</a:t>
            </a:r>
            <a:r>
              <a:rPr lang="en-US" dirty="0" smtClean="0"/>
              <a:t>: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 smtClean="0"/>
              <a:t>video </a:t>
            </a:r>
            <a:r>
              <a:rPr lang="en-US" dirty="0"/>
              <a:t>output </a:t>
            </a:r>
            <a:r>
              <a:rPr lang="en-US" dirty="0" smtClean="0"/>
              <a:t>handle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 smtClean="0"/>
              <a:t>critical </a:t>
            </a:r>
            <a:r>
              <a:rPr lang="en-US" dirty="0"/>
              <a:t>error </a:t>
            </a:r>
            <a:r>
              <a:rPr lang="en-US" dirty="0" smtClean="0"/>
              <a:t>handler</a:t>
            </a:r>
            <a:endParaRPr lang="en-US" dirty="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 smtClean="0"/>
              <a:t>keyboard handler</a:t>
            </a:r>
            <a:endParaRPr lang="en-US" dirty="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 smtClean="0"/>
              <a:t>divide </a:t>
            </a:r>
            <a:r>
              <a:rPr lang="en-US" dirty="0"/>
              <a:t>by zero </a:t>
            </a:r>
            <a:r>
              <a:rPr lang="en-US" dirty="0" smtClean="0"/>
              <a:t>handler</a:t>
            </a:r>
            <a:endParaRPr lang="en-US" dirty="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 smtClean="0"/>
              <a:t>Ctrl-Break handler</a:t>
            </a:r>
            <a:endParaRPr lang="en-US" dirty="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 smtClean="0"/>
              <a:t>serial </a:t>
            </a:r>
            <a:r>
              <a:rPr lang="en-US" dirty="0"/>
              <a:t>port </a:t>
            </a:r>
            <a:r>
              <a:rPr lang="en-US" dirty="0" smtClean="0"/>
              <a:t>I/O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42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EE213 Computer organization and assembly language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FALL 2018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217" y="414874"/>
            <a:ext cx="3454983" cy="34656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8434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happens when </a:t>
            </a:r>
            <a:r>
              <a:rPr lang="en-US" dirty="0" err="1" smtClean="0"/>
              <a:t>InterRupt</a:t>
            </a:r>
            <a:r>
              <a:rPr lang="en-US" dirty="0" smtClean="0"/>
              <a:t> occurs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dirty="0"/>
              <a:t>Processor received </a:t>
            </a:r>
            <a:r>
              <a:rPr lang="en-US" dirty="0" smtClean="0"/>
              <a:t>Interrupt</a:t>
            </a:r>
            <a:endParaRPr lang="en-US" dirty="0"/>
          </a:p>
          <a:p>
            <a:pPr marL="457200" indent="-457200" algn="just">
              <a:buFont typeface="+mj-lt"/>
              <a:buAutoNum type="arabicPeriod"/>
            </a:pPr>
            <a:r>
              <a:rPr lang="en-US" dirty="0" smtClean="0"/>
              <a:t>Save </a:t>
            </a:r>
            <a:r>
              <a:rPr lang="en-US" dirty="0"/>
              <a:t>context (return address, registers, flags, etc.) and JMP to </a:t>
            </a:r>
            <a:r>
              <a:rPr lang="en-US" dirty="0" smtClean="0"/>
              <a:t>ISR</a:t>
            </a:r>
            <a:endParaRPr lang="en-US" dirty="0"/>
          </a:p>
          <a:p>
            <a:pPr marL="457200" indent="-457200" algn="just">
              <a:buFont typeface="+mj-lt"/>
              <a:buAutoNum type="arabicPeriod"/>
            </a:pPr>
            <a:r>
              <a:rPr lang="en-US" dirty="0" smtClean="0"/>
              <a:t>Interrupt </a:t>
            </a:r>
            <a:r>
              <a:rPr lang="en-US" dirty="0"/>
              <a:t>Service Routing (ISR) or Interrupt Handler is </a:t>
            </a:r>
            <a:r>
              <a:rPr lang="en-US" dirty="0" smtClean="0"/>
              <a:t>execute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 smtClean="0"/>
              <a:t>IRET </a:t>
            </a:r>
            <a:r>
              <a:rPr lang="en-US" dirty="0"/>
              <a:t>instruction is last in the ISR and it returns controls to the main </a:t>
            </a:r>
            <a:r>
              <a:rPr lang="en-US" dirty="0" smtClean="0"/>
              <a:t>program.</a:t>
            </a:r>
          </a:p>
          <a:p>
            <a:pPr marL="457200" indent="-457200" algn="just">
              <a:buFont typeface="+mj-lt"/>
              <a:buAutoNum type="arabicPeriod"/>
            </a:pPr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transfer to an interrupt routine </a:t>
            </a:r>
            <a:r>
              <a:rPr lang="en-US" dirty="0" smtClean="0"/>
              <a:t>is </a:t>
            </a:r>
            <a:r>
              <a:rPr lang="en-US" dirty="0"/>
              <a:t>similar to a procedure </a:t>
            </a:r>
            <a:r>
              <a:rPr lang="en-US" dirty="0" smtClean="0"/>
              <a:t>call.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Interrupt-service routine and the program that it interrupts</a:t>
            </a:r>
            <a:br>
              <a:rPr lang="en-US" dirty="0"/>
            </a:br>
            <a:r>
              <a:rPr lang="en-US" dirty="0"/>
              <a:t>may belong to different </a:t>
            </a:r>
            <a:r>
              <a:rPr lang="en-US" dirty="0" smtClean="0"/>
              <a:t>users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B</a:t>
            </a:r>
            <a:r>
              <a:rPr lang="en-US" dirty="0" smtClean="0"/>
              <a:t>efore </a:t>
            </a:r>
            <a:r>
              <a:rPr lang="en-US" dirty="0"/>
              <a:t>branching to the interrupt-service </a:t>
            </a:r>
            <a:r>
              <a:rPr lang="en-US" dirty="0" smtClean="0"/>
              <a:t>routine,</a:t>
            </a:r>
            <a:r>
              <a:rPr lang="en-US" dirty="0"/>
              <a:t> </a:t>
            </a:r>
            <a:r>
              <a:rPr lang="en-US" dirty="0" smtClean="0"/>
              <a:t>information </a:t>
            </a:r>
            <a:r>
              <a:rPr lang="en-US" dirty="0"/>
              <a:t>such as condition </a:t>
            </a:r>
            <a:r>
              <a:rPr lang="en-US" dirty="0" smtClean="0"/>
              <a:t>code flags</a:t>
            </a:r>
            <a:r>
              <a:rPr lang="en-US" dirty="0"/>
              <a:t>, and processor registers used by both the interrupted</a:t>
            </a:r>
            <a:br>
              <a:rPr lang="en-US" dirty="0"/>
            </a:br>
            <a:r>
              <a:rPr lang="en-US" dirty="0"/>
              <a:t>program and the interrupt service routine must be </a:t>
            </a:r>
            <a:r>
              <a:rPr lang="en-US" dirty="0" smtClean="0"/>
              <a:t>stored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53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The 8086 does not generate the interrupt routine's address </a:t>
            </a:r>
            <a:r>
              <a:rPr lang="en-US" dirty="0" smtClean="0"/>
              <a:t>directly from the </a:t>
            </a:r>
            <a:r>
              <a:rPr lang="en-US" dirty="0"/>
              <a:t>Interrupt </a:t>
            </a:r>
            <a:r>
              <a:rPr lang="en-US" dirty="0" smtClean="0"/>
              <a:t>number.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/>
              <a:t>D</a:t>
            </a:r>
            <a:r>
              <a:rPr lang="en-US" dirty="0" smtClean="0"/>
              <a:t>oing </a:t>
            </a:r>
            <a:r>
              <a:rPr lang="en-US" dirty="0"/>
              <a:t>so would mean that </a:t>
            </a:r>
            <a:r>
              <a:rPr lang="en-US" i="1" dirty="0" smtClean="0"/>
              <a:t>a </a:t>
            </a:r>
            <a:r>
              <a:rPr lang="en-US" dirty="0" smtClean="0"/>
              <a:t>particular </a:t>
            </a:r>
            <a:r>
              <a:rPr lang="en-US" dirty="0"/>
              <a:t>interrupt </a:t>
            </a:r>
            <a:r>
              <a:rPr lang="en-US" dirty="0" smtClean="0"/>
              <a:t>routine must </a:t>
            </a:r>
            <a:r>
              <a:rPr lang="en-US" i="1" dirty="0" smtClean="0"/>
              <a:t>be placed in</a:t>
            </a:r>
            <a:r>
              <a:rPr lang="en-US" dirty="0" smtClean="0"/>
              <a:t> </a:t>
            </a:r>
            <a:r>
              <a:rPr lang="en-US" dirty="0"/>
              <a:t>exactly </a:t>
            </a:r>
            <a:r>
              <a:rPr lang="en-US" dirty="0" smtClean="0"/>
              <a:t>the same location</a:t>
            </a:r>
          </a:p>
          <a:p>
            <a:pPr lvl="1" algn="just">
              <a:buFont typeface="Arial" panose="020B0604020202020204" pitchFamily="34" charset="0"/>
              <a:buChar char="•"/>
            </a:pPr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This means that the routine may appear </a:t>
            </a:r>
            <a:r>
              <a:rPr lang="en-US" dirty="0" smtClean="0"/>
              <a:t>anywhere</a:t>
            </a:r>
            <a:r>
              <a:rPr lang="en-US" dirty="0"/>
              <a:t> </a:t>
            </a:r>
            <a:r>
              <a:rPr lang="en-US" dirty="0" smtClean="0"/>
              <a:t>in the memory, therefore, its address, called </a:t>
            </a:r>
            <a:r>
              <a:rPr lang="en-US" b="1" dirty="0" smtClean="0"/>
              <a:t>interrupt vector</a:t>
            </a:r>
            <a:r>
              <a:rPr lang="en-US" dirty="0" smtClean="0"/>
              <a:t>, </a:t>
            </a:r>
            <a:r>
              <a:rPr lang="en-US" dirty="0"/>
              <a:t>is stored in a predefined memory </a:t>
            </a:r>
            <a:r>
              <a:rPr lang="en-US" dirty="0" smtClean="0"/>
              <a:t>location.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dirty="0" smtClean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/>
              <a:t>All </a:t>
            </a:r>
            <a:r>
              <a:rPr lang="en-US" dirty="0"/>
              <a:t>interrupt </a:t>
            </a:r>
            <a:r>
              <a:rPr lang="en-US" dirty="0" smtClean="0"/>
              <a:t>vectors are placed in an </a:t>
            </a:r>
            <a:r>
              <a:rPr lang="en-US" b="1" dirty="0" smtClean="0"/>
              <a:t>interrupt vector table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2621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467" y="1991720"/>
            <a:ext cx="7705787" cy="250533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Each entry in the table (interrupt vector) is a 32-bit segment-offset address that points to one of the existing service routines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27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IRQ </a:t>
            </a:r>
            <a:r>
              <a:rPr lang="en-US" dirty="0"/>
              <a:t>Levels (interrupt request level)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/>
              <a:t>Interrupts </a:t>
            </a:r>
            <a:r>
              <a:rPr lang="en-US" dirty="0"/>
              <a:t>can be triggered by a number of different devices on a </a:t>
            </a:r>
            <a:r>
              <a:rPr lang="en-US" dirty="0" smtClean="0"/>
              <a:t>PC.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Each device has a priority, based on its </a:t>
            </a:r>
            <a:r>
              <a:rPr lang="en-US" i="1" dirty="0"/>
              <a:t>interrupt request level </a:t>
            </a:r>
            <a:r>
              <a:rPr lang="en-US" dirty="0"/>
              <a:t>(IRQ). 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 smtClean="0"/>
              <a:t>Level </a:t>
            </a:r>
            <a:r>
              <a:rPr lang="en-US" dirty="0"/>
              <a:t>0 has the </a:t>
            </a:r>
            <a:r>
              <a:rPr lang="en-US" dirty="0" smtClean="0"/>
              <a:t>highest priority</a:t>
            </a:r>
            <a:r>
              <a:rPr lang="en-US" dirty="0"/>
              <a:t>, and level 15 has the lowest. </a:t>
            </a:r>
            <a:endParaRPr lang="en-US" dirty="0" smtClean="0"/>
          </a:p>
          <a:p>
            <a:pPr lvl="1" algn="just">
              <a:buFont typeface="Arial" panose="020B0604020202020204" pitchFamily="34" charset="0"/>
              <a:buChar char="•"/>
            </a:pPr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/>
              <a:t>Prevents </a:t>
            </a:r>
            <a:r>
              <a:rPr lang="en-US" dirty="0"/>
              <a:t>low-priority interrupt from interrupting a </a:t>
            </a:r>
            <a:r>
              <a:rPr lang="en-US" dirty="0" smtClean="0"/>
              <a:t>high-priority interrupt.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868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015" y="387965"/>
            <a:ext cx="6283689" cy="6208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89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/>
              <a:t>Thus an interrupt handler is executed if: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 smtClean="0"/>
              <a:t>An application program executes </a:t>
            </a:r>
            <a:r>
              <a:rPr lang="en-US" b="1" dirty="0" smtClean="0"/>
              <a:t>INT </a:t>
            </a:r>
            <a:r>
              <a:rPr lang="en-US" dirty="0" smtClean="0"/>
              <a:t>instruction. Or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/>
              <a:t>when a hardware device </a:t>
            </a:r>
            <a:r>
              <a:rPr lang="en-US" dirty="0" smtClean="0"/>
              <a:t>sends </a:t>
            </a:r>
            <a:r>
              <a:rPr lang="en-US" dirty="0"/>
              <a:t>a signal to the Programmable Interrupt Controller chip</a:t>
            </a:r>
            <a:r>
              <a:rPr lang="en-US" dirty="0" smtClean="0"/>
              <a:t>.</a:t>
            </a:r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endParaRPr lang="en-US" dirty="0" smtClean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/>
              <a:t>Occasionally</a:t>
            </a:r>
            <a:r>
              <a:rPr lang="en-US" dirty="0"/>
              <a:t>, programs must disable hardware </a:t>
            </a:r>
            <a:r>
              <a:rPr lang="en-US" dirty="0" smtClean="0"/>
              <a:t>interrupts (</a:t>
            </a:r>
            <a:r>
              <a:rPr lang="en-US" b="1" dirty="0" smtClean="0"/>
              <a:t>Interrupt Disabling</a:t>
            </a:r>
            <a:r>
              <a:rPr lang="en-US" dirty="0" smtClean="0"/>
              <a:t>) </a:t>
            </a:r>
            <a:r>
              <a:rPr lang="en-US" dirty="0"/>
              <a:t>when performing sensitive operations </a:t>
            </a:r>
            <a:r>
              <a:rPr lang="en-US" dirty="0" smtClean="0"/>
              <a:t>on segment </a:t>
            </a:r>
            <a:r>
              <a:rPr lang="en-US" dirty="0"/>
              <a:t>registers and the stack.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7940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Interrupt Control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STI</a:t>
            </a:r>
            <a:r>
              <a:rPr lang="en-US" b="1" dirty="0" smtClean="0"/>
              <a:t> Instruction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The STI instruction enables external interrupts. </a:t>
            </a:r>
            <a:endParaRPr lang="en-US" dirty="0" smtClean="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 smtClean="0"/>
              <a:t>For </a:t>
            </a:r>
            <a:r>
              <a:rPr lang="en-US" dirty="0"/>
              <a:t>example, the system responds to keyboard input by suspending a program in process and doing the following: It calls INT 9, which stores the</a:t>
            </a:r>
            <a:br>
              <a:rPr lang="en-US" dirty="0"/>
            </a:br>
            <a:r>
              <a:rPr lang="en-US" dirty="0"/>
              <a:t>keystroke in a buffer and then returns to the current program</a:t>
            </a:r>
            <a:r>
              <a:rPr lang="en-US" dirty="0" smtClean="0"/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/>
              <a:t>Normally</a:t>
            </a:r>
            <a:r>
              <a:rPr lang="en-US" dirty="0"/>
              <a:t>, the Interrupt flag is enabled. Otherwise, the system timer would not calculate the time and date properly, and input keystrokes would be lost</a:t>
            </a:r>
            <a:r>
              <a:rPr lang="en-US" dirty="0" smtClean="0"/>
              <a:t>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3432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Interrupt Control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CLI</a:t>
            </a:r>
            <a:r>
              <a:rPr lang="en-US" b="1" dirty="0" smtClean="0"/>
              <a:t> Instruction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/>
              <a:t> The </a:t>
            </a:r>
            <a:r>
              <a:rPr lang="en-US" dirty="0"/>
              <a:t>CLI instruction disables external interrupts. </a:t>
            </a:r>
            <a:endParaRPr lang="en-US" dirty="0" smtClean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/>
              <a:t>It </a:t>
            </a:r>
            <a:r>
              <a:rPr lang="en-US" dirty="0"/>
              <a:t>should be </a:t>
            </a:r>
            <a:r>
              <a:rPr lang="en-US" dirty="0" smtClean="0"/>
              <a:t>used sparingly, only when </a:t>
            </a:r>
            <a:r>
              <a:rPr lang="en-US" dirty="0"/>
              <a:t>a critical operation is about to be performed, one that cannot be </a:t>
            </a:r>
            <a:r>
              <a:rPr lang="en-US" dirty="0" smtClean="0"/>
              <a:t>interrupted.</a:t>
            </a:r>
          </a:p>
          <a:p>
            <a:pPr marL="128016" lvl="1" indent="0" algn="just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cli 			;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disable interrupts</a:t>
            </a:r>
          </a:p>
          <a:p>
            <a:pPr marL="128016" lvl="1" indent="0" algn="just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ax,mystack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;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reset SS</a:t>
            </a:r>
          </a:p>
          <a:p>
            <a:pPr marL="128016" lvl="1" indent="0" algn="just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ss,ax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8016" lvl="1" indent="0" algn="just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sp,100h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;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reset SP</a:t>
            </a:r>
          </a:p>
          <a:p>
            <a:pPr marL="128016" lvl="1" indent="0" algn="just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		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reenable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interrupts</a:t>
            </a:r>
          </a:p>
        </p:txBody>
      </p:sp>
    </p:spTree>
    <p:extLst>
      <p:ext uri="{BB962C8B-B14F-4D97-AF65-F5344CB8AC3E}">
        <p14:creationId xmlns:p14="http://schemas.microsoft.com/office/powerpoint/2010/main" val="261128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1" dirty="0" smtClean="0"/>
              <a:t>I</a:t>
            </a:r>
            <a:r>
              <a:rPr lang="en-US" dirty="0" smtClean="0"/>
              <a:t>nterrupts </a:t>
            </a:r>
            <a:r>
              <a:rPr lang="en-US" dirty="0"/>
              <a:t>should not be disabled for more than a few milliseconds at a time, or you may lose keystrokes and slow down the system timer</a:t>
            </a:r>
            <a:r>
              <a:rPr lang="en-US" dirty="0" smtClean="0"/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When the CPU responds to an interrupt handler, other interrupts are immediately disabled. </a:t>
            </a:r>
            <a:endParaRPr lang="en-US" dirty="0" smtClean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/>
              <a:t>MS-DOS </a:t>
            </a:r>
            <a:r>
              <a:rPr lang="en-US" dirty="0"/>
              <a:t>and BIOS interrupt service routines </a:t>
            </a:r>
            <a:r>
              <a:rPr lang="en-US" dirty="0" err="1"/>
              <a:t>reenable</a:t>
            </a:r>
            <a:r>
              <a:rPr lang="en-US" dirty="0"/>
              <a:t> interrupts as</a:t>
            </a:r>
            <a:br>
              <a:rPr lang="en-US" dirty="0"/>
            </a:br>
            <a:r>
              <a:rPr lang="en-US" dirty="0"/>
              <a:t>soon as they begin to execute</a:t>
            </a:r>
            <a:r>
              <a:rPr lang="en-US" dirty="0" smtClean="0"/>
              <a:t>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5142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E.G. </a:t>
            </a:r>
            <a:r>
              <a:rPr lang="en-US" dirty="0"/>
              <a:t>keyboard </a:t>
            </a:r>
            <a:r>
              <a:rPr lang="en-US" dirty="0" smtClean="0"/>
              <a:t>Interrupt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When a key is pressed, the </a:t>
            </a:r>
            <a:r>
              <a:rPr lang="en-US" b="1" dirty="0"/>
              <a:t>8259 PIC</a:t>
            </a:r>
            <a:r>
              <a:rPr lang="en-US" dirty="0"/>
              <a:t> sends an </a:t>
            </a:r>
            <a:r>
              <a:rPr lang="en-US" b="1" dirty="0"/>
              <a:t>INTR</a:t>
            </a:r>
            <a:r>
              <a:rPr lang="en-US" dirty="0"/>
              <a:t> </a:t>
            </a:r>
            <a:r>
              <a:rPr lang="en-US" dirty="0" smtClean="0"/>
              <a:t>signal to </a:t>
            </a:r>
            <a:r>
              <a:rPr lang="en-US" dirty="0"/>
              <a:t>the CPU, passing it the interrupt </a:t>
            </a:r>
            <a:r>
              <a:rPr lang="en-US" dirty="0" smtClean="0"/>
              <a:t>number.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if external interrupts are not currently disabled, the </a:t>
            </a:r>
            <a:r>
              <a:rPr lang="en-US" dirty="0" smtClean="0"/>
              <a:t>CPU does </a:t>
            </a:r>
            <a:r>
              <a:rPr lang="en-US" dirty="0"/>
              <a:t>the following, in sequence</a:t>
            </a:r>
            <a:r>
              <a:rPr lang="en-US" dirty="0" smtClean="0"/>
              <a:t>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/>
              <a:t>Pushes the Flags register on the </a:t>
            </a:r>
            <a:r>
              <a:rPr lang="en-US" dirty="0" smtClean="0"/>
              <a:t>stack.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/>
              <a:t>Clears the Interrupt flag, preventing any other hardware </a:t>
            </a:r>
            <a:r>
              <a:rPr lang="en-US" dirty="0" smtClean="0"/>
              <a:t>interrupts.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/>
              <a:t>Pushes the current CS and IP on the </a:t>
            </a:r>
            <a:r>
              <a:rPr lang="en-US" dirty="0" smtClean="0"/>
              <a:t>stack.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/>
              <a:t>Locates the interrupt vector table entry for INT 9 and places this address in CS and IP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77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269138"/>
            <a:ext cx="9144000" cy="2285241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68580" tIns="34290" rIns="68580" bIns="34290">
            <a:spAutoFit/>
          </a:bodyPr>
          <a:lstStyle/>
          <a:p>
            <a:pPr algn="r"/>
            <a:r>
              <a:rPr lang="en-US" sz="495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</a:t>
            </a:r>
            <a:r>
              <a:rPr lang="en-US" sz="72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Peignot Demi" panose="020B0702050503020303" pitchFamily="34" charset="0"/>
              </a:rPr>
              <a:t>Interrupts and Related Concepts</a:t>
            </a:r>
            <a:endParaRPr lang="en-US" sz="72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Peignot Demi" panose="020B0702050503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7761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Next, the BIOS routine for INT 9 executes, and it does the following in sequence</a:t>
            </a:r>
            <a:r>
              <a:rPr lang="en-US" dirty="0" smtClean="0"/>
              <a:t>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 smtClean="0"/>
              <a:t>Re-enables </a:t>
            </a:r>
            <a:r>
              <a:rPr lang="en-US" dirty="0"/>
              <a:t>hardware interrupts so the system timer is not </a:t>
            </a:r>
            <a:r>
              <a:rPr lang="en-US" dirty="0" smtClean="0"/>
              <a:t>affected.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/>
              <a:t>Inputs a scan code from the keyboard port, attempts to convert it to an ASCII character, or </a:t>
            </a:r>
            <a:r>
              <a:rPr lang="en-US" dirty="0" smtClean="0"/>
              <a:t>assigns an </a:t>
            </a:r>
            <a:r>
              <a:rPr lang="en-US" dirty="0"/>
              <a:t>ASCII code equal to zero. It then stores the scan code and ASCII code in the keyboard </a:t>
            </a:r>
            <a:r>
              <a:rPr lang="en-US" dirty="0" smtClean="0"/>
              <a:t>buffer.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/>
              <a:t>Executes an IRET (interrupt return) instruction, which pops IP, CS, and the Flags register off </a:t>
            </a:r>
            <a:r>
              <a:rPr lang="en-US" dirty="0" smtClean="0"/>
              <a:t>the stack</a:t>
            </a:r>
            <a:r>
              <a:rPr lang="en-US" dirty="0"/>
              <a:t>. </a:t>
            </a:r>
            <a:endParaRPr lang="en-US" dirty="0" smtClean="0"/>
          </a:p>
          <a:p>
            <a:pPr marL="630936" lvl="1" indent="-457200" algn="just"/>
            <a:r>
              <a:rPr lang="en-US" dirty="0" smtClean="0"/>
              <a:t>Control </a:t>
            </a:r>
            <a:r>
              <a:rPr lang="en-US" dirty="0"/>
              <a:t>returns to the program that was executing when the interrupt </a:t>
            </a:r>
            <a:r>
              <a:rPr lang="en-US" dirty="0" smtClean="0"/>
              <a:t>occurred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15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33" y="1386591"/>
            <a:ext cx="8812178" cy="3943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40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.ytimg.com/vi/AYZz_qYw_j4/maxresdefaul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31004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Outlines </a:t>
            </a:r>
            <a:r>
              <a:rPr lang="en-US" sz="2800" dirty="0" smtClean="0"/>
              <a:t>(Coverage From Text and Reference Book)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/>
              <a:t>Introduction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dirty="0" smtClean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/>
              <a:t>Memory Mapped Vs Port Mapped I/O (17.5)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/>
              <a:t>IN and OUT Instructions (17.5.1) 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dirty="0" smtClean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/>
              <a:t>Interrupts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dirty="0" smtClean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/>
              <a:t>Interrupt </a:t>
            </a:r>
            <a:r>
              <a:rPr lang="en-US" dirty="0"/>
              <a:t>Handling (17.4</a:t>
            </a:r>
            <a:r>
              <a:rPr lang="en-US" dirty="0" smtClean="0"/>
              <a:t>)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dirty="0" smtClean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/>
              <a:t>Interrupt Numbers (Appendix 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83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/>
              <a:t>We </a:t>
            </a:r>
            <a:r>
              <a:rPr lang="en-US" dirty="0"/>
              <a:t>have seen instructions to</a:t>
            </a:r>
            <a:r>
              <a:rPr lang="en-US" dirty="0" smtClean="0"/>
              <a:t>: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 smtClean="0"/>
              <a:t>Transfer </a:t>
            </a:r>
            <a:r>
              <a:rPr lang="en-US" dirty="0"/>
              <a:t>information between the processor and the </a:t>
            </a:r>
            <a:r>
              <a:rPr lang="en-US" dirty="0" smtClean="0"/>
              <a:t>memory.</a:t>
            </a:r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endParaRPr lang="en-US" dirty="0" smtClean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/>
              <a:t>However, </a:t>
            </a:r>
            <a:r>
              <a:rPr lang="en-US" dirty="0" err="1" smtClean="0"/>
              <a:t>Input/Output</a:t>
            </a:r>
            <a:r>
              <a:rPr lang="en-US" dirty="0" smtClean="0"/>
              <a:t> </a:t>
            </a:r>
            <a:r>
              <a:rPr lang="en-US" dirty="0"/>
              <a:t>operations which transfer data from </a:t>
            </a:r>
            <a:r>
              <a:rPr lang="en-US" dirty="0" smtClean="0"/>
              <a:t>the processor </a:t>
            </a:r>
            <a:r>
              <a:rPr lang="en-US" dirty="0"/>
              <a:t>or memory to and from the real world </a:t>
            </a:r>
            <a:r>
              <a:rPr lang="en-US" dirty="0" smtClean="0"/>
              <a:t>are essential.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dirty="0" smtClean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/>
              <a:t>Generally, the </a:t>
            </a:r>
            <a:r>
              <a:rPr lang="en-US" dirty="0"/>
              <a:t>rate of transfer from any input </a:t>
            </a:r>
            <a:r>
              <a:rPr lang="en-US" dirty="0" smtClean="0"/>
              <a:t>device </a:t>
            </a:r>
            <a:r>
              <a:rPr lang="en-US" dirty="0"/>
              <a:t>to </a:t>
            </a:r>
            <a:r>
              <a:rPr lang="en-US" dirty="0" smtClean="0"/>
              <a:t>the processor, or </a:t>
            </a:r>
            <a:r>
              <a:rPr lang="en-US" dirty="0"/>
              <a:t>from the processor to any output device </a:t>
            </a:r>
            <a:r>
              <a:rPr lang="en-US" dirty="0" smtClean="0"/>
              <a:t>is likely </a:t>
            </a:r>
            <a:r>
              <a:rPr lang="en-US" dirty="0"/>
              <a:t>to the slower </a:t>
            </a:r>
            <a:r>
              <a:rPr lang="en-US" dirty="0" smtClean="0"/>
              <a:t>than the </a:t>
            </a:r>
            <a:r>
              <a:rPr lang="en-US" dirty="0"/>
              <a:t>speed of a </a:t>
            </a:r>
            <a:r>
              <a:rPr lang="en-US" dirty="0" smtClean="0"/>
              <a:t>processor.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/>
              <a:t>it necessary to </a:t>
            </a:r>
            <a:r>
              <a:rPr lang="en-US" dirty="0" smtClean="0"/>
              <a:t>create mechanisms </a:t>
            </a:r>
            <a:r>
              <a:rPr lang="en-US" dirty="0"/>
              <a:t>to synchronize the data transfer between them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95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Accessing I/O Devices (</a:t>
            </a:r>
            <a:r>
              <a:rPr lang="en-US" sz="3200" b="1" dirty="0" smtClean="0"/>
              <a:t>Memory-Mapped</a:t>
            </a:r>
            <a:r>
              <a:rPr lang="en-US" sz="3200" dirty="0" smtClean="0"/>
              <a:t> VS </a:t>
            </a:r>
            <a:r>
              <a:rPr lang="en-US" sz="3200" b="1" dirty="0" smtClean="0"/>
              <a:t>Port-Mapped</a:t>
            </a:r>
            <a:r>
              <a:rPr lang="en-US" sz="3200" dirty="0" smtClean="0"/>
              <a:t> I/O 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Microprocessors normally use two methods to connect external devices: </a:t>
            </a:r>
            <a:r>
              <a:rPr lang="en-US" b="1" dirty="0"/>
              <a:t>memory mapped</a:t>
            </a:r>
            <a:r>
              <a:rPr lang="en-US" dirty="0"/>
              <a:t> or </a:t>
            </a:r>
            <a:r>
              <a:rPr lang="en-US" b="1" dirty="0"/>
              <a:t>port mapped</a:t>
            </a:r>
            <a:r>
              <a:rPr lang="en-US" dirty="0"/>
              <a:t> I/O. </a:t>
            </a:r>
            <a:endParaRPr lang="en-US" dirty="0" smtClean="0"/>
          </a:p>
          <a:p>
            <a:pPr algn="just">
              <a:buFont typeface="Arial" panose="020B0604020202020204" pitchFamily="34" charset="0"/>
              <a:buChar char="•"/>
            </a:pPr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 smtClean="0"/>
              <a:t>Memory-Mapped I/O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I/O devices and the </a:t>
            </a:r>
            <a:r>
              <a:rPr lang="en-US" dirty="0" smtClean="0"/>
              <a:t>program memory </a:t>
            </a:r>
            <a:r>
              <a:rPr lang="en-US" dirty="0"/>
              <a:t>may share the same </a:t>
            </a:r>
            <a:r>
              <a:rPr lang="en-US" dirty="0" smtClean="0"/>
              <a:t>address space.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/>
              <a:t>Any </a:t>
            </a:r>
            <a:r>
              <a:rPr lang="en-US" dirty="0"/>
              <a:t>machine instruction that can access memory can be used </a:t>
            </a:r>
            <a:r>
              <a:rPr lang="en-US" dirty="0" smtClean="0"/>
              <a:t>to transfer </a:t>
            </a:r>
            <a:r>
              <a:rPr lang="en-US" dirty="0"/>
              <a:t>data to or from an I/O device</a:t>
            </a:r>
            <a:r>
              <a:rPr lang="en-US" dirty="0" smtClean="0"/>
              <a:t>. (e.g. </a:t>
            </a:r>
            <a:r>
              <a:rPr lang="en-US" b="1" dirty="0" smtClean="0"/>
              <a:t>MOV</a:t>
            </a:r>
            <a:r>
              <a:rPr lang="en-US" dirty="0" smtClean="0"/>
              <a:t> instruction).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/>
              <a:t>A </a:t>
            </a:r>
            <a:r>
              <a:rPr lang="en-US" dirty="0"/>
              <a:t>program can write data to a particular memory address, and the</a:t>
            </a:r>
            <a:br>
              <a:rPr lang="en-US" dirty="0"/>
            </a:br>
            <a:r>
              <a:rPr lang="en-US" dirty="0"/>
              <a:t>data is transferred to the output device. </a:t>
            </a:r>
            <a:endParaRPr lang="en-US" dirty="0" smtClean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/>
              <a:t>Similarly</a:t>
            </a:r>
            <a:r>
              <a:rPr lang="en-US" dirty="0"/>
              <a:t>, data can be read from an input device by copying data from a predefined memory address.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32793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 Mapped I/O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I/O devices and the </a:t>
            </a:r>
            <a:r>
              <a:rPr lang="en-US" dirty="0" smtClean="0"/>
              <a:t>program memory have </a:t>
            </a:r>
            <a:r>
              <a:rPr lang="en-US" dirty="0"/>
              <a:t>different </a:t>
            </a:r>
            <a:r>
              <a:rPr lang="en-US" dirty="0" smtClean="0"/>
              <a:t>address spaces.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/>
              <a:t>Port </a:t>
            </a:r>
            <a:r>
              <a:rPr lang="en-US" dirty="0"/>
              <a:t>mapped I/O uses a separate, dedicated address </a:t>
            </a:r>
            <a:r>
              <a:rPr lang="en-US" dirty="0" smtClean="0"/>
              <a:t>space.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Special instructions to transfer data to and from I/O </a:t>
            </a:r>
            <a:r>
              <a:rPr lang="en-US" dirty="0" smtClean="0"/>
              <a:t>devices 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 smtClean="0"/>
              <a:t>accessed </a:t>
            </a:r>
            <a:r>
              <a:rPr lang="en-US" dirty="0"/>
              <a:t>via a dedicated set of microprocessor instructions</a:t>
            </a:r>
            <a:r>
              <a:rPr lang="en-US" dirty="0" smtClean="0"/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/>
              <a:t>This </a:t>
            </a:r>
            <a:r>
              <a:rPr lang="en-US" dirty="0"/>
              <a:t>is usually accomplished by having a different set of signal lines to indicate a memory access versus a port access</a:t>
            </a:r>
            <a:r>
              <a:rPr lang="en-US" dirty="0" smtClean="0"/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79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761404"/>
              </p:ext>
            </p:extLst>
          </p:nvPr>
        </p:nvGraphicFramePr>
        <p:xfrm>
          <a:off x="974360" y="2338466"/>
          <a:ext cx="7083790" cy="3307636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3541895"/>
                <a:gridCol w="3541895"/>
              </a:tblGrid>
              <a:tr h="61667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Memory-mapped IO</a:t>
                      </a:r>
                    </a:p>
                  </a:txBody>
                  <a:tcPr marL="76200" marR="76200" marT="114300" marB="1143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Port-mapped IO</a:t>
                      </a:r>
                    </a:p>
                  </a:txBody>
                  <a:tcPr marL="76200" marR="76200" marT="114300" marB="114300" anchor="ctr"/>
                </a:tc>
              </a:tr>
              <a:tr h="78486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Same address </a:t>
                      </a:r>
                      <a:r>
                        <a:rPr lang="en-US" dirty="0" smtClean="0">
                          <a:effectLst/>
                        </a:rPr>
                        <a:t>space </a:t>
                      </a:r>
                      <a:r>
                        <a:rPr lang="en-US" dirty="0">
                          <a:effectLst/>
                        </a:rPr>
                        <a:t>to address memory and I/O devices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Different address spaces for memory and I/O devices</a:t>
                      </a:r>
                    </a:p>
                  </a:txBody>
                  <a:tcPr marL="45720" marR="45720" anchor="ctr"/>
                </a:tc>
              </a:tr>
              <a:tr h="112123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Access to the I/O devices using regular instructions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Uses a special class of CPU instructions to access I/O devices</a:t>
                      </a:r>
                    </a:p>
                  </a:txBody>
                  <a:tcPr marL="45720" marR="45720" anchor="ctr"/>
                </a:tc>
              </a:tr>
              <a:tr h="784863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Most widely used I/O method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x86 Intel microprocessors - IN and OUT instructions</a:t>
                      </a:r>
                    </a:p>
                  </a:txBody>
                  <a:tcPr marL="45720" marR="4572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4726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285" y="1424065"/>
            <a:ext cx="8378258" cy="4273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54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99CB38"/>
      </a:accent1>
      <a:accent2>
        <a:srgbClr val="63A537"/>
      </a:accent2>
      <a:accent3>
        <a:srgbClr val="E6D024"/>
      </a:accent3>
      <a:accent4>
        <a:srgbClr val="CC9700"/>
      </a:accent4>
      <a:accent5>
        <a:srgbClr val="4EB3CF"/>
      </a:accent5>
      <a:accent6>
        <a:srgbClr val="378DA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29F68FFC-748B-4FC3-BF39-7F84A6D5840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46630</TotalTime>
  <Words>1322</Words>
  <Application>Microsoft Office PowerPoint</Application>
  <PresentationFormat>On-screen Show (4:3)</PresentationFormat>
  <Paragraphs>188</Paragraphs>
  <Slides>32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Arial</vt:lpstr>
      <vt:lpstr>Calibri</vt:lpstr>
      <vt:lpstr>Courier New</vt:lpstr>
      <vt:lpstr>Jameel Noori Nastaleeq</vt:lpstr>
      <vt:lpstr>Peignot Demi</vt:lpstr>
      <vt:lpstr>Tw Cen MT</vt:lpstr>
      <vt:lpstr>Tw Cen MT Condensed</vt:lpstr>
      <vt:lpstr>Wingdings 3</vt:lpstr>
      <vt:lpstr>Integral</vt:lpstr>
      <vt:lpstr>PowerPoint Presentation</vt:lpstr>
      <vt:lpstr>EE213 Computer organization and assembly language</vt:lpstr>
      <vt:lpstr>PowerPoint Presentation</vt:lpstr>
      <vt:lpstr>Outlines (Coverage From Text and Reference Book)</vt:lpstr>
      <vt:lpstr>Introduction</vt:lpstr>
      <vt:lpstr>Accessing I/O Devices (Memory-Mapped VS Port-Mapped I/O )</vt:lpstr>
      <vt:lpstr>Port Mapped I/O</vt:lpstr>
      <vt:lpstr>PowerPoint Presentation</vt:lpstr>
      <vt:lpstr>PowerPoint Presentation</vt:lpstr>
      <vt:lpstr>I/O Ports</vt:lpstr>
      <vt:lpstr>PowerPoint Presentation</vt:lpstr>
      <vt:lpstr>IN and OUT Instructions </vt:lpstr>
      <vt:lpstr>PowerPoint Presentation</vt:lpstr>
      <vt:lpstr>Programmed I/O (Keyboard attached to 03F8h)</vt:lpstr>
      <vt:lpstr>Interrupts</vt:lpstr>
      <vt:lpstr>Polled I/O Vs Interrupt Driven I/O</vt:lpstr>
      <vt:lpstr>Types of Interrupts (YTHA YU, CHArles MARUT AsM BOOK)</vt:lpstr>
      <vt:lpstr>Interrupts Handling</vt:lpstr>
      <vt:lpstr>PowerPoint Presentation</vt:lpstr>
      <vt:lpstr>What happens when InterRupt occurs</vt:lpstr>
      <vt:lpstr>PowerPoint Presentation</vt:lpstr>
      <vt:lpstr>PowerPoint Presentation</vt:lpstr>
      <vt:lpstr>IRQ Levels (interrupt request level)</vt:lpstr>
      <vt:lpstr>PowerPoint Presentation</vt:lpstr>
      <vt:lpstr>PowerPoint Presentation</vt:lpstr>
      <vt:lpstr>Interrupt Control Instructions</vt:lpstr>
      <vt:lpstr>Interrupt Control Instructions</vt:lpstr>
      <vt:lpstr>PowerPoint Presentation</vt:lpstr>
      <vt:lpstr>E.G. keyboard Interrupt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بسم اللہ الرّحمٰن الرّحیم</dc:title>
  <dc:creator>Muhammad Danish Khan</dc:creator>
  <cp:lastModifiedBy>muhammad.danish.khan@gmail.com</cp:lastModifiedBy>
  <cp:revision>801</cp:revision>
  <dcterms:created xsi:type="dcterms:W3CDTF">2017-08-09T08:18:56Z</dcterms:created>
  <dcterms:modified xsi:type="dcterms:W3CDTF">2019-12-04T10:56:22Z</dcterms:modified>
</cp:coreProperties>
</file>