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67" r:id="rId5"/>
    <p:sldId id="268" r:id="rId6"/>
    <p:sldId id="257" r:id="rId7"/>
    <p:sldId id="258"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F12F84-3148-41A3-8B31-85B3175F8567}" type="datetimeFigureOut">
              <a:rPr lang="en-US" smtClean="0"/>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2B6C1-9CE4-4F99-8286-72EEC6E112C2}" type="slidenum">
              <a:rPr lang="en-US" smtClean="0"/>
              <a:t>‹#›</a:t>
            </a:fld>
            <a:endParaRPr lang="en-US"/>
          </a:p>
        </p:txBody>
      </p:sp>
    </p:spTree>
    <p:extLst>
      <p:ext uri="{BB962C8B-B14F-4D97-AF65-F5344CB8AC3E}">
        <p14:creationId xmlns:p14="http://schemas.microsoft.com/office/powerpoint/2010/main" val="2269855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12F84-3148-41A3-8B31-85B3175F8567}" type="datetimeFigureOut">
              <a:rPr lang="en-US" smtClean="0"/>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2B6C1-9CE4-4F99-8286-72EEC6E112C2}" type="slidenum">
              <a:rPr lang="en-US" smtClean="0"/>
              <a:t>‹#›</a:t>
            </a:fld>
            <a:endParaRPr lang="en-US"/>
          </a:p>
        </p:txBody>
      </p:sp>
    </p:spTree>
    <p:extLst>
      <p:ext uri="{BB962C8B-B14F-4D97-AF65-F5344CB8AC3E}">
        <p14:creationId xmlns:p14="http://schemas.microsoft.com/office/powerpoint/2010/main" val="360618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12F84-3148-41A3-8B31-85B3175F8567}" type="datetimeFigureOut">
              <a:rPr lang="en-US" smtClean="0"/>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2B6C1-9CE4-4F99-8286-72EEC6E112C2}" type="slidenum">
              <a:rPr lang="en-US" smtClean="0"/>
              <a:t>‹#›</a:t>
            </a:fld>
            <a:endParaRPr lang="en-US"/>
          </a:p>
        </p:txBody>
      </p:sp>
    </p:spTree>
    <p:extLst>
      <p:ext uri="{BB962C8B-B14F-4D97-AF65-F5344CB8AC3E}">
        <p14:creationId xmlns:p14="http://schemas.microsoft.com/office/powerpoint/2010/main" val="387161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12F84-3148-41A3-8B31-85B3175F8567}" type="datetimeFigureOut">
              <a:rPr lang="en-US" smtClean="0"/>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2B6C1-9CE4-4F99-8286-72EEC6E112C2}" type="slidenum">
              <a:rPr lang="en-US" smtClean="0"/>
              <a:t>‹#›</a:t>
            </a:fld>
            <a:endParaRPr lang="en-US"/>
          </a:p>
        </p:txBody>
      </p:sp>
    </p:spTree>
    <p:extLst>
      <p:ext uri="{BB962C8B-B14F-4D97-AF65-F5344CB8AC3E}">
        <p14:creationId xmlns:p14="http://schemas.microsoft.com/office/powerpoint/2010/main" val="3170085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F12F84-3148-41A3-8B31-85B3175F8567}" type="datetimeFigureOut">
              <a:rPr lang="en-US" smtClean="0"/>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2B6C1-9CE4-4F99-8286-72EEC6E112C2}" type="slidenum">
              <a:rPr lang="en-US" smtClean="0"/>
              <a:t>‹#›</a:t>
            </a:fld>
            <a:endParaRPr lang="en-US"/>
          </a:p>
        </p:txBody>
      </p:sp>
    </p:spTree>
    <p:extLst>
      <p:ext uri="{BB962C8B-B14F-4D97-AF65-F5344CB8AC3E}">
        <p14:creationId xmlns:p14="http://schemas.microsoft.com/office/powerpoint/2010/main" val="350671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F12F84-3148-41A3-8B31-85B3175F8567}" type="datetimeFigureOut">
              <a:rPr lang="en-US" smtClean="0"/>
              <a:t>3/28/2020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2B6C1-9CE4-4F99-8286-72EEC6E112C2}" type="slidenum">
              <a:rPr lang="en-US" smtClean="0"/>
              <a:t>‹#›</a:t>
            </a:fld>
            <a:endParaRPr lang="en-US"/>
          </a:p>
        </p:txBody>
      </p:sp>
    </p:spTree>
    <p:extLst>
      <p:ext uri="{BB962C8B-B14F-4D97-AF65-F5344CB8AC3E}">
        <p14:creationId xmlns:p14="http://schemas.microsoft.com/office/powerpoint/2010/main" val="1462306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F12F84-3148-41A3-8B31-85B3175F8567}" type="datetimeFigureOut">
              <a:rPr lang="en-US" smtClean="0"/>
              <a:t>3/28/2020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2B6C1-9CE4-4F99-8286-72EEC6E112C2}" type="slidenum">
              <a:rPr lang="en-US" smtClean="0"/>
              <a:t>‹#›</a:t>
            </a:fld>
            <a:endParaRPr lang="en-US"/>
          </a:p>
        </p:txBody>
      </p:sp>
    </p:spTree>
    <p:extLst>
      <p:ext uri="{BB962C8B-B14F-4D97-AF65-F5344CB8AC3E}">
        <p14:creationId xmlns:p14="http://schemas.microsoft.com/office/powerpoint/2010/main" val="403733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F12F84-3148-41A3-8B31-85B3175F8567}" type="datetimeFigureOut">
              <a:rPr lang="en-US" smtClean="0"/>
              <a:t>3/28/2020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92B6C1-9CE4-4F99-8286-72EEC6E112C2}" type="slidenum">
              <a:rPr lang="en-US" smtClean="0"/>
              <a:t>‹#›</a:t>
            </a:fld>
            <a:endParaRPr lang="en-US"/>
          </a:p>
        </p:txBody>
      </p:sp>
    </p:spTree>
    <p:extLst>
      <p:ext uri="{BB962C8B-B14F-4D97-AF65-F5344CB8AC3E}">
        <p14:creationId xmlns:p14="http://schemas.microsoft.com/office/powerpoint/2010/main" val="93848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12F84-3148-41A3-8B31-85B3175F8567}" type="datetimeFigureOut">
              <a:rPr lang="en-US" smtClean="0"/>
              <a:t>3/28/2020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92B6C1-9CE4-4F99-8286-72EEC6E112C2}" type="slidenum">
              <a:rPr lang="en-US" smtClean="0"/>
              <a:t>‹#›</a:t>
            </a:fld>
            <a:endParaRPr lang="en-US"/>
          </a:p>
        </p:txBody>
      </p:sp>
    </p:spTree>
    <p:extLst>
      <p:ext uri="{BB962C8B-B14F-4D97-AF65-F5344CB8AC3E}">
        <p14:creationId xmlns:p14="http://schemas.microsoft.com/office/powerpoint/2010/main" val="1843664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F12F84-3148-41A3-8B31-85B3175F8567}" type="datetimeFigureOut">
              <a:rPr lang="en-US" smtClean="0"/>
              <a:t>3/28/2020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2B6C1-9CE4-4F99-8286-72EEC6E112C2}" type="slidenum">
              <a:rPr lang="en-US" smtClean="0"/>
              <a:t>‹#›</a:t>
            </a:fld>
            <a:endParaRPr lang="en-US"/>
          </a:p>
        </p:txBody>
      </p:sp>
    </p:spTree>
    <p:extLst>
      <p:ext uri="{BB962C8B-B14F-4D97-AF65-F5344CB8AC3E}">
        <p14:creationId xmlns:p14="http://schemas.microsoft.com/office/powerpoint/2010/main" val="311787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F12F84-3148-41A3-8B31-85B3175F8567}" type="datetimeFigureOut">
              <a:rPr lang="en-US" smtClean="0"/>
              <a:t>3/28/2020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2B6C1-9CE4-4F99-8286-72EEC6E112C2}" type="slidenum">
              <a:rPr lang="en-US" smtClean="0"/>
              <a:t>‹#›</a:t>
            </a:fld>
            <a:endParaRPr lang="en-US"/>
          </a:p>
        </p:txBody>
      </p:sp>
    </p:spTree>
    <p:extLst>
      <p:ext uri="{BB962C8B-B14F-4D97-AF65-F5344CB8AC3E}">
        <p14:creationId xmlns:p14="http://schemas.microsoft.com/office/powerpoint/2010/main" val="156096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12F84-3148-41A3-8B31-85B3175F8567}" type="datetimeFigureOut">
              <a:rPr lang="en-US" smtClean="0"/>
              <a:t>3/28/2020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92B6C1-9CE4-4F99-8286-72EEC6E112C2}" type="slidenum">
              <a:rPr lang="en-US" smtClean="0"/>
              <a:t>‹#›</a:t>
            </a:fld>
            <a:endParaRPr lang="en-US"/>
          </a:p>
        </p:txBody>
      </p:sp>
    </p:spTree>
    <p:extLst>
      <p:ext uri="{BB962C8B-B14F-4D97-AF65-F5344CB8AC3E}">
        <p14:creationId xmlns:p14="http://schemas.microsoft.com/office/powerpoint/2010/main" val="3135521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3792"/>
            <a:ext cx="10515600" cy="1271833"/>
          </a:xfrm>
        </p:spPr>
        <p:txBody>
          <a:bodyPr>
            <a:noAutofit/>
          </a:bodyPr>
          <a:lstStyle/>
          <a:p>
            <a:r>
              <a:rPr lang="en-US" sz="2300" dirty="0" smtClean="0">
                <a:latin typeface="Arial" panose="020B0604020202020204" pitchFamily="34" charset="0"/>
                <a:cs typeface="Arial" panose="020B0604020202020204" pitchFamily="34" charset="0"/>
              </a:rPr>
              <a:t/>
            </a:r>
            <a:br>
              <a:rPr lang="en-US" sz="2300" dirty="0" smtClean="0">
                <a:latin typeface="Arial" panose="020B0604020202020204" pitchFamily="34" charset="0"/>
                <a:cs typeface="Arial" panose="020B0604020202020204" pitchFamily="34" charset="0"/>
              </a:rPr>
            </a:br>
            <a:r>
              <a:rPr lang="en-US" sz="2300" dirty="0">
                <a:latin typeface="Arial" panose="020B0604020202020204" pitchFamily="34" charset="0"/>
                <a:cs typeface="Arial" panose="020B0604020202020204" pitchFamily="34" charset="0"/>
              </a:rPr>
              <a:t/>
            </a:r>
            <a:br>
              <a:rPr lang="en-US" sz="2300" dirty="0">
                <a:latin typeface="Arial" panose="020B0604020202020204" pitchFamily="34" charset="0"/>
                <a:cs typeface="Arial" panose="020B0604020202020204" pitchFamily="34" charset="0"/>
              </a:rPr>
            </a:br>
            <a:r>
              <a:rPr lang="en-US" sz="2300" dirty="0" smtClean="0">
                <a:latin typeface="Arial" panose="020B0604020202020204" pitchFamily="34" charset="0"/>
                <a:cs typeface="Arial" panose="020B0604020202020204" pitchFamily="34" charset="0"/>
              </a:rPr>
              <a:t/>
            </a:r>
            <a:br>
              <a:rPr lang="en-US" sz="2300" dirty="0" smtClean="0">
                <a:latin typeface="Arial" panose="020B0604020202020204" pitchFamily="34" charset="0"/>
                <a:cs typeface="Arial" panose="020B0604020202020204" pitchFamily="34" charset="0"/>
              </a:rPr>
            </a:br>
            <a:r>
              <a:rPr lang="en-US" sz="2300" dirty="0">
                <a:latin typeface="Arial" panose="020B0604020202020204" pitchFamily="34" charset="0"/>
                <a:cs typeface="Arial" panose="020B0604020202020204" pitchFamily="34" charset="0"/>
              </a:rPr>
              <a:t/>
            </a:r>
            <a:br>
              <a:rPr lang="en-US" sz="2300" dirty="0">
                <a:latin typeface="Arial" panose="020B0604020202020204" pitchFamily="34" charset="0"/>
                <a:cs typeface="Arial" panose="020B0604020202020204" pitchFamily="34" charset="0"/>
              </a:rPr>
            </a:br>
            <a:r>
              <a:rPr lang="en-US" sz="2500" dirty="0" smtClean="0">
                <a:latin typeface="Arial" panose="020B0604020202020204" pitchFamily="34" charset="0"/>
                <a:cs typeface="Arial" panose="020B0604020202020204" pitchFamily="34" charset="0"/>
              </a:rPr>
              <a:t>In </a:t>
            </a:r>
            <a:r>
              <a:rPr lang="en-US" sz="2500" dirty="0">
                <a:latin typeface="Arial" panose="020B0604020202020204" pitchFamily="34" charset="0"/>
                <a:cs typeface="Arial" panose="020B0604020202020204" pitchFamily="34" charset="0"/>
              </a:rPr>
              <a:t>statistics, </a:t>
            </a:r>
            <a:r>
              <a:rPr lang="en-US" sz="2500" b="1" u="sng" dirty="0">
                <a:latin typeface="Arial" panose="020B0604020202020204" pitchFamily="34" charset="0"/>
                <a:cs typeface="Arial" panose="020B0604020202020204" pitchFamily="34" charset="0"/>
              </a:rPr>
              <a:t>variance</a:t>
            </a:r>
            <a:r>
              <a:rPr lang="en-US" sz="2500" dirty="0">
                <a:latin typeface="Arial" panose="020B0604020202020204" pitchFamily="34" charset="0"/>
                <a:cs typeface="Arial" panose="020B0604020202020204" pitchFamily="34" charset="0"/>
              </a:rPr>
              <a:t> refers to the spread of a data set. It’s a measurement used to identify how far each number in the data set is from the </a:t>
            </a:r>
            <a:r>
              <a:rPr lang="en-US" sz="2500" dirty="0" smtClean="0">
                <a:latin typeface="Arial" panose="020B0604020202020204" pitchFamily="34" charset="0"/>
                <a:cs typeface="Arial" panose="020B0604020202020204" pitchFamily="34" charset="0"/>
              </a:rPr>
              <a:t>mean.</a:t>
            </a:r>
            <a:r>
              <a:rPr lang="en-US" sz="2500" dirty="0">
                <a:latin typeface="Arial" panose="020B0604020202020204" pitchFamily="34" charset="0"/>
                <a:cs typeface="Arial" panose="020B0604020202020204" pitchFamily="34" charset="0"/>
              </a:rPr>
              <a:t> </a:t>
            </a:r>
            <a:r>
              <a:rPr lang="en-US" sz="2500" dirty="0" smtClean="0">
                <a:latin typeface="Arial" panose="020B0604020202020204" pitchFamily="34" charset="0"/>
                <a:cs typeface="Arial" panose="020B0604020202020204" pitchFamily="34" charset="0"/>
              </a:rPr>
              <a:t/>
            </a:r>
            <a:br>
              <a:rPr lang="en-US" sz="2500" dirty="0" smtClean="0">
                <a:latin typeface="Arial" panose="020B0604020202020204" pitchFamily="34" charset="0"/>
                <a:cs typeface="Arial" panose="020B0604020202020204" pitchFamily="34" charset="0"/>
              </a:rPr>
            </a:br>
            <a:r>
              <a:rPr lang="en-US" sz="2500" dirty="0" smtClean="0">
                <a:latin typeface="Arial" panose="020B0604020202020204" pitchFamily="34" charset="0"/>
                <a:cs typeface="Arial" panose="020B0604020202020204" pitchFamily="34" charset="0"/>
              </a:rPr>
              <a:t>A </a:t>
            </a:r>
            <a:r>
              <a:rPr lang="en-US" sz="2500" dirty="0">
                <a:latin typeface="Arial" panose="020B0604020202020204" pitchFamily="34" charset="0"/>
                <a:cs typeface="Arial" panose="020B0604020202020204" pitchFamily="34" charset="0"/>
              </a:rPr>
              <a:t>variance value of zero represents that all of the values within a data set are </a:t>
            </a:r>
            <a:r>
              <a:rPr lang="en-US" sz="2500" dirty="0" smtClean="0">
                <a:latin typeface="Arial" panose="020B0604020202020204" pitchFamily="34" charset="0"/>
                <a:cs typeface="Arial" panose="020B0604020202020204" pitchFamily="34" charset="0"/>
              </a:rPr>
              <a:t>identical (same).</a:t>
            </a:r>
            <a:endParaRPr lang="en-US" sz="2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endParaRPr lang="en-US" sz="2500" dirty="0" smtClean="0">
              <a:latin typeface="Arial" panose="020B0604020202020204" pitchFamily="34" charset="0"/>
              <a:cs typeface="Arial" panose="020B0604020202020204" pitchFamily="34" charset="0"/>
            </a:endParaRPr>
          </a:p>
          <a:p>
            <a:pPr marL="0" indent="0">
              <a:buNone/>
            </a:pPr>
            <a:endParaRPr lang="en-US" sz="2500" dirty="0" smtClean="0">
              <a:latin typeface="Arial" panose="020B0604020202020204" pitchFamily="34" charset="0"/>
              <a:cs typeface="Arial" panose="020B0604020202020204" pitchFamily="34" charset="0"/>
            </a:endParaRPr>
          </a:p>
          <a:p>
            <a:pPr marL="0" indent="0">
              <a:buNone/>
            </a:pPr>
            <a:endParaRPr lang="en-US" sz="2500" dirty="0" smtClean="0">
              <a:latin typeface="Arial" panose="020B0604020202020204" pitchFamily="34" charset="0"/>
              <a:cs typeface="Arial" panose="020B0604020202020204" pitchFamily="34" charset="0"/>
            </a:endParaRPr>
          </a:p>
          <a:p>
            <a:pPr marL="0" indent="0">
              <a:buNone/>
            </a:pPr>
            <a:r>
              <a:rPr lang="en-US" sz="2500" dirty="0" smtClean="0">
                <a:latin typeface="Arial" panose="020B0604020202020204" pitchFamily="34" charset="0"/>
                <a:cs typeface="Arial" panose="020B0604020202020204" pitchFamily="34" charset="0"/>
              </a:rPr>
              <a:t>A </a:t>
            </a:r>
            <a:r>
              <a:rPr lang="en-US" sz="2500" dirty="0">
                <a:latin typeface="Arial" panose="020B0604020202020204" pitchFamily="34" charset="0"/>
                <a:cs typeface="Arial" panose="020B0604020202020204" pitchFamily="34" charset="0"/>
              </a:rPr>
              <a:t>large variance means that the numbers in a set are far from the mean and each other. A small variance means that the numbers are closer together in value</a:t>
            </a:r>
            <a:r>
              <a:rPr lang="en-US" sz="2500" dirty="0" smtClean="0">
                <a:latin typeface="Arial" panose="020B0604020202020204" pitchFamily="34" charset="0"/>
                <a:cs typeface="Arial" panose="020B0604020202020204" pitchFamily="34" charset="0"/>
              </a:rPr>
              <a:t>.</a:t>
            </a:r>
          </a:p>
          <a:p>
            <a:pPr marL="0" indent="0">
              <a:buNone/>
            </a:pPr>
            <a:endParaRPr lang="en-US" sz="2500" dirty="0">
              <a:latin typeface="Arial" panose="020B0604020202020204" pitchFamily="34" charset="0"/>
              <a:cs typeface="Arial" panose="020B0604020202020204" pitchFamily="34" charset="0"/>
            </a:endParaRPr>
          </a:p>
          <a:p>
            <a:pPr marL="0" indent="0">
              <a:buNone/>
            </a:pPr>
            <a:r>
              <a:rPr lang="en-US" sz="2500" b="1" dirty="0">
                <a:latin typeface="Arial" panose="020B0604020202020204" pitchFamily="34" charset="0"/>
                <a:cs typeface="Arial" panose="020B0604020202020204" pitchFamily="34" charset="0"/>
              </a:rPr>
              <a:t>Variance </a:t>
            </a:r>
            <a:r>
              <a:rPr lang="en-US" sz="2500" dirty="0">
                <a:latin typeface="Arial" panose="020B0604020202020204" pitchFamily="34" charset="0"/>
                <a:cs typeface="Arial" panose="020B0604020202020204" pitchFamily="34" charset="0"/>
              </a:rPr>
              <a:t>tells us </a:t>
            </a:r>
            <a:r>
              <a:rPr lang="en-US" sz="2500" b="1" dirty="0">
                <a:latin typeface="Arial" panose="020B0604020202020204" pitchFamily="34" charset="0"/>
                <a:cs typeface="Arial" panose="020B0604020202020204" pitchFamily="34" charset="0"/>
              </a:rPr>
              <a:t>how much</a:t>
            </a:r>
            <a:r>
              <a:rPr lang="en-US" sz="2500" dirty="0">
                <a:latin typeface="Arial" panose="020B0604020202020204" pitchFamily="34" charset="0"/>
                <a:cs typeface="Arial" panose="020B0604020202020204" pitchFamily="34" charset="0"/>
              </a:rPr>
              <a:t> a quantity varies w.r.t. its mean. Its the spread of data around the mean value. You only know the </a:t>
            </a:r>
            <a:r>
              <a:rPr lang="en-US" sz="2500" b="1" dirty="0">
                <a:latin typeface="Arial" panose="020B0604020202020204" pitchFamily="34" charset="0"/>
                <a:cs typeface="Arial" panose="020B0604020202020204" pitchFamily="34" charset="0"/>
              </a:rPr>
              <a:t>magnitude</a:t>
            </a:r>
            <a:r>
              <a:rPr lang="en-US" sz="2500" dirty="0">
                <a:latin typeface="Arial" panose="020B0604020202020204" pitchFamily="34" charset="0"/>
                <a:cs typeface="Arial" panose="020B0604020202020204" pitchFamily="34" charset="0"/>
              </a:rPr>
              <a:t> here, as in how much the data is spread.</a:t>
            </a:r>
          </a:p>
        </p:txBody>
      </p:sp>
      <p:pic>
        <p:nvPicPr>
          <p:cNvPr id="7" name="Picture 6"/>
          <p:cNvPicPr>
            <a:picLocks noChangeAspect="1"/>
          </p:cNvPicPr>
          <p:nvPr/>
        </p:nvPicPr>
        <p:blipFill>
          <a:blip r:embed="rId2"/>
          <a:stretch>
            <a:fillRect/>
          </a:stretch>
        </p:blipFill>
        <p:spPr>
          <a:xfrm>
            <a:off x="838200" y="123221"/>
            <a:ext cx="3246738" cy="430571"/>
          </a:xfrm>
          <a:prstGeom prst="rect">
            <a:avLst/>
          </a:prstGeom>
        </p:spPr>
      </p:pic>
    </p:spTree>
    <p:extLst>
      <p:ext uri="{BB962C8B-B14F-4D97-AF65-F5344CB8AC3E}">
        <p14:creationId xmlns:p14="http://schemas.microsoft.com/office/powerpoint/2010/main" val="12367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0592"/>
            <a:ext cx="10515600" cy="1325563"/>
          </a:xfrm>
        </p:spPr>
        <p:txBody>
          <a:bodyPr>
            <a:noAutofit/>
          </a:bodyPr>
          <a:lstStyle/>
          <a:p>
            <a:r>
              <a:rPr lang="en-US" sz="2400" dirty="0">
                <a:latin typeface="Arial" panose="020B0604020202020204" pitchFamily="34" charset="0"/>
                <a:cs typeface="Arial" panose="020B0604020202020204" pitchFamily="34" charset="0"/>
              </a:rPr>
              <a:t>Covariance provides insight into how two variables are related to one another</a:t>
            </a:r>
            <a:r>
              <a:rPr lang="en-US" sz="2400" dirty="0" smtClean="0">
                <a:latin typeface="Arial" panose="020B0604020202020204" pitchFamily="34" charset="0"/>
                <a:cs typeface="Arial" panose="020B0604020202020204" pitchFamily="34" charset="0"/>
              </a:rPr>
              <a:t>.</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More </a:t>
            </a:r>
            <a:r>
              <a:rPr lang="en-US" sz="2400" dirty="0">
                <a:latin typeface="Arial" panose="020B0604020202020204" pitchFamily="34" charset="0"/>
                <a:cs typeface="Arial" panose="020B0604020202020204" pitchFamily="34" charset="0"/>
              </a:rPr>
              <a:t>precisely, covariance refers to the measure of how two random variables in a data set will </a:t>
            </a:r>
            <a:r>
              <a:rPr lang="en-US" sz="2400" dirty="0" smtClean="0">
                <a:latin typeface="Arial" panose="020B0604020202020204" pitchFamily="34" charset="0"/>
                <a:cs typeface="Arial" panose="020B0604020202020204" pitchFamily="34" charset="0"/>
              </a:rPr>
              <a:t>change </a:t>
            </a:r>
            <a:r>
              <a:rPr lang="en-US" sz="2400" dirty="0">
                <a:latin typeface="Arial" panose="020B0604020202020204" pitchFamily="34" charset="0"/>
                <a:cs typeface="Arial" panose="020B0604020202020204" pitchFamily="34" charset="0"/>
              </a:rPr>
              <a:t>together. </a:t>
            </a:r>
          </a:p>
        </p:txBody>
      </p:sp>
      <p:sp>
        <p:nvSpPr>
          <p:cNvPr id="3" name="Content Placeholder 2"/>
          <p:cNvSpPr>
            <a:spLocks noGrp="1"/>
          </p:cNvSpPr>
          <p:nvPr>
            <p:ph idx="1"/>
          </p:nvPr>
        </p:nvSpPr>
        <p:spPr>
          <a:xfrm>
            <a:off x="838200" y="2228045"/>
            <a:ext cx="10515600" cy="3948918"/>
          </a:xfrm>
        </p:spPr>
        <p:txBody>
          <a:bodyPr>
            <a:normAutofit/>
          </a:bodyPr>
          <a:lstStyle/>
          <a:p>
            <a:pPr marL="0" indent="0">
              <a:buNone/>
            </a:pPr>
            <a:endParaRPr lang="en-US" sz="2400" dirty="0" smtClean="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A positive covariance means that the two variables at hand are positively related, and they move in the same </a:t>
            </a:r>
            <a:r>
              <a:rPr lang="en-US" sz="2400" dirty="0" smtClean="0">
                <a:latin typeface="Arial" panose="020B0604020202020204" pitchFamily="34" charset="0"/>
                <a:cs typeface="Arial" panose="020B0604020202020204" pitchFamily="34" charset="0"/>
              </a:rPr>
              <a:t>direction</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A negative covariance means that the variables are inversely related, or that they move in opposite directions. </a:t>
            </a: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b="1" dirty="0">
                <a:latin typeface="Arial" panose="020B0604020202020204" pitchFamily="34" charset="0"/>
                <a:cs typeface="Arial" panose="020B0604020202020204" pitchFamily="34" charset="0"/>
              </a:rPr>
              <a:t>Covariance</a:t>
            </a:r>
            <a:r>
              <a:rPr lang="en-US" sz="2400" dirty="0">
                <a:latin typeface="Arial" panose="020B0604020202020204" pitchFamily="34" charset="0"/>
                <a:cs typeface="Arial" panose="020B0604020202020204" pitchFamily="34" charset="0"/>
              </a:rPr>
              <a:t> tells us </a:t>
            </a:r>
            <a:r>
              <a:rPr lang="en-US" sz="2400" b="1" dirty="0">
                <a:latin typeface="Arial" panose="020B0604020202020204" pitchFamily="34" charset="0"/>
                <a:cs typeface="Arial" panose="020B0604020202020204" pitchFamily="34" charset="0"/>
              </a:rPr>
              <a:t>direction </a:t>
            </a:r>
            <a:r>
              <a:rPr lang="en-US" sz="2400" dirty="0">
                <a:latin typeface="Arial" panose="020B0604020202020204" pitchFamily="34" charset="0"/>
                <a:cs typeface="Arial" panose="020B0604020202020204" pitchFamily="34" charset="0"/>
              </a:rPr>
              <a:t>in which two quantities vary with each </a:t>
            </a:r>
            <a:r>
              <a:rPr lang="en-US" sz="2400" dirty="0" err="1" smtClean="0">
                <a:latin typeface="Arial" panose="020B0604020202020204" pitchFamily="34" charset="0"/>
                <a:cs typeface="Arial" panose="020B0604020202020204" pitchFamily="34" charset="0"/>
              </a:rPr>
              <a:t>other.If</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2 quantities have a positive covariance, they increase/decrease together.</a:t>
            </a:r>
          </a:p>
        </p:txBody>
      </p:sp>
      <p:pic>
        <p:nvPicPr>
          <p:cNvPr id="4" name="Picture 3"/>
          <p:cNvPicPr>
            <a:picLocks noChangeAspect="1"/>
          </p:cNvPicPr>
          <p:nvPr/>
        </p:nvPicPr>
        <p:blipFill>
          <a:blip r:embed="rId2"/>
          <a:stretch>
            <a:fillRect/>
          </a:stretch>
        </p:blipFill>
        <p:spPr>
          <a:xfrm>
            <a:off x="838200" y="0"/>
            <a:ext cx="3505362" cy="427216"/>
          </a:xfrm>
          <a:prstGeom prst="rect">
            <a:avLst/>
          </a:prstGeom>
        </p:spPr>
      </p:pic>
    </p:spTree>
    <p:extLst>
      <p:ext uri="{BB962C8B-B14F-4D97-AF65-F5344CB8AC3E}">
        <p14:creationId xmlns:p14="http://schemas.microsoft.com/office/powerpoint/2010/main" val="2339195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6670"/>
            <a:ext cx="10515600" cy="1682616"/>
          </a:xfrm>
        </p:spPr>
        <p:txBody>
          <a:bodyPr>
            <a:normAutofit fontScale="90000"/>
          </a:bodyPr>
          <a:lstStyle/>
          <a:p>
            <a:r>
              <a:rPr lang="en-US" sz="2400" dirty="0" smtClean="0">
                <a:latin typeface="Arial" panose="020B0604020202020204" pitchFamily="34" charset="0"/>
                <a:cs typeface="Arial" panose="020B0604020202020204" pitchFamily="34" charset="0"/>
              </a:rPr>
              <a:t>Correlation shows us both, the direction and magnitude of how two quantities vary with each other.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Correlation also informs about the degree to which the variables tend to move together</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2279561"/>
            <a:ext cx="10515600" cy="3897402"/>
          </a:xfrm>
        </p:spPr>
        <p:txBody>
          <a:bodyPr>
            <a:normAutofit/>
          </a:bodyPr>
          <a:lstStyle/>
          <a:p>
            <a:r>
              <a:rPr lang="en-US" sz="2400" dirty="0">
                <a:latin typeface="Arial" panose="020B0604020202020204" pitchFamily="34" charset="0"/>
                <a:cs typeface="Arial" panose="020B0604020202020204" pitchFamily="34" charset="0"/>
              </a:rPr>
              <a:t>A correlation of +1 indicates a perfect positive correlation.</a:t>
            </a:r>
          </a:p>
          <a:p>
            <a:r>
              <a:rPr lang="en-US" sz="2400" dirty="0">
                <a:latin typeface="Arial" panose="020B0604020202020204" pitchFamily="34" charset="0"/>
                <a:cs typeface="Arial" panose="020B0604020202020204" pitchFamily="34" charset="0"/>
              </a:rPr>
              <a:t>A correlation of -1 indicates a perfect negative correlation.</a:t>
            </a:r>
          </a:p>
          <a:p>
            <a:r>
              <a:rPr lang="en-US" sz="2400" dirty="0">
                <a:latin typeface="Arial" panose="020B0604020202020204" pitchFamily="34" charset="0"/>
                <a:cs typeface="Arial" panose="020B0604020202020204" pitchFamily="34" charset="0"/>
              </a:rPr>
              <a:t>A correlation of 0 indicates that there is no relationship between the different variables (mass of a ball does not affect time taken to fall).</a:t>
            </a:r>
          </a:p>
          <a:p>
            <a:r>
              <a:rPr lang="en-US" sz="2400" dirty="0">
                <a:latin typeface="Arial" panose="020B0604020202020204" pitchFamily="34" charset="0"/>
                <a:cs typeface="Arial" panose="020B0604020202020204" pitchFamily="34" charset="0"/>
              </a:rPr>
              <a:t>Values between -1 and 1 denote the strength of the correlation</a:t>
            </a:r>
          </a:p>
          <a:p>
            <a:pPr marL="0" indent="0">
              <a:buNone/>
            </a:pPr>
            <a:endParaRPr lang="en-US"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838200" y="116682"/>
            <a:ext cx="2095997" cy="449988"/>
          </a:xfrm>
          <a:prstGeom prst="rect">
            <a:avLst/>
          </a:prstGeom>
        </p:spPr>
      </p:pic>
    </p:spTree>
    <p:extLst>
      <p:ext uri="{BB962C8B-B14F-4D97-AF65-F5344CB8AC3E}">
        <p14:creationId xmlns:p14="http://schemas.microsoft.com/office/powerpoint/2010/main" val="3816217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341" y="1756042"/>
            <a:ext cx="10515599" cy="4026571"/>
          </a:xfrm>
        </p:spPr>
        <p:txBody>
          <a:bodyPr>
            <a:noAutofit/>
          </a:bodyPr>
          <a:lstStyle/>
          <a:p>
            <a:r>
              <a:rPr lang="en-US" sz="2200" dirty="0" smtClean="0">
                <a:cs typeface="Arial" panose="020B0604020202020204" pitchFamily="34" charset="0"/>
              </a:rPr>
              <a:t>The correlation coefficient is the term used to refer to the resulting correlation measurement. It will always maintain a value between one and negative one.</a:t>
            </a:r>
            <a:br>
              <a:rPr lang="en-US" sz="2200" dirty="0" smtClean="0">
                <a:cs typeface="Arial" panose="020B0604020202020204" pitchFamily="34" charset="0"/>
              </a:rPr>
            </a:br>
            <a:r>
              <a:rPr lang="en-US" sz="2200" dirty="0" smtClean="0">
                <a:cs typeface="Arial" panose="020B0604020202020204" pitchFamily="34" charset="0"/>
              </a:rPr>
              <a:t/>
            </a:r>
            <a:br>
              <a:rPr lang="en-US" sz="2200" dirty="0" smtClean="0">
                <a:cs typeface="Arial" panose="020B0604020202020204" pitchFamily="34" charset="0"/>
              </a:rPr>
            </a:br>
            <a:r>
              <a:rPr lang="en-US" sz="2200" dirty="0" smtClean="0">
                <a:cs typeface="Arial" panose="020B0604020202020204" pitchFamily="34" charset="0"/>
              </a:rPr>
              <a:t>When the correlation coefficient is +1, the variables under examination have a perfect positive correlation. In other words, when one moves, so does the other in the same direction, proportionally.</a:t>
            </a:r>
            <a:br>
              <a:rPr lang="en-US" sz="2200" dirty="0" smtClean="0">
                <a:cs typeface="Arial" panose="020B0604020202020204" pitchFamily="34" charset="0"/>
              </a:rPr>
            </a:br>
            <a:r>
              <a:rPr lang="en-US" sz="2200" dirty="0" smtClean="0">
                <a:cs typeface="Arial" panose="020B0604020202020204" pitchFamily="34" charset="0"/>
              </a:rPr>
              <a:t/>
            </a:r>
            <a:br>
              <a:rPr lang="en-US" sz="2200" dirty="0" smtClean="0">
                <a:cs typeface="Arial" panose="020B0604020202020204" pitchFamily="34" charset="0"/>
              </a:rPr>
            </a:br>
            <a:r>
              <a:rPr lang="en-US" sz="2200" dirty="0" smtClean="0">
                <a:cs typeface="Arial" panose="020B0604020202020204" pitchFamily="34" charset="0"/>
              </a:rPr>
              <a:t>If the correlation coefficient is &lt;1, but still greater than zero, it indicates a less than perfect positive correlation. The closer the correlation coefficient gets to one, the stronger the correlation between the two variables.</a:t>
            </a:r>
            <a:br>
              <a:rPr lang="en-US" sz="2200" dirty="0" smtClean="0">
                <a:cs typeface="Arial" panose="020B0604020202020204" pitchFamily="34" charset="0"/>
              </a:rPr>
            </a:br>
            <a:r>
              <a:rPr lang="en-US" sz="2200" dirty="0" smtClean="0">
                <a:cs typeface="Arial" panose="020B0604020202020204" pitchFamily="34" charset="0"/>
              </a:rPr>
              <a:t/>
            </a:r>
            <a:br>
              <a:rPr lang="en-US" sz="2200" dirty="0" smtClean="0">
                <a:cs typeface="Arial" panose="020B0604020202020204" pitchFamily="34" charset="0"/>
              </a:rPr>
            </a:br>
            <a:r>
              <a:rPr lang="en-US" sz="2200" dirty="0" smtClean="0">
                <a:cs typeface="Arial" panose="020B0604020202020204" pitchFamily="34" charset="0"/>
              </a:rPr>
              <a:t>When the correlation coefficient is zero, it means that there is no identifiable relationship between the variables. If one variable moves, it’s impossible to make predictions about the movement of the other variable. </a:t>
            </a:r>
            <a:br>
              <a:rPr lang="en-US" sz="2200" dirty="0" smtClean="0">
                <a:cs typeface="Arial" panose="020B0604020202020204" pitchFamily="34" charset="0"/>
              </a:rPr>
            </a:br>
            <a:r>
              <a:rPr lang="en-US" sz="2200" dirty="0" smtClean="0">
                <a:cs typeface="Arial" panose="020B0604020202020204" pitchFamily="34" charset="0"/>
              </a:rPr>
              <a:t/>
            </a:r>
            <a:br>
              <a:rPr lang="en-US" sz="2200" dirty="0" smtClean="0">
                <a:cs typeface="Arial" panose="020B0604020202020204" pitchFamily="34" charset="0"/>
              </a:rPr>
            </a:br>
            <a:r>
              <a:rPr lang="en-US" sz="2200" dirty="0" smtClean="0">
                <a:cs typeface="Arial" panose="020B0604020202020204" pitchFamily="34" charset="0"/>
              </a:rPr>
              <a:t>If the correlation coefficient is -1, this means that the variables are perfectly negatively or inversely correlated. If one variable increases, the other will decrease at the same proportion. The variables will move in opposite directions from each other. </a:t>
            </a:r>
            <a:br>
              <a:rPr lang="en-US" sz="2200" dirty="0" smtClean="0">
                <a:cs typeface="Arial" panose="020B0604020202020204" pitchFamily="34" charset="0"/>
              </a:rPr>
            </a:br>
            <a:r>
              <a:rPr lang="en-US" sz="2200" dirty="0" smtClean="0">
                <a:cs typeface="Arial" panose="020B0604020202020204" pitchFamily="34" charset="0"/>
              </a:rPr>
              <a:t/>
            </a:r>
            <a:br>
              <a:rPr lang="en-US" sz="2200" dirty="0" smtClean="0">
                <a:cs typeface="Arial" panose="020B0604020202020204" pitchFamily="34" charset="0"/>
              </a:rPr>
            </a:br>
            <a:r>
              <a:rPr lang="en-US" sz="2200" dirty="0" smtClean="0">
                <a:cs typeface="Arial" panose="020B0604020202020204" pitchFamily="34" charset="0"/>
              </a:rPr>
              <a:t>If the correlation coefficient is &gt;-1, it indicates that there is an imperfect negative correlation. As the correlation approaches negative one, the correlation grows.</a:t>
            </a:r>
            <a:r>
              <a:rPr lang="en-US" sz="2200" b="1" dirty="0" smtClean="0">
                <a:cs typeface="Arial" panose="020B0604020202020204" pitchFamily="34" charset="0"/>
              </a:rPr>
              <a:t/>
            </a:r>
            <a:br>
              <a:rPr lang="en-US" sz="2200" b="1" dirty="0" smtClean="0">
                <a:cs typeface="Arial" panose="020B0604020202020204" pitchFamily="34" charset="0"/>
              </a:rPr>
            </a:br>
            <a:endParaRPr lang="en-US" sz="2200" b="1" dirty="0">
              <a:cs typeface="Arial" panose="020B0604020202020204" pitchFamily="34" charset="0"/>
            </a:endParaRPr>
          </a:p>
        </p:txBody>
      </p:sp>
      <p:sp>
        <p:nvSpPr>
          <p:cNvPr id="3" name="Content Placeholder 2"/>
          <p:cNvSpPr>
            <a:spLocks noGrp="1"/>
          </p:cNvSpPr>
          <p:nvPr>
            <p:ph idx="1"/>
          </p:nvPr>
        </p:nvSpPr>
        <p:spPr>
          <a:xfrm flipV="1">
            <a:off x="3564225" y="6608405"/>
            <a:ext cx="7747715" cy="249595"/>
          </a:xfrm>
        </p:spPr>
        <p:txBody>
          <a:bodyPr>
            <a:normAutofit fontScale="47500" lnSpcReduction="20000"/>
          </a:bodyPr>
          <a:lstStyle/>
          <a:p>
            <a:endParaRPr lang="en-US" dirty="0"/>
          </a:p>
        </p:txBody>
      </p:sp>
      <p:pic>
        <p:nvPicPr>
          <p:cNvPr id="4" name="Picture 3"/>
          <p:cNvPicPr>
            <a:picLocks noChangeAspect="1"/>
          </p:cNvPicPr>
          <p:nvPr/>
        </p:nvPicPr>
        <p:blipFill>
          <a:blip r:embed="rId2"/>
          <a:stretch>
            <a:fillRect/>
          </a:stretch>
        </p:blipFill>
        <p:spPr>
          <a:xfrm>
            <a:off x="796341" y="30273"/>
            <a:ext cx="3379910" cy="447341"/>
          </a:xfrm>
          <a:prstGeom prst="rect">
            <a:avLst/>
          </a:prstGeom>
        </p:spPr>
      </p:pic>
    </p:spTree>
    <p:extLst>
      <p:ext uri="{BB962C8B-B14F-4D97-AF65-F5344CB8AC3E}">
        <p14:creationId xmlns:p14="http://schemas.microsoft.com/office/powerpoint/2010/main" val="2101071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Difference between Correlation and Correlation coefficient</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Correlation </a:t>
            </a:r>
            <a:r>
              <a:rPr lang="en-US" dirty="0"/>
              <a:t>is the process of studying the cause and effect relationship that exists between two variables.</a:t>
            </a:r>
            <a:r>
              <a:rPr lang="en-US" dirty="0" smtClean="0"/>
              <a:t/>
            </a:r>
            <a:br>
              <a:rPr lang="en-US" dirty="0" smtClean="0"/>
            </a:br>
            <a:endParaRPr lang="en-US" dirty="0" smtClean="0"/>
          </a:p>
          <a:p>
            <a:pPr marL="0" indent="0">
              <a:buNone/>
            </a:pPr>
            <a:r>
              <a:rPr lang="en-US" dirty="0" smtClean="0"/>
              <a:t>Correlation </a:t>
            </a:r>
            <a:r>
              <a:rPr lang="en-US" dirty="0"/>
              <a:t>coefficient is the measure of the correlation that exists between two variables.</a:t>
            </a:r>
          </a:p>
        </p:txBody>
      </p:sp>
    </p:spTree>
    <p:extLst>
      <p:ext uri="{BB962C8B-B14F-4D97-AF65-F5344CB8AC3E}">
        <p14:creationId xmlns:p14="http://schemas.microsoft.com/office/powerpoint/2010/main" val="294286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Correlation coefficient</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9" y="1828801"/>
            <a:ext cx="8467725" cy="233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5187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0" y="115910"/>
            <a:ext cx="10515600" cy="415680"/>
          </a:xfrm>
        </p:spPr>
        <p:txBody>
          <a:bodyPr>
            <a:normAutofit fontScale="90000"/>
          </a:bodyPr>
          <a:lstStyle/>
          <a:p>
            <a:r>
              <a:rPr lang="en-US" sz="2500" dirty="0" smtClean="0">
                <a:latin typeface="Arial" panose="020B0604020202020204" pitchFamily="34" charset="0"/>
                <a:cs typeface="Arial" panose="020B0604020202020204" pitchFamily="34" charset="0"/>
              </a:rPr>
              <a:t>We wish to find the coefficient of correlation for</a:t>
            </a:r>
            <a:endParaRPr lang="en-US" sz="2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922852" y="2592187"/>
            <a:ext cx="6412555" cy="897988"/>
          </a:xfrm>
          <a:prstGeom prst="rect">
            <a:avLst/>
          </a:prstGeom>
        </p:spPr>
      </p:pic>
      <p:pic>
        <p:nvPicPr>
          <p:cNvPr id="6" name="Picture 5"/>
          <p:cNvPicPr>
            <a:picLocks noChangeAspect="1"/>
          </p:cNvPicPr>
          <p:nvPr/>
        </p:nvPicPr>
        <p:blipFill>
          <a:blip r:embed="rId3"/>
          <a:stretch>
            <a:fillRect/>
          </a:stretch>
        </p:blipFill>
        <p:spPr>
          <a:xfrm>
            <a:off x="838200" y="510303"/>
            <a:ext cx="3947241" cy="2058966"/>
          </a:xfrm>
          <a:prstGeom prst="rect">
            <a:avLst/>
          </a:prstGeom>
        </p:spPr>
      </p:pic>
      <p:pic>
        <p:nvPicPr>
          <p:cNvPr id="7" name="Picture 6"/>
          <p:cNvPicPr>
            <a:picLocks noChangeAspect="1"/>
          </p:cNvPicPr>
          <p:nvPr/>
        </p:nvPicPr>
        <p:blipFill>
          <a:blip r:embed="rId4"/>
          <a:stretch>
            <a:fillRect/>
          </a:stretch>
        </p:blipFill>
        <p:spPr>
          <a:xfrm>
            <a:off x="922852" y="3348352"/>
            <a:ext cx="6251826" cy="908385"/>
          </a:xfrm>
          <a:prstGeom prst="rect">
            <a:avLst/>
          </a:prstGeom>
        </p:spPr>
      </p:pic>
      <p:pic>
        <p:nvPicPr>
          <p:cNvPr id="8" name="Picture 7"/>
          <p:cNvPicPr>
            <a:picLocks noChangeAspect="1"/>
          </p:cNvPicPr>
          <p:nvPr/>
        </p:nvPicPr>
        <p:blipFill>
          <a:blip r:embed="rId5"/>
          <a:stretch>
            <a:fillRect/>
          </a:stretch>
        </p:blipFill>
        <p:spPr>
          <a:xfrm>
            <a:off x="922852" y="4246340"/>
            <a:ext cx="5825678" cy="700755"/>
          </a:xfrm>
          <a:prstGeom prst="rect">
            <a:avLst/>
          </a:prstGeom>
        </p:spPr>
      </p:pic>
      <p:pic>
        <p:nvPicPr>
          <p:cNvPr id="9" name="Picture 8"/>
          <p:cNvPicPr>
            <a:picLocks noChangeAspect="1"/>
          </p:cNvPicPr>
          <p:nvPr/>
        </p:nvPicPr>
        <p:blipFill>
          <a:blip r:embed="rId6"/>
          <a:stretch>
            <a:fillRect/>
          </a:stretch>
        </p:blipFill>
        <p:spPr>
          <a:xfrm>
            <a:off x="838200" y="5012901"/>
            <a:ext cx="5601237" cy="1053047"/>
          </a:xfrm>
          <a:prstGeom prst="rect">
            <a:avLst/>
          </a:prstGeom>
        </p:spPr>
      </p:pic>
      <p:pic>
        <p:nvPicPr>
          <p:cNvPr id="10" name="Picture 9"/>
          <p:cNvPicPr>
            <a:picLocks noChangeAspect="1"/>
          </p:cNvPicPr>
          <p:nvPr/>
        </p:nvPicPr>
        <p:blipFill>
          <a:blip r:embed="rId7"/>
          <a:stretch>
            <a:fillRect/>
          </a:stretch>
        </p:blipFill>
        <p:spPr>
          <a:xfrm>
            <a:off x="5678040" y="756891"/>
            <a:ext cx="5559850" cy="1144938"/>
          </a:xfrm>
          <a:prstGeom prst="rect">
            <a:avLst/>
          </a:prstGeom>
        </p:spPr>
      </p:pic>
    </p:spTree>
    <p:extLst>
      <p:ext uri="{BB962C8B-B14F-4D97-AF65-F5344CB8AC3E}">
        <p14:creationId xmlns:p14="http://schemas.microsoft.com/office/powerpoint/2010/main" val="3305581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365125"/>
            <a:ext cx="3772437" cy="922762"/>
          </a:xfrm>
          <a:prstGeom prst="rect">
            <a:avLst/>
          </a:prstGeom>
        </p:spPr>
      </p:pic>
      <p:pic>
        <p:nvPicPr>
          <p:cNvPr id="5" name="Picture 4"/>
          <p:cNvPicPr>
            <a:picLocks noChangeAspect="1"/>
          </p:cNvPicPr>
          <p:nvPr/>
        </p:nvPicPr>
        <p:blipFill>
          <a:blip r:embed="rId3"/>
          <a:stretch>
            <a:fillRect/>
          </a:stretch>
        </p:blipFill>
        <p:spPr>
          <a:xfrm>
            <a:off x="4870831" y="540755"/>
            <a:ext cx="6377134" cy="399403"/>
          </a:xfrm>
          <a:prstGeom prst="rect">
            <a:avLst/>
          </a:prstGeom>
        </p:spPr>
      </p:pic>
      <p:pic>
        <p:nvPicPr>
          <p:cNvPr id="6" name="Picture 5"/>
          <p:cNvPicPr>
            <a:picLocks noChangeAspect="1"/>
          </p:cNvPicPr>
          <p:nvPr/>
        </p:nvPicPr>
        <p:blipFill>
          <a:blip r:embed="rId4"/>
          <a:stretch>
            <a:fillRect/>
          </a:stretch>
        </p:blipFill>
        <p:spPr>
          <a:xfrm>
            <a:off x="843498" y="1463675"/>
            <a:ext cx="9429949" cy="906038"/>
          </a:xfrm>
          <a:prstGeom prst="rect">
            <a:avLst/>
          </a:prstGeom>
        </p:spPr>
      </p:pic>
      <p:pic>
        <p:nvPicPr>
          <p:cNvPr id="7" name="Picture 6"/>
          <p:cNvPicPr>
            <a:picLocks noChangeAspect="1"/>
          </p:cNvPicPr>
          <p:nvPr/>
        </p:nvPicPr>
        <p:blipFill>
          <a:blip r:embed="rId5"/>
          <a:stretch>
            <a:fillRect/>
          </a:stretch>
        </p:blipFill>
        <p:spPr>
          <a:xfrm>
            <a:off x="838200" y="2357426"/>
            <a:ext cx="6800826" cy="978201"/>
          </a:xfrm>
          <a:prstGeom prst="rect">
            <a:avLst/>
          </a:prstGeom>
        </p:spPr>
      </p:pic>
      <p:pic>
        <p:nvPicPr>
          <p:cNvPr id="8" name="Picture 7"/>
          <p:cNvPicPr>
            <a:picLocks noChangeAspect="1"/>
          </p:cNvPicPr>
          <p:nvPr/>
        </p:nvPicPr>
        <p:blipFill>
          <a:blip r:embed="rId6"/>
          <a:stretch>
            <a:fillRect/>
          </a:stretch>
        </p:blipFill>
        <p:spPr>
          <a:xfrm>
            <a:off x="1270381" y="3584719"/>
            <a:ext cx="4313648" cy="935765"/>
          </a:xfrm>
          <a:prstGeom prst="rect">
            <a:avLst/>
          </a:prstGeom>
        </p:spPr>
      </p:pic>
    </p:spTree>
    <p:extLst>
      <p:ext uri="{BB962C8B-B14F-4D97-AF65-F5344CB8AC3E}">
        <p14:creationId xmlns:p14="http://schemas.microsoft.com/office/powerpoint/2010/main" val="1615608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209</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    In statistics, variance refers to the spread of a data set. It’s a measurement used to identify how far each number in the data set is from the mean.  A variance value of zero represents that all of the values within a data set are identical (same).</vt:lpstr>
      <vt:lpstr>Covariance provides insight into how two variables are related to one another.  More precisely, covariance refers to the measure of how two random variables in a data set will change together. </vt:lpstr>
      <vt:lpstr>Correlation shows us both, the direction and magnitude of how two quantities vary with each other.   Correlation also informs about the degree to which the variables tend to move together</vt:lpstr>
      <vt:lpstr>The correlation coefficient is the term used to refer to the resulting correlation measurement. It will always maintain a value between one and negative one.  When the correlation coefficient is +1, the variables under examination have a perfect positive correlation. In other words, when one moves, so does the other in the same direction, proportionally.  If the correlation coefficient is &lt;1, but still greater than zero, it indicates a less than perfect positive correlation. The closer the correlation coefficient gets to one, the stronger the correlation between the two variables.  When the correlation coefficient is zero, it means that there is no identifiable relationship between the variables. If one variable moves, it’s impossible to make predictions about the movement of the other variable.   If the correlation coefficient is -1, this means that the variables are perfectly negatively or inversely correlated. If one variable increases, the other will decrease at the same proportion. The variables will move in opposite directions from each other.   If the correlation coefficient is &gt;-1, it indicates that there is an imperfect negative correlation. As the correlation approaches negative one, the correlation grows. </vt:lpstr>
      <vt:lpstr>Difference between Correlation and Correlation coefficient</vt:lpstr>
      <vt:lpstr>Correlation coefficient</vt:lpstr>
      <vt:lpstr>We wish to find the coefficient of correlation for</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 Masood</dc:creator>
  <cp:lastModifiedBy>Asma Masood</cp:lastModifiedBy>
  <cp:revision>9</cp:revision>
  <dcterms:created xsi:type="dcterms:W3CDTF">2020-03-27T19:39:59Z</dcterms:created>
  <dcterms:modified xsi:type="dcterms:W3CDTF">2020-03-27T21:46:08Z</dcterms:modified>
</cp:coreProperties>
</file>