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60" r:id="rId4"/>
    <p:sldId id="261" r:id="rId5"/>
    <p:sldId id="273" r:id="rId6"/>
    <p:sldId id="274" r:id="rId7"/>
    <p:sldId id="275" r:id="rId8"/>
    <p:sldId id="276" r:id="rId9"/>
    <p:sldId id="277" r:id="rId10"/>
    <p:sldId id="278" r:id="rId11"/>
    <p:sldId id="257" r:id="rId12"/>
    <p:sldId id="262" r:id="rId13"/>
    <p:sldId id="263" r:id="rId14"/>
    <p:sldId id="258" r:id="rId15"/>
    <p:sldId id="264" r:id="rId16"/>
    <p:sldId id="265" r:id="rId17"/>
    <p:sldId id="259" r:id="rId18"/>
    <p:sldId id="266" r:id="rId19"/>
    <p:sldId id="267" r:id="rId20"/>
    <p:sldId id="268" r:id="rId21"/>
    <p:sldId id="269" r:id="rId22"/>
    <p:sldId id="270" r:id="rId23"/>
    <p:sldId id="271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07CDA-08C2-49F5-8B5C-F66DFFE71514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03FB0-BACB-4E42-838D-AD724F5EA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8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07CDA-08C2-49F5-8B5C-F66DFFE71514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03FB0-BACB-4E42-838D-AD724F5EA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574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07CDA-08C2-49F5-8B5C-F66DFFE71514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03FB0-BACB-4E42-838D-AD724F5EA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502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07CDA-08C2-49F5-8B5C-F66DFFE71514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03FB0-BACB-4E42-838D-AD724F5EA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942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07CDA-08C2-49F5-8B5C-F66DFFE71514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03FB0-BACB-4E42-838D-AD724F5EA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365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07CDA-08C2-49F5-8B5C-F66DFFE71514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03FB0-BACB-4E42-838D-AD724F5EA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587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07CDA-08C2-49F5-8B5C-F66DFFE71514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03FB0-BACB-4E42-838D-AD724F5EA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303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07CDA-08C2-49F5-8B5C-F66DFFE71514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03FB0-BACB-4E42-838D-AD724F5EA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638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07CDA-08C2-49F5-8B5C-F66DFFE71514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03FB0-BACB-4E42-838D-AD724F5EA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341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07CDA-08C2-49F5-8B5C-F66DFFE71514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03FB0-BACB-4E42-838D-AD724F5EA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335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07CDA-08C2-49F5-8B5C-F66DFFE71514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03FB0-BACB-4E42-838D-AD724F5EA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098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907CDA-08C2-49F5-8B5C-F66DFFE71514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B03FB0-BACB-4E42-838D-AD724F5EA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630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46364"/>
            <a:ext cx="70866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b="33527"/>
          <a:stretch/>
        </p:blipFill>
        <p:spPr>
          <a:xfrm>
            <a:off x="371475" y="1698914"/>
            <a:ext cx="8401050" cy="3025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092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362200"/>
            <a:ext cx="6705600" cy="685800"/>
          </a:xfrm>
          <a:prstGeom prst="rect">
            <a:avLst/>
          </a:prstGeom>
        </p:spPr>
      </p:pic>
      <p:pic>
        <p:nvPicPr>
          <p:cNvPr id="5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95400" y="274638"/>
            <a:ext cx="5943600" cy="17827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3048000"/>
            <a:ext cx="716280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270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408" y="1600200"/>
            <a:ext cx="8753475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7012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8600"/>
            <a:ext cx="8229600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200400"/>
            <a:ext cx="8229600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152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533400"/>
            <a:ext cx="83058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9455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MARGINAL DISTRIBUTION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" y="2133600"/>
            <a:ext cx="8743950" cy="3590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906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98" y="215900"/>
            <a:ext cx="8077199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98" y="1072243"/>
            <a:ext cx="8077199" cy="27377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810000"/>
            <a:ext cx="487680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47404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72468"/>
            <a:ext cx="6553200" cy="365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638176"/>
            <a:ext cx="6781800" cy="962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00200"/>
            <a:ext cx="7543800" cy="3124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8386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DISTRIBUTION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76401"/>
            <a:ext cx="822960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95824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2400"/>
            <a:ext cx="8305800" cy="14096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02012"/>
            <a:ext cx="7141029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286" y="1975960"/>
            <a:ext cx="5373914" cy="386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399392"/>
            <a:ext cx="8305800" cy="1639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099832"/>
            <a:ext cx="7543800" cy="929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71806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57200"/>
            <a:ext cx="8077199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7892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3" y="1600200"/>
            <a:ext cx="8753475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0490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152400"/>
            <a:ext cx="822960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048000"/>
            <a:ext cx="7924800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8699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04800"/>
            <a:ext cx="7391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819049"/>
            <a:ext cx="8001000" cy="1914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47993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04800"/>
            <a:ext cx="7848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57363"/>
            <a:ext cx="8305800" cy="4414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30234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571" y="1219200"/>
            <a:ext cx="716280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3418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46742"/>
            <a:ext cx="8229600" cy="18868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18141"/>
            <a:ext cx="8077200" cy="4488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667000"/>
            <a:ext cx="495300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847770"/>
            <a:ext cx="8229600" cy="1705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8066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04800"/>
            <a:ext cx="396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700" y="1524000"/>
            <a:ext cx="5715000" cy="540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286000"/>
            <a:ext cx="822960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1178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81000"/>
            <a:ext cx="77724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226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304800" y="305709"/>
                <a:ext cx="8610600" cy="479195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</a:pPr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As we can see that this is discrete random variable so using the property</a:t>
                </a:r>
              </a:p>
              <a:p>
                <a:pPr algn="ctr">
                  <a:lnSpc>
                    <a:spcPct val="107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sub>
                            <m:sup/>
                            <m:e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nary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e>
                      </m:nary>
                    </m:oMath>
                  </m:oMathPara>
                </a14:m>
                <a:endPara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</a:pPr>
                <a:r>
                  <a:rPr lang="en-US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to find the value of </a:t>
                </a:r>
                <a14:m>
                  <m:oMath xmlns:m="http://schemas.openxmlformats.org/officeDocument/2006/math"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𝑐</m:t>
                    </m:r>
                  </m:oMath>
                </a14:m>
                <a:r>
                  <a:rPr lang="en-US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p>
                            <m:e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𝑐𝑥𝑦</m:t>
                              </m:r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</a:pPr>
                <a:r>
                  <a:rPr lang="en-US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So,</a:t>
                </a:r>
                <a:endPara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</a:pPr>
                <a:r>
                  <a:rPr lang="en-US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</a:pPr>
                <a14:m>
                  <m:oMath xmlns:m="http://schemas.openxmlformats.org/officeDocument/2006/math"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(1,1)+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(1,2)+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(1,3)+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(2,1)+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(2,2)+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(2,3)+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(3,1)+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(3,2)+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(3,3)=1</m:t>
                    </m:r>
                  </m:oMath>
                </a14:m>
                <a:r>
                  <a:rPr lang="en-US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</a:pPr>
                <a14:m>
                  <m:oMath xmlns:m="http://schemas.openxmlformats.org/officeDocument/2006/math"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𝑐</m:t>
                    </m:r>
                    <m:d>
                      <m:d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e>
                    </m:d>
                    <m:d>
                      <m:d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𝑐</m:t>
                    </m:r>
                    <m:d>
                      <m:d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e>
                    </m:d>
                    <m:d>
                      <m:d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𝑐</m:t>
                    </m:r>
                    <m:d>
                      <m:d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e>
                    </m:d>
                    <m:d>
                      <m:d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e>
                    </m:d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𝑐</m:t>
                    </m:r>
                    <m:d>
                      <m:d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</m:d>
                    <m:d>
                      <m:d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𝑐</m:t>
                    </m:r>
                    <m:d>
                      <m:d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</m:d>
                    <m:d>
                      <m:d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𝑐</m:t>
                    </m:r>
                    <m:d>
                      <m:d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</m:d>
                    <m:d>
                      <m:d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e>
                    </m:d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(3)(1)+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(3)(2)+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(3)(3)=1</m:t>
                    </m:r>
                  </m:oMath>
                </a14:m>
                <a:r>
                  <a:rPr lang="en-US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</a:pPr>
                <a14:m>
                  <m:oMath xmlns:m="http://schemas.openxmlformats.org/officeDocument/2006/math"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+2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+3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+2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+4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+6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+3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+6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+9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r>
                  <a:rPr lang="en-US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</a:pPr>
                <a14:m>
                  <m:oMath xmlns:m="http://schemas.openxmlformats.org/officeDocument/2006/math"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36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r>
                  <a:rPr lang="en-US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</a:pPr>
                <a14:m>
                  <m:oMath xmlns:m="http://schemas.openxmlformats.org/officeDocument/2006/math"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36</m:t>
                        </m:r>
                      </m:den>
                    </m:f>
                  </m:oMath>
                </a14:m>
                <a:endPara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305709"/>
                <a:ext cx="8610600" cy="4791953"/>
              </a:xfrm>
              <a:prstGeom prst="rect">
                <a:avLst/>
              </a:prstGeom>
              <a:blipFill rotWithShape="0">
                <a:blip r:embed="rId2"/>
                <a:stretch>
                  <a:fillRect l="-566" t="-5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2553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2228588"/>
            <a:ext cx="2743200" cy="150521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81000"/>
            <a:ext cx="822960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052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274638"/>
                <a:ext cx="8229600" cy="5851525"/>
              </a:xfrm>
            </p:spPr>
            <p:txBody>
              <a:bodyPr/>
              <a:lstStyle/>
              <a:p>
                <a:r>
                  <a:rPr lang="en-US" dirty="0"/>
                  <a:t>To find </a:t>
                </a:r>
                <a14:m>
                  <m:oMath xmlns:m="http://schemas.openxmlformats.org/officeDocument/2006/math">
                    <m:r>
                      <a:rPr lang="en-US" i="1"/>
                      <m:t>𝑃</m:t>
                    </m:r>
                    <m:r>
                      <a:rPr lang="en-US" i="1"/>
                      <m:t>(</m:t>
                    </m:r>
                    <m:r>
                      <a:rPr lang="en-US" i="1"/>
                      <m:t>𝑋</m:t>
                    </m:r>
                    <m:r>
                      <a:rPr lang="en-US" i="1"/>
                      <m:t>≤2, </m:t>
                    </m:r>
                    <m:r>
                      <a:rPr lang="en-US" i="1"/>
                      <m:t>𝑌</m:t>
                    </m:r>
                    <m:r>
                      <a:rPr lang="en-US" i="1"/>
                      <m:t>=1)</m:t>
                    </m:r>
                  </m:oMath>
                </a14:m>
                <a:r>
                  <a:rPr lang="en-US" dirty="0"/>
                  <a:t> we take all the values of X less than 2 but </a:t>
                </a:r>
                <a:r>
                  <a:rPr lang="en-US" dirty="0" smtClean="0"/>
                  <a:t>y </a:t>
                </a:r>
                <a:r>
                  <a:rPr lang="en-US" dirty="0"/>
                  <a:t>will always be 1 so,</a:t>
                </a:r>
              </a:p>
              <a:p>
                <a14:m>
                  <m:oMath xmlns:m="http://schemas.openxmlformats.org/officeDocument/2006/math">
                    <m:r>
                      <a:rPr lang="en-US" i="1"/>
                      <m:t>𝑃</m:t>
                    </m:r>
                    <m:r>
                      <a:rPr lang="en-US" i="1"/>
                      <m:t>(</m:t>
                    </m:r>
                    <m:r>
                      <a:rPr lang="en-US" i="1"/>
                      <m:t>𝑋</m:t>
                    </m:r>
                    <m:r>
                      <a:rPr lang="en-US" i="1"/>
                      <m:t>≤2, </m:t>
                    </m:r>
                    <m:r>
                      <a:rPr lang="en-US" i="1"/>
                      <m:t>𝑌</m:t>
                    </m:r>
                    <m:r>
                      <a:rPr lang="en-US" i="1"/>
                      <m:t>=1)</m:t>
                    </m:r>
                  </m:oMath>
                </a14:m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a:rPr lang="en-US" i="1"/>
                      <m:t>= </m:t>
                    </m:r>
                    <m:r>
                      <a:rPr lang="en-US" i="1"/>
                      <m:t>𝑓</m:t>
                    </m:r>
                    <m:r>
                      <a:rPr lang="en-US" i="1"/>
                      <m:t>(0,1)+</m:t>
                    </m:r>
                    <m:r>
                      <a:rPr lang="en-US" i="1"/>
                      <m:t>𝑓</m:t>
                    </m:r>
                    <m:r>
                      <a:rPr lang="en-US" i="1"/>
                      <m:t>(1,1)+</m:t>
                    </m:r>
                    <m:r>
                      <a:rPr lang="en-US" i="1"/>
                      <m:t>𝑓</m:t>
                    </m:r>
                    <m:r>
                      <a:rPr lang="en-US" i="1"/>
                      <m:t>(2,1)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/>
                      <m:t>𝑃</m:t>
                    </m:r>
                    <m:d>
                      <m:dPr>
                        <m:ctrlPr>
                          <a:rPr lang="en-US" i="1"/>
                        </m:ctrlPr>
                      </m:dPr>
                      <m:e>
                        <m:r>
                          <a:rPr lang="en-US" i="1"/>
                          <m:t>𝑋</m:t>
                        </m:r>
                        <m:r>
                          <a:rPr lang="en-US" i="1"/>
                          <m:t>≤2, </m:t>
                        </m:r>
                        <m:r>
                          <a:rPr lang="en-US" i="1"/>
                          <m:t>𝑌</m:t>
                        </m:r>
                        <m:r>
                          <a:rPr lang="en-US" i="1"/>
                          <m:t>=1</m:t>
                        </m:r>
                      </m:e>
                    </m:d>
                    <m:r>
                      <a:rPr lang="en-US" i="1"/>
                      <m:t>= </m:t>
                    </m:r>
                    <m:f>
                      <m:fPr>
                        <m:ctrlPr>
                          <a:rPr lang="en-US" i="1"/>
                        </m:ctrlPr>
                      </m:fPr>
                      <m:num>
                        <m:r>
                          <a:rPr lang="en-US" i="1"/>
                          <m:t>0+1</m:t>
                        </m:r>
                      </m:num>
                      <m:den>
                        <m:r>
                          <a:rPr lang="en-US" i="1"/>
                          <m:t>30</m:t>
                        </m:r>
                      </m:den>
                    </m:f>
                    <m:r>
                      <a:rPr lang="en-US" i="1"/>
                      <m:t>+  </m:t>
                    </m:r>
                    <m:f>
                      <m:fPr>
                        <m:ctrlPr>
                          <a:rPr lang="en-US" i="1"/>
                        </m:ctrlPr>
                      </m:fPr>
                      <m:num>
                        <m:r>
                          <a:rPr lang="en-US" i="1"/>
                          <m:t>1+1</m:t>
                        </m:r>
                      </m:num>
                      <m:den>
                        <m:r>
                          <a:rPr lang="en-US" i="1"/>
                          <m:t>30</m:t>
                        </m:r>
                      </m:den>
                    </m:f>
                    <m:r>
                      <a:rPr lang="en-US" i="1"/>
                      <m:t>+ </m:t>
                    </m:r>
                    <m:f>
                      <m:fPr>
                        <m:ctrlPr>
                          <a:rPr lang="en-US" i="1"/>
                        </m:ctrlPr>
                      </m:fPr>
                      <m:num>
                        <m:r>
                          <a:rPr lang="en-US" i="1"/>
                          <m:t>2+1</m:t>
                        </m:r>
                      </m:num>
                      <m:den>
                        <m:r>
                          <a:rPr lang="en-US" i="1"/>
                          <m:t>30</m:t>
                        </m:r>
                      </m:den>
                    </m:f>
                  </m:oMath>
                </a14:m>
                <a:r>
                  <a:rPr lang="en-US" dirty="0"/>
                  <a:t>  </a:t>
                </a:r>
              </a:p>
              <a:p>
                <a14:m>
                  <m:oMath xmlns:m="http://schemas.openxmlformats.org/officeDocument/2006/math">
                    <m:r>
                      <a:rPr lang="en-US" i="1"/>
                      <m:t>𝑃</m:t>
                    </m:r>
                    <m:d>
                      <m:dPr>
                        <m:ctrlPr>
                          <a:rPr lang="en-US" i="1"/>
                        </m:ctrlPr>
                      </m:dPr>
                      <m:e>
                        <m:r>
                          <a:rPr lang="en-US" i="1"/>
                          <m:t>𝑋</m:t>
                        </m:r>
                        <m:r>
                          <a:rPr lang="en-US" i="1"/>
                          <m:t>≤2, </m:t>
                        </m:r>
                        <m:r>
                          <a:rPr lang="en-US" i="1"/>
                          <m:t>𝑌</m:t>
                        </m:r>
                        <m:r>
                          <a:rPr lang="en-US" i="1"/>
                          <m:t>=1</m:t>
                        </m:r>
                      </m:e>
                    </m:d>
                    <m:r>
                      <a:rPr lang="en-US" i="1"/>
                      <m:t>= </m:t>
                    </m:r>
                    <m:f>
                      <m:fPr>
                        <m:ctrlPr>
                          <a:rPr lang="en-US" i="1"/>
                        </m:ctrlPr>
                      </m:fPr>
                      <m:num>
                        <m:r>
                          <a:rPr lang="en-US" i="1"/>
                          <m:t>1</m:t>
                        </m:r>
                      </m:num>
                      <m:den>
                        <m:r>
                          <a:rPr lang="en-US" i="1"/>
                          <m:t>30</m:t>
                        </m:r>
                      </m:den>
                    </m:f>
                    <m:r>
                      <a:rPr lang="en-US" i="1"/>
                      <m:t>+</m:t>
                    </m:r>
                    <m:f>
                      <m:fPr>
                        <m:ctrlPr>
                          <a:rPr lang="en-US" i="1"/>
                        </m:ctrlPr>
                      </m:fPr>
                      <m:num>
                        <m:r>
                          <a:rPr lang="en-US" i="1"/>
                          <m:t>2</m:t>
                        </m:r>
                      </m:num>
                      <m:den>
                        <m:r>
                          <a:rPr lang="en-US" i="1"/>
                          <m:t>30</m:t>
                        </m:r>
                      </m:den>
                    </m:f>
                    <m:r>
                      <a:rPr lang="en-US" i="1"/>
                      <m:t>+ </m:t>
                    </m:r>
                    <m:f>
                      <m:fPr>
                        <m:ctrlPr>
                          <a:rPr lang="en-US" i="1"/>
                        </m:ctrlPr>
                      </m:fPr>
                      <m:num>
                        <m:r>
                          <a:rPr lang="en-US" i="1"/>
                          <m:t>3</m:t>
                        </m:r>
                      </m:num>
                      <m:den>
                        <m:r>
                          <a:rPr lang="en-US" i="1"/>
                          <m:t>30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i="1"/>
                      <m:t>𝑃</m:t>
                    </m:r>
                    <m:d>
                      <m:dPr>
                        <m:ctrlPr>
                          <a:rPr lang="en-US" i="1"/>
                        </m:ctrlPr>
                      </m:dPr>
                      <m:e>
                        <m:r>
                          <a:rPr lang="en-US" i="1"/>
                          <m:t>𝑋</m:t>
                        </m:r>
                        <m:r>
                          <a:rPr lang="en-US" i="1"/>
                          <m:t>≤2, </m:t>
                        </m:r>
                        <m:r>
                          <a:rPr lang="en-US" i="1"/>
                          <m:t>𝑌</m:t>
                        </m:r>
                        <m:r>
                          <a:rPr lang="en-US" i="1"/>
                          <m:t>=1</m:t>
                        </m:r>
                      </m:e>
                    </m:d>
                    <m:r>
                      <a:rPr lang="en-US" i="1"/>
                      <m:t>= </m:t>
                    </m:r>
                    <m:f>
                      <m:fPr>
                        <m:ctrlPr>
                          <a:rPr lang="en-US" i="1"/>
                        </m:ctrlPr>
                      </m:fPr>
                      <m:num>
                        <m:r>
                          <a:rPr lang="en-US" i="1"/>
                          <m:t>6</m:t>
                        </m:r>
                      </m:num>
                      <m:den>
                        <m:r>
                          <a:rPr lang="en-US" i="1"/>
                          <m:t>30</m:t>
                        </m:r>
                      </m:den>
                    </m:f>
                    <m:r>
                      <a:rPr lang="en-US" i="1"/>
                      <m:t>= </m:t>
                    </m:r>
                    <m:f>
                      <m:fPr>
                        <m:ctrlPr>
                          <a:rPr lang="en-US" i="1"/>
                        </m:ctrlPr>
                      </m:fPr>
                      <m:num>
                        <m:r>
                          <a:rPr lang="en-US" i="1"/>
                          <m:t>1</m:t>
                        </m:r>
                      </m:num>
                      <m:den>
                        <m:r>
                          <a:rPr lang="en-US" i="1"/>
                          <m:t>5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74638"/>
                <a:ext cx="8229600" cy="5851525"/>
              </a:xfrm>
              <a:blipFill rotWithShape="0">
                <a:blip r:embed="rId2"/>
                <a:stretch>
                  <a:fillRect l="-1704" t="-1250" r="-1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7262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Another way to find is to construct the Joint Probability Distribution Function.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0200" y="1524000"/>
            <a:ext cx="5334000" cy="1676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3429000"/>
            <a:ext cx="77724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594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85</Words>
  <Application>Microsoft Office PowerPoint</Application>
  <PresentationFormat>On-screen Show (4:3)</PresentationFormat>
  <Paragraphs>19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Another way to find is to construct the Joint Probability Distribution Function.</vt:lpstr>
      <vt:lpstr>PowerPoint Presentation</vt:lpstr>
      <vt:lpstr>PowerPoint Presentation</vt:lpstr>
      <vt:lpstr>PowerPoint Presentation</vt:lpstr>
      <vt:lpstr>PowerPoint Presentation</vt:lpstr>
      <vt:lpstr>MARGINAL DISTRIBUTION</vt:lpstr>
      <vt:lpstr>PowerPoint Presentation</vt:lpstr>
      <vt:lpstr>PowerPoint Presentation</vt:lpstr>
      <vt:lpstr>CONDITIONAL DISTRIBUTION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Asma Masood</cp:lastModifiedBy>
  <cp:revision>18</cp:revision>
  <dcterms:created xsi:type="dcterms:W3CDTF">2020-03-06T19:56:03Z</dcterms:created>
  <dcterms:modified xsi:type="dcterms:W3CDTF">2020-03-16T21:21:24Z</dcterms:modified>
</cp:coreProperties>
</file>