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4" r:id="rId3"/>
    <p:sldId id="285" r:id="rId4"/>
    <p:sldId id="286" r:id="rId5"/>
    <p:sldId id="287" r:id="rId6"/>
    <p:sldId id="306" r:id="rId7"/>
    <p:sldId id="288" r:id="rId8"/>
    <p:sldId id="289" r:id="rId9"/>
    <p:sldId id="291" r:id="rId10"/>
    <p:sldId id="290" r:id="rId11"/>
    <p:sldId id="292" r:id="rId12"/>
    <p:sldId id="293" r:id="rId13"/>
    <p:sldId id="340" r:id="rId14"/>
    <p:sldId id="294" r:id="rId15"/>
    <p:sldId id="295" r:id="rId16"/>
    <p:sldId id="296" r:id="rId17"/>
    <p:sldId id="297" r:id="rId18"/>
    <p:sldId id="298" r:id="rId19"/>
    <p:sldId id="299" r:id="rId20"/>
    <p:sldId id="316" r:id="rId21"/>
    <p:sldId id="300" r:id="rId22"/>
    <p:sldId id="339" r:id="rId23"/>
    <p:sldId id="301" r:id="rId24"/>
    <p:sldId id="341" r:id="rId25"/>
    <p:sldId id="303" r:id="rId26"/>
    <p:sldId id="304" r:id="rId27"/>
    <p:sldId id="305" r:id="rId28"/>
    <p:sldId id="307" r:id="rId29"/>
    <p:sldId id="302" r:id="rId30"/>
    <p:sldId id="311" r:id="rId31"/>
    <p:sldId id="308" r:id="rId32"/>
    <p:sldId id="309" r:id="rId33"/>
    <p:sldId id="310" r:id="rId34"/>
    <p:sldId id="313" r:id="rId35"/>
    <p:sldId id="312" r:id="rId36"/>
    <p:sldId id="317" r:id="rId37"/>
    <p:sldId id="342" r:id="rId38"/>
    <p:sldId id="314" r:id="rId39"/>
    <p:sldId id="319" r:id="rId40"/>
    <p:sldId id="315" r:id="rId41"/>
    <p:sldId id="318" r:id="rId42"/>
    <p:sldId id="321" r:id="rId43"/>
    <p:sldId id="344" r:id="rId44"/>
    <p:sldId id="323" r:id="rId45"/>
    <p:sldId id="322" r:id="rId46"/>
    <p:sldId id="34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C737-4885-4F7C-8F37-BF1C1DD9DD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2B9D-43B2-4FC9-880A-028B7881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P(S&amp;B) </a:t>
            </a:r>
            <a:r>
              <a:rPr lang="en-US" baseline="0" dirty="0" smtClean="0"/>
              <a:t>= 0.3 	(b) P(S’&amp;B’) = 0.2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(a)</a:t>
            </a:r>
            <a:r>
              <a:rPr lang="en-US" baseline="0" dirty="0" smtClean="0"/>
              <a:t> P (A U B) = 0.27	(b) P (No defect ) = 1 – P(AUB) = 0.73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P(A&amp;B) = 0.98*0.92 = 0.9016		(14)</a:t>
            </a:r>
            <a:r>
              <a:rPr lang="en-US" baseline="0" dirty="0" smtClean="0"/>
              <a:t> P(A&amp;B) = 35/144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(15) ½	(16) (a) 0.32, (b) </a:t>
            </a:r>
            <a:r>
              <a:rPr lang="en-US" baseline="0" dirty="0" smtClean="0"/>
              <a:t>0.08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0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P(neither available = A’&amp;B”) = 1 – 0.96 = 0.004, (a) [0.04][0.04]=0.0016	(b)P(available when needed)=1 – P(A’&amp;B’) = 0.9984.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(18) </a:t>
            </a:r>
            <a:r>
              <a:rPr lang="en-US" dirty="0" smtClean="0"/>
              <a:t>1/19.</a:t>
            </a:r>
            <a:r>
              <a:rPr lang="en-US" baseline="0" dirty="0" smtClean="0"/>
              <a:t> 	</a:t>
            </a:r>
            <a:r>
              <a:rPr lang="en-US" b="1" baseline="0" dirty="0" smtClean="0"/>
              <a:t>(19). </a:t>
            </a:r>
            <a:r>
              <a:rPr lang="en-US" baseline="0" dirty="0" smtClean="0"/>
              <a:t>1/17 	(20). 5/14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(21) a. 0.10/0.15 = 2/3	(b) 2/5 	</a:t>
            </a:r>
            <a:r>
              <a:rPr lang="en-US" dirty="0" smtClean="0"/>
              <a:t>(22) P(B\A) = [2/36]/11/36</a:t>
            </a:r>
            <a:r>
              <a:rPr lang="en-US" baseline="0" dirty="0" smtClean="0"/>
              <a:t> = 2/11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P(A\B) = 30/49.	P(c\A’)=48/93</a:t>
            </a:r>
            <a:r>
              <a:rPr lang="en-US" baseline="0" dirty="0" smtClean="0"/>
              <a:t> 		total = 180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(a) </a:t>
            </a:r>
            <a:r>
              <a:rPr lang="en-US" dirty="0" smtClean="0"/>
              <a:t>91/323</a:t>
            </a:r>
            <a:r>
              <a:rPr lang="en-US" dirty="0" smtClean="0"/>
              <a:t>		</a:t>
            </a:r>
            <a:r>
              <a:rPr lang="en-US" b="1" dirty="0" smtClean="0"/>
              <a:t>(b) </a:t>
            </a:r>
            <a:r>
              <a:rPr lang="en-US" dirty="0" smtClean="0"/>
              <a:t>91/323</a:t>
            </a: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P(A) = 13/52	P(B) = 12/52	P(C)=4/52 	P(A∩B)=3/52	</a:t>
            </a:r>
            <a:r>
              <a:rPr lang="en-US" b="1" dirty="0" smtClean="0"/>
              <a:t>P(A∩C) = 1/52</a:t>
            </a:r>
            <a:r>
              <a:rPr lang="en-US" dirty="0" smtClean="0"/>
              <a:t>,</a:t>
            </a:r>
            <a:r>
              <a:rPr lang="en-US" baseline="0" dirty="0" smtClean="0"/>
              <a:t> P(B</a:t>
            </a:r>
            <a:r>
              <a:rPr lang="en-US" dirty="0" smtClean="0"/>
              <a:t>∩C) = 4/52,</a:t>
            </a:r>
            <a:r>
              <a:rPr lang="en-US" baseline="0" dirty="0" smtClean="0"/>
              <a:t>  P(A</a:t>
            </a:r>
            <a:r>
              <a:rPr lang="en-US" dirty="0" smtClean="0"/>
              <a:t>∩B∩C) = 1/52 </a:t>
            </a:r>
          </a:p>
          <a:p>
            <a:r>
              <a:rPr lang="en-US" dirty="0" smtClean="0"/>
              <a:t>P (A U B U C )</a:t>
            </a:r>
            <a:r>
              <a:rPr lang="en-US" baseline="0" dirty="0" smtClean="0"/>
              <a:t> = 22/52 = 0.423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2/36=0.056		(b)</a:t>
            </a:r>
            <a:r>
              <a:rPr lang="en-US" baseline="0" dirty="0" smtClean="0"/>
              <a:t> 6/36=0.167		(d)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P(A|B</a:t>
            </a:r>
            <a:r>
              <a:rPr lang="en-US" dirty="0" smtClean="0"/>
              <a:t>) = (6/36)*(36/18) = 1/3		P(A|C) = (6/36)*(21/36)	P(A|D)</a:t>
            </a:r>
            <a:r>
              <a:rPr lang="en-US" baseline="0" dirty="0" smtClean="0"/>
              <a:t> = 0 * (36/6) =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P(A∩B) = ¼ = {HH}	P(B)</a:t>
            </a:r>
            <a:r>
              <a:rPr lang="en-US" baseline="0" dirty="0" smtClean="0"/>
              <a:t> = ¾	P(A|B) = 1/3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baseline="0" dirty="0" smtClean="0"/>
              <a:t> Not independent, P(A) not equal to P(A|B)	(ii) if mutually exclusive then it should be P(A|B) = 0 but here P(A|B) = 1/2	(iii) P(A</a:t>
            </a:r>
            <a:r>
              <a:rPr lang="en-US" dirty="0" smtClean="0"/>
              <a:t>∩</a:t>
            </a:r>
            <a:r>
              <a:rPr lang="en-US" b="0" dirty="0" smtClean="0"/>
              <a:t>B)=P(A).P(B|A)</a:t>
            </a:r>
            <a:r>
              <a:rPr lang="en-US" b="0" baseline="0" dirty="0" smtClean="0"/>
              <a:t> = </a:t>
            </a:r>
            <a:r>
              <a:rPr lang="en-US" b="0" baseline="0" dirty="0" smtClean="0"/>
              <a:t>1/6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9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0.0245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9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P(B3|A) </a:t>
            </a:r>
            <a:r>
              <a:rPr lang="en-US" dirty="0" smtClean="0"/>
              <a:t>= </a:t>
            </a:r>
            <a:r>
              <a:rPr lang="en-US" b="1" baseline="0" dirty="0" smtClean="0"/>
              <a:t>10/49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0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P(D) = P(D∩M) + P(D∩F) = 0.10 + 0.15 = 0.25	P(M∩B) = 0.10		P(M|D) = </a:t>
            </a:r>
            <a:r>
              <a:rPr lang="en-US" dirty="0" smtClean="0"/>
              <a:t>0.4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1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P(B1=B2=B3)</a:t>
            </a:r>
            <a:r>
              <a:rPr lang="en-US" baseline="0" dirty="0" smtClean="0"/>
              <a:t> = 1/3,	(a) </a:t>
            </a:r>
            <a:r>
              <a:rPr lang="en-US" b="1" dirty="0" smtClean="0"/>
              <a:t>P(Y) </a:t>
            </a:r>
            <a:r>
              <a:rPr lang="en-US" dirty="0" smtClean="0"/>
              <a:t>= </a:t>
            </a:r>
            <a:r>
              <a:rPr lang="en-US" dirty="0" smtClean="0"/>
              <a:t>0.2869	(B) PB2|Y)</a:t>
            </a:r>
            <a:r>
              <a:rPr lang="en-US" baseline="0" dirty="0" smtClean="0"/>
              <a:t> </a:t>
            </a:r>
            <a:r>
              <a:rPr lang="en-US" baseline="0" dirty="0" smtClean="0"/>
              <a:t>=0.23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0.2632 = P(C|E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8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 B = A U (B intersection A’)  </a:t>
            </a:r>
            <a:r>
              <a:rPr lang="en-US" dirty="0" err="1" smtClean="0"/>
              <a:t>eq</a:t>
            </a:r>
            <a:r>
              <a:rPr lang="en-US" dirty="0" smtClean="0"/>
              <a:t>(1)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7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4/52=	(b) 12/13 	(6) 0.00009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7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25/53	(b) P(C</a:t>
            </a:r>
            <a:r>
              <a:rPr lang="en-US" baseline="0" dirty="0" smtClean="0"/>
              <a:t> U E) = 18/53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(8)</a:t>
            </a:r>
            <a:r>
              <a:rPr lang="en-US" baseline="0" dirty="0" smtClean="0"/>
              <a:t> </a:t>
            </a:r>
            <a:r>
              <a:rPr lang="en-US" dirty="0" smtClean="0"/>
              <a:t>0.9 (not-Mutually)	(9) (6</a:t>
            </a:r>
            <a:r>
              <a:rPr lang="en-US" baseline="0" dirty="0" smtClean="0"/>
              <a:t> + 2)/36 (mutually)= 8/36 = 2/9 	(10) Mutually = 0.68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P(E’) =  0.31	P(E)</a:t>
            </a:r>
            <a:r>
              <a:rPr lang="en-US" baseline="0" dirty="0" smtClean="0"/>
              <a:t> =  0.69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(12) P(S) = P(L) =  0.005 &amp; P (X&gt;1990) = 0.995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={$10, $25, $100}	275/500	150/500	75/500	P(X&lt;$100)=</a:t>
            </a:r>
            <a:r>
              <a:rPr lang="en-US" baseline="0" dirty="0" smtClean="0"/>
              <a:t>3/10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P(6%20given%203)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4639"/>
            <a:ext cx="9144000" cy="1544168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Probability 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647"/>
            <a:ext cx="9144000" cy="2610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Instructor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/>
              <a:t>Osama Bin Ajaz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osama.ajaz@nu.edu.pk</a:t>
            </a:r>
            <a:r>
              <a:rPr lang="en-US" sz="22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Lecturer, S &amp; H Dept.,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FAST-NU, Main Campus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62980"/>
            <a:ext cx="5733143" cy="2161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94" y="4326661"/>
            <a:ext cx="424837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Additive Rule: Mutually Exclusive Events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4251"/>
            <a:ext cx="10515600" cy="123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9801" y="1825625"/>
            <a:ext cx="10414000" cy="1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65125"/>
            <a:ext cx="11161486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08 – 10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825625"/>
            <a:ext cx="1116148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8. 	John </a:t>
            </a:r>
            <a:r>
              <a:rPr lang="en-US" dirty="0"/>
              <a:t>is going to graduate from an industrial engineering department </a:t>
            </a:r>
            <a:r>
              <a:rPr lang="en-US" dirty="0" smtClean="0"/>
              <a:t>	in </a:t>
            </a:r>
            <a:r>
              <a:rPr lang="en-US" dirty="0"/>
              <a:t>a </a:t>
            </a:r>
            <a:r>
              <a:rPr lang="en-US" dirty="0" smtClean="0"/>
              <a:t>	university by </a:t>
            </a:r>
            <a:r>
              <a:rPr lang="en-US" dirty="0"/>
              <a:t>the end of the semester. After being interviewed </a:t>
            </a:r>
            <a:r>
              <a:rPr lang="en-US" dirty="0" smtClean="0"/>
              <a:t>	at </a:t>
            </a:r>
            <a:r>
              <a:rPr lang="en-US" dirty="0"/>
              <a:t>two </a:t>
            </a:r>
            <a:r>
              <a:rPr lang="en-US" dirty="0" smtClean="0"/>
              <a:t>companies </a:t>
            </a:r>
            <a:r>
              <a:rPr lang="en-US" dirty="0"/>
              <a:t>he </a:t>
            </a:r>
            <a:r>
              <a:rPr lang="en-US" dirty="0" smtClean="0"/>
              <a:t>likes, he </a:t>
            </a:r>
            <a:r>
              <a:rPr lang="en-US" dirty="0"/>
              <a:t>assesses that his probability of </a:t>
            </a:r>
            <a:r>
              <a:rPr lang="en-US" dirty="0" smtClean="0"/>
              <a:t>	  getting </a:t>
            </a:r>
            <a:r>
              <a:rPr lang="en-US" dirty="0"/>
              <a:t>an </a:t>
            </a:r>
            <a:r>
              <a:rPr lang="en-US" dirty="0" smtClean="0"/>
              <a:t>	offer </a:t>
            </a:r>
            <a:r>
              <a:rPr lang="en-US" dirty="0"/>
              <a:t>from company </a:t>
            </a:r>
            <a:r>
              <a:rPr lang="en-US" i="1" dirty="0"/>
              <a:t>A </a:t>
            </a:r>
            <a:r>
              <a:rPr lang="en-US" dirty="0"/>
              <a:t>is 0.8, </a:t>
            </a:r>
            <a:r>
              <a:rPr lang="en-US" dirty="0" smtClean="0"/>
              <a:t>and his </a:t>
            </a:r>
            <a:r>
              <a:rPr lang="en-US" dirty="0"/>
              <a:t>probability of getting </a:t>
            </a:r>
            <a:r>
              <a:rPr lang="en-US" dirty="0" smtClean="0"/>
              <a:t>an </a:t>
            </a:r>
            <a:r>
              <a:rPr lang="en-US" dirty="0"/>
              <a:t>offer from </a:t>
            </a:r>
            <a:r>
              <a:rPr lang="en-US" dirty="0" smtClean="0"/>
              <a:t>	company </a:t>
            </a:r>
            <a:r>
              <a:rPr lang="en-US" i="1" dirty="0"/>
              <a:t>B </a:t>
            </a:r>
            <a:r>
              <a:rPr lang="en-US" dirty="0"/>
              <a:t>is 0.6. If he believes </a:t>
            </a:r>
            <a:r>
              <a:rPr lang="en-US" dirty="0" smtClean="0"/>
              <a:t>that the </a:t>
            </a:r>
            <a:r>
              <a:rPr lang="en-US" dirty="0"/>
              <a:t>probability that </a:t>
            </a:r>
            <a:r>
              <a:rPr lang="en-US" dirty="0" smtClean="0"/>
              <a:t>he </a:t>
            </a:r>
            <a:r>
              <a:rPr lang="en-US" dirty="0"/>
              <a:t>will get </a:t>
            </a:r>
            <a:r>
              <a:rPr lang="en-US" dirty="0" smtClean="0"/>
              <a:t>	offers 	from </a:t>
            </a:r>
            <a:r>
              <a:rPr lang="en-US" dirty="0"/>
              <a:t>both companies is 0.5, what is </a:t>
            </a:r>
            <a:r>
              <a:rPr lang="en-US" dirty="0" smtClean="0"/>
              <a:t>the probability that he will get </a:t>
            </a:r>
            <a:r>
              <a:rPr lang="en-US" dirty="0"/>
              <a:t>at </a:t>
            </a:r>
            <a:r>
              <a:rPr lang="en-US" dirty="0" smtClean="0"/>
              <a:t>	least </a:t>
            </a:r>
            <a:r>
              <a:rPr lang="en-US" dirty="0"/>
              <a:t>one offer from these two companies</a:t>
            </a:r>
            <a:r>
              <a:rPr lang="en-US" dirty="0" smtClean="0"/>
              <a:t>?</a:t>
            </a:r>
          </a:p>
          <a:p>
            <a:pPr marL="514350" indent="-514350" algn="just">
              <a:buAutoNum type="arabicPeriod" startAt="9"/>
            </a:pPr>
            <a:r>
              <a:rPr lang="en-US" dirty="0" smtClean="0"/>
              <a:t>     What </a:t>
            </a:r>
            <a:r>
              <a:rPr lang="en-US" dirty="0"/>
              <a:t>is the probability of getting a total of 7 or 11 when a pair of fair </a:t>
            </a:r>
            <a:r>
              <a:rPr lang="en-US" dirty="0" smtClean="0"/>
              <a:t>	dice is tossed?</a:t>
            </a:r>
          </a:p>
          <a:p>
            <a:pPr marL="514350" indent="-514350" algn="just">
              <a:buAutoNum type="arabicPeriod" startAt="9"/>
            </a:pPr>
            <a:r>
              <a:rPr lang="en-US" dirty="0" smtClean="0"/>
              <a:t>     If </a:t>
            </a:r>
            <a:r>
              <a:rPr lang="en-US" dirty="0"/>
              <a:t>the probabilities are, respectively, 0.09, 0.15, 0.21, and 0.23 that a </a:t>
            </a:r>
            <a:r>
              <a:rPr lang="en-US" dirty="0" smtClean="0"/>
              <a:t>     	person </a:t>
            </a:r>
            <a:r>
              <a:rPr lang="en-US" dirty="0"/>
              <a:t>purchasing a new automobile will choose the color green, white, </a:t>
            </a:r>
            <a:r>
              <a:rPr lang="en-US" dirty="0" smtClean="0"/>
              <a:t>	red</a:t>
            </a:r>
            <a:r>
              <a:rPr lang="en-US" dirty="0"/>
              <a:t>, or blue, what </a:t>
            </a:r>
            <a:r>
              <a:rPr lang="en-US" dirty="0" smtClean="0"/>
              <a:t>is the </a:t>
            </a:r>
            <a:r>
              <a:rPr lang="en-US" dirty="0"/>
              <a:t>probability that a given buyer will purchase a new </a:t>
            </a:r>
            <a:r>
              <a:rPr lang="en-US" dirty="0" smtClean="0"/>
              <a:t>	automobile </a:t>
            </a:r>
            <a:r>
              <a:rPr lang="en-US" dirty="0"/>
              <a:t>that comes </a:t>
            </a:r>
            <a:r>
              <a:rPr lang="en-US" dirty="0" smtClean="0"/>
              <a:t>in one </a:t>
            </a:r>
            <a:r>
              <a:rPr lang="en-US" dirty="0"/>
              <a:t>of those colors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126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Examples (11)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825625"/>
            <a:ext cx="11466286" cy="461871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11"/>
            </a:pPr>
            <a:r>
              <a:rPr lang="en-US" sz="3200" dirty="0" smtClean="0"/>
              <a:t>If </a:t>
            </a:r>
            <a:r>
              <a:rPr lang="en-US" sz="3200" dirty="0"/>
              <a:t>the probabilities that an automobile mechanic will service 3, 4, </a:t>
            </a:r>
            <a:r>
              <a:rPr lang="en-US" sz="3200" dirty="0" smtClean="0"/>
              <a:t>5</a:t>
            </a:r>
            <a:r>
              <a:rPr lang="en-US" sz="3200" dirty="0"/>
              <a:t>, </a:t>
            </a:r>
            <a:r>
              <a:rPr lang="en-US" sz="3200" dirty="0" smtClean="0"/>
              <a:t>6</a:t>
            </a:r>
            <a:r>
              <a:rPr lang="en-US" sz="3200" dirty="0"/>
              <a:t>, 7, or 8 </a:t>
            </a:r>
            <a:r>
              <a:rPr lang="en-US" sz="3200" dirty="0" smtClean="0"/>
              <a:t>or more </a:t>
            </a:r>
            <a:r>
              <a:rPr lang="en-US" sz="3200" dirty="0"/>
              <a:t>cars on any given workday are, respectively, </a:t>
            </a:r>
            <a:r>
              <a:rPr lang="en-US" sz="3200" dirty="0" smtClean="0"/>
              <a:t>0.12</a:t>
            </a:r>
            <a:r>
              <a:rPr lang="en-US" sz="3200" dirty="0"/>
              <a:t>, 0.19, 0.28, 0.24, 0.10, </a:t>
            </a:r>
            <a:r>
              <a:rPr lang="en-US" sz="3200" dirty="0" smtClean="0"/>
              <a:t>and 0.07</a:t>
            </a:r>
            <a:r>
              <a:rPr lang="en-US" sz="3200" dirty="0"/>
              <a:t>, what is the probability that </a:t>
            </a:r>
            <a:r>
              <a:rPr lang="en-US" sz="3200" dirty="0" smtClean="0"/>
              <a:t>he will service </a:t>
            </a:r>
            <a:r>
              <a:rPr lang="en-US" sz="3200" dirty="0"/>
              <a:t>at least 5 cars on his next day </a:t>
            </a:r>
            <a:r>
              <a:rPr lang="en-US" sz="3200" dirty="0" smtClean="0"/>
              <a:t>at work?</a:t>
            </a:r>
          </a:p>
        </p:txBody>
      </p:sp>
    </p:spTree>
    <p:extLst>
      <p:ext uri="{BB962C8B-B14F-4D97-AF65-F5344CB8AC3E}">
        <p14:creationId xmlns:p14="http://schemas.microsoft.com/office/powerpoint/2010/main" val="22973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12: </a:t>
            </a:r>
            <a:r>
              <a:rPr lang="en-US" sz="4200" b="1" dirty="0" smtClean="0">
                <a:solidFill>
                  <a:schemeClr val="accent4"/>
                </a:solidFill>
              </a:rPr>
              <a:t>Specifications for length of cable</a:t>
            </a:r>
            <a:endParaRPr lang="en-US" sz="42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eriod" startAt="11"/>
            </a:pPr>
            <a:r>
              <a:rPr lang="en-US" dirty="0"/>
              <a:t>Suppose the manufacturer’s specifications for the length of a certain type of computer cable are 2000 </a:t>
            </a:r>
            <a:r>
              <a:rPr lang="en-US" i="1" dirty="0"/>
              <a:t>± </a:t>
            </a:r>
            <a:r>
              <a:rPr lang="en-US" dirty="0"/>
              <a:t>10 millimeters. In this industry, it is known that small cable is just as likely to be defective (not meeting specifications) as large cable. That is, the probability of randomly producing a cable with length exceeding 2010 millimeters is equal to the probability of producing a cable with length smaller than 1990 millimeters. The probability that the production procedure meets specifications is known to be 0.99. </a:t>
            </a:r>
          </a:p>
          <a:p>
            <a:pPr marL="0" indent="0" algn="just">
              <a:buNone/>
            </a:pPr>
            <a:r>
              <a:rPr lang="en-US" dirty="0"/>
              <a:t>	(a) What is the probability that a cable selected randomly is too large?</a:t>
            </a:r>
            <a:br>
              <a:rPr lang="en-US" dirty="0"/>
            </a:br>
            <a:r>
              <a:rPr lang="en-US" dirty="0"/>
              <a:t>	(b) What is the probability that a randomly selected cable is </a:t>
            </a:r>
            <a:r>
              <a:rPr lang="en-US" dirty="0" smtClean="0"/>
              <a:t>	larger </a:t>
            </a:r>
            <a:r>
              <a:rPr lang="en-US" dirty="0"/>
              <a:t>than 1990 	      millimeters?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5057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Exercises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957942"/>
            <a:ext cx="11016343" cy="55589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22" y="957942"/>
            <a:ext cx="7509556" cy="56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3" y="2023382"/>
            <a:ext cx="7125307" cy="22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1690688"/>
            <a:ext cx="9423384" cy="1162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95" y="2637290"/>
            <a:ext cx="8364702" cy="26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83" y="1027906"/>
            <a:ext cx="8261633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Product Rule: </a:t>
            </a:r>
            <a:b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Independent Events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7" y="1825625"/>
            <a:ext cx="11436126" cy="23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Some important results for Independent events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A’ and B are independent = P (A’∩ B ) = P(A’).P(B)</a:t>
            </a:r>
          </a:p>
          <a:p>
            <a:r>
              <a:rPr lang="en-US" dirty="0" smtClean="0"/>
              <a:t>(ii) A and B’ are independent = P (A ∩ B’) = P(A).P(B’)</a:t>
            </a:r>
          </a:p>
          <a:p>
            <a:r>
              <a:rPr lang="en-US" dirty="0" smtClean="0"/>
              <a:t>(iii) A’ and B’ are independent = P(A’</a:t>
            </a:r>
            <a:r>
              <a:rPr lang="en-US" dirty="0"/>
              <a:t> </a:t>
            </a:r>
            <a:r>
              <a:rPr lang="en-US" dirty="0" smtClean="0"/>
              <a:t>∩ B’) = P(A’).P(B’) </a:t>
            </a:r>
          </a:p>
          <a:p>
            <a:r>
              <a:rPr lang="en-US" dirty="0" smtClean="0"/>
              <a:t>If A and B are independent then they are not mutually exclusive. </a:t>
            </a:r>
          </a:p>
          <a:p>
            <a:r>
              <a:rPr lang="en-US" dirty="0" smtClean="0"/>
              <a:t>If A, B, and C are independent, then P(A</a:t>
            </a:r>
            <a:r>
              <a:rPr lang="en-US" dirty="0"/>
              <a:t> </a:t>
            </a:r>
            <a:r>
              <a:rPr lang="en-US" dirty="0" smtClean="0"/>
              <a:t>∩B</a:t>
            </a:r>
            <a:r>
              <a:rPr lang="en-US" dirty="0"/>
              <a:t> </a:t>
            </a:r>
            <a:r>
              <a:rPr lang="en-US" dirty="0" smtClean="0"/>
              <a:t>∩ C)’ = 1 - P(A).P(B).P(C)</a:t>
            </a:r>
          </a:p>
          <a:p>
            <a:r>
              <a:rPr lang="en-US" dirty="0" smtClean="0"/>
              <a:t>If A, B, and C are independent, then P (A U B U C) = 1 – P(A’</a:t>
            </a:r>
            <a:r>
              <a:rPr lang="en-US" dirty="0"/>
              <a:t> </a:t>
            </a:r>
            <a:r>
              <a:rPr lang="en-US" dirty="0" smtClean="0"/>
              <a:t>∩ B’</a:t>
            </a:r>
            <a:r>
              <a:rPr lang="en-US" dirty="0"/>
              <a:t> </a:t>
            </a:r>
            <a:r>
              <a:rPr lang="en-US" dirty="0" smtClean="0"/>
              <a:t>∩ C’)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Probability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Probability is a measure of the chance that </a:t>
            </a:r>
          </a:p>
          <a:p>
            <a:pPr marL="0" indent="0" algn="ctr">
              <a:buNone/>
            </a:pPr>
            <a:r>
              <a:rPr lang="en-US" dirty="0" smtClean="0"/>
              <a:t>an uncertain event will occur.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52686" y="2873829"/>
            <a:ext cx="1799771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2457" y="2873829"/>
            <a:ext cx="1930400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4056" y="4001294"/>
            <a:ext cx="38172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Personal experiences 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7307942" y="3952580"/>
            <a:ext cx="48840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Objective: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Classical approach</a:t>
            </a:r>
          </a:p>
        </p:txBody>
      </p:sp>
    </p:spTree>
    <p:extLst>
      <p:ext uri="{BB962C8B-B14F-4D97-AF65-F5344CB8AC3E}">
        <p14:creationId xmlns:p14="http://schemas.microsoft.com/office/powerpoint/2010/main" val="17852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Relationship among events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66" y="2833530"/>
            <a:ext cx="9730668" cy="18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Examples # 13 – 14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small town has one fire engine and one ambulance available </a:t>
            </a:r>
            <a:r>
              <a:rPr lang="en-US" dirty="0" smtClean="0"/>
              <a:t>for emergencies</a:t>
            </a:r>
            <a:r>
              <a:rPr lang="en-US" dirty="0"/>
              <a:t>. </a:t>
            </a:r>
            <a:r>
              <a:rPr lang="en-US" dirty="0" smtClean="0"/>
              <a:t>The probability </a:t>
            </a:r>
            <a:r>
              <a:rPr lang="en-US" dirty="0"/>
              <a:t>that the fire engine is available when needed is 0.98, and the </a:t>
            </a:r>
            <a:r>
              <a:rPr lang="en-US" dirty="0" smtClean="0"/>
              <a:t>probability that </a:t>
            </a:r>
            <a:r>
              <a:rPr lang="en-US" dirty="0"/>
              <a:t>the ambulance is available when called is 0.92. In the event of an </a:t>
            </a:r>
            <a:r>
              <a:rPr lang="en-US" dirty="0" smtClean="0"/>
              <a:t>injury resulting </a:t>
            </a:r>
            <a:r>
              <a:rPr lang="en-US" dirty="0"/>
              <a:t>from a burning building, find the probability that both the </a:t>
            </a:r>
            <a:r>
              <a:rPr lang="en-US" dirty="0" smtClean="0"/>
              <a:t>ambulance and </a:t>
            </a:r>
            <a:r>
              <a:rPr lang="en-US" dirty="0"/>
              <a:t>the </a:t>
            </a:r>
            <a:r>
              <a:rPr lang="en-US" dirty="0" smtClean="0"/>
              <a:t>fire engine </a:t>
            </a:r>
            <a:r>
              <a:rPr lang="en-US" dirty="0"/>
              <a:t>will be available, assuming they operate independently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bag contains 5 red and 7 black balls. A ball is drawn at random from the bag, the color is noted and the ball is replaced. A second balls is then drawn. Find the probability that the first balls is red and the second is black.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6472" y="1027906"/>
            <a:ext cx="9019056" cy="50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Examples 15 &amp; 16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(15).	A die is rolled two times. Find the probability of obtaining a 5 on 	the first thrown and an even number on the second thrown.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(16).	The probability that Ahsan will be alive in 30 years is 0.4 and the 	probability that </a:t>
            </a:r>
            <a:r>
              <a:rPr lang="en-US" dirty="0" err="1" smtClean="0"/>
              <a:t>Bilawal</a:t>
            </a:r>
            <a:r>
              <a:rPr lang="en-US" dirty="0" smtClean="0"/>
              <a:t> will be alive in 30 years is 0.8. What is the 	probability that: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both will be alive in 30 years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both of them die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(c) </a:t>
            </a:r>
            <a:r>
              <a:rPr lang="en-US" dirty="0" smtClean="0"/>
              <a:t>Ahsan will be alive and B dead. </a:t>
            </a:r>
          </a:p>
        </p:txBody>
      </p:sp>
    </p:spTree>
    <p:extLst>
      <p:ext uri="{BB962C8B-B14F-4D97-AF65-F5344CB8AC3E}">
        <p14:creationId xmlns:p14="http://schemas.microsoft.com/office/powerpoint/2010/main" val="25056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17: </a:t>
            </a:r>
            <a:r>
              <a:rPr lang="en-US" dirty="0" smtClean="0">
                <a:solidFill>
                  <a:schemeClr val="accent4"/>
                </a:solidFill>
              </a:rPr>
              <a:t>Fire Engines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A </a:t>
            </a:r>
            <a:r>
              <a:rPr lang="en-US" dirty="0"/>
              <a:t>town has two fire engines operating independently. The 	probability that a specific engine is available when needed is </a:t>
            </a:r>
          </a:p>
          <a:p>
            <a:pPr marL="0" indent="0" algn="just">
              <a:buNone/>
            </a:pPr>
            <a:r>
              <a:rPr lang="en-US" dirty="0"/>
              <a:t>	0.96.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(a) </a:t>
            </a:r>
            <a:r>
              <a:rPr lang="en-US" dirty="0"/>
              <a:t>What is the probability that neither is available </a:t>
            </a:r>
            <a:r>
              <a:rPr lang="en-US" dirty="0" smtClean="0"/>
              <a:t>when 	needed?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(b) </a:t>
            </a:r>
            <a:r>
              <a:rPr lang="en-US" dirty="0"/>
              <a:t>What is the probability that a fire engine is available when 		</a:t>
            </a:r>
            <a:r>
              <a:rPr lang="en-US" dirty="0" smtClean="0"/>
              <a:t>needed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Product Rule: Dependent Events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132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5733"/>
            <a:ext cx="10515600" cy="1395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8746"/>
            <a:ext cx="10515600" cy="18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(18 – 20)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(18).	Suppose </a:t>
            </a:r>
            <a:r>
              <a:rPr lang="en-US" dirty="0"/>
              <a:t>that we have a fuse box containing 20 fuses, of which 5 </a:t>
            </a:r>
            <a:r>
              <a:rPr lang="en-US" dirty="0" smtClean="0"/>
              <a:t>	are </a:t>
            </a:r>
            <a:r>
              <a:rPr lang="en-US" dirty="0"/>
              <a:t>defective. </a:t>
            </a:r>
            <a:r>
              <a:rPr lang="en-US" dirty="0" smtClean="0"/>
              <a:t>If 2 </a:t>
            </a:r>
            <a:r>
              <a:rPr lang="en-US" dirty="0"/>
              <a:t>fuses are selected at random and removed </a:t>
            </a:r>
            <a:r>
              <a:rPr lang="en-US" dirty="0" smtClean="0"/>
              <a:t>	from </a:t>
            </a:r>
            <a:r>
              <a:rPr lang="en-US" dirty="0"/>
              <a:t>the </a:t>
            </a:r>
            <a:r>
              <a:rPr lang="en-US" dirty="0" smtClean="0"/>
              <a:t>	box </a:t>
            </a:r>
            <a:r>
              <a:rPr lang="en-US" dirty="0"/>
              <a:t>in succession </a:t>
            </a:r>
            <a:r>
              <a:rPr lang="en-US" dirty="0" smtClean="0"/>
              <a:t>without replacing </a:t>
            </a:r>
            <a:r>
              <a:rPr lang="en-US" dirty="0"/>
              <a:t>the first, what is </a:t>
            </a:r>
            <a:r>
              <a:rPr lang="en-US" dirty="0" smtClean="0"/>
              <a:t>	the probability 	that </a:t>
            </a:r>
            <a:r>
              <a:rPr lang="en-US" dirty="0"/>
              <a:t>both fuses are defective?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(19). 	Two cards are drawn in succession from a deck of 52 playing 	cards 	without replacement. What is the probability that both cards a	are spades. </a:t>
            </a:r>
          </a:p>
          <a:p>
            <a:pPr marL="0" indent="0">
              <a:buNone/>
            </a:pPr>
            <a:r>
              <a:rPr lang="en-US" dirty="0" smtClean="0"/>
              <a:t>(20).	A box contains 8 tickets bearing the numbers 1, 2, 3, 4, 5, 6, 8, 	10. One ticket is drawn and kept aside. Then a second ticket is drawn. 	What is the probability that both the tickets show even numbers.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21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(21). In a certain college 25% of the students passed Mathematics, 15% 	of the students passed statistics and 10% of the students passed 	both mathematics and Statistics. A students is selected at 	random.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if he passed statistics, what is the probability that he passed 	mathematics.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if he passed mathematics, what is the probability that he 	passed statistics.</a:t>
            </a:r>
          </a:p>
          <a:p>
            <a:pPr marL="0" indent="0">
              <a:buNone/>
            </a:pPr>
            <a:r>
              <a:rPr lang="en-US" dirty="0" smtClean="0"/>
              <a:t>(22). 	</a:t>
            </a:r>
            <a:r>
              <a:rPr lang="en-US" dirty="0" smtClean="0">
                <a:hlinkClick r:id="rId3" action="ppaction://hlinkfile"/>
              </a:rPr>
              <a:t>Suppose </a:t>
            </a:r>
            <a:r>
              <a:rPr lang="en-US" dirty="0">
                <a:hlinkClick r:id="rId3" action="ppaction://hlinkfile"/>
              </a:rPr>
              <a:t>a pair of dice is tossed once. If it is known that one die </a:t>
            </a:r>
            <a:r>
              <a:rPr lang="en-US" dirty="0" smtClean="0">
                <a:hlinkClick r:id="rId3" action="ppaction://hlinkfile"/>
              </a:rPr>
              <a:t>	shows </a:t>
            </a:r>
            <a:r>
              <a:rPr lang="en-US" dirty="0">
                <a:hlinkClick r:id="rId3" action="ppaction://hlinkfile"/>
              </a:rPr>
              <a:t>a 3. what is the probability that other die shows a 6.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22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982872"/>
            <a:ext cx="8199033" cy="54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543" y="136524"/>
            <a:ext cx="10515600" cy="5635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Example # 23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42988"/>
            <a:ext cx="11244262" cy="51339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b="1" dirty="0" smtClean="0"/>
              <a:t>(2.91)	</a:t>
            </a:r>
            <a:r>
              <a:rPr lang="en-US" sz="2600" dirty="0" smtClean="0"/>
              <a:t>Find </a:t>
            </a:r>
            <a:r>
              <a:rPr lang="en-US" sz="2600" dirty="0"/>
              <a:t>the probability of randomly selecting </a:t>
            </a:r>
            <a:r>
              <a:rPr lang="en-US" sz="2600" dirty="0" smtClean="0"/>
              <a:t>4 good </a:t>
            </a:r>
            <a:r>
              <a:rPr lang="en-US" sz="2600" dirty="0"/>
              <a:t>quarts of milk in succession from a cooler containing 20 quarts of which 5 </a:t>
            </a:r>
            <a:r>
              <a:rPr lang="en-US" sz="2600" dirty="0" smtClean="0"/>
              <a:t>have spoiled</a:t>
            </a:r>
            <a:r>
              <a:rPr lang="en-US" sz="2600" dirty="0"/>
              <a:t>, by using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b="1" dirty="0" smtClean="0"/>
              <a:t>(a)	</a:t>
            </a:r>
            <a:r>
              <a:rPr lang="en-US" sz="2600" dirty="0" smtClean="0"/>
              <a:t>the </a:t>
            </a:r>
            <a:r>
              <a:rPr lang="en-US" sz="2600" dirty="0"/>
              <a:t>first formula of Theorem 2.12 on page </a:t>
            </a:r>
            <a:r>
              <a:rPr lang="en-US" sz="2600" dirty="0" smtClean="0"/>
              <a:t>68.</a:t>
            </a:r>
          </a:p>
          <a:p>
            <a:pPr marL="0" indent="0">
              <a:buNone/>
            </a:pPr>
            <a:r>
              <a:rPr lang="en-US" sz="2600" b="1" dirty="0" smtClean="0"/>
              <a:t>(</a:t>
            </a:r>
            <a:r>
              <a:rPr lang="en-US" sz="2600" b="1" dirty="0"/>
              <a:t>b</a:t>
            </a:r>
            <a:r>
              <a:rPr lang="en-US" sz="2600" b="1" dirty="0" smtClean="0"/>
              <a:t>)	 </a:t>
            </a:r>
            <a:r>
              <a:rPr lang="en-US" sz="2600" dirty="0"/>
              <a:t>the </a:t>
            </a:r>
            <a:r>
              <a:rPr lang="en-US" sz="2600" dirty="0" smtClean="0"/>
              <a:t>formula </a:t>
            </a:r>
            <a:r>
              <a:rPr lang="en-US" sz="2600" dirty="0"/>
              <a:t>of Theorem 2.6 </a:t>
            </a:r>
            <a:r>
              <a:rPr lang="en-US" sz="2600" dirty="0" smtClean="0"/>
              <a:t>on page 50.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213" y="3111104"/>
            <a:ext cx="8858250" cy="2809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85541" y="3312319"/>
            <a:ext cx="2386012" cy="12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1" y="1690688"/>
            <a:ext cx="9830398" cy="27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2" y="365125"/>
            <a:ext cx="11722308" cy="61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8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23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dirty="0" smtClean="0"/>
              <a:t>A card is drawn is random from a deck of ordinary playing cards. What is the probability that it is a diamond, a face card or a king?</a:t>
            </a:r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457200" lvl="1" indent="0">
              <a:buNone/>
            </a:pPr>
            <a:r>
              <a:rPr lang="en-US" dirty="0" smtClean="0"/>
              <a:t>Let 		</a:t>
            </a:r>
            <a:r>
              <a:rPr lang="en-US" sz="2200" dirty="0" smtClean="0"/>
              <a:t>A = the card drawn is diamond</a:t>
            </a:r>
          </a:p>
          <a:p>
            <a:pPr marL="914400" lvl="2" indent="0">
              <a:buNone/>
            </a:pPr>
            <a:r>
              <a:rPr lang="en-US" sz="2200" dirty="0" smtClean="0"/>
              <a:t>  	B = the card drawn is face card, &amp;</a:t>
            </a:r>
          </a:p>
          <a:p>
            <a:pPr marL="914400" lvl="2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 </a:t>
            </a:r>
            <a:r>
              <a:rPr lang="en-US" sz="2200" dirty="0" smtClean="0"/>
              <a:t>          C = the card drawn is a king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P (A U B U C) =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969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24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311"/>
            <a:ext cx="10515600" cy="5127652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 man tosses two fair dice. What is the conditional probability that the sum of two dice will be 7, given that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</a:t>
            </a:r>
            <a:r>
              <a:rPr lang="en-US" sz="2600" b="1" dirty="0" err="1" smtClean="0">
                <a:solidFill>
                  <a:srgbClr val="0070C0"/>
                </a:solidFill>
              </a:rPr>
              <a:t>i</a:t>
            </a:r>
            <a:r>
              <a:rPr lang="en-US" sz="2600" b="1" dirty="0" smtClean="0">
                <a:solidFill>
                  <a:srgbClr val="0070C0"/>
                </a:solidFill>
              </a:rPr>
              <a:t>) </a:t>
            </a:r>
            <a:r>
              <a:rPr lang="en-US" sz="2600" dirty="0" smtClean="0">
                <a:solidFill>
                  <a:srgbClr val="0070C0"/>
                </a:solidFill>
              </a:rPr>
              <a:t>the sum is odd.	</a:t>
            </a:r>
            <a:r>
              <a:rPr lang="en-US" sz="2600" dirty="0" smtClean="0">
                <a:solidFill>
                  <a:srgbClr val="FF0000"/>
                </a:solidFill>
              </a:rPr>
              <a:t>(B)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(ii) </a:t>
            </a:r>
            <a:r>
              <a:rPr lang="en-US" sz="2600" dirty="0" smtClean="0">
                <a:solidFill>
                  <a:srgbClr val="0070C0"/>
                </a:solidFill>
              </a:rPr>
              <a:t>the sum  is greater than 6. </a:t>
            </a:r>
            <a:r>
              <a:rPr lang="en-US" sz="2600" dirty="0" smtClean="0">
                <a:solidFill>
                  <a:srgbClr val="FF0000"/>
                </a:solidFill>
              </a:rPr>
              <a:t>(C)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(iii) </a:t>
            </a:r>
            <a:r>
              <a:rPr lang="en-US" sz="2600" dirty="0" smtClean="0">
                <a:solidFill>
                  <a:srgbClr val="0070C0"/>
                </a:solidFill>
              </a:rPr>
              <a:t>the two dice had the same outcome.</a:t>
            </a:r>
            <a:r>
              <a:rPr lang="en-US" sz="2600" dirty="0" smtClean="0">
                <a:solidFill>
                  <a:srgbClr val="FF0000"/>
                </a:solidFill>
              </a:rPr>
              <a:t> (D)</a:t>
            </a:r>
          </a:p>
          <a:p>
            <a:pPr marL="0" indent="0" algn="just">
              <a:buNone/>
            </a:pPr>
            <a:r>
              <a:rPr lang="en-US" sz="2600" b="1" dirty="0" smtClean="0"/>
              <a:t>Solution: 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3" y="3718069"/>
            <a:ext cx="5891135" cy="2978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3303639" y="3763790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59180" y="376014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14721" y="3763099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5869" y="42601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6488" y="42601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578" y="42601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84299" y="4760087"/>
            <a:ext cx="766916" cy="499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4414" y="4733542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2011" y="476008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41878" y="526005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93097" y="5177247"/>
            <a:ext cx="766916" cy="499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09145" y="517724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12896" y="5686622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87183" y="570693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5266" y="5698480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07651" y="6186592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3097" y="61548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73052" y="6157983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25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/>
          <a:lstStyle/>
          <a:p>
            <a:r>
              <a:rPr lang="en-US" dirty="0" smtClean="0"/>
              <a:t>Two coins are tossed. What is the conditional probability that two heads results, given that there is at least one head?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25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events A &amp; B are such that P(A) = 1/4, P(A|B)=1/2,	P(B|A) = 2/3</a:t>
            </a:r>
          </a:p>
          <a:p>
            <a:endParaRPr lang="en-US" dirty="0" smtClean="0"/>
          </a:p>
          <a:p>
            <a:pPr marL="571500" indent="-571500">
              <a:buAutoNum type="romanLcParenBoth"/>
            </a:pPr>
            <a:r>
              <a:rPr lang="en-US" dirty="0" smtClean="0"/>
              <a:t>Are A and B independent events?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Are A and B mutually exclusive events?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P(A∩B) </a:t>
            </a:r>
          </a:p>
        </p:txBody>
      </p:sp>
    </p:spTree>
    <p:extLst>
      <p:ext uri="{BB962C8B-B14F-4D97-AF65-F5344CB8AC3E}">
        <p14:creationId xmlns:p14="http://schemas.microsoft.com/office/powerpoint/2010/main" val="7886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26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a certain assembly plant, three machines, </a:t>
            </a:r>
            <a:r>
              <a:rPr lang="en-US" i="1" dirty="0"/>
              <a:t>B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2, and </a:t>
            </a:r>
            <a:r>
              <a:rPr lang="en-US" i="1" dirty="0"/>
              <a:t>B</a:t>
            </a:r>
            <a:r>
              <a:rPr lang="en-US" dirty="0"/>
              <a:t>3, make 30%, 45%, </a:t>
            </a:r>
            <a:r>
              <a:rPr lang="en-US" dirty="0" smtClean="0"/>
              <a:t>and 25</a:t>
            </a:r>
            <a:r>
              <a:rPr lang="en-US" dirty="0"/>
              <a:t>%, respectively, of the products. It is known from past experience that 2%, 3</a:t>
            </a:r>
            <a:r>
              <a:rPr lang="en-US" dirty="0" smtClean="0"/>
              <a:t>%, and </a:t>
            </a:r>
            <a:r>
              <a:rPr lang="en-US" dirty="0"/>
              <a:t>2% of the products made by each machine, respectively, are defective. </a:t>
            </a:r>
            <a:r>
              <a:rPr lang="en-US" dirty="0" smtClean="0"/>
              <a:t>Now, suppose </a:t>
            </a:r>
            <a:r>
              <a:rPr lang="en-US" dirty="0"/>
              <a:t>that a finished product is randomly selected. What is the probability </a:t>
            </a:r>
            <a:r>
              <a:rPr lang="en-US" dirty="0" smtClean="0"/>
              <a:t>that it </a:t>
            </a:r>
            <a:r>
              <a:rPr lang="en-US" dirty="0"/>
              <a:t>is defective? 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i="1" dirty="0" smtClean="0"/>
              <a:t>		A</a:t>
            </a:r>
            <a:r>
              <a:rPr lang="en-US" dirty="0"/>
              <a:t>: the product is defective,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1</a:t>
            </a:r>
            <a:r>
              <a:rPr lang="en-US" dirty="0"/>
              <a:t>: the product is made by machine </a:t>
            </a:r>
            <a:r>
              <a:rPr lang="en-US" i="1" dirty="0"/>
              <a:t>B</a:t>
            </a:r>
            <a:r>
              <a:rPr lang="en-US" dirty="0"/>
              <a:t>1,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2</a:t>
            </a:r>
            <a:r>
              <a:rPr lang="en-US" dirty="0"/>
              <a:t>: the product is made by machine </a:t>
            </a:r>
            <a:r>
              <a:rPr lang="en-US" i="1" dirty="0"/>
              <a:t>B</a:t>
            </a:r>
            <a:r>
              <a:rPr lang="en-US" dirty="0"/>
              <a:t>2,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3</a:t>
            </a:r>
            <a:r>
              <a:rPr lang="en-US" dirty="0"/>
              <a:t>: the product is made by </a:t>
            </a:r>
            <a:r>
              <a:rPr lang="en-US" dirty="0" smtClean="0"/>
              <a:t>machine B3,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Tree Diagram for Example # 26 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68052" y="2353456"/>
            <a:ext cx="1678899" cy="12591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68052" y="3612630"/>
            <a:ext cx="16788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68052" y="3612630"/>
            <a:ext cx="1678899" cy="11784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6951" y="2353456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44453" y="3615129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39769" y="4763593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8702" y="2593298"/>
            <a:ext cx="1708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P(B1) = 0.3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650" y="3149565"/>
            <a:ext cx="160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P(B2) = 0.45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8406" y="4334301"/>
            <a:ext cx="160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P(B3) = 0.25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75979" y="1847448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P(A|B1) = 0.02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7525" y="2798377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P(A|B2) = 0.03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6597" y="4921090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P(A|B3) = 0.02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59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Theorem of Total Probability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213" y="1222655"/>
            <a:ext cx="10515600" cy="227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434969" y="3495367"/>
            <a:ext cx="5322062" cy="33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Baye’s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Rule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24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27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272"/>
            <a:ext cx="10515600" cy="5067691"/>
          </a:xfrm>
        </p:spPr>
        <p:txBody>
          <a:bodyPr/>
          <a:lstStyle/>
          <a:p>
            <a:pPr algn="just"/>
            <a:r>
              <a:rPr lang="en-US" dirty="0"/>
              <a:t>In a certain assembly plant, three machines, </a:t>
            </a:r>
            <a:r>
              <a:rPr lang="en-US" i="1" dirty="0"/>
              <a:t>B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2, and </a:t>
            </a:r>
            <a:r>
              <a:rPr lang="en-US" i="1" dirty="0"/>
              <a:t>B</a:t>
            </a:r>
            <a:r>
              <a:rPr lang="en-US" dirty="0"/>
              <a:t>3, make 30%, 45%, and 25%, respectively, of the products. It is known from past experience that 2%, 3%, and 2% of the products made by each machine, respectively, are defective. Now, suppose that a finished product is randomly selected. What is the probability that it is defective? </a:t>
            </a:r>
            <a:r>
              <a:rPr lang="en-US" dirty="0">
                <a:solidFill>
                  <a:srgbClr val="00B050"/>
                </a:solidFill>
              </a:rPr>
              <a:t>if a product was chosen randomly and found to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be defective, what is the probability that it was made by machine 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b="1" dirty="0" smtClean="0"/>
              <a:t>Solution: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79" y="4319120"/>
            <a:ext cx="8029441" cy="11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Examples (1 – 3)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coin is tossed twice. What is the probability that at least 1 head occurs?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die is tossed once. What is the probability of getting: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an even number	</a:t>
            </a:r>
            <a:r>
              <a:rPr lang="en-US" b="1" dirty="0" smtClean="0"/>
              <a:t>(b) </a:t>
            </a:r>
            <a:r>
              <a:rPr lang="en-US" dirty="0" smtClean="0"/>
              <a:t>a number less than 3	</a:t>
            </a:r>
            <a:r>
              <a:rPr lang="en-US" b="1" dirty="0" smtClean="0"/>
              <a:t>(c) </a:t>
            </a:r>
            <a:r>
              <a:rPr lang="en-US" dirty="0" smtClean="0"/>
              <a:t>a 4 or 	higher number	</a:t>
            </a:r>
            <a:r>
              <a:rPr lang="en-US" b="1" dirty="0" smtClean="0"/>
              <a:t>(d) </a:t>
            </a:r>
            <a:r>
              <a:rPr lang="en-US" dirty="0" smtClean="0"/>
              <a:t>a 7	</a:t>
            </a:r>
            <a:r>
              <a:rPr lang="en-US" b="1" dirty="0" smtClean="0"/>
              <a:t>(e) </a:t>
            </a:r>
            <a:r>
              <a:rPr lang="en-US" dirty="0" smtClean="0"/>
              <a:t>A number from 1 to 6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	A </a:t>
            </a:r>
            <a:r>
              <a:rPr lang="en-US" dirty="0"/>
              <a:t>die is loaded in such a way that an even number is twice as </a:t>
            </a:r>
            <a:r>
              <a:rPr lang="en-US" dirty="0" smtClean="0"/>
              <a:t>	likely </a:t>
            </a:r>
            <a:r>
              <a:rPr lang="en-US" dirty="0"/>
              <a:t>to occur as </a:t>
            </a:r>
            <a:r>
              <a:rPr lang="en-US" dirty="0" smtClean="0"/>
              <a:t>an odd </a:t>
            </a:r>
            <a:r>
              <a:rPr lang="en-US" dirty="0"/>
              <a:t>number. If </a:t>
            </a:r>
            <a:r>
              <a:rPr lang="en-US" i="1" dirty="0"/>
              <a:t>E </a:t>
            </a:r>
            <a:r>
              <a:rPr lang="en-US" dirty="0"/>
              <a:t>is the event that a number </a:t>
            </a:r>
            <a:r>
              <a:rPr lang="en-US" dirty="0" smtClean="0"/>
              <a:t>	less </a:t>
            </a:r>
            <a:r>
              <a:rPr lang="en-US" dirty="0"/>
              <a:t>than 4 occurs on a single toss </a:t>
            </a:r>
            <a:r>
              <a:rPr lang="en-US" dirty="0" smtClean="0"/>
              <a:t>of the </a:t>
            </a:r>
            <a:r>
              <a:rPr lang="en-US" dirty="0"/>
              <a:t>die, find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28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233"/>
            <a:ext cx="10515600" cy="5007730"/>
          </a:xfrm>
        </p:spPr>
        <p:txBody>
          <a:bodyPr/>
          <a:lstStyle/>
          <a:p>
            <a:r>
              <a:rPr lang="en-US" dirty="0" smtClean="0"/>
              <a:t>Suppose a Software House based in Karachi required the post of Programmer. After interviewing many applicants, the  firm has identified 20 applicants categorized as in the following contingency table: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 diploma holder is selected, what is the probability that the person is a Male.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9720"/>
              </p:ext>
            </p:extLst>
          </p:nvPr>
        </p:nvGraphicFramePr>
        <p:xfrm>
          <a:off x="3590977" y="2419467"/>
          <a:ext cx="5418112" cy="2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260"/>
                <a:gridCol w="1704306"/>
                <a:gridCol w="1505746"/>
                <a:gridCol w="992800"/>
              </a:tblGrid>
              <a:tr h="545629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Certificate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Diploma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Total 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Male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12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Female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8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Total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5" y="1169233"/>
            <a:ext cx="11422505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25 colored balls are distributed in three bags, which are identical in appearance as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bag is selected as random from which a ball is drawn at random.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FF0000"/>
                </a:solidFill>
              </a:rPr>
              <a:t>Find the probability that the ball is yellow.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FF0000"/>
                </a:solidFill>
              </a:rPr>
              <a:t>Given that ball is yellow, what is the probability that bag 2 was selected.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68936"/>
              </p:ext>
            </p:extLst>
          </p:nvPr>
        </p:nvGraphicFramePr>
        <p:xfrm>
          <a:off x="4880130" y="1624756"/>
          <a:ext cx="6992080" cy="296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416"/>
                <a:gridCol w="1398416"/>
                <a:gridCol w="1398416"/>
                <a:gridCol w="1398416"/>
                <a:gridCol w="1398416"/>
              </a:tblGrid>
              <a:tr h="477892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BAG</a:t>
                      </a:r>
                      <a:endParaRPr lang="en-US" sz="2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endParaRPr lang="en-US" sz="2600" b="1" dirty="0"/>
                    </a:p>
                  </a:txBody>
                  <a:tcPr/>
                </a:tc>
              </a:tr>
              <a:tr h="495281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Green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3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4133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Yellow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3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Red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5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25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8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66" y="485046"/>
            <a:ext cx="1002746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</a:rPr>
              <a:t>P(A U B) = P(A) + P(B) – P(A intersection B) 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31999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Prove that P(A|B) = P(A) for </a:t>
            </a:r>
            <a:b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independent events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Prove rules of Multiplication</a:t>
            </a:r>
            <a:b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for probability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A &amp; B represent two events, then </a:t>
            </a:r>
          </a:p>
          <a:p>
            <a:pPr marL="0" indent="0" algn="ctr">
              <a:buNone/>
            </a:pPr>
            <a:r>
              <a:rPr lang="en-US" b="1" dirty="0" smtClean="0"/>
              <a:t>P(A∩B) = P(A).P(B|A)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dependent events</a:t>
            </a:r>
          </a:p>
          <a:p>
            <a:pPr marL="0" indent="0">
              <a:buNone/>
            </a:pPr>
            <a:r>
              <a:rPr lang="en-US" b="1" dirty="0" smtClean="0"/>
              <a:t>Proof: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2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4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30"/>
            <a:ext cx="10515600" cy="4827134"/>
          </a:xfrm>
        </p:spPr>
        <p:txBody>
          <a:bodyPr/>
          <a:lstStyle/>
          <a:p>
            <a:r>
              <a:rPr lang="en-US" dirty="0" smtClean="0"/>
              <a:t>Two balanced dice are rolled once. What is the probability of getting</a:t>
            </a:r>
          </a:p>
          <a:p>
            <a:pPr marL="0" indent="0">
              <a:buNone/>
            </a:pPr>
            <a:r>
              <a:rPr lang="en-US" dirty="0" smtClean="0"/>
              <a:t>(a) A sum of 11	(b) same number on both dice	(c) a sum of 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43" y="2365604"/>
            <a:ext cx="7265468" cy="40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073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 deck of playing Cards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957943"/>
            <a:ext cx="11408229" cy="56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5 – 6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	A card is drawn at random from the well shuffled pack of 52 	playing  cards. Find the probability that the card: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 smtClean="0"/>
              <a:t>(a) </a:t>
            </a:r>
            <a:r>
              <a:rPr lang="en-US" dirty="0" smtClean="0"/>
              <a:t>is a Jack 		</a:t>
            </a:r>
            <a:r>
              <a:rPr lang="en-US" b="1" dirty="0" smtClean="0"/>
              <a:t>(b) </a:t>
            </a:r>
            <a:r>
              <a:rPr lang="en-US" dirty="0" smtClean="0"/>
              <a:t>is not a Jack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	 </a:t>
            </a:r>
            <a:r>
              <a:rPr lang="en-US" dirty="0"/>
              <a:t>In a poker hand consisting of 5 cards, find the probability of </a:t>
            </a:r>
            <a:r>
              <a:rPr lang="en-US" dirty="0" smtClean="0"/>
              <a:t>	holding </a:t>
            </a:r>
            <a:r>
              <a:rPr lang="en-US" dirty="0"/>
              <a:t>2 aces and </a:t>
            </a:r>
            <a:r>
              <a:rPr lang="en-US" dirty="0" smtClean="0"/>
              <a:t>3 jacks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7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statistics class for engineers consists of 25 industrial, 10 mechanical, 10 </a:t>
            </a:r>
            <a:r>
              <a:rPr lang="en-US" dirty="0" smtClean="0"/>
              <a:t>electrical, and </a:t>
            </a:r>
            <a:r>
              <a:rPr lang="en-US" dirty="0"/>
              <a:t>8 civil engineering students. If a person is </a:t>
            </a:r>
            <a:r>
              <a:rPr lang="en-US" dirty="0" smtClean="0"/>
              <a:t>randomly selected </a:t>
            </a:r>
            <a:r>
              <a:rPr lang="en-US" dirty="0"/>
              <a:t>by the instructor to answer a question, find the </a:t>
            </a:r>
            <a:r>
              <a:rPr lang="en-US" dirty="0" smtClean="0"/>
              <a:t>probability that </a:t>
            </a:r>
            <a:r>
              <a:rPr lang="en-US" dirty="0"/>
              <a:t>the student chosen is (a) </a:t>
            </a:r>
            <a:r>
              <a:rPr lang="en-US" dirty="0" smtClean="0"/>
              <a:t>an industrial </a:t>
            </a:r>
            <a:r>
              <a:rPr lang="en-US" dirty="0"/>
              <a:t>engineering major and (b) a civil engineering or an electrical </a:t>
            </a:r>
            <a:r>
              <a:rPr lang="en-US" dirty="0" smtClean="0"/>
              <a:t>engineering  major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469"/>
            <a:ext cx="10515600" cy="825046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Additive Rule: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Not - Mutually </a:t>
            </a:r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Exclusive Events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452"/>
            <a:ext cx="10515600" cy="5011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1031" y="1030515"/>
            <a:ext cx="10412769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868767" y="2406112"/>
            <a:ext cx="4557296" cy="315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1032" y="5609148"/>
            <a:ext cx="10412768" cy="1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1449</Words>
  <Application>Microsoft Office PowerPoint</Application>
  <PresentationFormat>Widescreen</PresentationFormat>
  <Paragraphs>247</Paragraphs>
  <Slides>46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Black</vt:lpstr>
      <vt:lpstr>Calibri</vt:lpstr>
      <vt:lpstr>Calibri Light</vt:lpstr>
      <vt:lpstr>Wingdings</vt:lpstr>
      <vt:lpstr>Office Theme</vt:lpstr>
      <vt:lpstr>Introduction to Probability </vt:lpstr>
      <vt:lpstr>Probability </vt:lpstr>
      <vt:lpstr>PowerPoint Presentation</vt:lpstr>
      <vt:lpstr>Examples (1 – 3) </vt:lpstr>
      <vt:lpstr>Example 4</vt:lpstr>
      <vt:lpstr>A deck of playing Cards </vt:lpstr>
      <vt:lpstr>Example 5 – 6 </vt:lpstr>
      <vt:lpstr>Example 7</vt:lpstr>
      <vt:lpstr>Additive Rule:  Not - Mutually Exclusive Events </vt:lpstr>
      <vt:lpstr>Additive Rule: Mutually Exclusive Events </vt:lpstr>
      <vt:lpstr>Example # 08 – 10 </vt:lpstr>
      <vt:lpstr>Examples (11) </vt:lpstr>
      <vt:lpstr>Example # 12: Specifications for length of cable</vt:lpstr>
      <vt:lpstr>Exercises</vt:lpstr>
      <vt:lpstr>PowerPoint Presentation</vt:lpstr>
      <vt:lpstr>PowerPoint Presentation</vt:lpstr>
      <vt:lpstr>PowerPoint Presentation</vt:lpstr>
      <vt:lpstr>The Product Rule:  Independent Events</vt:lpstr>
      <vt:lpstr>Some important results for Independent events</vt:lpstr>
      <vt:lpstr>Relationship among events </vt:lpstr>
      <vt:lpstr>Examples # 13 – 14 </vt:lpstr>
      <vt:lpstr>PowerPoint Presentation</vt:lpstr>
      <vt:lpstr>Examples 15 &amp; 16 </vt:lpstr>
      <vt:lpstr>Example # 17: Fire Engines</vt:lpstr>
      <vt:lpstr>The Product Rule: Dependent Events </vt:lpstr>
      <vt:lpstr>Example # (18 – 20)</vt:lpstr>
      <vt:lpstr>Example # 21</vt:lpstr>
      <vt:lpstr>Example # 22 </vt:lpstr>
      <vt:lpstr>Example # 23</vt:lpstr>
      <vt:lpstr>PowerPoint Presentation</vt:lpstr>
      <vt:lpstr>Example # 23 </vt:lpstr>
      <vt:lpstr>Example # 24 </vt:lpstr>
      <vt:lpstr>Example # 25 </vt:lpstr>
      <vt:lpstr>Example # 25 </vt:lpstr>
      <vt:lpstr>Example # 26 </vt:lpstr>
      <vt:lpstr>Tree Diagram for Example # 26  </vt:lpstr>
      <vt:lpstr>Theorem of Total Probability </vt:lpstr>
      <vt:lpstr>Baye’s Rule </vt:lpstr>
      <vt:lpstr>Example # 27 </vt:lpstr>
      <vt:lpstr>Example # 28 </vt:lpstr>
      <vt:lpstr>Example # 29</vt:lpstr>
      <vt:lpstr>PowerPoint Presentation</vt:lpstr>
      <vt:lpstr>P(A U B) = P(A) + P(B) – P(A intersection B) </vt:lpstr>
      <vt:lpstr>Prove that P(A|B) = P(A) for  independent events</vt:lpstr>
      <vt:lpstr>Prove rules of Multiplication  for probability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</dc:title>
  <dc:creator>Osama Bin Ajaz</dc:creator>
  <cp:lastModifiedBy>Osama Bin. Ajaz</cp:lastModifiedBy>
  <cp:revision>690</cp:revision>
  <dcterms:created xsi:type="dcterms:W3CDTF">2019-02-07T14:40:47Z</dcterms:created>
  <dcterms:modified xsi:type="dcterms:W3CDTF">2020-02-14T17:06:59Z</dcterms:modified>
</cp:coreProperties>
</file>