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3" r:id="rId2"/>
    <p:sldId id="258" r:id="rId3"/>
    <p:sldId id="260" r:id="rId4"/>
    <p:sldId id="261" r:id="rId5"/>
    <p:sldId id="262" r:id="rId6"/>
    <p:sldId id="264" r:id="rId7"/>
    <p:sldId id="265" r:id="rId8"/>
    <p:sldId id="267" r:id="rId9"/>
    <p:sldId id="266"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048" autoAdjust="0"/>
  </p:normalViewPr>
  <p:slideViewPr>
    <p:cSldViewPr snapToGrid="0">
      <p:cViewPr varScale="1">
        <p:scale>
          <a:sx n="66" d="100"/>
          <a:sy n="66" d="100"/>
        </p:scale>
        <p:origin x="9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50088B-8A0F-4F08-A4D9-0A672483866C}" type="datetimeFigureOut">
              <a:rPr lang="en-US" smtClean="0"/>
              <a:t>2/21/2020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4EB2BC-75F8-4822-A6BF-377A63D3A107}" type="slidenum">
              <a:rPr lang="en-US" smtClean="0"/>
              <a:t>‹#›</a:t>
            </a:fld>
            <a:endParaRPr lang="en-US"/>
          </a:p>
        </p:txBody>
      </p:sp>
    </p:spTree>
    <p:extLst>
      <p:ext uri="{BB962C8B-B14F-4D97-AF65-F5344CB8AC3E}">
        <p14:creationId xmlns:p14="http://schemas.microsoft.com/office/powerpoint/2010/main" val="4094630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 P(X=2) = </a:t>
            </a:r>
            <a:r>
              <a:rPr lang="en-US" baseline="0" dirty="0" smtClean="0"/>
              <a:t>1140/10626</a:t>
            </a:r>
            <a:r>
              <a:rPr lang="en-US" baseline="0" dirty="0" smtClean="0"/>
              <a:t>		(b) </a:t>
            </a:r>
            <a:r>
              <a:rPr lang="en-US" b="0" baseline="0" dirty="0" smtClean="0"/>
              <a:t>1</a:t>
            </a:r>
            <a:r>
              <a:rPr lang="en-US" b="0" baseline="0" dirty="0" smtClean="0"/>
              <a:t>/ 10626</a:t>
            </a:r>
            <a:r>
              <a:rPr lang="en-US" b="1" baseline="0" dirty="0" smtClean="0"/>
              <a:t>	</a:t>
            </a:r>
            <a:r>
              <a:rPr lang="en-US" baseline="0" dirty="0" smtClean="0"/>
              <a:t>(c) </a:t>
            </a:r>
            <a:r>
              <a:rPr lang="en-US" b="1" baseline="0" dirty="0" smtClean="0"/>
              <a:t>1615/3543=0.45582</a:t>
            </a:r>
            <a:r>
              <a:rPr lang="en-US" baseline="0" dirty="0" smtClean="0"/>
              <a:t>	    (d) P(at least 1 </a:t>
            </a:r>
            <a:r>
              <a:rPr lang="en-US" baseline="0" smtClean="0"/>
              <a:t>d</a:t>
            </a:r>
            <a:r>
              <a:rPr lang="en-US" baseline="0" smtClean="0"/>
              <a:t>)=1927/3542</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2</a:t>
            </a:fld>
            <a:endParaRPr lang="en-US"/>
          </a:p>
        </p:txBody>
      </p:sp>
    </p:spTree>
    <p:extLst>
      <p:ext uri="{BB962C8B-B14F-4D97-AF65-F5344CB8AC3E}">
        <p14:creationId xmlns:p14="http://schemas.microsoft.com/office/powerpoint/2010/main" val="3010110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(iii) </a:t>
            </a:r>
            <a:r>
              <a:rPr lang="en-US" dirty="0" smtClean="0"/>
              <a:t>12 </a:t>
            </a:r>
            <a:r>
              <a:rPr lang="en-US" dirty="0" smtClean="0"/>
              <a:t>ways 	</a:t>
            </a:r>
            <a:r>
              <a:rPr lang="en-US" b="1" dirty="0" smtClean="0"/>
              <a:t>(iv) </a:t>
            </a:r>
            <a:r>
              <a:rPr lang="en-US" dirty="0" smtClean="0"/>
              <a:t>462 </a:t>
            </a:r>
            <a:r>
              <a:rPr lang="en-US" dirty="0" smtClean="0"/>
              <a:t>	</a:t>
            </a:r>
            <a:r>
              <a:rPr lang="en-US" b="1" dirty="0" smtClean="0"/>
              <a:t>(v) </a:t>
            </a:r>
            <a:r>
              <a:rPr lang="en-US" baseline="0" dirty="0" smtClean="0"/>
              <a:t>120 </a:t>
            </a:r>
            <a:r>
              <a:rPr lang="en-US" baseline="0" dirty="0" smtClean="0"/>
              <a:t>ways 	</a:t>
            </a:r>
            <a:r>
              <a:rPr lang="en-US" b="1" baseline="0" dirty="0" smtClean="0"/>
              <a:t>(vi) </a:t>
            </a:r>
            <a:r>
              <a:rPr lang="en-US" baseline="0" dirty="0" smtClean="0"/>
              <a:t>156 </a:t>
            </a:r>
            <a:r>
              <a:rPr lang="en-US" b="1" baseline="0" dirty="0" smtClean="0"/>
              <a:t>(vii) </a:t>
            </a:r>
            <a:r>
              <a:rPr lang="en-US" baseline="0" dirty="0" smtClean="0"/>
              <a:t>36 </a:t>
            </a:r>
          </a:p>
          <a:p>
            <a:r>
              <a:rPr lang="en-US" baseline="0" dirty="0" smtClean="0"/>
              <a:t>.</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14</a:t>
            </a:fld>
            <a:endParaRPr lang="en-US"/>
          </a:p>
        </p:txBody>
      </p:sp>
    </p:spTree>
    <p:extLst>
      <p:ext uri="{BB962C8B-B14F-4D97-AF65-F5344CB8AC3E}">
        <p14:creationId xmlns:p14="http://schemas.microsoft.com/office/powerpoint/2010/main" val="884385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25P3 = 13800</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16</a:t>
            </a:fld>
            <a:endParaRPr lang="en-US"/>
          </a:p>
        </p:txBody>
      </p:sp>
    </p:spTree>
    <p:extLst>
      <p:ext uri="{BB962C8B-B14F-4D97-AF65-F5344CB8AC3E}">
        <p14:creationId xmlns:p14="http://schemas.microsoft.com/office/powerpoint/2010/main" val="1787164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baseline="0" dirty="0" smtClean="0"/>
              <a:t>2450 </a:t>
            </a:r>
            <a:r>
              <a:rPr lang="en-US" baseline="0" dirty="0" smtClean="0"/>
              <a:t>	(b) </a:t>
            </a:r>
            <a:r>
              <a:rPr lang="en-US" baseline="0" dirty="0" smtClean="0"/>
              <a:t>2401</a:t>
            </a:r>
            <a:r>
              <a:rPr lang="en-US" baseline="0" dirty="0" smtClean="0"/>
              <a:t>	(c</a:t>
            </a:r>
            <a:r>
              <a:rPr lang="en-US" baseline="0" dirty="0" smtClean="0"/>
              <a:t>) 2258 </a:t>
            </a:r>
            <a:r>
              <a:rPr lang="en-US" baseline="0" dirty="0" smtClean="0"/>
              <a:t>	(e) </a:t>
            </a:r>
            <a:r>
              <a:rPr lang="en-US" baseline="0" dirty="0" smtClean="0"/>
              <a:t>2448 </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17</a:t>
            </a:fld>
            <a:endParaRPr lang="en-US"/>
          </a:p>
        </p:txBody>
      </p:sp>
    </p:spTree>
    <p:extLst>
      <p:ext uri="{BB962C8B-B14F-4D97-AF65-F5344CB8AC3E}">
        <p14:creationId xmlns:p14="http://schemas.microsoft.com/office/powerpoint/2010/main" val="3041862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i</a:t>
            </a:r>
            <a:r>
              <a:rPr lang="en-US" dirty="0" smtClean="0"/>
              <a:t>) 4	(ii) 50,400	(iii) 1260</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19</a:t>
            </a:fld>
            <a:endParaRPr lang="en-US"/>
          </a:p>
        </p:txBody>
      </p:sp>
    </p:spTree>
    <p:extLst>
      <p:ext uri="{BB962C8B-B14F-4D97-AF65-F5344CB8AC3E}">
        <p14:creationId xmlns:p14="http://schemas.microsoft.com/office/powerpoint/2010/main" val="2482362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12600 </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20</a:t>
            </a:fld>
            <a:endParaRPr lang="en-US"/>
          </a:p>
        </p:txBody>
      </p:sp>
    </p:spTree>
    <p:extLst>
      <p:ext uri="{BB962C8B-B14F-4D97-AF65-F5344CB8AC3E}">
        <p14:creationId xmlns:p14="http://schemas.microsoft.com/office/powerpoint/2010/main" val="412651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(b) </a:t>
            </a:r>
            <a:r>
              <a:rPr lang="en-US" dirty="0" smtClean="0"/>
              <a:t>1800 </a:t>
            </a:r>
            <a:r>
              <a:rPr lang="en-US" dirty="0" smtClean="0"/>
              <a:t>ways </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21</a:t>
            </a:fld>
            <a:endParaRPr lang="en-US"/>
          </a:p>
        </p:txBody>
      </p:sp>
    </p:spTree>
    <p:extLst>
      <p:ext uri="{BB962C8B-B14F-4D97-AF65-F5344CB8AC3E}">
        <p14:creationId xmlns:p14="http://schemas.microsoft.com/office/powerpoint/2010/main" val="3841357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(2.22)</a:t>
            </a:r>
            <a:r>
              <a:rPr lang="en-US" baseline="0" dirty="0" smtClean="0"/>
              <a:t> </a:t>
            </a:r>
            <a:r>
              <a:rPr lang="en-US" baseline="0" dirty="0" smtClean="0"/>
              <a:t>24</a:t>
            </a:r>
            <a:r>
              <a:rPr lang="en-US" baseline="0" dirty="0" smtClean="0"/>
              <a:t>		 (2.33) (a) </a:t>
            </a:r>
            <a:r>
              <a:rPr lang="en-US" baseline="0" dirty="0" smtClean="0"/>
              <a:t>1024 </a:t>
            </a:r>
            <a:r>
              <a:rPr lang="en-US" baseline="0" dirty="0" smtClean="0"/>
              <a:t>ways (b) </a:t>
            </a:r>
            <a:r>
              <a:rPr lang="en-US" baseline="0" dirty="0" smtClean="0"/>
              <a:t>243 </a:t>
            </a:r>
            <a:r>
              <a:rPr lang="en-US" baseline="0" dirty="0" smtClean="0"/>
              <a:t>ways		(2.37) </a:t>
            </a:r>
            <a:r>
              <a:rPr lang="en-US" baseline="0" dirty="0" smtClean="0"/>
              <a:t>2880  </a:t>
            </a:r>
            <a:endParaRPr lang="en-US" baseline="0" dirty="0" smtClean="0"/>
          </a:p>
        </p:txBody>
      </p:sp>
      <p:sp>
        <p:nvSpPr>
          <p:cNvPr id="4" name="Slide Number Placeholder 3"/>
          <p:cNvSpPr>
            <a:spLocks noGrp="1"/>
          </p:cNvSpPr>
          <p:nvPr>
            <p:ph type="sldNum" sz="quarter" idx="10"/>
          </p:nvPr>
        </p:nvSpPr>
        <p:spPr/>
        <p:txBody>
          <a:bodyPr/>
          <a:lstStyle/>
          <a:p>
            <a:fld id="{2BEB2B9D-43B2-4FC9-880A-028B7881F19A}" type="slidenum">
              <a:rPr lang="en-US" smtClean="0"/>
              <a:t>22</a:t>
            </a:fld>
            <a:endParaRPr lang="en-US"/>
          </a:p>
        </p:txBody>
      </p:sp>
    </p:spTree>
    <p:extLst>
      <p:ext uri="{BB962C8B-B14F-4D97-AF65-F5344CB8AC3E}">
        <p14:creationId xmlns:p14="http://schemas.microsoft.com/office/powerpoint/2010/main" val="4229923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(2.45) 3360 	(2.47)</a:t>
            </a:r>
            <a:r>
              <a:rPr lang="en-US" baseline="0" dirty="0" smtClean="0"/>
              <a:t> 8C3=56 ways 	(2.48) 365P60 = l=3.2e151</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23</a:t>
            </a:fld>
            <a:endParaRPr lang="en-US"/>
          </a:p>
        </p:txBody>
      </p:sp>
    </p:spTree>
    <p:extLst>
      <p:ext uri="{BB962C8B-B14F-4D97-AF65-F5344CB8AC3E}">
        <p14:creationId xmlns:p14="http://schemas.microsoft.com/office/powerpoint/2010/main" val="2485076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P(P1|D)=0.158;		P(P2/D)=0.316		P(P3/D)=0.526		since P(P3/D) is largest</a:t>
            </a:r>
            <a:r>
              <a:rPr lang="en-US" baseline="0" dirty="0" smtClean="0"/>
              <a:t> of the three, thus a defective is most likely the result of the use of plan 3 </a:t>
            </a:r>
            <a:endParaRPr lang="en-US" dirty="0" smtClean="0"/>
          </a:p>
          <a:p>
            <a:endParaRPr lang="en-US" dirty="0"/>
          </a:p>
        </p:txBody>
      </p:sp>
      <p:sp>
        <p:nvSpPr>
          <p:cNvPr id="4" name="Slide Number Placeholder 3"/>
          <p:cNvSpPr>
            <a:spLocks noGrp="1"/>
          </p:cNvSpPr>
          <p:nvPr>
            <p:ph type="sldNum" sz="quarter" idx="10"/>
          </p:nvPr>
        </p:nvSpPr>
        <p:spPr/>
        <p:txBody>
          <a:bodyPr/>
          <a:lstStyle/>
          <a:p>
            <a:fld id="{BD4EB2BC-75F8-4822-A6BF-377A63D3A107}" type="slidenum">
              <a:rPr lang="en-US" smtClean="0"/>
              <a:t>3</a:t>
            </a:fld>
            <a:endParaRPr lang="en-US"/>
          </a:p>
        </p:txBody>
      </p:sp>
    </p:spTree>
    <p:extLst>
      <p:ext uri="{BB962C8B-B14F-4D97-AF65-F5344CB8AC3E}">
        <p14:creationId xmlns:p14="http://schemas.microsoft.com/office/powerpoint/2010/main" val="1655254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0.27 , theorem of total probability </a:t>
            </a:r>
            <a:endParaRPr lang="en-US" dirty="0" smtClean="0"/>
          </a:p>
          <a:p>
            <a:endParaRPr lang="en-US" dirty="0"/>
          </a:p>
        </p:txBody>
      </p:sp>
      <p:sp>
        <p:nvSpPr>
          <p:cNvPr id="4" name="Slide Number Placeholder 3"/>
          <p:cNvSpPr>
            <a:spLocks noGrp="1"/>
          </p:cNvSpPr>
          <p:nvPr>
            <p:ph type="sldNum" sz="quarter" idx="10"/>
          </p:nvPr>
        </p:nvSpPr>
        <p:spPr/>
        <p:txBody>
          <a:bodyPr/>
          <a:lstStyle/>
          <a:p>
            <a:fld id="{BD4EB2BC-75F8-4822-A6BF-377A63D3A107}" type="slidenum">
              <a:rPr lang="en-US" smtClean="0"/>
              <a:t>4</a:t>
            </a:fld>
            <a:endParaRPr lang="en-US"/>
          </a:p>
        </p:txBody>
      </p:sp>
    </p:spTree>
    <p:extLst>
      <p:ext uri="{BB962C8B-B14F-4D97-AF65-F5344CB8AC3E}">
        <p14:creationId xmlns:p14="http://schemas.microsoft.com/office/powerpoint/2010/main" val="1220653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a:t>
            </a:r>
            <a:r>
              <a:rPr lang="en-US" baseline="0" dirty="0" smtClean="0"/>
              <a:t> head appears) = ¼ &amp; P(no head or Tail appears) = ¾, </a:t>
            </a:r>
          </a:p>
          <a:p>
            <a:r>
              <a:rPr lang="en-US" baseline="0" dirty="0" smtClean="0"/>
              <a:t> </a:t>
            </a:r>
          </a:p>
          <a:p>
            <a:r>
              <a:rPr lang="en-US" baseline="0" dirty="0" smtClean="0"/>
              <a:t>P(at least one head) </a:t>
            </a:r>
            <a:r>
              <a:rPr lang="en-US" baseline="0" dirty="0" smtClean="0"/>
              <a:t>= 0.763 </a:t>
            </a:r>
            <a:endParaRPr lang="en-US" baseline="0" dirty="0" smtClean="0"/>
          </a:p>
        </p:txBody>
      </p:sp>
      <p:sp>
        <p:nvSpPr>
          <p:cNvPr id="4" name="Slide Number Placeholder 3"/>
          <p:cNvSpPr>
            <a:spLocks noGrp="1"/>
          </p:cNvSpPr>
          <p:nvPr>
            <p:ph type="sldNum" sz="quarter" idx="10"/>
          </p:nvPr>
        </p:nvSpPr>
        <p:spPr/>
        <p:txBody>
          <a:bodyPr/>
          <a:lstStyle/>
          <a:p>
            <a:fld id="{BD4EB2BC-75F8-4822-A6BF-377A63D3A107}" type="slidenum">
              <a:rPr lang="en-US" smtClean="0"/>
              <a:t>6</a:t>
            </a:fld>
            <a:endParaRPr lang="en-US"/>
          </a:p>
        </p:txBody>
      </p:sp>
    </p:spTree>
    <p:extLst>
      <p:ext uri="{BB962C8B-B14F-4D97-AF65-F5344CB8AC3E}">
        <p14:creationId xmlns:p14="http://schemas.microsoft.com/office/powerpoint/2010/main" val="4218604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P(AUB) = 6/36 = 1/6 </a:t>
            </a:r>
            <a:endParaRPr lang="en-US" dirty="0"/>
          </a:p>
        </p:txBody>
      </p:sp>
      <p:sp>
        <p:nvSpPr>
          <p:cNvPr id="4" name="Slide Number Placeholder 3"/>
          <p:cNvSpPr>
            <a:spLocks noGrp="1"/>
          </p:cNvSpPr>
          <p:nvPr>
            <p:ph type="sldNum" sz="quarter" idx="10"/>
          </p:nvPr>
        </p:nvSpPr>
        <p:spPr/>
        <p:txBody>
          <a:bodyPr/>
          <a:lstStyle/>
          <a:p>
            <a:fld id="{BD4EB2BC-75F8-4822-A6BF-377A63D3A107}" type="slidenum">
              <a:rPr lang="en-US" smtClean="0"/>
              <a:t>7</a:t>
            </a:fld>
            <a:endParaRPr lang="en-US"/>
          </a:p>
        </p:txBody>
      </p:sp>
    </p:spTree>
    <p:extLst>
      <p:ext uri="{BB962C8B-B14F-4D97-AF65-F5344CB8AC3E}">
        <p14:creationId xmlns:p14="http://schemas.microsoft.com/office/powerpoint/2010/main" val="2386367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none" dirty="0">
              <a:solidFill>
                <a:schemeClr val="tx1"/>
              </a:solidFill>
            </a:endParaRPr>
          </a:p>
        </p:txBody>
      </p:sp>
      <p:sp>
        <p:nvSpPr>
          <p:cNvPr id="4" name="Slide Number Placeholder 3"/>
          <p:cNvSpPr>
            <a:spLocks noGrp="1"/>
          </p:cNvSpPr>
          <p:nvPr>
            <p:ph type="sldNum" sz="quarter" idx="10"/>
          </p:nvPr>
        </p:nvSpPr>
        <p:spPr/>
        <p:txBody>
          <a:bodyPr/>
          <a:lstStyle/>
          <a:p>
            <a:fld id="{BD4EB2BC-75F8-4822-A6BF-377A63D3A107}" type="slidenum">
              <a:rPr lang="en-US" smtClean="0"/>
              <a:t>8</a:t>
            </a:fld>
            <a:endParaRPr lang="en-US"/>
          </a:p>
        </p:txBody>
      </p:sp>
    </p:spTree>
    <p:extLst>
      <p:ext uri="{BB962C8B-B14F-4D97-AF65-F5344CB8AC3E}">
        <p14:creationId xmlns:p14="http://schemas.microsoft.com/office/powerpoint/2010/main" val="2188094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 </a:t>
            </a:r>
            <a:r>
              <a:rPr lang="en-US" baseline="0" dirty="0" smtClean="0"/>
              <a:t>(</a:t>
            </a:r>
            <a:r>
              <a:rPr lang="en-US" baseline="0" dirty="0" err="1" smtClean="0"/>
              <a:t>i</a:t>
            </a:r>
            <a:r>
              <a:rPr lang="en-US" baseline="0" dirty="0" smtClean="0"/>
              <a:t>) 31/365,	(ii) 1/365	(iii) 61/365	(iv) 334/365</a:t>
            </a:r>
            <a:endParaRPr lang="en-US" dirty="0" smtClean="0"/>
          </a:p>
          <a:p>
            <a:endParaRPr lang="en-US" dirty="0"/>
          </a:p>
        </p:txBody>
      </p:sp>
      <p:sp>
        <p:nvSpPr>
          <p:cNvPr id="4" name="Slide Number Placeholder 3"/>
          <p:cNvSpPr>
            <a:spLocks noGrp="1"/>
          </p:cNvSpPr>
          <p:nvPr>
            <p:ph type="sldNum" sz="quarter" idx="10"/>
          </p:nvPr>
        </p:nvSpPr>
        <p:spPr/>
        <p:txBody>
          <a:bodyPr/>
          <a:lstStyle/>
          <a:p>
            <a:fld id="{BD4EB2BC-75F8-4822-A6BF-377A63D3A107}" type="slidenum">
              <a:rPr lang="en-US" smtClean="0"/>
              <a:t>9</a:t>
            </a:fld>
            <a:endParaRPr lang="en-US"/>
          </a:p>
        </p:txBody>
      </p:sp>
    </p:spTree>
    <p:extLst>
      <p:ext uri="{BB962C8B-B14F-4D97-AF65-F5344CB8AC3E}">
        <p14:creationId xmlns:p14="http://schemas.microsoft.com/office/powerpoint/2010/main" val="989655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P(S’) = 0.10, P(A/S’) = 0.5, P(A) = 0.2, P(S’/A) = (0.10)(0.5)/0.2 = 0.25</a:t>
            </a:r>
            <a:endParaRPr lang="en-US" dirty="0"/>
          </a:p>
        </p:txBody>
      </p:sp>
      <p:sp>
        <p:nvSpPr>
          <p:cNvPr id="4" name="Slide Number Placeholder 3"/>
          <p:cNvSpPr>
            <a:spLocks noGrp="1"/>
          </p:cNvSpPr>
          <p:nvPr>
            <p:ph type="sldNum" sz="quarter" idx="10"/>
          </p:nvPr>
        </p:nvSpPr>
        <p:spPr/>
        <p:txBody>
          <a:bodyPr/>
          <a:lstStyle/>
          <a:p>
            <a:fld id="{BD4EB2BC-75F8-4822-A6BF-377A63D3A107}" type="slidenum">
              <a:rPr lang="en-US" smtClean="0"/>
              <a:t>10</a:t>
            </a:fld>
            <a:endParaRPr lang="en-US"/>
          </a:p>
        </p:txBody>
      </p:sp>
    </p:spTree>
    <p:extLst>
      <p:ext uri="{BB962C8B-B14F-4D97-AF65-F5344CB8AC3E}">
        <p14:creationId xmlns:p14="http://schemas.microsoft.com/office/powerpoint/2010/main" val="4254312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36	(b) 24 &amp; 64 </a:t>
            </a:r>
            <a:endParaRPr lang="en-US" dirty="0"/>
          </a:p>
        </p:txBody>
      </p:sp>
      <p:sp>
        <p:nvSpPr>
          <p:cNvPr id="4" name="Slide Number Placeholder 3"/>
          <p:cNvSpPr>
            <a:spLocks noGrp="1"/>
          </p:cNvSpPr>
          <p:nvPr>
            <p:ph type="sldNum" sz="quarter" idx="10"/>
          </p:nvPr>
        </p:nvSpPr>
        <p:spPr/>
        <p:txBody>
          <a:bodyPr/>
          <a:lstStyle/>
          <a:p>
            <a:fld id="{2BEB2B9D-43B2-4FC9-880A-028B7881F19A}" type="slidenum">
              <a:rPr lang="en-US" smtClean="0"/>
              <a:t>13</a:t>
            </a:fld>
            <a:endParaRPr lang="en-US"/>
          </a:p>
        </p:txBody>
      </p:sp>
    </p:spTree>
    <p:extLst>
      <p:ext uri="{BB962C8B-B14F-4D97-AF65-F5344CB8AC3E}">
        <p14:creationId xmlns:p14="http://schemas.microsoft.com/office/powerpoint/2010/main" val="860332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1FE8D3-989F-4964-A4FF-6E3596A26D7D}" type="datetimeFigureOut">
              <a:rPr lang="en-US" smtClean="0"/>
              <a:t>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233BE-44A3-4FD4-A109-C9FA298672E1}" type="slidenum">
              <a:rPr lang="en-US" smtClean="0"/>
              <a:t>‹#›</a:t>
            </a:fld>
            <a:endParaRPr lang="en-US"/>
          </a:p>
        </p:txBody>
      </p:sp>
    </p:spTree>
    <p:extLst>
      <p:ext uri="{BB962C8B-B14F-4D97-AF65-F5344CB8AC3E}">
        <p14:creationId xmlns:p14="http://schemas.microsoft.com/office/powerpoint/2010/main" val="3175737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1FE8D3-989F-4964-A4FF-6E3596A26D7D}" type="datetimeFigureOut">
              <a:rPr lang="en-US" smtClean="0"/>
              <a:t>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233BE-44A3-4FD4-A109-C9FA298672E1}" type="slidenum">
              <a:rPr lang="en-US" smtClean="0"/>
              <a:t>‹#›</a:t>
            </a:fld>
            <a:endParaRPr lang="en-US"/>
          </a:p>
        </p:txBody>
      </p:sp>
    </p:spTree>
    <p:extLst>
      <p:ext uri="{BB962C8B-B14F-4D97-AF65-F5344CB8AC3E}">
        <p14:creationId xmlns:p14="http://schemas.microsoft.com/office/powerpoint/2010/main" val="2227296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1FE8D3-989F-4964-A4FF-6E3596A26D7D}" type="datetimeFigureOut">
              <a:rPr lang="en-US" smtClean="0"/>
              <a:t>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233BE-44A3-4FD4-A109-C9FA298672E1}" type="slidenum">
              <a:rPr lang="en-US" smtClean="0"/>
              <a:t>‹#›</a:t>
            </a:fld>
            <a:endParaRPr lang="en-US"/>
          </a:p>
        </p:txBody>
      </p:sp>
    </p:spTree>
    <p:extLst>
      <p:ext uri="{BB962C8B-B14F-4D97-AF65-F5344CB8AC3E}">
        <p14:creationId xmlns:p14="http://schemas.microsoft.com/office/powerpoint/2010/main" val="1278559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1FE8D3-989F-4964-A4FF-6E3596A26D7D}" type="datetimeFigureOut">
              <a:rPr lang="en-US" smtClean="0"/>
              <a:t>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233BE-44A3-4FD4-A109-C9FA298672E1}" type="slidenum">
              <a:rPr lang="en-US" smtClean="0"/>
              <a:t>‹#›</a:t>
            </a:fld>
            <a:endParaRPr lang="en-US"/>
          </a:p>
        </p:txBody>
      </p:sp>
    </p:spTree>
    <p:extLst>
      <p:ext uri="{BB962C8B-B14F-4D97-AF65-F5344CB8AC3E}">
        <p14:creationId xmlns:p14="http://schemas.microsoft.com/office/powerpoint/2010/main" val="3676707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1FE8D3-989F-4964-A4FF-6E3596A26D7D}" type="datetimeFigureOut">
              <a:rPr lang="en-US" smtClean="0"/>
              <a:t>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233BE-44A3-4FD4-A109-C9FA298672E1}" type="slidenum">
              <a:rPr lang="en-US" smtClean="0"/>
              <a:t>‹#›</a:t>
            </a:fld>
            <a:endParaRPr lang="en-US"/>
          </a:p>
        </p:txBody>
      </p:sp>
    </p:spTree>
    <p:extLst>
      <p:ext uri="{BB962C8B-B14F-4D97-AF65-F5344CB8AC3E}">
        <p14:creationId xmlns:p14="http://schemas.microsoft.com/office/powerpoint/2010/main" val="819403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1FE8D3-989F-4964-A4FF-6E3596A26D7D}" type="datetimeFigureOut">
              <a:rPr lang="en-US" smtClean="0"/>
              <a:t>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3233BE-44A3-4FD4-A109-C9FA298672E1}" type="slidenum">
              <a:rPr lang="en-US" smtClean="0"/>
              <a:t>‹#›</a:t>
            </a:fld>
            <a:endParaRPr lang="en-US"/>
          </a:p>
        </p:txBody>
      </p:sp>
    </p:spTree>
    <p:extLst>
      <p:ext uri="{BB962C8B-B14F-4D97-AF65-F5344CB8AC3E}">
        <p14:creationId xmlns:p14="http://schemas.microsoft.com/office/powerpoint/2010/main" val="749088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1FE8D3-989F-4964-A4FF-6E3596A26D7D}" type="datetimeFigureOut">
              <a:rPr lang="en-US" smtClean="0"/>
              <a:t>2/21/2020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3233BE-44A3-4FD4-A109-C9FA298672E1}" type="slidenum">
              <a:rPr lang="en-US" smtClean="0"/>
              <a:t>‹#›</a:t>
            </a:fld>
            <a:endParaRPr lang="en-US"/>
          </a:p>
        </p:txBody>
      </p:sp>
    </p:spTree>
    <p:extLst>
      <p:ext uri="{BB962C8B-B14F-4D97-AF65-F5344CB8AC3E}">
        <p14:creationId xmlns:p14="http://schemas.microsoft.com/office/powerpoint/2010/main" val="1002664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1FE8D3-989F-4964-A4FF-6E3596A26D7D}" type="datetimeFigureOut">
              <a:rPr lang="en-US" smtClean="0"/>
              <a:t>2/21/2020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3233BE-44A3-4FD4-A109-C9FA298672E1}" type="slidenum">
              <a:rPr lang="en-US" smtClean="0"/>
              <a:t>‹#›</a:t>
            </a:fld>
            <a:endParaRPr lang="en-US"/>
          </a:p>
        </p:txBody>
      </p:sp>
    </p:spTree>
    <p:extLst>
      <p:ext uri="{BB962C8B-B14F-4D97-AF65-F5344CB8AC3E}">
        <p14:creationId xmlns:p14="http://schemas.microsoft.com/office/powerpoint/2010/main" val="1468616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1FE8D3-989F-4964-A4FF-6E3596A26D7D}" type="datetimeFigureOut">
              <a:rPr lang="en-US" smtClean="0"/>
              <a:t>2/21/2020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3233BE-44A3-4FD4-A109-C9FA298672E1}" type="slidenum">
              <a:rPr lang="en-US" smtClean="0"/>
              <a:t>‹#›</a:t>
            </a:fld>
            <a:endParaRPr lang="en-US"/>
          </a:p>
        </p:txBody>
      </p:sp>
    </p:spTree>
    <p:extLst>
      <p:ext uri="{BB962C8B-B14F-4D97-AF65-F5344CB8AC3E}">
        <p14:creationId xmlns:p14="http://schemas.microsoft.com/office/powerpoint/2010/main" val="2099278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1FE8D3-989F-4964-A4FF-6E3596A26D7D}" type="datetimeFigureOut">
              <a:rPr lang="en-US" smtClean="0"/>
              <a:t>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3233BE-44A3-4FD4-A109-C9FA298672E1}" type="slidenum">
              <a:rPr lang="en-US" smtClean="0"/>
              <a:t>‹#›</a:t>
            </a:fld>
            <a:endParaRPr lang="en-US"/>
          </a:p>
        </p:txBody>
      </p:sp>
    </p:spTree>
    <p:extLst>
      <p:ext uri="{BB962C8B-B14F-4D97-AF65-F5344CB8AC3E}">
        <p14:creationId xmlns:p14="http://schemas.microsoft.com/office/powerpoint/2010/main" val="4281112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1FE8D3-989F-4964-A4FF-6E3596A26D7D}" type="datetimeFigureOut">
              <a:rPr lang="en-US" smtClean="0"/>
              <a:t>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3233BE-44A3-4FD4-A109-C9FA298672E1}" type="slidenum">
              <a:rPr lang="en-US" smtClean="0"/>
              <a:t>‹#›</a:t>
            </a:fld>
            <a:endParaRPr lang="en-US"/>
          </a:p>
        </p:txBody>
      </p:sp>
    </p:spTree>
    <p:extLst>
      <p:ext uri="{BB962C8B-B14F-4D97-AF65-F5344CB8AC3E}">
        <p14:creationId xmlns:p14="http://schemas.microsoft.com/office/powerpoint/2010/main" val="1153857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1FE8D3-989F-4964-A4FF-6E3596A26D7D}" type="datetimeFigureOut">
              <a:rPr lang="en-US" smtClean="0"/>
              <a:t>2/21/2020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3233BE-44A3-4FD4-A109-C9FA298672E1}" type="slidenum">
              <a:rPr lang="en-US" smtClean="0"/>
              <a:t>‹#›</a:t>
            </a:fld>
            <a:endParaRPr lang="en-US"/>
          </a:p>
        </p:txBody>
      </p:sp>
    </p:spTree>
    <p:extLst>
      <p:ext uri="{BB962C8B-B14F-4D97-AF65-F5344CB8AC3E}">
        <p14:creationId xmlns:p14="http://schemas.microsoft.com/office/powerpoint/2010/main" val="369254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osama.ajaz@nu.edu.p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1163" y="2896139"/>
            <a:ext cx="9144000" cy="1544168"/>
          </a:xfrm>
        </p:spPr>
        <p:txBody>
          <a:bodyPr>
            <a:normAutofit/>
          </a:bodyPr>
          <a:lstStyle/>
          <a:p>
            <a:r>
              <a:rPr lang="en-US" sz="5000" dirty="0" smtClean="0">
                <a:solidFill>
                  <a:srgbClr val="00B050"/>
                </a:solidFill>
                <a:latin typeface="Arial Black" panose="020B0A04020102020204" pitchFamily="34" charset="0"/>
              </a:rPr>
              <a:t>Miscellaneous Problems on Probability </a:t>
            </a:r>
            <a:endParaRPr lang="en-US" sz="5000" dirty="0">
              <a:solidFill>
                <a:srgbClr val="00B050"/>
              </a:solidFill>
              <a:latin typeface="Arial Black" panose="020B0A04020102020204" pitchFamily="34" charset="0"/>
            </a:endParaRPr>
          </a:p>
        </p:txBody>
      </p:sp>
      <p:sp>
        <p:nvSpPr>
          <p:cNvPr id="3" name="Subtitle 2"/>
          <p:cNvSpPr>
            <a:spLocks noGrp="1"/>
          </p:cNvSpPr>
          <p:nvPr>
            <p:ph type="subTitle" idx="1"/>
          </p:nvPr>
        </p:nvSpPr>
        <p:spPr>
          <a:xfrm>
            <a:off x="1524000" y="4108647"/>
            <a:ext cx="9144000" cy="2610504"/>
          </a:xfrm>
        </p:spPr>
        <p:txBody>
          <a:bodyPr>
            <a:normAutofit/>
          </a:bodyPr>
          <a:lstStyle/>
          <a:p>
            <a:pPr>
              <a:lnSpc>
                <a:spcPct val="100000"/>
              </a:lnSpc>
              <a:spcBef>
                <a:spcPts val="600"/>
              </a:spcBef>
            </a:pPr>
            <a:endParaRPr lang="en-US" dirty="0" smtClean="0"/>
          </a:p>
          <a:p>
            <a:pPr>
              <a:lnSpc>
                <a:spcPct val="100000"/>
              </a:lnSpc>
              <a:spcBef>
                <a:spcPts val="600"/>
              </a:spcBef>
            </a:pPr>
            <a:r>
              <a:rPr lang="en-US" dirty="0" smtClean="0"/>
              <a:t>Instructor</a:t>
            </a:r>
          </a:p>
          <a:p>
            <a:pPr>
              <a:lnSpc>
                <a:spcPct val="100000"/>
              </a:lnSpc>
              <a:spcBef>
                <a:spcPts val="600"/>
              </a:spcBef>
            </a:pPr>
            <a:r>
              <a:rPr lang="en-US" b="1" dirty="0" smtClean="0"/>
              <a:t>Osama Bin Ajaz</a:t>
            </a:r>
          </a:p>
          <a:p>
            <a:pPr>
              <a:lnSpc>
                <a:spcPct val="100000"/>
              </a:lnSpc>
              <a:spcBef>
                <a:spcPts val="600"/>
              </a:spcBef>
            </a:pPr>
            <a:r>
              <a:rPr lang="en-US" sz="2200" dirty="0" smtClean="0"/>
              <a:t>(</a:t>
            </a:r>
            <a:r>
              <a:rPr lang="en-US" sz="2200" dirty="0" smtClean="0">
                <a:hlinkClick r:id="rId2"/>
              </a:rPr>
              <a:t>osama.ajaz@nu.edu.pk</a:t>
            </a:r>
            <a:r>
              <a:rPr lang="en-US" sz="2200" dirty="0" smtClean="0"/>
              <a:t>)</a:t>
            </a:r>
          </a:p>
          <a:p>
            <a:pPr>
              <a:lnSpc>
                <a:spcPct val="100000"/>
              </a:lnSpc>
              <a:spcBef>
                <a:spcPts val="600"/>
              </a:spcBef>
            </a:pPr>
            <a:r>
              <a:rPr lang="en-US" sz="2200" dirty="0" smtClean="0"/>
              <a:t>Lecturer at FAST-NU, Main Campus</a:t>
            </a:r>
            <a:endParaRPr lang="en-US" sz="2200" dirty="0"/>
          </a:p>
        </p:txBody>
      </p:sp>
      <p:pic>
        <p:nvPicPr>
          <p:cNvPr id="4" name="Picture 3"/>
          <p:cNvPicPr>
            <a:picLocks noChangeAspect="1"/>
          </p:cNvPicPr>
          <p:nvPr/>
        </p:nvPicPr>
        <p:blipFill>
          <a:blip r:embed="rId3"/>
          <a:stretch>
            <a:fillRect/>
          </a:stretch>
        </p:blipFill>
        <p:spPr>
          <a:xfrm>
            <a:off x="217714" y="128226"/>
            <a:ext cx="11756571" cy="2767913"/>
          </a:xfrm>
          <a:prstGeom prst="rect">
            <a:avLst/>
          </a:prstGeom>
        </p:spPr>
      </p:pic>
    </p:spTree>
    <p:extLst>
      <p:ext uri="{BB962C8B-B14F-4D97-AF65-F5344CB8AC3E}">
        <p14:creationId xmlns:p14="http://schemas.microsoft.com/office/powerpoint/2010/main" val="5271165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B050"/>
                </a:solidFill>
              </a:rPr>
              <a:t>Survey results for using Statistical software</a:t>
            </a:r>
            <a:endParaRPr lang="en-US" b="1" dirty="0">
              <a:solidFill>
                <a:srgbClr val="00B050"/>
              </a:solidFill>
            </a:endParaRPr>
          </a:p>
        </p:txBody>
      </p:sp>
      <p:sp>
        <p:nvSpPr>
          <p:cNvPr id="3" name="Content Placeholder 2"/>
          <p:cNvSpPr>
            <a:spLocks noGrp="1"/>
          </p:cNvSpPr>
          <p:nvPr>
            <p:ph idx="1"/>
          </p:nvPr>
        </p:nvSpPr>
        <p:spPr/>
        <p:txBody>
          <a:bodyPr/>
          <a:lstStyle/>
          <a:p>
            <a:pPr algn="just"/>
            <a:r>
              <a:rPr lang="en-US" dirty="0"/>
              <a:t>A survey of those using a particular </a:t>
            </a:r>
            <a:r>
              <a:rPr lang="en-US" dirty="0" smtClean="0"/>
              <a:t>statistical software </a:t>
            </a:r>
            <a:r>
              <a:rPr lang="en-US" dirty="0"/>
              <a:t>system indicated that 10% were dissatisfied. Half of those dissatisfied purchased the system </a:t>
            </a:r>
            <a:r>
              <a:rPr lang="en-US" dirty="0" smtClean="0"/>
              <a:t>from vendor </a:t>
            </a:r>
            <a:r>
              <a:rPr lang="en-US" i="1" dirty="0"/>
              <a:t>A</a:t>
            </a:r>
            <a:r>
              <a:rPr lang="en-US" dirty="0"/>
              <a:t>. It is also known that 20% of those </a:t>
            </a:r>
            <a:r>
              <a:rPr lang="en-US" dirty="0" smtClean="0"/>
              <a:t>surveyed purchased </a:t>
            </a:r>
            <a:r>
              <a:rPr lang="en-US" dirty="0"/>
              <a:t>from vendor </a:t>
            </a:r>
            <a:r>
              <a:rPr lang="en-US" i="1" dirty="0"/>
              <a:t>A</a:t>
            </a:r>
            <a:r>
              <a:rPr lang="en-US" dirty="0"/>
              <a:t>. Given that the software </a:t>
            </a:r>
            <a:r>
              <a:rPr lang="en-US" dirty="0" smtClean="0"/>
              <a:t>was purchased </a:t>
            </a:r>
            <a:r>
              <a:rPr lang="en-US" dirty="0"/>
              <a:t>from vendor </a:t>
            </a:r>
            <a:r>
              <a:rPr lang="en-US" i="1" dirty="0"/>
              <a:t>A</a:t>
            </a:r>
            <a:r>
              <a:rPr lang="en-US" dirty="0"/>
              <a:t>, what is the probability </a:t>
            </a:r>
            <a:r>
              <a:rPr lang="en-US" dirty="0" smtClean="0"/>
              <a:t>that</a:t>
            </a:r>
            <a:br>
              <a:rPr lang="en-US" dirty="0" smtClean="0"/>
            </a:br>
            <a:r>
              <a:rPr lang="en-US" dirty="0" smtClean="0"/>
              <a:t>that </a:t>
            </a:r>
            <a:r>
              <a:rPr lang="en-US" dirty="0"/>
              <a:t>particular user is dissatisfied</a:t>
            </a:r>
            <a:r>
              <a:rPr lang="en-US" dirty="0" smtClean="0"/>
              <a:t>?</a:t>
            </a:r>
          </a:p>
          <a:p>
            <a:pPr marL="0" indent="0">
              <a:buNone/>
            </a:pPr>
            <a:r>
              <a:rPr lang="en-US" dirty="0"/>
              <a:t/>
            </a:r>
            <a:br>
              <a:rPr lang="en-US" dirty="0"/>
            </a:br>
            <a:endParaRPr lang="en-US" dirty="0"/>
          </a:p>
        </p:txBody>
      </p:sp>
    </p:spTree>
    <p:extLst>
      <p:ext uri="{BB962C8B-B14F-4D97-AF65-F5344CB8AC3E}">
        <p14:creationId xmlns:p14="http://schemas.microsoft.com/office/powerpoint/2010/main" val="35774720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B050"/>
                </a:solidFill>
              </a:rPr>
              <a:t>Latex Paint </a:t>
            </a:r>
            <a:endParaRPr lang="en-US" b="1" dirty="0">
              <a:solidFill>
                <a:srgbClr val="00B050"/>
              </a:solidFill>
            </a:endParaRPr>
          </a:p>
        </p:txBody>
      </p:sp>
      <p:sp>
        <p:nvSpPr>
          <p:cNvPr id="3" name="Content Placeholder 2"/>
          <p:cNvSpPr>
            <a:spLocks noGrp="1"/>
          </p:cNvSpPr>
          <p:nvPr>
            <p:ph idx="1"/>
          </p:nvPr>
        </p:nvSpPr>
        <p:spPr>
          <a:xfrm>
            <a:off x="838200" y="1508760"/>
            <a:ext cx="10515600" cy="4668203"/>
          </a:xfrm>
        </p:spPr>
        <p:txBody>
          <a:bodyPr/>
          <a:lstStyle/>
          <a:p>
            <a:r>
              <a:rPr lang="en-US" dirty="0"/>
              <a:t>A paint-store chain produces and sells </a:t>
            </a:r>
            <a:r>
              <a:rPr lang="en-US" dirty="0" smtClean="0"/>
              <a:t>latex and </a:t>
            </a:r>
            <a:r>
              <a:rPr lang="en-US" dirty="0" err="1"/>
              <a:t>semigloss</a:t>
            </a:r>
            <a:r>
              <a:rPr lang="en-US" dirty="0"/>
              <a:t> paint. Based on long-range sales, </a:t>
            </a:r>
            <a:r>
              <a:rPr lang="en-US" dirty="0" smtClean="0"/>
              <a:t>the probability </a:t>
            </a:r>
            <a:r>
              <a:rPr lang="en-US" dirty="0"/>
              <a:t>that a customer </a:t>
            </a:r>
            <a:r>
              <a:rPr lang="en-US" dirty="0" smtClean="0"/>
              <a:t>will purchase </a:t>
            </a:r>
            <a:r>
              <a:rPr lang="en-US" dirty="0"/>
              <a:t>latex paint </a:t>
            </a:r>
            <a:r>
              <a:rPr lang="en-US" dirty="0" smtClean="0"/>
              <a:t>is 0.75</a:t>
            </a:r>
            <a:r>
              <a:rPr lang="en-US" dirty="0"/>
              <a:t>. Of those that purchase latex paint, </a:t>
            </a:r>
            <a:r>
              <a:rPr lang="en-US" dirty="0" smtClean="0"/>
              <a:t>60% also </a:t>
            </a:r>
            <a:r>
              <a:rPr lang="en-US" dirty="0"/>
              <a:t>purchase rollers. But only 30% of </a:t>
            </a:r>
            <a:r>
              <a:rPr lang="en-US" dirty="0" err="1"/>
              <a:t>semigloss</a:t>
            </a:r>
            <a:r>
              <a:rPr lang="en-US" dirty="0"/>
              <a:t> paint </a:t>
            </a:r>
            <a:r>
              <a:rPr lang="en-US" dirty="0" smtClean="0"/>
              <a:t>buyers purchase </a:t>
            </a:r>
            <a:r>
              <a:rPr lang="en-US" dirty="0"/>
              <a:t>rollers. A randomly selected buyer </a:t>
            </a:r>
            <a:r>
              <a:rPr lang="en-US" dirty="0" smtClean="0"/>
              <a:t>purchases a </a:t>
            </a:r>
            <a:r>
              <a:rPr lang="en-US" dirty="0"/>
              <a:t>roller and a can of paint. What is the </a:t>
            </a:r>
            <a:r>
              <a:rPr lang="en-US" dirty="0" smtClean="0"/>
              <a:t>probability that </a:t>
            </a:r>
            <a:r>
              <a:rPr lang="en-US" dirty="0"/>
              <a:t>the paint </a:t>
            </a:r>
            <a:r>
              <a:rPr lang="en-US" dirty="0" smtClean="0"/>
              <a:t>is latex</a:t>
            </a:r>
            <a:r>
              <a:rPr lang="en-US" dirty="0"/>
              <a:t>? </a:t>
            </a:r>
            <a:br>
              <a:rPr lang="en-US" dirty="0"/>
            </a:br>
            <a:endParaRPr lang="en-US" dirty="0"/>
          </a:p>
        </p:txBody>
      </p:sp>
      <p:pic>
        <p:nvPicPr>
          <p:cNvPr id="4" name="Picture 3"/>
          <p:cNvPicPr>
            <a:picLocks noChangeAspect="1"/>
          </p:cNvPicPr>
          <p:nvPr/>
        </p:nvPicPr>
        <p:blipFill>
          <a:blip r:embed="rId2">
            <a:duotone>
              <a:prstClr val="black"/>
              <a:schemeClr val="accent6">
                <a:tint val="45000"/>
                <a:satMod val="400000"/>
              </a:schemeClr>
            </a:duotone>
          </a:blip>
          <a:stretch>
            <a:fillRect/>
          </a:stretch>
        </p:blipFill>
        <p:spPr>
          <a:xfrm>
            <a:off x="1997251" y="3842861"/>
            <a:ext cx="8197497" cy="2908459"/>
          </a:xfrm>
          <a:prstGeom prst="rect">
            <a:avLst/>
          </a:prstGeom>
        </p:spPr>
      </p:pic>
    </p:spTree>
    <p:extLst>
      <p:ext uri="{BB962C8B-B14F-4D97-AF65-F5344CB8AC3E}">
        <p14:creationId xmlns:p14="http://schemas.microsoft.com/office/powerpoint/2010/main" val="254689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383608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9011"/>
            <a:ext cx="10515600" cy="955675"/>
          </a:xfrm>
        </p:spPr>
        <p:txBody>
          <a:bodyPr>
            <a:normAutofit fontScale="90000"/>
          </a:bodyPr>
          <a:lstStyle/>
          <a:p>
            <a:pPr algn="ctr"/>
            <a:r>
              <a:rPr lang="en-US" sz="3600" dirty="0" smtClean="0">
                <a:solidFill>
                  <a:srgbClr val="00B050"/>
                </a:solidFill>
                <a:latin typeface="Arial Black" panose="020B0A04020102020204" pitchFamily="34" charset="0"/>
              </a:rPr>
              <a:t>Multiplication Or Fundamental</a:t>
            </a:r>
            <a:br>
              <a:rPr lang="en-US" sz="3600" dirty="0" smtClean="0">
                <a:solidFill>
                  <a:srgbClr val="00B050"/>
                </a:solidFill>
                <a:latin typeface="Arial Black" panose="020B0A04020102020204" pitchFamily="34" charset="0"/>
              </a:rPr>
            </a:br>
            <a:r>
              <a:rPr lang="en-US" sz="3600" dirty="0" smtClean="0">
                <a:solidFill>
                  <a:srgbClr val="00B050"/>
                </a:solidFill>
                <a:latin typeface="Arial Black" panose="020B0A04020102020204" pitchFamily="34" charset="0"/>
              </a:rPr>
              <a:t> Rule of counting </a:t>
            </a:r>
            <a:endParaRPr lang="en-US" sz="3600" dirty="0">
              <a:solidFill>
                <a:srgbClr val="00B050"/>
              </a:solidFill>
              <a:latin typeface="Arial Black" panose="020B0A04020102020204" pitchFamily="34" charset="0"/>
            </a:endParaRPr>
          </a:p>
        </p:txBody>
      </p:sp>
      <p:sp>
        <p:nvSpPr>
          <p:cNvPr id="3" name="Content Placeholder 2"/>
          <p:cNvSpPr>
            <a:spLocks noGrp="1"/>
          </p:cNvSpPr>
          <p:nvPr>
            <p:ph idx="1"/>
          </p:nvPr>
        </p:nvSpPr>
        <p:spPr>
          <a:xfrm>
            <a:off x="838200" y="1538514"/>
            <a:ext cx="10515600" cy="4638449"/>
          </a:xfrm>
        </p:spPr>
        <p:txBody>
          <a:bodyPr>
            <a:normAutofit fontScale="92500" lnSpcReduction="10000"/>
          </a:bodyPr>
          <a:lstStyle/>
          <a:p>
            <a:endParaRPr lang="en-US" dirty="0" smtClean="0"/>
          </a:p>
          <a:p>
            <a:endParaRPr lang="en-US" dirty="0"/>
          </a:p>
          <a:p>
            <a:endParaRPr lang="en-US" dirty="0" smtClean="0"/>
          </a:p>
          <a:p>
            <a:endParaRPr lang="en-US" dirty="0" smtClean="0"/>
          </a:p>
          <a:p>
            <a:pPr marL="571500" indent="-571500">
              <a:buFont typeface="+mj-lt"/>
              <a:buAutoNum type="romanLcPeriod"/>
            </a:pPr>
            <a:r>
              <a:rPr lang="en-US" dirty="0" smtClean="0"/>
              <a:t>How </a:t>
            </a:r>
            <a:r>
              <a:rPr lang="en-US" dirty="0"/>
              <a:t>many sample points are there in the sample space when a pair of dice </a:t>
            </a:r>
            <a:r>
              <a:rPr lang="en-US" dirty="0" smtClean="0"/>
              <a:t>is thrown </a:t>
            </a:r>
            <a:r>
              <a:rPr lang="en-US" dirty="0"/>
              <a:t>once? </a:t>
            </a:r>
            <a:endParaRPr lang="en-US" dirty="0" smtClean="0"/>
          </a:p>
          <a:p>
            <a:pPr marL="571500" indent="-571500">
              <a:buFont typeface="+mj-lt"/>
              <a:buAutoNum type="romanLcPeriod"/>
            </a:pPr>
            <a:r>
              <a:rPr lang="en-US" dirty="0" smtClean="0"/>
              <a:t>How many there digit numbers can be formed from the digits 2, 4, 6, and 8 if: (</a:t>
            </a:r>
            <a:r>
              <a:rPr lang="en-US" dirty="0" err="1" smtClean="0"/>
              <a:t>i</a:t>
            </a:r>
            <a:r>
              <a:rPr lang="en-US" dirty="0" smtClean="0"/>
              <a:t>) repetitions are not allowed	(ii) repetitions allowed</a:t>
            </a:r>
          </a:p>
          <a:p>
            <a:pPr marL="0" indent="0">
              <a:buNone/>
            </a:pPr>
            <a:r>
              <a:rPr lang="en-US" dirty="0"/>
              <a:t/>
            </a:r>
            <a:br>
              <a:rPr lang="en-US" dirty="0"/>
            </a:br>
            <a:r>
              <a:rPr lang="en-US" dirty="0"/>
              <a:t/>
            </a:r>
            <a:br>
              <a:rPr lang="en-US" dirty="0"/>
            </a:br>
            <a:endParaRPr lang="en-US" dirty="0"/>
          </a:p>
        </p:txBody>
      </p:sp>
      <p:pic>
        <p:nvPicPr>
          <p:cNvPr id="5" name="Picture 4"/>
          <p:cNvPicPr>
            <a:picLocks noChangeAspect="1"/>
          </p:cNvPicPr>
          <p:nvPr/>
        </p:nvPicPr>
        <p:blipFill>
          <a:blip r:embed="rId3"/>
          <a:stretch>
            <a:fillRect/>
          </a:stretch>
        </p:blipFill>
        <p:spPr>
          <a:xfrm>
            <a:off x="838200" y="1538514"/>
            <a:ext cx="10515599" cy="1756229"/>
          </a:xfrm>
          <a:prstGeom prst="rect">
            <a:avLst/>
          </a:prstGeom>
        </p:spPr>
      </p:pic>
    </p:spTree>
    <p:extLst>
      <p:ext uri="{BB962C8B-B14F-4D97-AF65-F5344CB8AC3E}">
        <p14:creationId xmlns:p14="http://schemas.microsoft.com/office/powerpoint/2010/main" val="421561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2761"/>
          </a:xfrm>
        </p:spPr>
        <p:txBody>
          <a:bodyPr>
            <a:normAutofit/>
          </a:bodyPr>
          <a:lstStyle/>
          <a:p>
            <a:pPr algn="ctr"/>
            <a:r>
              <a:rPr lang="en-US" dirty="0" smtClean="0">
                <a:solidFill>
                  <a:srgbClr val="00B050"/>
                </a:solidFill>
                <a:latin typeface="Arial Black" panose="020B0A04020102020204" pitchFamily="34" charset="0"/>
              </a:rPr>
              <a:t>Set of Example (iii - viii) </a:t>
            </a:r>
            <a:endParaRPr lang="en-US" dirty="0">
              <a:solidFill>
                <a:srgbClr val="00B050"/>
              </a:solidFill>
              <a:latin typeface="Arial Black" panose="020B0A04020102020204" pitchFamily="34" charset="0"/>
            </a:endParaRPr>
          </a:p>
        </p:txBody>
      </p:sp>
      <p:sp>
        <p:nvSpPr>
          <p:cNvPr id="3" name="Content Placeholder 2"/>
          <p:cNvSpPr>
            <a:spLocks noGrp="1"/>
          </p:cNvSpPr>
          <p:nvPr>
            <p:ph idx="1"/>
          </p:nvPr>
        </p:nvSpPr>
        <p:spPr>
          <a:xfrm>
            <a:off x="551543" y="1407887"/>
            <a:ext cx="11393714" cy="5283200"/>
          </a:xfrm>
        </p:spPr>
        <p:txBody>
          <a:bodyPr>
            <a:normAutofit fontScale="92500" lnSpcReduction="20000"/>
          </a:bodyPr>
          <a:lstStyle/>
          <a:p>
            <a:pPr marL="571500" indent="-571500">
              <a:buFont typeface="+mj-lt"/>
              <a:buAutoNum type="romanLcPeriod"/>
            </a:pPr>
            <a:endParaRPr lang="en-US" dirty="0" smtClean="0"/>
          </a:p>
          <a:p>
            <a:pPr marL="0" indent="0" algn="just">
              <a:buNone/>
            </a:pPr>
            <a:r>
              <a:rPr lang="en-US" dirty="0" smtClean="0"/>
              <a:t>(iii) 	A </a:t>
            </a:r>
            <a:r>
              <a:rPr lang="en-US" dirty="0"/>
              <a:t>developer of a new subdivision offers prospective home buyers a choice of </a:t>
            </a:r>
            <a:r>
              <a:rPr lang="en-US" dirty="0" smtClean="0"/>
              <a:t>	Tudor</a:t>
            </a:r>
            <a:r>
              <a:rPr lang="en-US" dirty="0"/>
              <a:t>, rustic, colonial, and traditional exterior styling in ranch, two-story, </a:t>
            </a:r>
            <a:r>
              <a:rPr lang="en-US" dirty="0" smtClean="0"/>
              <a:t>	and </a:t>
            </a:r>
            <a:r>
              <a:rPr lang="en-US" dirty="0"/>
              <a:t>split-level floor plans. In how many different ways can a buyer order one </a:t>
            </a:r>
            <a:r>
              <a:rPr lang="en-US" dirty="0" smtClean="0"/>
              <a:t>	of </a:t>
            </a:r>
            <a:r>
              <a:rPr lang="en-US" dirty="0"/>
              <a:t>these </a:t>
            </a:r>
            <a:r>
              <a:rPr lang="en-US" dirty="0" smtClean="0"/>
              <a:t>homes?</a:t>
            </a:r>
          </a:p>
          <a:p>
            <a:pPr marL="0" indent="0" algn="just">
              <a:buNone/>
            </a:pPr>
            <a:r>
              <a:rPr lang="en-US" dirty="0" smtClean="0"/>
              <a:t>(iv) 	If </a:t>
            </a:r>
            <a:r>
              <a:rPr lang="en-US" dirty="0"/>
              <a:t>a 22-member club needs to elect a chair and a treasurer, how many </a:t>
            </a:r>
            <a:r>
              <a:rPr lang="en-US" dirty="0" smtClean="0"/>
              <a:t>	different ways </a:t>
            </a:r>
            <a:r>
              <a:rPr lang="en-US" dirty="0"/>
              <a:t>can these two to be elected? </a:t>
            </a:r>
            <a:endParaRPr lang="en-US" dirty="0" smtClean="0"/>
          </a:p>
          <a:p>
            <a:pPr marL="0" indent="0" algn="just">
              <a:buNone/>
            </a:pPr>
            <a:r>
              <a:rPr lang="en-US" dirty="0" smtClean="0"/>
              <a:t>(v) 	Sam </a:t>
            </a:r>
            <a:r>
              <a:rPr lang="en-US" dirty="0"/>
              <a:t>is going to assemble a computer by himself. He has the choice of chips </a:t>
            </a:r>
            <a:r>
              <a:rPr lang="en-US" dirty="0" smtClean="0"/>
              <a:t>	from 	two </a:t>
            </a:r>
            <a:r>
              <a:rPr lang="en-US" dirty="0"/>
              <a:t>brands, a hard drive from four, memory from three, and an </a:t>
            </a:r>
            <a:r>
              <a:rPr lang="en-US" dirty="0" smtClean="0"/>
              <a:t>	accessory bundle from </a:t>
            </a:r>
            <a:r>
              <a:rPr lang="en-US" dirty="0"/>
              <a:t>five local stores. How many different ways can </a:t>
            </a:r>
            <a:r>
              <a:rPr lang="en-US" dirty="0" smtClean="0"/>
              <a:t>	Sam </a:t>
            </a:r>
            <a:r>
              <a:rPr lang="en-US" dirty="0"/>
              <a:t>order the parts? </a:t>
            </a:r>
            <a:endParaRPr lang="en-US" dirty="0" smtClean="0"/>
          </a:p>
          <a:p>
            <a:pPr marL="0" indent="0" algn="just">
              <a:buNone/>
            </a:pPr>
            <a:r>
              <a:rPr lang="en-US" dirty="0" smtClean="0"/>
              <a:t>(vi) 	How </a:t>
            </a:r>
            <a:r>
              <a:rPr lang="en-US" dirty="0"/>
              <a:t>many even four-digit numbers can be formed from the digits 0, 1, 2, 5, </a:t>
            </a:r>
            <a:r>
              <a:rPr lang="en-US" dirty="0" smtClean="0"/>
              <a:t>	6</a:t>
            </a:r>
            <a:r>
              <a:rPr lang="en-US" dirty="0"/>
              <a:t>, </a:t>
            </a:r>
            <a:r>
              <a:rPr lang="en-US" dirty="0" smtClean="0"/>
              <a:t>and 9 </a:t>
            </a:r>
            <a:r>
              <a:rPr lang="en-US" dirty="0"/>
              <a:t>if each digit can be used only once</a:t>
            </a:r>
            <a:r>
              <a:rPr lang="en-US" dirty="0" smtClean="0"/>
              <a:t>?</a:t>
            </a:r>
          </a:p>
          <a:p>
            <a:pPr marL="0" indent="0" algn="just">
              <a:buNone/>
            </a:pPr>
            <a:r>
              <a:rPr lang="en-US" dirty="0" smtClean="0"/>
              <a:t>(vii) 	How many new arrangements can be made from the letters of the word 	</a:t>
            </a:r>
            <a:r>
              <a:rPr lang="en-US" b="1" dirty="0" smtClean="0"/>
              <a:t>FAVOUR</a:t>
            </a:r>
            <a:r>
              <a:rPr lang="en-US" dirty="0" smtClean="0"/>
              <a:t> so that vowel occupy even place. </a:t>
            </a:r>
          </a:p>
          <a:p>
            <a:pPr marL="0" indent="0">
              <a:buNone/>
            </a:pPr>
            <a:endParaRPr lang="en-US" dirty="0"/>
          </a:p>
        </p:txBody>
      </p:sp>
    </p:spTree>
    <p:extLst>
      <p:ext uri="{BB962C8B-B14F-4D97-AF65-F5344CB8AC3E}">
        <p14:creationId xmlns:p14="http://schemas.microsoft.com/office/powerpoint/2010/main" val="235145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rgbClr val="00B050"/>
                </a:solidFill>
                <a:latin typeface="Arial Black" panose="020B0A04020102020204" pitchFamily="34" charset="0"/>
              </a:rPr>
              <a:t>Permutation </a:t>
            </a:r>
            <a:endParaRPr lang="en-US" sz="4000" dirty="0">
              <a:solidFill>
                <a:srgbClr val="00B050"/>
              </a:solidFill>
              <a:latin typeface="Arial Black" panose="020B0A04020102020204" pitchFamily="34" charset="0"/>
            </a:endParaRPr>
          </a:p>
        </p:txBody>
      </p:sp>
      <p:sp>
        <p:nvSpPr>
          <p:cNvPr id="3" name="Content Placeholder 2"/>
          <p:cNvSpPr>
            <a:spLocks noGrp="1"/>
          </p:cNvSpPr>
          <p:nvPr>
            <p:ph idx="1"/>
          </p:nvPr>
        </p:nvSpPr>
        <p:spPr/>
        <p:txBody>
          <a:bodyPr/>
          <a:lstStyle/>
          <a:p>
            <a:r>
              <a:rPr lang="en-US" dirty="0"/>
              <a:t>A </a:t>
            </a:r>
            <a:r>
              <a:rPr lang="en-US" b="1" dirty="0"/>
              <a:t>permutation </a:t>
            </a:r>
            <a:r>
              <a:rPr lang="en-US" dirty="0"/>
              <a:t>is an arrangement of all or part of a set of objects. </a:t>
            </a:r>
            <a:endParaRPr lang="en-US" dirty="0" smtClean="0"/>
          </a:p>
          <a:p>
            <a:r>
              <a:rPr lang="en-US" dirty="0" smtClean="0"/>
              <a:t>The number of permutations of n objects is n!. </a:t>
            </a:r>
          </a:p>
          <a:p>
            <a:r>
              <a:rPr lang="en-US" dirty="0"/>
              <a:t>Suppose you have to arrange 3 books: </a:t>
            </a:r>
            <a:r>
              <a:rPr lang="en-US" b="1" dirty="0"/>
              <a:t>Statistics</a:t>
            </a:r>
            <a:r>
              <a:rPr lang="en-US" dirty="0"/>
              <a:t>, </a:t>
            </a:r>
            <a:r>
              <a:rPr lang="en-US" b="1" dirty="0" err="1"/>
              <a:t>Maths</a:t>
            </a:r>
            <a:r>
              <a:rPr lang="en-US" dirty="0"/>
              <a:t>,</a:t>
            </a:r>
            <a:r>
              <a:rPr lang="en-US" b="1" dirty="0"/>
              <a:t> Physics </a:t>
            </a:r>
            <a:r>
              <a:rPr lang="en-US" dirty="0"/>
              <a:t>on a shelf. How many arrangements are  possible? </a:t>
            </a:r>
          </a:p>
          <a:p>
            <a:endParaRPr lang="en-US" dirty="0" smtClean="0"/>
          </a:p>
          <a:p>
            <a:pPr marL="0" indent="0">
              <a:buNone/>
            </a:pPr>
            <a:r>
              <a:rPr lang="en-US" dirty="0"/>
              <a:t/>
            </a:r>
            <a:br>
              <a:rPr lang="en-US" dirty="0"/>
            </a:br>
            <a:endParaRPr lang="en-US" dirty="0"/>
          </a:p>
        </p:txBody>
      </p:sp>
    </p:spTree>
    <p:extLst>
      <p:ext uri="{BB962C8B-B14F-4D97-AF65-F5344CB8AC3E}">
        <p14:creationId xmlns:p14="http://schemas.microsoft.com/office/powerpoint/2010/main" val="398174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800" dirty="0" smtClean="0">
                <a:solidFill>
                  <a:srgbClr val="00B050"/>
                </a:solidFill>
                <a:latin typeface="Arial Black" panose="020B0A04020102020204" pitchFamily="34" charset="0"/>
              </a:rPr>
              <a:t>Permutations of “n” objects </a:t>
            </a:r>
            <a:br>
              <a:rPr lang="en-US" sz="3800" dirty="0" smtClean="0">
                <a:solidFill>
                  <a:srgbClr val="00B050"/>
                </a:solidFill>
                <a:latin typeface="Arial Black" panose="020B0A04020102020204" pitchFamily="34" charset="0"/>
              </a:rPr>
            </a:br>
            <a:r>
              <a:rPr lang="en-US" sz="3800" dirty="0" smtClean="0">
                <a:solidFill>
                  <a:srgbClr val="00B050"/>
                </a:solidFill>
                <a:latin typeface="Arial Black" panose="020B0A04020102020204" pitchFamily="34" charset="0"/>
              </a:rPr>
              <a:t>taken “r” at a time</a:t>
            </a:r>
            <a:endParaRPr lang="en-US" sz="3800" dirty="0">
              <a:solidFill>
                <a:srgbClr val="00B050"/>
              </a:solidFill>
              <a:latin typeface="Arial Black" panose="020B0A04020102020204" pitchFamily="34" charset="0"/>
            </a:endParaRPr>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dirty="0"/>
              <a:t>In one year, three awards (research, teaching, and service) will be given to a </a:t>
            </a:r>
            <a:r>
              <a:rPr lang="en-US" dirty="0" smtClean="0"/>
              <a:t>class of </a:t>
            </a:r>
            <a:r>
              <a:rPr lang="en-US" dirty="0"/>
              <a:t>25 graduate students in a statistics department. If each student can receive </a:t>
            </a:r>
            <a:r>
              <a:rPr lang="en-US" dirty="0" smtClean="0"/>
              <a:t>at most </a:t>
            </a:r>
            <a:r>
              <a:rPr lang="en-US" dirty="0"/>
              <a:t>one award, how many possible selections are there? </a:t>
            </a:r>
            <a:br>
              <a:rPr lang="en-US" dirty="0"/>
            </a:br>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3"/>
          <a:stretch>
            <a:fillRect/>
          </a:stretch>
        </p:blipFill>
        <p:spPr>
          <a:xfrm>
            <a:off x="4536088" y="1825625"/>
            <a:ext cx="3119823" cy="1406979"/>
          </a:xfrm>
          <a:prstGeom prst="rect">
            <a:avLst/>
          </a:prstGeom>
        </p:spPr>
      </p:pic>
    </p:spTree>
    <p:extLst>
      <p:ext uri="{BB962C8B-B14F-4D97-AF65-F5344CB8AC3E}">
        <p14:creationId xmlns:p14="http://schemas.microsoft.com/office/powerpoint/2010/main" val="19003800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rgbClr val="00B050"/>
                </a:solidFill>
                <a:latin typeface="Arial Black" panose="020B0A04020102020204" pitchFamily="34" charset="0"/>
              </a:rPr>
              <a:t>Example # 10: </a:t>
            </a:r>
            <a:endParaRPr lang="en-US" sz="4000" dirty="0">
              <a:solidFill>
                <a:srgbClr val="00B050"/>
              </a:solidFill>
              <a:latin typeface="Arial Black" panose="020B0A04020102020204" pitchFamily="34" charset="0"/>
            </a:endParaRPr>
          </a:p>
        </p:txBody>
      </p:sp>
      <p:sp>
        <p:nvSpPr>
          <p:cNvPr id="3" name="Content Placeholder 2"/>
          <p:cNvSpPr>
            <a:spLocks noGrp="1"/>
          </p:cNvSpPr>
          <p:nvPr>
            <p:ph idx="1"/>
          </p:nvPr>
        </p:nvSpPr>
        <p:spPr/>
        <p:txBody>
          <a:bodyPr>
            <a:normAutofit fontScale="92500"/>
          </a:bodyPr>
          <a:lstStyle/>
          <a:p>
            <a:r>
              <a:rPr lang="en-US" dirty="0"/>
              <a:t>A president and a treasurer are to be chosen from a student club consisting of </a:t>
            </a:r>
            <a:r>
              <a:rPr lang="en-US" dirty="0" smtClean="0"/>
              <a:t>50 people</a:t>
            </a:r>
            <a:r>
              <a:rPr lang="en-US" dirty="0"/>
              <a:t>. How many different choices of officers are possible </a:t>
            </a:r>
            <a:r>
              <a:rPr lang="en-US" dirty="0" smtClean="0"/>
              <a:t>if</a:t>
            </a:r>
          </a:p>
          <a:p>
            <a:pPr marL="0" indent="0">
              <a:buNone/>
            </a:pPr>
            <a:r>
              <a:rPr lang="en-US" dirty="0"/>
              <a:t/>
            </a:r>
            <a:br>
              <a:rPr lang="en-US" dirty="0"/>
            </a:br>
            <a:r>
              <a:rPr lang="en-US" dirty="0"/>
              <a:t>(a) there are no restrictions</a:t>
            </a:r>
            <a:r>
              <a:rPr lang="en-US" dirty="0" smtClean="0"/>
              <a:t>;</a:t>
            </a:r>
          </a:p>
          <a:p>
            <a:pPr marL="0" indent="0">
              <a:buNone/>
            </a:pPr>
            <a:r>
              <a:rPr lang="en-US" dirty="0"/>
              <a:t/>
            </a:r>
            <a:br>
              <a:rPr lang="en-US" dirty="0"/>
            </a:br>
            <a:r>
              <a:rPr lang="en-US" dirty="0"/>
              <a:t>(b) </a:t>
            </a:r>
            <a:r>
              <a:rPr lang="en-US" i="1" dirty="0"/>
              <a:t>A </a:t>
            </a:r>
            <a:r>
              <a:rPr lang="en-US" dirty="0"/>
              <a:t>will serve only if he is president</a:t>
            </a:r>
            <a:r>
              <a:rPr lang="en-US" dirty="0" smtClean="0"/>
              <a:t>;</a:t>
            </a:r>
          </a:p>
          <a:p>
            <a:pPr marL="0" indent="0">
              <a:buNone/>
            </a:pPr>
            <a:r>
              <a:rPr lang="en-US" dirty="0"/>
              <a:t/>
            </a:r>
            <a:br>
              <a:rPr lang="en-US" dirty="0"/>
            </a:br>
            <a:r>
              <a:rPr lang="en-US" dirty="0"/>
              <a:t>(c) </a:t>
            </a:r>
            <a:r>
              <a:rPr lang="en-US" i="1" dirty="0"/>
              <a:t>B </a:t>
            </a:r>
            <a:r>
              <a:rPr lang="en-US" dirty="0"/>
              <a:t>and </a:t>
            </a:r>
            <a:r>
              <a:rPr lang="en-US" i="1" dirty="0"/>
              <a:t>C </a:t>
            </a:r>
            <a:r>
              <a:rPr lang="en-US" dirty="0"/>
              <a:t>will serve together or not at all</a:t>
            </a:r>
            <a:r>
              <a:rPr lang="en-US" dirty="0" smtClean="0"/>
              <a:t>;</a:t>
            </a:r>
          </a:p>
          <a:p>
            <a:pPr marL="0" indent="0">
              <a:buNone/>
            </a:pPr>
            <a:r>
              <a:rPr lang="en-US" dirty="0"/>
              <a:t/>
            </a:r>
            <a:br>
              <a:rPr lang="en-US" dirty="0"/>
            </a:br>
            <a:r>
              <a:rPr lang="en-US" dirty="0"/>
              <a:t>(d) </a:t>
            </a:r>
            <a:r>
              <a:rPr lang="en-US" i="1" dirty="0"/>
              <a:t>D </a:t>
            </a:r>
            <a:r>
              <a:rPr lang="en-US" dirty="0"/>
              <a:t>and </a:t>
            </a:r>
            <a:r>
              <a:rPr lang="en-US" i="1" dirty="0"/>
              <a:t>E </a:t>
            </a:r>
            <a:r>
              <a:rPr lang="en-US" dirty="0"/>
              <a:t>will not serve together? </a:t>
            </a:r>
          </a:p>
        </p:txBody>
      </p:sp>
    </p:spTree>
    <p:extLst>
      <p:ext uri="{BB962C8B-B14F-4D97-AF65-F5344CB8AC3E}">
        <p14:creationId xmlns:p14="http://schemas.microsoft.com/office/powerpoint/2010/main" val="141435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rgbClr val="00B050"/>
                </a:solidFill>
                <a:latin typeface="Arial Black" panose="020B0A04020102020204" pitchFamily="34" charset="0"/>
              </a:rPr>
              <a:t>Circular Permutations </a:t>
            </a:r>
            <a:endParaRPr lang="en-US" sz="3600" dirty="0">
              <a:solidFill>
                <a:srgbClr val="00B050"/>
              </a:solidFill>
              <a:latin typeface="Arial Black" panose="020B0A04020102020204" pitchFamily="34" charset="0"/>
            </a:endParaRPr>
          </a:p>
        </p:txBody>
      </p:sp>
      <p:sp>
        <p:nvSpPr>
          <p:cNvPr id="8" name="Content Placeholder 7"/>
          <p:cNvSpPr>
            <a:spLocks noGrp="1"/>
          </p:cNvSpPr>
          <p:nvPr>
            <p:ph idx="1"/>
          </p:nvPr>
        </p:nvSpPr>
        <p:spPr>
          <a:xfrm>
            <a:off x="838199" y="1825625"/>
            <a:ext cx="10773229" cy="4351338"/>
          </a:xfrm>
        </p:spPr>
        <p:txBody>
          <a:bodyPr/>
          <a:lstStyle/>
          <a:p>
            <a:r>
              <a:rPr lang="en-US" dirty="0" smtClean="0"/>
              <a:t>The number of permutations of n objects arrange in  a circle is (n –1 )!. </a:t>
            </a:r>
            <a:endParaRPr lang="en-US" dirty="0"/>
          </a:p>
        </p:txBody>
      </p:sp>
      <p:pic>
        <p:nvPicPr>
          <p:cNvPr id="3" name="Picture 2"/>
          <p:cNvPicPr>
            <a:picLocks noChangeAspect="1"/>
          </p:cNvPicPr>
          <p:nvPr/>
        </p:nvPicPr>
        <p:blipFill>
          <a:blip r:embed="rId2"/>
          <a:stretch>
            <a:fillRect/>
          </a:stretch>
        </p:blipFill>
        <p:spPr>
          <a:xfrm>
            <a:off x="1986042" y="3162526"/>
            <a:ext cx="8477541" cy="1075645"/>
          </a:xfrm>
          <a:prstGeom prst="rect">
            <a:avLst/>
          </a:prstGeom>
        </p:spPr>
      </p:pic>
    </p:spTree>
    <p:extLst>
      <p:ext uri="{BB962C8B-B14F-4D97-AF65-F5344CB8AC3E}">
        <p14:creationId xmlns:p14="http://schemas.microsoft.com/office/powerpoint/2010/main" val="22746957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solidFill>
                  <a:srgbClr val="00B050"/>
                </a:solidFill>
              </a:rPr>
              <a:t>Permutations of n objects when</a:t>
            </a:r>
            <a:br>
              <a:rPr lang="en-US" sz="4000" b="1" dirty="0" smtClean="0">
                <a:solidFill>
                  <a:srgbClr val="00B050"/>
                </a:solidFill>
              </a:rPr>
            </a:br>
            <a:r>
              <a:rPr lang="en-US" sz="4000" b="1" dirty="0" smtClean="0">
                <a:solidFill>
                  <a:srgbClr val="00B050"/>
                </a:solidFill>
              </a:rPr>
              <a:t> they are not all different. </a:t>
            </a:r>
            <a:endParaRPr lang="en-US" sz="4000" b="1" dirty="0">
              <a:solidFill>
                <a:srgbClr val="00B050"/>
              </a:solidFill>
            </a:endParaRPr>
          </a:p>
        </p:txBody>
      </p:sp>
      <p:sp>
        <p:nvSpPr>
          <p:cNvPr id="3" name="Content Placeholder 2"/>
          <p:cNvSpPr>
            <a:spLocks noGrp="1"/>
          </p:cNvSpPr>
          <p:nvPr>
            <p:ph idx="1"/>
          </p:nvPr>
        </p:nvSpPr>
        <p:spPr/>
        <p:txBody>
          <a:bodyPr>
            <a:normAutofit fontScale="92500"/>
          </a:bodyPr>
          <a:lstStyle/>
          <a:p>
            <a:endParaRPr lang="en-US" dirty="0" smtClean="0"/>
          </a:p>
          <a:p>
            <a:endParaRPr lang="en-US" dirty="0"/>
          </a:p>
          <a:p>
            <a:endParaRPr lang="en-US" dirty="0" smtClean="0"/>
          </a:p>
          <a:p>
            <a:endParaRPr lang="en-US" dirty="0"/>
          </a:p>
          <a:p>
            <a:endParaRPr lang="en-US" dirty="0" smtClean="0"/>
          </a:p>
          <a:p>
            <a:r>
              <a:rPr lang="en-US" dirty="0" smtClean="0"/>
              <a:t>Find the number of permutations of 9995</a:t>
            </a:r>
          </a:p>
          <a:p>
            <a:r>
              <a:rPr lang="en-US" dirty="0" smtClean="0"/>
              <a:t>In how many ways can the letters of the word STATISTICS be arranged?</a:t>
            </a:r>
          </a:p>
          <a:p>
            <a:r>
              <a:rPr lang="en-US" dirty="0" smtClean="0"/>
              <a:t>In how many ways can 2 red, 3 blue, and 4 green chips be arranged in a row, if the chips of same color are not distinguishable from each other?</a:t>
            </a:r>
            <a:endParaRPr lang="en-US" dirty="0"/>
          </a:p>
        </p:txBody>
      </p:sp>
      <p:pic>
        <p:nvPicPr>
          <p:cNvPr id="4" name="Picture 3"/>
          <p:cNvPicPr>
            <a:picLocks noChangeAspect="1"/>
          </p:cNvPicPr>
          <p:nvPr/>
        </p:nvPicPr>
        <p:blipFill>
          <a:blip r:embed="rId3"/>
          <a:stretch>
            <a:fillRect/>
          </a:stretch>
        </p:blipFill>
        <p:spPr>
          <a:xfrm>
            <a:off x="838200" y="2037102"/>
            <a:ext cx="10516306" cy="2080306"/>
          </a:xfrm>
          <a:prstGeom prst="rect">
            <a:avLst/>
          </a:prstGeom>
        </p:spPr>
      </p:pic>
    </p:spTree>
    <p:extLst>
      <p:ext uri="{BB962C8B-B14F-4D97-AF65-F5344CB8AC3E}">
        <p14:creationId xmlns:p14="http://schemas.microsoft.com/office/powerpoint/2010/main" val="2425994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157"/>
          </a:xfrm>
        </p:spPr>
        <p:txBody>
          <a:bodyPr>
            <a:normAutofit/>
          </a:bodyPr>
          <a:lstStyle/>
          <a:p>
            <a:pPr algn="ctr"/>
            <a:r>
              <a:rPr lang="en-US" sz="3600" dirty="0" smtClean="0">
                <a:solidFill>
                  <a:srgbClr val="00B050"/>
                </a:solidFill>
                <a:latin typeface="Arial Black" panose="020B0A04020102020204" pitchFamily="34" charset="0"/>
              </a:rPr>
              <a:t>Transistors in a Box </a:t>
            </a:r>
            <a:endParaRPr lang="en-US" sz="3600" dirty="0"/>
          </a:p>
        </p:txBody>
      </p:sp>
      <p:sp>
        <p:nvSpPr>
          <p:cNvPr id="3" name="Content Placeholder 2"/>
          <p:cNvSpPr>
            <a:spLocks noGrp="1"/>
          </p:cNvSpPr>
          <p:nvPr>
            <p:ph idx="1"/>
          </p:nvPr>
        </p:nvSpPr>
        <p:spPr>
          <a:xfrm>
            <a:off x="838200" y="1439056"/>
            <a:ext cx="10515600" cy="4737907"/>
          </a:xfrm>
        </p:spPr>
        <p:txBody>
          <a:bodyPr/>
          <a:lstStyle/>
          <a:p>
            <a:pPr marL="0" indent="0">
              <a:buNone/>
            </a:pPr>
            <a:r>
              <a:rPr lang="en-US" dirty="0" smtClean="0"/>
              <a:t>Q9)	 </a:t>
            </a:r>
            <a:r>
              <a:rPr lang="en-US" dirty="0"/>
              <a:t>A box contains 24 transistors, four of which are defective. If four </a:t>
            </a:r>
            <a:r>
              <a:rPr lang="en-US" dirty="0" smtClean="0"/>
              <a:t>	are </a:t>
            </a:r>
            <a:r>
              <a:rPr lang="en-US" dirty="0"/>
              <a:t>sold at </a:t>
            </a:r>
            <a:r>
              <a:rPr lang="en-US" dirty="0" smtClean="0"/>
              <a:t>random, find </a:t>
            </a:r>
            <a:r>
              <a:rPr lang="en-US" dirty="0"/>
              <a:t>the following probabilities. </a:t>
            </a:r>
            <a:endParaRPr lang="en-US" dirty="0" smtClean="0"/>
          </a:p>
          <a:p>
            <a:pPr marL="0" indent="0">
              <a:buNone/>
            </a:pPr>
            <a:r>
              <a:rPr lang="en-US" dirty="0"/>
              <a:t>	</a:t>
            </a:r>
            <a:r>
              <a:rPr lang="en-US" dirty="0" smtClean="0"/>
              <a:t>(a) Exactly two are defective</a:t>
            </a:r>
          </a:p>
          <a:p>
            <a:pPr marL="0" indent="0">
              <a:buNone/>
            </a:pPr>
            <a:r>
              <a:rPr lang="en-US" dirty="0"/>
              <a:t>	</a:t>
            </a:r>
            <a:r>
              <a:rPr lang="en-US" dirty="0" smtClean="0"/>
              <a:t>(b) all are defective</a:t>
            </a:r>
          </a:p>
          <a:p>
            <a:pPr marL="0" indent="0">
              <a:buNone/>
            </a:pPr>
            <a:r>
              <a:rPr lang="en-US" dirty="0"/>
              <a:t>	</a:t>
            </a:r>
            <a:r>
              <a:rPr lang="en-US" dirty="0" smtClean="0"/>
              <a:t>(c) none is defective</a:t>
            </a:r>
          </a:p>
          <a:p>
            <a:pPr marL="0" indent="0">
              <a:buNone/>
            </a:pPr>
            <a:r>
              <a:rPr lang="en-US" dirty="0" smtClean="0"/>
              <a:t>	(d) at least one is defective. </a:t>
            </a:r>
          </a:p>
          <a:p>
            <a:pPr marL="0" indent="0">
              <a:buNone/>
            </a:pPr>
            <a:r>
              <a:rPr lang="en-US" dirty="0"/>
              <a:t/>
            </a:r>
            <a:br>
              <a:rPr lang="en-US" dirty="0"/>
            </a:br>
            <a:endParaRPr lang="en-US" dirty="0"/>
          </a:p>
        </p:txBody>
      </p:sp>
    </p:spTree>
    <p:extLst>
      <p:ext uri="{BB962C8B-B14F-4D97-AF65-F5344CB8AC3E}">
        <p14:creationId xmlns:p14="http://schemas.microsoft.com/office/powerpoint/2010/main" val="358952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a college football training session, the defensive coordinator needs to have </a:t>
            </a:r>
            <a:r>
              <a:rPr lang="en-US" dirty="0" smtClean="0"/>
              <a:t>10 players </a:t>
            </a:r>
            <a:r>
              <a:rPr lang="en-US" dirty="0"/>
              <a:t>standing in a row. Among these 10 players, there are 1 freshman, 2 sophomores, 4 juniors, and 3 seniors. How many different ways can they be arranged </a:t>
            </a:r>
            <a:r>
              <a:rPr lang="en-US" dirty="0" smtClean="0"/>
              <a:t>in a </a:t>
            </a:r>
            <a:r>
              <a:rPr lang="en-US" dirty="0"/>
              <a:t>row if only their class level will be distinguished? </a:t>
            </a:r>
            <a:br>
              <a:rPr lang="en-US" dirty="0"/>
            </a:br>
            <a:endParaRPr lang="en-US" dirty="0"/>
          </a:p>
        </p:txBody>
      </p:sp>
    </p:spTree>
    <p:extLst>
      <p:ext uri="{BB962C8B-B14F-4D97-AF65-F5344CB8AC3E}">
        <p14:creationId xmlns:p14="http://schemas.microsoft.com/office/powerpoint/2010/main" val="25379053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50"/>
                </a:solidFill>
                <a:latin typeface="Arial Black" panose="020B0A04020102020204" pitchFamily="34" charset="0"/>
              </a:rPr>
              <a:t>Combinations </a:t>
            </a:r>
            <a:endParaRPr lang="en-US" dirty="0">
              <a:solidFill>
                <a:srgbClr val="00B050"/>
              </a:solidFill>
              <a:latin typeface="Arial Black" panose="020B0A04020102020204" pitchFamily="34" charset="0"/>
            </a:endParaRPr>
          </a:p>
        </p:txBody>
      </p:sp>
      <p:sp>
        <p:nvSpPr>
          <p:cNvPr id="3" name="Content Placeholder 2"/>
          <p:cNvSpPr>
            <a:spLocks noGrp="1"/>
          </p:cNvSpPr>
          <p:nvPr>
            <p:ph idx="1"/>
          </p:nvPr>
        </p:nvSpPr>
        <p:spPr/>
        <p:txBody>
          <a:bodyPr/>
          <a:lstStyle/>
          <a:p>
            <a:r>
              <a:rPr lang="en-US" dirty="0" smtClean="0"/>
              <a:t>Selection of “r” objects from “n” different objects and when the order is not important. </a:t>
            </a:r>
          </a:p>
          <a:p>
            <a:endParaRPr lang="en-US" dirty="0"/>
          </a:p>
          <a:p>
            <a:endParaRPr lang="en-US" dirty="0" smtClean="0"/>
          </a:p>
          <a:p>
            <a:endParaRPr lang="en-US" dirty="0"/>
          </a:p>
          <a:p>
            <a:r>
              <a:rPr lang="en-US" dirty="0" smtClean="0"/>
              <a:t>In how many ways a committee of 3 students can be selected from 4 students. </a:t>
            </a:r>
          </a:p>
          <a:p>
            <a:r>
              <a:rPr lang="en-US" dirty="0" smtClean="0"/>
              <a:t>From a group of 10 boys and 6 girls a committee of 3 boys and 2 girls are to be selected. In how many ways can this done? </a:t>
            </a:r>
            <a:endParaRPr lang="en-US" dirty="0"/>
          </a:p>
        </p:txBody>
      </p:sp>
      <p:pic>
        <p:nvPicPr>
          <p:cNvPr id="4" name="Picture 3"/>
          <p:cNvPicPr>
            <a:picLocks noChangeAspect="1"/>
          </p:cNvPicPr>
          <p:nvPr/>
        </p:nvPicPr>
        <p:blipFill>
          <a:blip r:embed="rId3"/>
          <a:stretch>
            <a:fillRect/>
          </a:stretch>
        </p:blipFill>
        <p:spPr>
          <a:xfrm>
            <a:off x="3976914" y="2398938"/>
            <a:ext cx="4328160" cy="1577975"/>
          </a:xfrm>
          <a:prstGeom prst="rect">
            <a:avLst/>
          </a:prstGeom>
        </p:spPr>
      </p:pic>
    </p:spTree>
    <p:extLst>
      <p:ext uri="{BB962C8B-B14F-4D97-AF65-F5344CB8AC3E}">
        <p14:creationId xmlns:p14="http://schemas.microsoft.com/office/powerpoint/2010/main" val="40839257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0954"/>
            <a:ext cx="10515600" cy="624569"/>
          </a:xfrm>
        </p:spPr>
        <p:txBody>
          <a:bodyPr>
            <a:normAutofit/>
          </a:bodyPr>
          <a:lstStyle/>
          <a:p>
            <a:pPr algn="ctr"/>
            <a:r>
              <a:rPr lang="en-US" sz="3600" dirty="0" smtClean="0">
                <a:solidFill>
                  <a:srgbClr val="00B050"/>
                </a:solidFill>
                <a:latin typeface="Arial Black" panose="020B0A04020102020204" pitchFamily="34" charset="0"/>
              </a:rPr>
              <a:t>Exercises </a:t>
            </a:r>
            <a:endParaRPr lang="en-US" sz="3600" dirty="0">
              <a:solidFill>
                <a:srgbClr val="00B050"/>
              </a:solidFill>
              <a:latin typeface="Arial Black" panose="020B0A04020102020204" pitchFamily="34" charset="0"/>
            </a:endParaRP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2814184" y="920296"/>
            <a:ext cx="6563632" cy="1810657"/>
          </a:xfrm>
          <a:prstGeom prst="rect">
            <a:avLst/>
          </a:prstGeom>
        </p:spPr>
      </p:pic>
      <p:pic>
        <p:nvPicPr>
          <p:cNvPr id="5" name="Picture 4"/>
          <p:cNvPicPr>
            <a:picLocks noChangeAspect="1"/>
          </p:cNvPicPr>
          <p:nvPr/>
        </p:nvPicPr>
        <p:blipFill>
          <a:blip r:embed="rId4"/>
          <a:stretch>
            <a:fillRect/>
          </a:stretch>
        </p:blipFill>
        <p:spPr>
          <a:xfrm>
            <a:off x="2682893" y="2807949"/>
            <a:ext cx="6536853" cy="2378302"/>
          </a:xfrm>
          <a:prstGeom prst="rect">
            <a:avLst/>
          </a:prstGeom>
        </p:spPr>
      </p:pic>
      <p:pic>
        <p:nvPicPr>
          <p:cNvPr id="6" name="Picture 5"/>
          <p:cNvPicPr>
            <a:picLocks noChangeAspect="1"/>
          </p:cNvPicPr>
          <p:nvPr/>
        </p:nvPicPr>
        <p:blipFill>
          <a:blip r:embed="rId5"/>
          <a:stretch>
            <a:fillRect/>
          </a:stretch>
        </p:blipFill>
        <p:spPr>
          <a:xfrm>
            <a:off x="2666690" y="5146110"/>
            <a:ext cx="6858620" cy="945470"/>
          </a:xfrm>
          <a:prstGeom prst="rect">
            <a:avLst/>
          </a:prstGeom>
        </p:spPr>
      </p:pic>
    </p:spTree>
    <p:extLst>
      <p:ext uri="{BB962C8B-B14F-4D97-AF65-F5344CB8AC3E}">
        <p14:creationId xmlns:p14="http://schemas.microsoft.com/office/powerpoint/2010/main" val="136976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2401534" y="1825625"/>
            <a:ext cx="7388932" cy="925513"/>
          </a:xfrm>
          <a:prstGeom prst="rect">
            <a:avLst/>
          </a:prstGeom>
        </p:spPr>
      </p:pic>
      <p:pic>
        <p:nvPicPr>
          <p:cNvPr id="5" name="Picture 4"/>
          <p:cNvPicPr>
            <a:picLocks noChangeAspect="1"/>
          </p:cNvPicPr>
          <p:nvPr/>
        </p:nvPicPr>
        <p:blipFill>
          <a:blip r:embed="rId4"/>
          <a:stretch>
            <a:fillRect/>
          </a:stretch>
        </p:blipFill>
        <p:spPr>
          <a:xfrm>
            <a:off x="2401534" y="2886075"/>
            <a:ext cx="6908749" cy="1098777"/>
          </a:xfrm>
          <a:prstGeom prst="rect">
            <a:avLst/>
          </a:prstGeom>
        </p:spPr>
      </p:pic>
      <p:pic>
        <p:nvPicPr>
          <p:cNvPr id="6" name="Picture 5"/>
          <p:cNvPicPr>
            <a:picLocks noChangeAspect="1"/>
          </p:cNvPicPr>
          <p:nvPr/>
        </p:nvPicPr>
        <p:blipFill>
          <a:blip r:embed="rId5"/>
          <a:stretch>
            <a:fillRect/>
          </a:stretch>
        </p:blipFill>
        <p:spPr>
          <a:xfrm>
            <a:off x="2282370" y="4263117"/>
            <a:ext cx="7374979" cy="817790"/>
          </a:xfrm>
          <a:prstGeom prst="rect">
            <a:avLst/>
          </a:prstGeom>
        </p:spPr>
      </p:pic>
    </p:spTree>
    <p:extLst>
      <p:ext uri="{BB962C8B-B14F-4D97-AF65-F5344CB8AC3E}">
        <p14:creationId xmlns:p14="http://schemas.microsoft.com/office/powerpoint/2010/main" val="1965232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chemeClr val="accent6"/>
                </a:solidFill>
              </a:rPr>
              <a:t>Which plan is responsible most for producing defects? </a:t>
            </a:r>
            <a:endParaRPr lang="en-US" sz="3600" b="1" dirty="0">
              <a:solidFill>
                <a:schemeClr val="accent6"/>
              </a:solidFill>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838200" y="1690688"/>
            <a:ext cx="11168921" cy="3963988"/>
          </a:xfrm>
          <a:prstGeom prst="rect">
            <a:avLst/>
          </a:prstGeom>
        </p:spPr>
      </p:pic>
    </p:spTree>
    <p:extLst>
      <p:ext uri="{BB962C8B-B14F-4D97-AF65-F5344CB8AC3E}">
        <p14:creationId xmlns:p14="http://schemas.microsoft.com/office/powerpoint/2010/main" val="3652262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6"/>
                </a:solidFill>
              </a:rPr>
              <a:t>Speed Limits</a:t>
            </a:r>
            <a:endParaRPr lang="en-US" b="1" dirty="0">
              <a:solidFill>
                <a:schemeClr val="accent6"/>
              </a:solidFill>
            </a:endParaRPr>
          </a:p>
        </p:txBody>
      </p:sp>
      <p:sp>
        <p:nvSpPr>
          <p:cNvPr id="3" name="Content Placeholder 2"/>
          <p:cNvSpPr>
            <a:spLocks noGrp="1"/>
          </p:cNvSpPr>
          <p:nvPr>
            <p:ph idx="1"/>
          </p:nvPr>
        </p:nvSpPr>
        <p:spPr/>
        <p:txBody>
          <a:bodyPr/>
          <a:lstStyle/>
          <a:p>
            <a:r>
              <a:rPr lang="en-US" dirty="0" smtClean="0"/>
              <a:t>Police plan to enforce speed limits by using radar traps at four 	different locations within the city limits. The radar traps at each 	of the locations </a:t>
            </a:r>
            <a:r>
              <a:rPr lang="en-US" i="1" dirty="0" smtClean="0"/>
              <a:t>L</a:t>
            </a:r>
            <a:r>
              <a:rPr lang="en-US" dirty="0" smtClean="0"/>
              <a:t>1, </a:t>
            </a:r>
            <a:r>
              <a:rPr lang="en-US" i="1" dirty="0" smtClean="0"/>
              <a:t>L</a:t>
            </a:r>
            <a:r>
              <a:rPr lang="en-US" dirty="0" smtClean="0"/>
              <a:t>2, </a:t>
            </a:r>
            <a:r>
              <a:rPr lang="en-US" i="1" dirty="0" smtClean="0"/>
              <a:t>L</a:t>
            </a:r>
            <a:r>
              <a:rPr lang="en-US" dirty="0" smtClean="0"/>
              <a:t>3, and </a:t>
            </a:r>
            <a:r>
              <a:rPr lang="en-US" i="1" dirty="0" smtClean="0"/>
              <a:t>L</a:t>
            </a:r>
            <a:r>
              <a:rPr lang="en-US" dirty="0" smtClean="0"/>
              <a:t>4 will be operated 40%, 30%, 	20%, and 30% of the time. If a person who is speeding on her 	way to work has probabilities of 0.2, 0.1, 0.5, and 0.2, 	respectively, of passing through these locations, what is the 	probability that she will receive a speeding ticket?</a:t>
            </a:r>
          </a:p>
          <a:p>
            <a:endParaRPr lang="en-US" dirty="0"/>
          </a:p>
        </p:txBody>
      </p:sp>
    </p:spTree>
    <p:extLst>
      <p:ext uri="{BB962C8B-B14F-4D97-AF65-F5344CB8AC3E}">
        <p14:creationId xmlns:p14="http://schemas.microsoft.com/office/powerpoint/2010/main" val="6587017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6"/>
                </a:solidFill>
              </a:rPr>
              <a:t>College Degree </a:t>
            </a:r>
            <a:endParaRPr lang="en-US" dirty="0">
              <a:solidFill>
                <a:schemeClr val="accent6"/>
              </a:solidFill>
            </a:endParaRPr>
          </a:p>
        </p:txBody>
      </p:sp>
      <p:pic>
        <p:nvPicPr>
          <p:cNvPr id="4" name="Content Placeholder 3"/>
          <p:cNvPicPr>
            <a:picLocks noGrp="1" noChangeAspect="1"/>
          </p:cNvPicPr>
          <p:nvPr>
            <p:ph idx="1"/>
          </p:nvPr>
        </p:nvPicPr>
        <p:blipFill>
          <a:blip r:embed="rId2"/>
          <a:stretch>
            <a:fillRect/>
          </a:stretch>
        </p:blipFill>
        <p:spPr>
          <a:xfrm>
            <a:off x="342636" y="1857376"/>
            <a:ext cx="11506727" cy="4200525"/>
          </a:xfrm>
          <a:prstGeom prst="rect">
            <a:avLst/>
          </a:prstGeom>
        </p:spPr>
      </p:pic>
    </p:spTree>
    <p:extLst>
      <p:ext uri="{BB962C8B-B14F-4D97-AF65-F5344CB8AC3E}">
        <p14:creationId xmlns:p14="http://schemas.microsoft.com/office/powerpoint/2010/main" val="30437135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6"/>
                </a:solidFill>
              </a:rPr>
              <a:t>Biased coin </a:t>
            </a:r>
            <a:endParaRPr lang="en-US" b="1" dirty="0">
              <a:solidFill>
                <a:schemeClr val="accent6"/>
              </a:solidFill>
            </a:endParaRPr>
          </a:p>
        </p:txBody>
      </p:sp>
      <p:sp>
        <p:nvSpPr>
          <p:cNvPr id="3" name="Content Placeholder 2"/>
          <p:cNvSpPr>
            <a:spLocks noGrp="1"/>
          </p:cNvSpPr>
          <p:nvPr>
            <p:ph idx="1"/>
          </p:nvPr>
        </p:nvSpPr>
        <p:spPr/>
        <p:txBody>
          <a:bodyPr/>
          <a:lstStyle/>
          <a:p>
            <a:r>
              <a:rPr lang="en-US" dirty="0" smtClean="0"/>
              <a:t>A biased coin has the probability of flipping tails is ¾. Find the probability of obtaining at least one head when the coin is tossed five times. </a:t>
            </a:r>
            <a:endParaRPr lang="en-US" dirty="0"/>
          </a:p>
        </p:txBody>
      </p:sp>
    </p:spTree>
    <p:extLst>
      <p:ext uri="{BB962C8B-B14F-4D97-AF65-F5344CB8AC3E}">
        <p14:creationId xmlns:p14="http://schemas.microsoft.com/office/powerpoint/2010/main" val="33715227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6"/>
                </a:solidFill>
              </a:rPr>
              <a:t>Pair of Dice</a:t>
            </a:r>
            <a:endParaRPr lang="en-US" b="1" dirty="0">
              <a:solidFill>
                <a:schemeClr val="accent6"/>
              </a:solidFill>
            </a:endParaRPr>
          </a:p>
        </p:txBody>
      </p:sp>
      <p:sp>
        <p:nvSpPr>
          <p:cNvPr id="3" name="Content Placeholder 2"/>
          <p:cNvSpPr>
            <a:spLocks noGrp="1"/>
          </p:cNvSpPr>
          <p:nvPr>
            <p:ph idx="1"/>
          </p:nvPr>
        </p:nvSpPr>
        <p:spPr/>
        <p:txBody>
          <a:bodyPr/>
          <a:lstStyle/>
          <a:p>
            <a:r>
              <a:rPr lang="en-US" dirty="0"/>
              <a:t>A pair o of dice are thrown. Find the probability of getting a total of either 5 or 11? </a:t>
            </a:r>
          </a:p>
          <a:p>
            <a:endParaRPr lang="en-US" dirty="0"/>
          </a:p>
        </p:txBody>
      </p:sp>
    </p:spTree>
    <p:extLst>
      <p:ext uri="{BB962C8B-B14F-4D97-AF65-F5344CB8AC3E}">
        <p14:creationId xmlns:p14="http://schemas.microsoft.com/office/powerpoint/2010/main" val="11310397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6915"/>
          </a:xfrm>
        </p:spPr>
        <p:txBody>
          <a:bodyPr/>
          <a:lstStyle/>
          <a:p>
            <a:pPr algn="ctr"/>
            <a:r>
              <a:rPr lang="en-US" b="1" dirty="0" smtClean="0">
                <a:solidFill>
                  <a:schemeClr val="accent6"/>
                </a:solidFill>
              </a:rPr>
              <a:t>Religion in America </a:t>
            </a:r>
            <a:endParaRPr lang="en-US" b="1" dirty="0">
              <a:solidFill>
                <a:schemeClr val="accent6"/>
              </a:solidFill>
            </a:endParaRPr>
          </a:p>
        </p:txBody>
      </p:sp>
      <p:sp>
        <p:nvSpPr>
          <p:cNvPr id="3" name="Content Placeholder 2"/>
          <p:cNvSpPr>
            <a:spLocks noGrp="1"/>
          </p:cNvSpPr>
          <p:nvPr>
            <p:ph idx="1"/>
          </p:nvPr>
        </p:nvSpPr>
        <p:spPr>
          <a:xfrm>
            <a:off x="838200" y="1082040"/>
            <a:ext cx="10515600" cy="5593079"/>
          </a:xfrm>
        </p:spPr>
        <p:txBody>
          <a:bodyPr>
            <a:normAutofit/>
          </a:bodyPr>
          <a:lstStyle/>
          <a:p>
            <a:r>
              <a:rPr lang="en-US" sz="2400" dirty="0"/>
              <a:t>The U.S. Coast Guard maintains a database </a:t>
            </a:r>
            <a:r>
              <a:rPr lang="en-US" sz="2400" dirty="0" smtClean="0"/>
              <a:t>of the </a:t>
            </a:r>
            <a:r>
              <a:rPr lang="en-US" sz="2400" dirty="0"/>
              <a:t>number, source, and location of oil spills in U.S. </a:t>
            </a:r>
            <a:r>
              <a:rPr lang="en-US" sz="2400" dirty="0" smtClean="0"/>
              <a:t>navigable and </a:t>
            </a:r>
            <a:r>
              <a:rPr lang="en-US" sz="2400" dirty="0"/>
              <a:t>territorial waters. The following is a probability </a:t>
            </a:r>
            <a:r>
              <a:rPr lang="en-US" sz="2400" dirty="0" smtClean="0"/>
              <a:t>distribution for </a:t>
            </a:r>
            <a:r>
              <a:rPr lang="en-US" sz="2400" dirty="0"/>
              <a:t>location of oil spill events. </a:t>
            </a:r>
            <a:br>
              <a:rPr lang="en-US" sz="2400" dirty="0"/>
            </a:br>
            <a:endParaRPr lang="en-US" sz="2400" dirty="0" smtClean="0"/>
          </a:p>
          <a:p>
            <a:endParaRPr lang="en-US" sz="2400" dirty="0" smtClean="0"/>
          </a:p>
          <a:p>
            <a:endParaRPr lang="en-US" sz="2400" dirty="0" smtClean="0"/>
          </a:p>
          <a:p>
            <a:endParaRPr lang="en-US" sz="2400" dirty="0"/>
          </a:p>
          <a:p>
            <a:endParaRPr lang="en-US" sz="2400" dirty="0"/>
          </a:p>
          <a:p>
            <a:endParaRPr lang="en-US" sz="2400" dirty="0" smtClean="0"/>
          </a:p>
          <a:p>
            <a:r>
              <a:rPr lang="en-US" sz="2400" dirty="0" smtClean="0"/>
              <a:t>Find </a:t>
            </a:r>
            <a:r>
              <a:rPr lang="en-US" sz="2400" dirty="0"/>
              <a:t>the probability that the religious affiliation of a randomly</a:t>
            </a:r>
            <a:br>
              <a:rPr lang="en-US" sz="2400" dirty="0"/>
            </a:br>
            <a:r>
              <a:rPr lang="en-US" sz="2400" dirty="0"/>
              <a:t>selected U.S. adult is</a:t>
            </a:r>
            <a:br>
              <a:rPr lang="en-US" sz="2400" dirty="0"/>
            </a:br>
            <a:r>
              <a:rPr lang="en-US" sz="2400" b="1" dirty="0"/>
              <a:t>a. </a:t>
            </a:r>
            <a:r>
              <a:rPr lang="en-US" sz="2400" dirty="0"/>
              <a:t>Catholic or Protestant.</a:t>
            </a:r>
            <a:br>
              <a:rPr lang="en-US" sz="2400" dirty="0"/>
            </a:br>
            <a:r>
              <a:rPr lang="en-US" sz="2400" b="1" dirty="0"/>
              <a:t>b. </a:t>
            </a:r>
            <a:r>
              <a:rPr lang="en-US" sz="2400" dirty="0"/>
              <a:t>not Jewish.</a:t>
            </a:r>
            <a:br>
              <a:rPr lang="en-US" sz="2400" dirty="0"/>
            </a:br>
            <a:r>
              <a:rPr lang="en-US" sz="2400" b="1" dirty="0"/>
              <a:t>c. </a:t>
            </a:r>
            <a:r>
              <a:rPr lang="en-US" sz="2400" dirty="0"/>
              <a:t>not Catholic, Protestant, or Jewish </a:t>
            </a:r>
            <a:endParaRPr lang="en-US" dirty="0"/>
          </a:p>
        </p:txBody>
      </p:sp>
      <p:pic>
        <p:nvPicPr>
          <p:cNvPr id="4" name="Picture 3"/>
          <p:cNvPicPr>
            <a:picLocks noChangeAspect="1"/>
          </p:cNvPicPr>
          <p:nvPr/>
        </p:nvPicPr>
        <p:blipFill>
          <a:blip r:embed="rId3"/>
          <a:stretch>
            <a:fillRect/>
          </a:stretch>
        </p:blipFill>
        <p:spPr>
          <a:xfrm>
            <a:off x="6724650" y="1798955"/>
            <a:ext cx="4629150" cy="2971165"/>
          </a:xfrm>
          <a:prstGeom prst="rect">
            <a:avLst/>
          </a:prstGeom>
        </p:spPr>
      </p:pic>
    </p:spTree>
    <p:extLst>
      <p:ext uri="{BB962C8B-B14F-4D97-AF65-F5344CB8AC3E}">
        <p14:creationId xmlns:p14="http://schemas.microsoft.com/office/powerpoint/2010/main" val="2406735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B050"/>
                </a:solidFill>
              </a:rPr>
              <a:t>365 Capsules </a:t>
            </a:r>
            <a:endParaRPr lang="en-US" b="1" dirty="0">
              <a:solidFill>
                <a:srgbClr val="00B050"/>
              </a:solidFill>
            </a:endParaRPr>
          </a:p>
        </p:txBody>
      </p:sp>
      <p:sp>
        <p:nvSpPr>
          <p:cNvPr id="3" name="Content Placeholder 2"/>
          <p:cNvSpPr>
            <a:spLocks noGrp="1"/>
          </p:cNvSpPr>
          <p:nvPr>
            <p:ph idx="1"/>
          </p:nvPr>
        </p:nvSpPr>
        <p:spPr/>
        <p:txBody>
          <a:bodyPr/>
          <a:lstStyle/>
          <a:p>
            <a:pPr marL="0" indent="0" algn="just">
              <a:buNone/>
            </a:pPr>
            <a:r>
              <a:rPr lang="en-US" dirty="0"/>
              <a:t>A total of 365 Capsules, each marked by the difference dates of the year, are mixed and one capsule is picked at random.  What is the probability that the capsule picked will be of:</a:t>
            </a:r>
          </a:p>
          <a:p>
            <a:pPr marL="571500" indent="-571500" algn="just">
              <a:buAutoNum type="romanLcParenBoth"/>
            </a:pPr>
            <a:r>
              <a:rPr lang="en-US" dirty="0"/>
              <a:t>A day of January</a:t>
            </a:r>
          </a:p>
          <a:p>
            <a:pPr marL="571500" indent="-571500" algn="just">
              <a:buAutoNum type="romanLcParenBoth"/>
            </a:pPr>
            <a:r>
              <a:rPr lang="en-US" dirty="0"/>
              <a:t>March 2</a:t>
            </a:r>
          </a:p>
          <a:p>
            <a:pPr marL="571500" indent="-571500" algn="just">
              <a:buAutoNum type="romanLcParenBoth"/>
            </a:pPr>
            <a:r>
              <a:rPr lang="en-US" dirty="0"/>
              <a:t>Either of March or April</a:t>
            </a:r>
          </a:p>
          <a:p>
            <a:pPr marL="571500" indent="-571500" algn="just">
              <a:buAutoNum type="romanLcParenBoth"/>
            </a:pPr>
            <a:r>
              <a:rPr lang="en-US" dirty="0"/>
              <a:t>Not of December  </a:t>
            </a:r>
          </a:p>
          <a:p>
            <a:endParaRPr lang="en-US" dirty="0"/>
          </a:p>
        </p:txBody>
      </p:sp>
    </p:spTree>
    <p:extLst>
      <p:ext uri="{BB962C8B-B14F-4D97-AF65-F5344CB8AC3E}">
        <p14:creationId xmlns:p14="http://schemas.microsoft.com/office/powerpoint/2010/main" val="17330999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998</TotalTime>
  <Words>867</Words>
  <Application>Microsoft Office PowerPoint</Application>
  <PresentationFormat>Widescreen</PresentationFormat>
  <Paragraphs>129</Paragraphs>
  <Slides>23</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Arial Black</vt:lpstr>
      <vt:lpstr>Calibri</vt:lpstr>
      <vt:lpstr>Calibri Light</vt:lpstr>
      <vt:lpstr>Office Theme</vt:lpstr>
      <vt:lpstr>Miscellaneous Problems on Probability </vt:lpstr>
      <vt:lpstr>Transistors in a Box </vt:lpstr>
      <vt:lpstr>Which plan is responsible most for producing defects? </vt:lpstr>
      <vt:lpstr>Speed Limits</vt:lpstr>
      <vt:lpstr>College Degree </vt:lpstr>
      <vt:lpstr>Biased coin </vt:lpstr>
      <vt:lpstr>Pair of Dice</vt:lpstr>
      <vt:lpstr>Religion in America </vt:lpstr>
      <vt:lpstr>365 Capsules </vt:lpstr>
      <vt:lpstr>Survey results for using Statistical software</vt:lpstr>
      <vt:lpstr>Latex Paint </vt:lpstr>
      <vt:lpstr>PowerPoint Presentation</vt:lpstr>
      <vt:lpstr>Multiplication Or Fundamental  Rule of counting </vt:lpstr>
      <vt:lpstr>Set of Example (iii - viii) </vt:lpstr>
      <vt:lpstr>Permutation </vt:lpstr>
      <vt:lpstr>Permutations of “n” objects  taken “r” at a time</vt:lpstr>
      <vt:lpstr>Example # 10: </vt:lpstr>
      <vt:lpstr>Circular Permutations </vt:lpstr>
      <vt:lpstr>Permutations of n objects when  they are not all different. </vt:lpstr>
      <vt:lpstr>PowerPoint Presentation</vt:lpstr>
      <vt:lpstr>Combinations </vt:lpstr>
      <vt:lpstr>Exercises </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Miscellaneous Problems on Probability </dc:title>
  <dc:creator>Osama Bin. Ajaz</dc:creator>
  <cp:lastModifiedBy>Osama Bin. Ajaz</cp:lastModifiedBy>
  <cp:revision>24</cp:revision>
  <dcterms:created xsi:type="dcterms:W3CDTF">2020-02-14T04:25:30Z</dcterms:created>
  <dcterms:modified xsi:type="dcterms:W3CDTF">2020-02-21T05:39:12Z</dcterms:modified>
</cp:coreProperties>
</file>