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3" r:id="rId6"/>
    <p:sldId id="264" r:id="rId7"/>
    <p:sldId id="271" r:id="rId8"/>
    <p:sldId id="272" r:id="rId9"/>
    <p:sldId id="260" r:id="rId10"/>
    <p:sldId id="275" r:id="rId11"/>
    <p:sldId id="261" r:id="rId12"/>
    <p:sldId id="276" r:id="rId13"/>
    <p:sldId id="262" r:id="rId14"/>
    <p:sldId id="265" r:id="rId15"/>
    <p:sldId id="266" r:id="rId16"/>
    <p:sldId id="267" r:id="rId17"/>
    <p:sldId id="268" r:id="rId18"/>
    <p:sldId id="269" r:id="rId19"/>
    <p:sldId id="270" r:id="rId20"/>
    <p:sldId id="277" r:id="rId21"/>
    <p:sldId id="278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69" autoAdjust="0"/>
    <p:restoredTop sz="94660"/>
  </p:normalViewPr>
  <p:slideViewPr>
    <p:cSldViewPr>
      <p:cViewPr varScale="1">
        <p:scale>
          <a:sx n="72" d="100"/>
          <a:sy n="72" d="100"/>
        </p:scale>
        <p:origin x="-10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2D696-6966-404D-859B-B49D40EE8135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D994B-5217-401E-9FF2-4ED3D7735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23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</a:t>
            </a:r>
            <a:r>
              <a:rPr lang="en-US" dirty="0" smtClean="0"/>
              <a:t>07</a:t>
            </a:r>
            <a:endParaRPr lang="en-US" dirty="0"/>
          </a:p>
          <a:p>
            <a:r>
              <a:rPr lang="en-US" dirty="0"/>
              <a:t>PL SQL</a:t>
            </a:r>
          </a:p>
        </p:txBody>
      </p:sp>
    </p:spTree>
    <p:extLst>
      <p:ext uri="{BB962C8B-B14F-4D97-AF65-F5344CB8AC3E}">
        <p14:creationId xmlns:p14="http://schemas.microsoft.com/office/powerpoint/2010/main" xmlns="" val="262078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 in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num1 number := 95; </a:t>
            </a:r>
          </a:p>
          <a:p>
            <a:r>
              <a:rPr lang="en-US" dirty="0" smtClean="0"/>
              <a:t>num2 number := 85; 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('Outer Variable num1: ' || num1); </a:t>
            </a:r>
            <a:r>
              <a:rPr lang="en-US" dirty="0" err="1" smtClean="0"/>
              <a:t>dbms_output.put_line</a:t>
            </a:r>
            <a:r>
              <a:rPr lang="en-US" dirty="0" smtClean="0"/>
              <a:t>('Outer Variable num2: ' || num2); </a:t>
            </a:r>
          </a:p>
          <a:p>
            <a:r>
              <a:rPr lang="en-US" dirty="0" smtClean="0"/>
              <a:t>DECLARE </a:t>
            </a:r>
          </a:p>
          <a:p>
            <a:r>
              <a:rPr lang="en-US" dirty="0" smtClean="0"/>
              <a:t>num1 number := 195; </a:t>
            </a:r>
          </a:p>
          <a:p>
            <a:r>
              <a:rPr lang="en-US" dirty="0" smtClean="0"/>
              <a:t>num2 number := 185; 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('Inner Variable num1: ' || num1); </a:t>
            </a:r>
            <a:r>
              <a:rPr lang="en-US" dirty="0" err="1" smtClean="0"/>
              <a:t>dbms_output.put_line</a:t>
            </a:r>
            <a:r>
              <a:rPr lang="en-US" dirty="0" smtClean="0"/>
              <a:t>('Inner Variable num2: ' || num2); </a:t>
            </a:r>
          </a:p>
          <a:p>
            <a:r>
              <a:rPr lang="en-US" dirty="0" smtClean="0"/>
              <a:t>END; </a:t>
            </a:r>
          </a:p>
          <a:p>
            <a:r>
              <a:rPr lang="en-US" dirty="0" smtClean="0"/>
              <a:t>END; </a:t>
            </a:r>
          </a:p>
          <a:p>
            <a:r>
              <a:rPr lang="en-US" dirty="0" smtClean="0"/>
              <a:t>/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count &gt; 0 THEN</a:t>
            </a:r>
          </a:p>
          <a:p>
            <a:pPr marL="0" indent="0">
              <a:buNone/>
            </a:pPr>
            <a:r>
              <a:rPr lang="en-US" dirty="0"/>
              <a:t>Message := ‘count is positive’;</a:t>
            </a:r>
          </a:p>
          <a:p>
            <a:pPr marL="0" indent="0">
              <a:buNone/>
            </a:pPr>
            <a:r>
              <a:rPr lang="en-US" dirty="0"/>
              <a:t>	IF area &gt; 0 THEN</a:t>
            </a:r>
          </a:p>
          <a:p>
            <a:pPr marL="0" indent="0">
              <a:buNone/>
            </a:pPr>
            <a:r>
              <a:rPr lang="en-US" dirty="0"/>
              <a:t>	Message := ‘count and area are positive’;</a:t>
            </a:r>
          </a:p>
          <a:p>
            <a:pPr marL="0" indent="0">
              <a:buNone/>
            </a:pPr>
            <a:r>
              <a:rPr lang="en-US" dirty="0"/>
              <a:t>	END IF;</a:t>
            </a:r>
          </a:p>
          <a:p>
            <a:pPr marL="0" indent="0">
              <a:buNone/>
            </a:pPr>
            <a:r>
              <a:rPr lang="en-US" dirty="0"/>
              <a:t>ELSEIF count = 0 THEN</a:t>
            </a:r>
          </a:p>
          <a:p>
            <a:pPr marL="0" indent="0">
              <a:buNone/>
            </a:pPr>
            <a:r>
              <a:rPr lang="en-US" dirty="0"/>
              <a:t>Message := ‘count is zero’;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Message := ‘count is negative’;</a:t>
            </a:r>
          </a:p>
          <a:p>
            <a:pPr marL="0" indent="0">
              <a:buNone/>
            </a:pPr>
            <a:r>
              <a:rPr lang="en-US" dirty="0"/>
              <a:t>END IF;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933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IF-THEN-ELSIF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DECLARE </a:t>
            </a:r>
          </a:p>
          <a:p>
            <a:r>
              <a:rPr lang="en-US" dirty="0" smtClean="0"/>
              <a:t>a number(3) := 100; 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IF ( a = 10 ) THEN 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('Value of a is 10' ); </a:t>
            </a:r>
          </a:p>
          <a:p>
            <a:r>
              <a:rPr lang="en-US" dirty="0" smtClean="0"/>
              <a:t>ELSIF ( a = 20 ) THEN 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('Value of a is 20' ); </a:t>
            </a:r>
          </a:p>
          <a:p>
            <a:r>
              <a:rPr lang="en-US" dirty="0" smtClean="0"/>
              <a:t>ELSIF ( a = 30 ) THEN 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('Value of a is 30' ); 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('None of the values is matching'); </a:t>
            </a:r>
          </a:p>
          <a:p>
            <a:r>
              <a:rPr lang="en-US" dirty="0" smtClean="0"/>
              <a:t>END IF; 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('Exact value of a is: '|| a ); </a:t>
            </a:r>
          </a:p>
          <a:p>
            <a:r>
              <a:rPr lang="en-US" dirty="0" smtClean="0"/>
              <a:t>END; </a:t>
            </a:r>
          </a:p>
          <a:p>
            <a:r>
              <a:rPr lang="en-US" dirty="0" smtClean="0"/>
              <a:t>/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ITERATIONS IN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statements can be executed any number of times using loop construct.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It is broadly classified into: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• Simple Loop</a:t>
            </a:r>
          </a:p>
          <a:p>
            <a:pPr marL="114300" indent="0">
              <a:buNone/>
            </a:pPr>
            <a:r>
              <a:rPr lang="en-US" dirty="0"/>
              <a:t>• For Loop</a:t>
            </a:r>
          </a:p>
          <a:p>
            <a:pPr marL="114300" indent="0">
              <a:buNone/>
            </a:pPr>
            <a:r>
              <a:rPr lang="en-US" dirty="0"/>
              <a:t>• While Loop</a:t>
            </a:r>
          </a:p>
        </p:txBody>
      </p:sp>
    </p:spTree>
    <p:extLst>
      <p:ext uri="{BB962C8B-B14F-4D97-AF65-F5344CB8AC3E}">
        <p14:creationId xmlns:p14="http://schemas.microsoft.com/office/powerpoint/2010/main" xmlns="" val="378268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r>
              <a:rPr lang="en-US" b="1" dirty="0"/>
              <a:t>LOOP</a:t>
            </a:r>
          </a:p>
          <a:p>
            <a:r>
              <a:rPr lang="en-US" dirty="0"/>
              <a:t> statement1;</a:t>
            </a:r>
          </a:p>
          <a:p>
            <a:r>
              <a:rPr lang="en-US" dirty="0"/>
              <a:t>EXIT [ WHEN Condition];</a:t>
            </a:r>
          </a:p>
          <a:p>
            <a:r>
              <a:rPr lang="en-US" b="1" dirty="0"/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xmlns="" val="179716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SET SERVEROUTPUT ON;</a:t>
            </a:r>
          </a:p>
          <a:p>
            <a:r>
              <a:rPr lang="en-US" b="1" dirty="0" smtClean="0"/>
              <a:t>Declare</a:t>
            </a:r>
          </a:p>
          <a:p>
            <a:r>
              <a:rPr lang="en-US" dirty="0" smtClean="0"/>
              <a:t>x number:=10;</a:t>
            </a:r>
          </a:p>
          <a:p>
            <a:endParaRPr lang="en-US" b="1" dirty="0" smtClean="0"/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LOOP </a:t>
            </a:r>
          </a:p>
          <a:p>
            <a:r>
              <a:rPr lang="en-US" b="1" dirty="0" smtClean="0"/>
              <a:t>      </a:t>
            </a:r>
            <a:r>
              <a:rPr lang="en-US" dirty="0" err="1" smtClean="0"/>
              <a:t>dbms_output.put_line</a:t>
            </a:r>
            <a:r>
              <a:rPr lang="en-US" dirty="0" smtClean="0"/>
              <a:t>(x); </a:t>
            </a:r>
          </a:p>
          <a:p>
            <a:r>
              <a:rPr lang="en-US" dirty="0" smtClean="0"/>
              <a:t>      x := x + 10; </a:t>
            </a:r>
          </a:p>
          <a:p>
            <a:r>
              <a:rPr lang="en-US" dirty="0" smtClean="0"/>
              <a:t>      IF x &gt; 50 THEN </a:t>
            </a:r>
          </a:p>
          <a:p>
            <a:r>
              <a:rPr lang="en-US" dirty="0" smtClean="0"/>
              <a:t>         exit; </a:t>
            </a:r>
          </a:p>
          <a:p>
            <a:r>
              <a:rPr lang="en-US" dirty="0" smtClean="0"/>
              <a:t>      END IF; </a:t>
            </a:r>
          </a:p>
          <a:p>
            <a:r>
              <a:rPr lang="en-US" b="1" dirty="0" smtClean="0"/>
              <a:t>   END LOOP; 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to_char</a:t>
            </a:r>
            <a:r>
              <a:rPr lang="en-US" dirty="0" smtClean="0"/>
              <a:t>(x));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128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Syntax</a:t>
            </a:r>
          </a:p>
          <a:p>
            <a:r>
              <a:rPr lang="en-US" dirty="0"/>
              <a:t>WHILE condition LOOP</a:t>
            </a:r>
          </a:p>
          <a:p>
            <a:r>
              <a:rPr lang="en-US" dirty="0"/>
              <a:t>statement1;</a:t>
            </a:r>
          </a:p>
          <a:p>
            <a:r>
              <a:rPr lang="en-US" dirty="0"/>
              <a:t>statement2;</a:t>
            </a:r>
          </a:p>
          <a:p>
            <a:r>
              <a:rPr lang="en-US" dirty="0"/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xmlns="" val="3586157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 err="1"/>
              <a:t>i</a:t>
            </a:r>
            <a:r>
              <a:rPr lang="en-US" dirty="0"/>
              <a:t> number:=0;</a:t>
            </a:r>
          </a:p>
          <a:p>
            <a:r>
              <a:rPr lang="en-US" dirty="0"/>
              <a:t>j number:=0;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&lt;=100 Loop</a:t>
            </a:r>
          </a:p>
          <a:p>
            <a:r>
              <a:rPr lang="en-US" dirty="0"/>
              <a:t>j := </a:t>
            </a:r>
            <a:r>
              <a:rPr lang="en-US" dirty="0" err="1"/>
              <a:t>j+i</a:t>
            </a:r>
            <a:r>
              <a:rPr lang="en-US" dirty="0"/>
              <a:t>;</a:t>
            </a:r>
          </a:p>
          <a:p>
            <a:r>
              <a:rPr lang="en-US" dirty="0" err="1"/>
              <a:t>i</a:t>
            </a:r>
            <a:r>
              <a:rPr lang="en-US" dirty="0"/>
              <a:t> := i+2;</a:t>
            </a:r>
          </a:p>
          <a:p>
            <a:r>
              <a:rPr lang="en-US" dirty="0"/>
              <a:t>end loop;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(‘the value of j is’ ||j);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xmlns="" val="1942570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dirty="0"/>
              <a:t>FOR counter IN [REVERSE]</a:t>
            </a:r>
          </a:p>
          <a:p>
            <a:r>
              <a:rPr lang="en-US" dirty="0"/>
              <a:t> </a:t>
            </a:r>
            <a:r>
              <a:rPr lang="en-US" dirty="0" err="1"/>
              <a:t>LowerBound</a:t>
            </a:r>
            <a:r>
              <a:rPr lang="en-US" dirty="0"/>
              <a:t>..</a:t>
            </a:r>
            <a:r>
              <a:rPr lang="en-US" dirty="0" err="1"/>
              <a:t>UpperBound</a:t>
            </a:r>
            <a:endParaRPr lang="en-US" dirty="0"/>
          </a:p>
          <a:p>
            <a:r>
              <a:rPr lang="en-US" dirty="0"/>
              <a:t>LOOP</a:t>
            </a:r>
          </a:p>
          <a:p>
            <a:r>
              <a:rPr lang="en-US" dirty="0"/>
              <a:t>statement1;</a:t>
            </a:r>
          </a:p>
          <a:p>
            <a:r>
              <a:rPr lang="en-US" dirty="0"/>
              <a:t>statement2;</a:t>
            </a:r>
          </a:p>
          <a:p>
            <a:r>
              <a:rPr lang="en-US" dirty="0"/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xmlns="" val="2764915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r>
              <a:rPr lang="en-US" dirty="0" smtClean="0"/>
              <a:t>SET SERVEROUTPUT ON;</a:t>
            </a:r>
          </a:p>
          <a:p>
            <a:r>
              <a:rPr lang="en-US" dirty="0" smtClean="0"/>
              <a:t>DECLARE </a:t>
            </a:r>
          </a:p>
          <a:p>
            <a:r>
              <a:rPr lang="en-US" dirty="0" smtClean="0"/>
              <a:t>   a number(2); 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 FOR a in 10 .. 20 LOOP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('value of a: ' || a); </a:t>
            </a:r>
          </a:p>
          <a:p>
            <a:r>
              <a:rPr lang="en-US" dirty="0" smtClean="0"/>
              <a:t>  END LOOP; </a:t>
            </a:r>
          </a:p>
          <a:p>
            <a:r>
              <a:rPr lang="en-US" dirty="0" smtClean="0"/>
              <a:t>END; </a:t>
            </a:r>
          </a:p>
          <a:p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717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Oracle added a procedural programming language known as PL/SQL to the database</a:t>
            </a:r>
          </a:p>
          <a:p>
            <a:r>
              <a:rPr lang="en-US" dirty="0"/>
              <a:t>It contains the standard programming constructs you would expect from such a language, such as:</a:t>
            </a:r>
          </a:p>
          <a:p>
            <a:pPr lvl="1"/>
            <a:r>
              <a:rPr lang="en-US" dirty="0"/>
              <a:t>Block Structure</a:t>
            </a:r>
          </a:p>
          <a:p>
            <a:pPr lvl="1"/>
            <a:r>
              <a:rPr lang="en-US" dirty="0"/>
              <a:t>Variable &amp; types</a:t>
            </a:r>
          </a:p>
          <a:p>
            <a:pPr lvl="1"/>
            <a:r>
              <a:rPr lang="en-US" dirty="0"/>
              <a:t>Conditional Logic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Cursors, which holds the results returned by a query</a:t>
            </a:r>
          </a:p>
          <a:p>
            <a:pPr lvl="1"/>
            <a:r>
              <a:rPr lang="en-US" dirty="0"/>
              <a:t>Procedures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Packages, which may be used to group procedures and functions together in one 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402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Varray</a:t>
            </a:r>
            <a:r>
              <a:rPr lang="en-US" dirty="0" smtClean="0"/>
              <a:t> Type for Array.</a:t>
            </a:r>
          </a:p>
          <a:p>
            <a:endParaRPr lang="en-US" dirty="0" smtClean="0"/>
          </a:p>
          <a:p>
            <a:r>
              <a:rPr lang="en-US" b="1" dirty="0" smtClean="0"/>
              <a:t>Syntax: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varray_type_name</a:t>
            </a:r>
            <a:r>
              <a:rPr lang="en-US" dirty="0" smtClean="0"/>
              <a:t> IS VARRAY(n) of &lt;</a:t>
            </a:r>
            <a:r>
              <a:rPr lang="en-US" dirty="0" err="1" smtClean="0"/>
              <a:t>element_type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Use the type in array.</a:t>
            </a:r>
          </a:p>
          <a:p>
            <a:endParaRPr lang="en-US" dirty="0" smtClean="0"/>
          </a:p>
          <a:p>
            <a:r>
              <a:rPr lang="en-US" dirty="0" smtClean="0"/>
              <a:t>Identifier := </a:t>
            </a:r>
            <a:r>
              <a:rPr lang="en-US" dirty="0" err="1" smtClean="0"/>
              <a:t>varray_type_name</a:t>
            </a:r>
            <a:r>
              <a:rPr lang="en-US" dirty="0" smtClean="0"/>
              <a:t> (n values);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DECLARE </a:t>
            </a:r>
          </a:p>
          <a:p>
            <a:r>
              <a:rPr lang="en-US" dirty="0" smtClean="0"/>
              <a:t>   type </a:t>
            </a:r>
            <a:r>
              <a:rPr lang="en-US" dirty="0" err="1" smtClean="0"/>
              <a:t>namesarray</a:t>
            </a:r>
            <a:r>
              <a:rPr lang="en-US" dirty="0" smtClean="0"/>
              <a:t> IS VARRAY(5) OF VARCHAR2(10); </a:t>
            </a:r>
          </a:p>
          <a:p>
            <a:r>
              <a:rPr lang="en-US" dirty="0" smtClean="0"/>
              <a:t>   type grades IS VARRAY(5) OF INTEGER; </a:t>
            </a:r>
          </a:p>
          <a:p>
            <a:r>
              <a:rPr lang="en-US" dirty="0" smtClean="0"/>
              <a:t>   names </a:t>
            </a:r>
            <a:r>
              <a:rPr lang="en-US" dirty="0" err="1" smtClean="0"/>
              <a:t>namesarray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marks grades; </a:t>
            </a:r>
          </a:p>
          <a:p>
            <a:r>
              <a:rPr lang="en-US" dirty="0" smtClean="0"/>
              <a:t>   total integer; 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 names := </a:t>
            </a:r>
            <a:r>
              <a:rPr lang="en-US" dirty="0" err="1" smtClean="0"/>
              <a:t>namesarray</a:t>
            </a:r>
            <a:r>
              <a:rPr lang="en-US" dirty="0" smtClean="0"/>
              <a:t>(‘</a:t>
            </a:r>
            <a:r>
              <a:rPr lang="en-US" dirty="0" err="1" smtClean="0"/>
              <a:t>Areeba</a:t>
            </a:r>
            <a:r>
              <a:rPr lang="en-US" dirty="0" smtClean="0"/>
              <a:t>', ‘</a:t>
            </a:r>
            <a:r>
              <a:rPr lang="en-US" smtClean="0"/>
              <a:t>Asma</a:t>
            </a:r>
            <a:r>
              <a:rPr lang="en-US" dirty="0" smtClean="0"/>
              <a:t>', 'Ali', ‘</a:t>
            </a:r>
            <a:r>
              <a:rPr lang="en-US" dirty="0" err="1" smtClean="0"/>
              <a:t>Hibba</a:t>
            </a:r>
            <a:r>
              <a:rPr lang="en-US" dirty="0" smtClean="0"/>
              <a:t>', ‘</a:t>
            </a:r>
            <a:r>
              <a:rPr lang="en-US" dirty="0" err="1" smtClean="0"/>
              <a:t>Maliha</a:t>
            </a:r>
            <a:r>
              <a:rPr lang="en-US" dirty="0" smtClean="0"/>
              <a:t>'); </a:t>
            </a:r>
          </a:p>
          <a:p>
            <a:r>
              <a:rPr lang="en-US" dirty="0" smtClean="0"/>
              <a:t>   marks:= grades(98, 97, 78, 87, 92); </a:t>
            </a:r>
          </a:p>
          <a:p>
            <a:r>
              <a:rPr lang="en-US" dirty="0" smtClean="0"/>
              <a:t>   total := </a:t>
            </a:r>
            <a:r>
              <a:rPr lang="en-US" dirty="0" err="1" smtClean="0"/>
              <a:t>names.count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dbms_output.put_line</a:t>
            </a:r>
            <a:r>
              <a:rPr lang="en-US" dirty="0" smtClean="0"/>
              <a:t>('Total '|| total || ' Students'); </a:t>
            </a:r>
          </a:p>
          <a:p>
            <a:r>
              <a:rPr lang="en-US" dirty="0" smtClean="0"/>
              <a:t>   FOR </a:t>
            </a:r>
            <a:r>
              <a:rPr lang="en-US" dirty="0" err="1" smtClean="0"/>
              <a:t>i</a:t>
            </a:r>
            <a:r>
              <a:rPr lang="en-US" dirty="0" smtClean="0"/>
              <a:t> in 1 .. total LOOP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('Student: ' || names(</a:t>
            </a:r>
            <a:r>
              <a:rPr lang="en-US" dirty="0" err="1" smtClean="0"/>
              <a:t>i</a:t>
            </a:r>
            <a:r>
              <a:rPr lang="en-US" dirty="0" smtClean="0"/>
              <a:t>) || ' </a:t>
            </a:r>
          </a:p>
          <a:p>
            <a:r>
              <a:rPr lang="en-US" dirty="0" smtClean="0"/>
              <a:t>      Marks: ' || marks(</a:t>
            </a:r>
            <a:r>
              <a:rPr lang="en-US" dirty="0" err="1" smtClean="0"/>
              <a:t>i</a:t>
            </a:r>
            <a:r>
              <a:rPr lang="en-US" dirty="0" smtClean="0"/>
              <a:t>)); </a:t>
            </a:r>
          </a:p>
          <a:p>
            <a:r>
              <a:rPr lang="en-US" dirty="0" smtClean="0"/>
              <a:t>   END LOOP; </a:t>
            </a:r>
          </a:p>
          <a:p>
            <a:r>
              <a:rPr lang="en-US" dirty="0" smtClean="0"/>
              <a:t>END; </a:t>
            </a:r>
          </a:p>
          <a:p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PL/SQL code that takes two inputs from user, add them and store the sum in new variable and show the output.</a:t>
            </a:r>
          </a:p>
          <a:p>
            <a:r>
              <a:rPr lang="en-US" dirty="0"/>
              <a:t> Write a PL/SQL code that takes two inputs, lower boundary and upper boundary, then print the sum of all the numbers between the boundaries INCLUSIVE.</a:t>
            </a:r>
          </a:p>
          <a:p>
            <a:r>
              <a:rPr lang="en-US" dirty="0"/>
              <a:t>Write a PL/SQL code to retrieve the employee name, </a:t>
            </a:r>
            <a:r>
              <a:rPr lang="en-US" dirty="0" err="1"/>
              <a:t>hiredate</a:t>
            </a:r>
            <a:r>
              <a:rPr lang="en-US" dirty="0"/>
              <a:t>, and the department name in which he works, whose number is input by the user.</a:t>
            </a:r>
          </a:p>
          <a:p>
            <a:r>
              <a:rPr lang="en-US" dirty="0"/>
              <a:t>Write a PL/SQL code to check whether the given number is palindrome or not.</a:t>
            </a:r>
          </a:p>
          <a:p>
            <a:r>
              <a:rPr lang="en-US" dirty="0"/>
              <a:t>Write a PL/SQL code that takes all the required inputs from the user for the Employee table and then insert it into the Employee and Department table in the database.</a:t>
            </a:r>
          </a:p>
          <a:p>
            <a:r>
              <a:rPr lang="en-US" dirty="0"/>
              <a:t>Write a PL/SQL code to find the first employee who has a salary over $2500 and is higher in the chain of command than employee 7499. Note: For chain, use of LOOP is necessary.</a:t>
            </a:r>
          </a:p>
          <a:p>
            <a:r>
              <a:rPr lang="en-US" dirty="0"/>
              <a:t> Write a PL/SQL code to print the sum of first 100 numbers.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158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PL/SQL programs are divided into structures known as blocks, with each block containing PL/SQL and SQL statements</a:t>
            </a:r>
          </a:p>
          <a:p>
            <a:endParaRPr lang="en-US" dirty="0"/>
          </a:p>
          <a:p>
            <a:pPr lvl="1"/>
            <a:r>
              <a:rPr lang="en-US" b="1" dirty="0"/>
              <a:t>DECLARE (optional)</a:t>
            </a:r>
            <a:endParaRPr lang="en-US" dirty="0"/>
          </a:p>
          <a:p>
            <a:pPr lvl="2"/>
            <a:r>
              <a:rPr lang="en-US" dirty="0"/>
              <a:t>Variables, cursors, user-defined exceptions</a:t>
            </a:r>
          </a:p>
          <a:p>
            <a:pPr lvl="1"/>
            <a:r>
              <a:rPr lang="en-US" b="1" dirty="0"/>
              <a:t>BEGIN (mandatory)					</a:t>
            </a:r>
            <a:endParaRPr lang="en-US" dirty="0"/>
          </a:p>
          <a:p>
            <a:pPr lvl="2"/>
            <a:r>
              <a:rPr lang="en-US" dirty="0"/>
              <a:t>SQL statements</a:t>
            </a:r>
          </a:p>
          <a:p>
            <a:pPr lvl="2"/>
            <a:r>
              <a:rPr lang="en-US" dirty="0"/>
              <a:t>PL/SQL statements</a:t>
            </a:r>
          </a:p>
          <a:p>
            <a:pPr lvl="1"/>
            <a:r>
              <a:rPr lang="en-US" b="1" dirty="0"/>
              <a:t>EXCEPTION (optional)</a:t>
            </a:r>
            <a:endParaRPr lang="en-US" dirty="0"/>
          </a:p>
          <a:p>
            <a:pPr lvl="2"/>
            <a:r>
              <a:rPr lang="en-US" dirty="0"/>
              <a:t>Actions to perform</a:t>
            </a:r>
            <a:br>
              <a:rPr lang="en-US" dirty="0"/>
            </a:br>
            <a:r>
              <a:rPr lang="en-US" dirty="0"/>
              <a:t>when errors occur</a:t>
            </a:r>
          </a:p>
          <a:p>
            <a:pPr lvl="1"/>
            <a:r>
              <a:rPr lang="en-US" b="1" dirty="0"/>
              <a:t>END; (mandatory)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104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Variable declared within the DECLARE section may only be referenced within that block. A variable declaration has both a name and a type.</a:t>
            </a:r>
          </a:p>
          <a:p>
            <a:r>
              <a:rPr lang="en-US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[Name of the variable] [Type];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following example illustrates some more variable declarations that may be used to store the column values from the EMP Table:</a:t>
            </a:r>
          </a:p>
          <a:p>
            <a:pPr marL="0" indent="0">
              <a:buNone/>
            </a:pPr>
            <a:r>
              <a:rPr lang="en-US" dirty="0" err="1"/>
              <a:t>Empno</a:t>
            </a:r>
            <a:r>
              <a:rPr lang="en-US" dirty="0"/>
              <a:t>  Number(14);</a:t>
            </a:r>
          </a:p>
          <a:p>
            <a:pPr marL="0" indent="0">
              <a:buNone/>
            </a:pPr>
            <a:r>
              <a:rPr lang="en-US" dirty="0" err="1"/>
              <a:t>Ename</a:t>
            </a:r>
            <a:r>
              <a:rPr lang="en-US" dirty="0"/>
              <a:t> Varchar2(14);</a:t>
            </a:r>
          </a:p>
          <a:p>
            <a:pPr marL="0" indent="0">
              <a:buNone/>
            </a:pPr>
            <a:r>
              <a:rPr lang="en-US" dirty="0"/>
              <a:t>Job         Varchar2(14);</a:t>
            </a:r>
          </a:p>
          <a:p>
            <a:pPr marL="0" indent="0">
              <a:buNone/>
            </a:pPr>
            <a:r>
              <a:rPr lang="en-US" dirty="0" err="1"/>
              <a:t>Deptno</a:t>
            </a:r>
            <a:r>
              <a:rPr lang="en-US" dirty="0"/>
              <a:t>  Number(7,2);</a:t>
            </a:r>
          </a:p>
          <a:p>
            <a:pPr marL="0" indent="0">
              <a:buNone/>
            </a:pPr>
            <a:r>
              <a:rPr lang="en-US" dirty="0"/>
              <a:t>Sal	Number(20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sales number(10, 2); </a:t>
            </a:r>
          </a:p>
          <a:p>
            <a:pPr marL="0" indent="0">
              <a:buNone/>
            </a:pPr>
            <a:r>
              <a:rPr lang="en-US" dirty="0" smtClean="0"/>
              <a:t>pi CONSTANT double precision := 3.1415; </a:t>
            </a:r>
          </a:p>
          <a:p>
            <a:pPr marL="0" indent="0">
              <a:buNone/>
            </a:pPr>
            <a:r>
              <a:rPr lang="en-US" dirty="0" smtClean="0"/>
              <a:t>counter </a:t>
            </a:r>
            <a:r>
              <a:rPr lang="en-US" dirty="0" err="1" smtClean="0"/>
              <a:t>binary_integer</a:t>
            </a:r>
            <a:r>
              <a:rPr lang="en-US" dirty="0" smtClean="0"/>
              <a:t> := 0; </a:t>
            </a:r>
          </a:p>
          <a:p>
            <a:pPr marL="0" indent="0">
              <a:buNone/>
            </a:pPr>
            <a:r>
              <a:rPr lang="en-US" dirty="0" smtClean="0"/>
              <a:t>greetings varchar2(20) DEFAULT 'Have a Good Day';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USING %TYPE keyword:</a:t>
            </a:r>
          </a:p>
          <a:p>
            <a:pPr marL="0" indent="0">
              <a:buNone/>
            </a:pPr>
            <a:r>
              <a:rPr lang="en-US" dirty="0"/>
              <a:t>It is used to declare a variable of the same type as a specified column in a table:</a:t>
            </a:r>
          </a:p>
          <a:p>
            <a:pPr marL="0" indent="0">
              <a:buNone/>
            </a:pPr>
            <a:r>
              <a:rPr lang="en-US" dirty="0"/>
              <a:t>SAL EMP.SAL</a:t>
            </a:r>
            <a:r>
              <a:rPr lang="en-US" b="1" dirty="0"/>
              <a:t>%TYPE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299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SET SERVEROUTPUT ON;</a:t>
            </a:r>
          </a:p>
          <a:p>
            <a:endParaRPr lang="en-US" dirty="0"/>
          </a:p>
          <a:p>
            <a:r>
              <a:rPr lang="en-US" b="1" dirty="0"/>
              <a:t>DECLARE</a:t>
            </a:r>
          </a:p>
          <a:p>
            <a:r>
              <a:rPr lang="en-US" dirty="0"/>
              <a:t>Width INTEGER;</a:t>
            </a:r>
          </a:p>
          <a:p>
            <a:r>
              <a:rPr lang="en-US" dirty="0"/>
              <a:t>Height INTEGER := 2 ;</a:t>
            </a:r>
          </a:p>
          <a:p>
            <a:r>
              <a:rPr lang="en-US" dirty="0"/>
              <a:t>Area INTEGER;</a:t>
            </a:r>
          </a:p>
          <a:p>
            <a:endParaRPr lang="en-US" dirty="0"/>
          </a:p>
          <a:p>
            <a:r>
              <a:rPr lang="en-US" b="1" dirty="0"/>
              <a:t>BEGIN</a:t>
            </a:r>
          </a:p>
          <a:p>
            <a:r>
              <a:rPr lang="en-US" dirty="0"/>
              <a:t>Area := 6;</a:t>
            </a:r>
          </a:p>
          <a:p>
            <a:r>
              <a:rPr lang="en-US" dirty="0"/>
              <a:t>Width := area/height;</a:t>
            </a:r>
          </a:p>
          <a:p>
            <a:r>
              <a:rPr lang="en-US" dirty="0"/>
              <a:t>DBMS_OUTPUT.PUT_LINE( 'width = ' || width);</a:t>
            </a:r>
          </a:p>
          <a:p>
            <a:endParaRPr lang="en-US" dirty="0"/>
          </a:p>
          <a:p>
            <a:r>
              <a:rPr lang="en-US" b="1" dirty="0"/>
              <a:t>EXCEPTION</a:t>
            </a:r>
          </a:p>
          <a:p>
            <a:r>
              <a:rPr lang="en-US" dirty="0"/>
              <a:t>WHEN ZERO_DIVIDE THEN</a:t>
            </a:r>
          </a:p>
          <a:p>
            <a:r>
              <a:rPr lang="en-US" dirty="0"/>
              <a:t>DBMS_OUTPUT.PUT_LINE('Division by Zero');</a:t>
            </a:r>
          </a:p>
          <a:p>
            <a:endParaRPr lang="en-US" dirty="0"/>
          </a:p>
          <a:p>
            <a:r>
              <a:rPr lang="en-US" b="1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xmlns="" val="215685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declare</a:t>
            </a:r>
          </a:p>
          <a:p>
            <a:r>
              <a:rPr lang="en-US" dirty="0" err="1"/>
              <a:t>eno</a:t>
            </a:r>
            <a:r>
              <a:rPr lang="en-US" dirty="0"/>
              <a:t> </a:t>
            </a:r>
            <a:r>
              <a:rPr lang="en-US" dirty="0" err="1"/>
              <a:t>emp.empno%type</a:t>
            </a:r>
            <a:r>
              <a:rPr lang="en-US" dirty="0"/>
              <a:t>;</a:t>
            </a:r>
          </a:p>
          <a:p>
            <a:r>
              <a:rPr lang="en-US" dirty="0"/>
              <a:t>name </a:t>
            </a:r>
            <a:r>
              <a:rPr lang="en-US" dirty="0" err="1"/>
              <a:t>emp.ename%type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begin</a:t>
            </a:r>
          </a:p>
          <a:p>
            <a:r>
              <a:rPr lang="en-US" dirty="0" err="1"/>
              <a:t>eno</a:t>
            </a:r>
            <a:r>
              <a:rPr lang="en-US" dirty="0"/>
              <a:t> := 2;</a:t>
            </a:r>
          </a:p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 into name from </a:t>
            </a:r>
            <a:r>
              <a:rPr lang="en-US" dirty="0" err="1"/>
              <a:t>emp</a:t>
            </a:r>
            <a:r>
              <a:rPr lang="en-US" dirty="0"/>
              <a:t> where</a:t>
            </a:r>
          </a:p>
          <a:p>
            <a:r>
              <a:rPr lang="en-US" dirty="0" err="1"/>
              <a:t>empno</a:t>
            </a:r>
            <a:r>
              <a:rPr lang="en-US" dirty="0"/>
              <a:t>=</a:t>
            </a:r>
            <a:r>
              <a:rPr lang="en-US" dirty="0" err="1"/>
              <a:t>eno</a:t>
            </a:r>
            <a:r>
              <a:rPr lang="en-US" dirty="0"/>
              <a:t>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('name of the employee is '||name);</a:t>
            </a:r>
          </a:p>
          <a:p>
            <a:r>
              <a:rPr lang="en-US" b="1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xmlns="" val="295456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declare</a:t>
            </a:r>
          </a:p>
          <a:p>
            <a:r>
              <a:rPr lang="en-US" dirty="0" err="1"/>
              <a:t>eno</a:t>
            </a:r>
            <a:r>
              <a:rPr lang="en-US" dirty="0"/>
              <a:t> </a:t>
            </a:r>
            <a:r>
              <a:rPr lang="en-US" dirty="0" err="1"/>
              <a:t>emp.empno%type</a:t>
            </a:r>
            <a:r>
              <a:rPr lang="en-US" dirty="0"/>
              <a:t>;</a:t>
            </a:r>
          </a:p>
          <a:p>
            <a:r>
              <a:rPr lang="en-US" dirty="0"/>
              <a:t>name </a:t>
            </a:r>
            <a:r>
              <a:rPr lang="en-US" dirty="0" err="1"/>
              <a:t>emp.ename%type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begin</a:t>
            </a:r>
          </a:p>
          <a:p>
            <a:r>
              <a:rPr lang="en-US" dirty="0" err="1"/>
              <a:t>eno</a:t>
            </a:r>
            <a:r>
              <a:rPr lang="en-US" dirty="0"/>
              <a:t> := 2;</a:t>
            </a:r>
          </a:p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 into name from </a:t>
            </a:r>
            <a:r>
              <a:rPr lang="en-US" dirty="0" err="1"/>
              <a:t>emp</a:t>
            </a:r>
            <a:r>
              <a:rPr lang="en-US" dirty="0"/>
              <a:t> where</a:t>
            </a:r>
          </a:p>
          <a:p>
            <a:r>
              <a:rPr lang="en-US" dirty="0" err="1"/>
              <a:t>empno</a:t>
            </a:r>
            <a:r>
              <a:rPr lang="en-US" dirty="0"/>
              <a:t>=</a:t>
            </a:r>
            <a:r>
              <a:rPr lang="en-US" dirty="0" err="1"/>
              <a:t>eno</a:t>
            </a:r>
            <a:r>
              <a:rPr lang="en-US" dirty="0"/>
              <a:t>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('name of the employee is '||name);</a:t>
            </a:r>
          </a:p>
          <a:p>
            <a:endParaRPr lang="en-US" dirty="0"/>
          </a:p>
          <a:p>
            <a:r>
              <a:rPr lang="en-US" dirty="0"/>
              <a:t>EXCEPTION</a:t>
            </a:r>
          </a:p>
          <a:p>
            <a:r>
              <a:rPr lang="en-US" dirty="0"/>
              <a:t>   WHEN NO_DATA_FOUND</a:t>
            </a:r>
          </a:p>
          <a:p>
            <a:r>
              <a:rPr lang="en-US" dirty="0"/>
              <a:t>   THEN </a:t>
            </a:r>
            <a:r>
              <a:rPr lang="en-US" dirty="0" err="1"/>
              <a:t>dbms_output.put_line</a:t>
            </a:r>
            <a:r>
              <a:rPr lang="en-US" dirty="0"/>
              <a:t>('No Data Found');</a:t>
            </a:r>
          </a:p>
          <a:p>
            <a:endParaRPr lang="en-US" dirty="0"/>
          </a:p>
          <a:p>
            <a:r>
              <a:rPr lang="en-US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xmlns="" val="309499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4 – Taking input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SET SERVEROUTPUT ON</a:t>
            </a:r>
          </a:p>
          <a:p>
            <a:endParaRPr lang="en-US" dirty="0"/>
          </a:p>
          <a:p>
            <a:r>
              <a:rPr lang="en-US" dirty="0"/>
              <a:t>declare</a:t>
            </a:r>
          </a:p>
          <a:p>
            <a:r>
              <a:rPr lang="en-US" dirty="0" err="1"/>
              <a:t>eno</a:t>
            </a:r>
            <a:r>
              <a:rPr lang="en-US" dirty="0"/>
              <a:t> </a:t>
            </a:r>
            <a:r>
              <a:rPr lang="en-US" dirty="0" err="1"/>
              <a:t>emp.empno%type</a:t>
            </a:r>
            <a:r>
              <a:rPr lang="en-US" dirty="0"/>
              <a:t>;</a:t>
            </a:r>
          </a:p>
          <a:p>
            <a:r>
              <a:rPr lang="en-US" dirty="0"/>
              <a:t>name </a:t>
            </a:r>
            <a:r>
              <a:rPr lang="en-US" dirty="0" err="1"/>
              <a:t>emp.ename%type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begin</a:t>
            </a:r>
          </a:p>
          <a:p>
            <a:r>
              <a:rPr lang="en-US" dirty="0" err="1"/>
              <a:t>eno</a:t>
            </a:r>
            <a:r>
              <a:rPr lang="en-US" dirty="0"/>
              <a:t> := &amp;</a:t>
            </a:r>
            <a:r>
              <a:rPr lang="en-US" dirty="0" err="1"/>
              <a:t>eno</a:t>
            </a:r>
            <a:r>
              <a:rPr lang="en-US" dirty="0"/>
              <a:t>;</a:t>
            </a:r>
          </a:p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 into name from </a:t>
            </a:r>
            <a:r>
              <a:rPr lang="en-US" dirty="0" err="1"/>
              <a:t>emp</a:t>
            </a:r>
            <a:r>
              <a:rPr lang="en-US" dirty="0"/>
              <a:t> where</a:t>
            </a:r>
          </a:p>
          <a:p>
            <a:r>
              <a:rPr lang="en-US" dirty="0" err="1"/>
              <a:t>empno</a:t>
            </a:r>
            <a:r>
              <a:rPr lang="en-US" dirty="0"/>
              <a:t>=</a:t>
            </a:r>
            <a:r>
              <a:rPr lang="en-US" dirty="0" err="1"/>
              <a:t>eno</a:t>
            </a:r>
            <a:r>
              <a:rPr lang="en-US" dirty="0"/>
              <a:t>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('name of the employee is '||name);</a:t>
            </a:r>
          </a:p>
          <a:p>
            <a:endParaRPr lang="en-US" dirty="0"/>
          </a:p>
          <a:p>
            <a:r>
              <a:rPr lang="en-US" dirty="0"/>
              <a:t>EXCEPTION</a:t>
            </a:r>
          </a:p>
          <a:p>
            <a:r>
              <a:rPr lang="en-US" dirty="0"/>
              <a:t>   WHEN NO_DATA_FOUND</a:t>
            </a:r>
          </a:p>
          <a:p>
            <a:r>
              <a:rPr lang="en-US" dirty="0"/>
              <a:t>   THEN </a:t>
            </a:r>
            <a:r>
              <a:rPr lang="en-US" dirty="0" err="1"/>
              <a:t>dbms_output.put_line</a:t>
            </a:r>
            <a:r>
              <a:rPr lang="en-US" dirty="0"/>
              <a:t>('No Data Found');</a:t>
            </a:r>
          </a:p>
          <a:p>
            <a:endParaRPr lang="en-US" dirty="0"/>
          </a:p>
          <a:p>
            <a:r>
              <a:rPr lang="en-US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xmlns="" val="137316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condition1 THEN</a:t>
            </a:r>
          </a:p>
          <a:p>
            <a:pPr marL="0" indent="0">
              <a:buNone/>
            </a:pPr>
            <a:r>
              <a:rPr lang="en-US" dirty="0"/>
              <a:t>	statements1</a:t>
            </a:r>
          </a:p>
          <a:p>
            <a:pPr marL="0" indent="0">
              <a:buNone/>
            </a:pPr>
            <a:r>
              <a:rPr lang="en-US" dirty="0"/>
              <a:t>ELSEIF condition2 THEN</a:t>
            </a:r>
          </a:p>
          <a:p>
            <a:pPr marL="0" indent="0">
              <a:buNone/>
            </a:pPr>
            <a:r>
              <a:rPr lang="en-US" dirty="0"/>
              <a:t>	statements2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	statements3</a:t>
            </a:r>
          </a:p>
          <a:p>
            <a:pPr marL="0" indent="0">
              <a:buNone/>
            </a:pPr>
            <a:r>
              <a:rPr lang="en-US" dirty="0"/>
              <a:t>END IF;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7521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1125</TotalTime>
  <Words>1044</Words>
  <Application>Microsoft Office PowerPoint</Application>
  <PresentationFormat>On-screen Show (4:3)</PresentationFormat>
  <Paragraphs>274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Adjacency</vt:lpstr>
      <vt:lpstr>Database Systems</vt:lpstr>
      <vt:lpstr>PL/SQL</vt:lpstr>
      <vt:lpstr>Block Structures</vt:lpstr>
      <vt:lpstr>Variables and Types</vt:lpstr>
      <vt:lpstr>Program 1</vt:lpstr>
      <vt:lpstr>Program 2</vt:lpstr>
      <vt:lpstr>Program 3</vt:lpstr>
      <vt:lpstr>Program 4 – Taking input </vt:lpstr>
      <vt:lpstr>Conditional Logic</vt:lpstr>
      <vt:lpstr>Variable Scope in PL/SQL</vt:lpstr>
      <vt:lpstr>Nested IF Statement</vt:lpstr>
      <vt:lpstr>IF-THEN-ELSIF</vt:lpstr>
      <vt:lpstr>ITERATIONS IN PL/SQL</vt:lpstr>
      <vt:lpstr>SIMPLE LOOP </vt:lpstr>
      <vt:lpstr>Program 5</vt:lpstr>
      <vt:lpstr>WHILE LOOP</vt:lpstr>
      <vt:lpstr>Program 6</vt:lpstr>
      <vt:lpstr>FOR LOOP</vt:lpstr>
      <vt:lpstr>Program 7</vt:lpstr>
      <vt:lpstr>Array</vt:lpstr>
      <vt:lpstr>Array Example:</vt:lpstr>
      <vt:lpstr>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MzB</dc:creator>
  <cp:lastModifiedBy>muhammad.nadeem</cp:lastModifiedBy>
  <cp:revision>191</cp:revision>
  <dcterms:created xsi:type="dcterms:W3CDTF">2006-08-16T00:00:00Z</dcterms:created>
  <dcterms:modified xsi:type="dcterms:W3CDTF">2020-10-12T06:39:18Z</dcterms:modified>
</cp:coreProperties>
</file>