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2"/>
  </p:notesMasterIdLst>
  <p:sldIdLst>
    <p:sldId id="256"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90" r:id="rId30"/>
    <p:sldId id="291" r:id="rId31"/>
    <p:sldId id="293" r:id="rId32"/>
    <p:sldId id="294" r:id="rId33"/>
    <p:sldId id="295" r:id="rId34"/>
    <p:sldId id="296" r:id="rId35"/>
    <p:sldId id="297" r:id="rId36"/>
    <p:sldId id="300" r:id="rId37"/>
    <p:sldId id="301" r:id="rId38"/>
    <p:sldId id="302" r:id="rId39"/>
    <p:sldId id="303" r:id="rId40"/>
    <p:sldId id="304" r:id="rId41"/>
    <p:sldId id="305" r:id="rId42"/>
    <p:sldId id="306" r:id="rId43"/>
    <p:sldId id="307" r:id="rId44"/>
    <p:sldId id="309" r:id="rId45"/>
    <p:sldId id="310" r:id="rId46"/>
    <p:sldId id="311" r:id="rId47"/>
    <p:sldId id="312" r:id="rId48"/>
    <p:sldId id="313" r:id="rId49"/>
    <p:sldId id="314" r:id="rId50"/>
    <p:sldId id="315" r:id="rId51"/>
    <p:sldId id="317" r:id="rId52"/>
    <p:sldId id="318" r:id="rId53"/>
    <p:sldId id="319" r:id="rId54"/>
    <p:sldId id="320" r:id="rId55"/>
    <p:sldId id="321" r:id="rId56"/>
    <p:sldId id="322" r:id="rId57"/>
    <p:sldId id="323" r:id="rId58"/>
    <p:sldId id="325" r:id="rId59"/>
    <p:sldId id="326" r:id="rId60"/>
    <p:sldId id="327" r:id="rId61"/>
    <p:sldId id="328" r:id="rId62"/>
    <p:sldId id="329" r:id="rId63"/>
    <p:sldId id="330" r:id="rId64"/>
    <p:sldId id="343" r:id="rId65"/>
    <p:sldId id="331" r:id="rId66"/>
    <p:sldId id="332" r:id="rId67"/>
    <p:sldId id="334" r:id="rId68"/>
    <p:sldId id="335" r:id="rId69"/>
    <p:sldId id="337" r:id="rId70"/>
    <p:sldId id="338" r:id="rId71"/>
  </p:sldIdLst>
  <p:sldSz cx="9144000" cy="5143500" type="screen16x9"/>
  <p:notesSz cx="6858000" cy="9144000"/>
  <p:embeddedFontLst>
    <p:embeddedFont>
      <p:font typeface="Proxima Nova" panose="020B0604020202020204" charset="0"/>
      <p:regular r:id="rId73"/>
      <p:bold r:id="rId74"/>
      <p:italic r:id="rId75"/>
      <p:boldItalic r:id="rId76"/>
    </p:embeddedFont>
    <p:embeddedFont>
      <p:font typeface="Roboto" panose="02000000000000000000" pitchFamily="2" charset="0"/>
      <p:regular r:id="rId77"/>
      <p:bold r:id="rId78"/>
      <p:italic r:id="rId79"/>
      <p:boldItalic r:id="rId80"/>
    </p:embeddedFont>
    <p:embeddedFont>
      <p:font typeface="Verdana" panose="020B0604030504040204"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85B1FC-C110-42C8-8DE5-99AC40F75863}">
  <a:tblStyle styleId="{5E85B1FC-C110-42C8-8DE5-99AC40F758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70" autoAdjust="0"/>
  </p:normalViewPr>
  <p:slideViewPr>
    <p:cSldViewPr snapToGrid="0">
      <p:cViewPr>
        <p:scale>
          <a:sx n="75" d="100"/>
          <a:sy n="75" d="100"/>
        </p:scale>
        <p:origin x="1218"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4.fntdata"/><Relationship Id="rId84" Type="http://schemas.openxmlformats.org/officeDocument/2006/relationships/font" Target="fonts/font12.fntdata"/><Relationship Id="rId89" Type="http://schemas.microsoft.com/office/2016/11/relationships/changesInfo" Target="changesInfos/changesInfo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10.fntdata"/><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AA6B077C-1783-412E-8139-A829DFC0A0F2}"/>
    <pc:docChg chg="modSld">
      <pc:chgData name="Tōshirō" userId="a7559cd061a41bbe" providerId="LiveId" clId="{AA6B077C-1783-412E-8139-A829DFC0A0F2}" dt="2021-10-04T13:08:25.924" v="1" actId="15"/>
      <pc:docMkLst>
        <pc:docMk/>
      </pc:docMkLst>
      <pc:sldChg chg="modNotesTx">
        <pc:chgData name="Tōshirō" userId="a7559cd061a41bbe" providerId="LiveId" clId="{AA6B077C-1783-412E-8139-A829DFC0A0F2}" dt="2021-10-04T12:09:47.675" v="0" actId="20577"/>
        <pc:sldMkLst>
          <pc:docMk/>
          <pc:sldMk cId="0" sldId="274"/>
        </pc:sldMkLst>
      </pc:sldChg>
      <pc:sldChg chg="modNotesTx">
        <pc:chgData name="Tōshirō" userId="a7559cd061a41bbe" providerId="LiveId" clId="{AA6B077C-1783-412E-8139-A829DFC0A0F2}" dt="2021-10-04T13:08:25.924" v="1" actId="15"/>
        <pc:sldMkLst>
          <pc:docMk/>
          <pc:sldMk cId="0"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7519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87f0ee844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87f0ee844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095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df14ce03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df14ce03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solidFill>
                  <a:srgbClr val="232629"/>
                </a:solidFill>
                <a:highlight>
                  <a:srgbClr val="FFFFFF"/>
                </a:highlight>
              </a:rPr>
              <a:t>For fixedlength strings, a shorter string is padded with blank characters to the right. For example, if the value ‘Smith’ is for an attribute of type CHAR(10), it is padded with five blank characters to become ‘Smith’ if needed</a:t>
            </a:r>
            <a:endParaRPr sz="1000" dirty="0">
              <a:solidFill>
                <a:srgbClr val="232629"/>
              </a:solidFill>
              <a:highlight>
                <a:srgbClr val="FFFFFF"/>
              </a:highlight>
            </a:endParaRPr>
          </a:p>
          <a:p>
            <a:pPr marL="0" lvl="0" indent="0" algn="l" rtl="0">
              <a:spcBef>
                <a:spcPts val="0"/>
              </a:spcBef>
              <a:spcAft>
                <a:spcPts val="0"/>
              </a:spcAft>
              <a:buNone/>
            </a:pPr>
            <a:endParaRPr dirty="0">
              <a:solidFill>
                <a:schemeClr val="dk1"/>
              </a:solidFill>
              <a:highlight>
                <a:srgbClr val="FFFFFF"/>
              </a:highlight>
            </a:endParaRPr>
          </a:p>
        </p:txBody>
      </p:sp>
    </p:spTree>
    <p:extLst>
      <p:ext uri="{BB962C8B-B14F-4D97-AF65-F5344CB8AC3E}">
        <p14:creationId xmlns:p14="http://schemas.microsoft.com/office/powerpoint/2010/main" val="127545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df14ce03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df14ce03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232629"/>
                </a:solidFill>
                <a:highlight>
                  <a:srgbClr val="FFFFFF"/>
                </a:highlight>
              </a:rPr>
              <a:t>Another variable-length string data type called CHARACTER LARGE OBJECT or CLOB is also available to specify columns that have large text values, such as documents. The CLOB maximum length can be specified in kilobytes (K), megabytes (M), or gigabytes (G). For example, CLOB(20M) specifies a maximum length of 20 megabytes.</a:t>
            </a:r>
            <a:endParaRPr sz="1150">
              <a:solidFill>
                <a:srgbClr val="232629"/>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extLst>
      <p:ext uri="{BB962C8B-B14F-4D97-AF65-F5344CB8AC3E}">
        <p14:creationId xmlns:p14="http://schemas.microsoft.com/office/powerpoint/2010/main" val="289292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df14ce03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df14ce03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variable-length bitstring data type called BINARY LARGE OBJECT or BLOB is also available to specify columns that have large binary values, such as images. As for CLOB, the maximum length of a BLOB can be specified in kilobits (K), megabits (M), or gigabits (G). For example, BLOB(30G) specifies a maximum length of 30 gigabits.</a:t>
            </a:r>
            <a:endParaRPr/>
          </a:p>
        </p:txBody>
      </p:sp>
    </p:spTree>
    <p:extLst>
      <p:ext uri="{BB962C8B-B14F-4D97-AF65-F5344CB8AC3E}">
        <p14:creationId xmlns:p14="http://schemas.microsoft.com/office/powerpoint/2010/main" val="2705272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df14ce038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df14ce03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DD-MON-YYYY</a:t>
            </a:r>
            <a:endParaRPr/>
          </a:p>
          <a:p>
            <a:pPr marL="457200" lvl="0" indent="-298450" algn="l" rtl="0">
              <a:spcBef>
                <a:spcPts val="0"/>
              </a:spcBef>
              <a:spcAft>
                <a:spcPts val="0"/>
              </a:spcAft>
              <a:buSzPts val="1100"/>
              <a:buChar char="●"/>
            </a:pPr>
            <a:r>
              <a:rPr lang="en"/>
              <a:t>sysdate</a:t>
            </a:r>
            <a:endParaRPr/>
          </a:p>
          <a:p>
            <a:pPr marL="457200" lvl="0" indent="-298450" algn="l" rtl="0">
              <a:spcBef>
                <a:spcPts val="0"/>
              </a:spcBef>
              <a:spcAft>
                <a:spcPts val="0"/>
              </a:spcAft>
              <a:buSzPts val="1100"/>
              <a:buChar char="●"/>
            </a:pPr>
            <a:r>
              <a:rPr lang="en"/>
              <a:t>TO_DATE('09/09/2021','DD/MM/YYYY')</a:t>
            </a:r>
            <a:endParaRPr/>
          </a:p>
        </p:txBody>
      </p:sp>
    </p:spTree>
    <p:extLst>
      <p:ext uri="{BB962C8B-B14F-4D97-AF65-F5344CB8AC3E}">
        <p14:creationId xmlns:p14="http://schemas.microsoft.com/office/powerpoint/2010/main" val="350899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df14ce038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df14ce0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000" b="1" dirty="0">
                <a:solidFill>
                  <a:schemeClr val="dk1"/>
                </a:solidFill>
                <a:highlight>
                  <a:schemeClr val="lt1"/>
                </a:highlight>
                <a:latin typeface="Proxima Nova"/>
                <a:ea typeface="Proxima Nova"/>
                <a:cs typeface="Proxima Nova"/>
                <a:sym typeface="Proxima Nova"/>
              </a:rPr>
              <a:t>D</a:t>
            </a:r>
            <a:r>
              <a:rPr lang="en" sz="2000" b="1" dirty="0">
                <a:solidFill>
                  <a:schemeClr val="dk1"/>
                </a:solidFill>
                <a:highlight>
                  <a:schemeClr val="lt1"/>
                </a:highlight>
                <a:latin typeface="Proxima Nova"/>
                <a:ea typeface="Proxima Nova"/>
                <a:cs typeface="Proxima Nova"/>
                <a:sym typeface="Proxima Nova"/>
              </a:rPr>
              <a:t>atatypes</a:t>
            </a:r>
            <a:r>
              <a:rPr lang="en" sz="2000" b="1" baseline="0" dirty="0">
                <a:solidFill>
                  <a:schemeClr val="dk1"/>
                </a:solidFill>
                <a:highlight>
                  <a:schemeClr val="lt1"/>
                </a:highlight>
                <a:latin typeface="Proxima Nova"/>
                <a:ea typeface="Proxima Nova"/>
                <a:cs typeface="Proxima Nova"/>
                <a:sym typeface="Proxima Nova"/>
              </a:rPr>
              <a:t> supported by oracle</a:t>
            </a:r>
            <a:endParaRPr lang="en" sz="2000" b="1" dirty="0">
              <a:solidFill>
                <a:schemeClr val="dk1"/>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b="1" dirty="0">
                <a:solidFill>
                  <a:schemeClr val="dk1"/>
                </a:solidFill>
                <a:highlight>
                  <a:schemeClr val="lt1"/>
                </a:highlight>
                <a:latin typeface="Proxima Nova"/>
                <a:ea typeface="Proxima Nova"/>
                <a:cs typeface="Proxima Nova"/>
                <a:sym typeface="Proxima Nova"/>
              </a:rPr>
              <a:t>https://docs.oracle.com/cd/A58617_01/server.804/a58241/ch5.htm</a:t>
            </a:r>
            <a:endParaRPr sz="2000" b="1" dirty="0">
              <a:solidFill>
                <a:schemeClr val="dk1"/>
              </a:solidFill>
              <a:highlight>
                <a:schemeClr val="lt1"/>
              </a:highlight>
              <a:latin typeface="Proxima Nova"/>
              <a:ea typeface="Proxima Nova"/>
              <a:cs typeface="Proxima Nova"/>
              <a:sym typeface="Proxima Nova"/>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416936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87f0ee844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87f0ee844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solidFill>
                <a:srgbClr val="666666"/>
              </a:solidFill>
            </a:endParaRPr>
          </a:p>
        </p:txBody>
      </p:sp>
    </p:spTree>
    <p:extLst>
      <p:ext uri="{BB962C8B-B14F-4D97-AF65-F5344CB8AC3E}">
        <p14:creationId xmlns:p14="http://schemas.microsoft.com/office/powerpoint/2010/main" val="3136768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faac8fbd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faac8fbd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800" b="1" dirty="0">
                <a:solidFill>
                  <a:srgbClr val="202729"/>
                </a:solidFill>
                <a:latin typeface="Proxima Nova"/>
                <a:ea typeface="Proxima Nova"/>
                <a:cs typeface="Proxima Nova"/>
                <a:sym typeface="Proxima Nova"/>
              </a:rPr>
              <a:t>I</a:t>
            </a:r>
            <a:r>
              <a:rPr lang="en" sz="1800" b="1" dirty="0">
                <a:solidFill>
                  <a:srgbClr val="202729"/>
                </a:solidFill>
                <a:latin typeface="Proxima Nova"/>
                <a:ea typeface="Proxima Nova"/>
                <a:cs typeface="Proxima Nova"/>
                <a:sym typeface="Proxima Nova"/>
              </a:rPr>
              <a:t>f </a:t>
            </a:r>
            <a:r>
              <a:rPr lang="en-US" sz="1800" b="1" dirty="0">
                <a:solidFill>
                  <a:srgbClr val="202729"/>
                </a:solidFill>
                <a:latin typeface="Proxima Nova"/>
                <a:ea typeface="Proxima Nova"/>
                <a:cs typeface="Proxima Nova"/>
                <a:sym typeface="Proxima Nova"/>
              </a:rPr>
              <a:t>I</a:t>
            </a:r>
            <a:r>
              <a:rPr lang="en" sz="1800" b="1" baseline="0" dirty="0">
                <a:solidFill>
                  <a:srgbClr val="202729"/>
                </a:solidFill>
                <a:latin typeface="Proxima Nova"/>
                <a:ea typeface="Proxima Nova"/>
                <a:cs typeface="Proxima Nova"/>
                <a:sym typeface="Proxima Nova"/>
              </a:rPr>
              <a:t> ask you to implement this you can write query:</a:t>
            </a: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Create table patient (</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Id varchar2(255),</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Name varchar2(255), </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Age int,</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docId varchar2(255),</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 sz="1800" b="1" dirty="0">
                <a:solidFill>
                  <a:srgbClr val="202729"/>
                </a:solidFill>
                <a:latin typeface="Proxima Nova"/>
                <a:ea typeface="Proxima Nova"/>
                <a:cs typeface="Proxima Nova"/>
                <a:sym typeface="Proxima Nova"/>
              </a:rPr>
              <a:t>Apt_date Date</a:t>
            </a:r>
            <a:endParaRPr sz="1800" b="1" dirty="0">
              <a:solidFill>
                <a:srgbClr val="202729"/>
              </a:solidFill>
              <a:latin typeface="Proxima Nova"/>
              <a:ea typeface="Proxima Nova"/>
              <a:cs typeface="Proxima Nova"/>
              <a:sym typeface="Proxima Nova"/>
            </a:endParaRPr>
          </a:p>
          <a:p>
            <a:pPr marL="0" lvl="0" indent="0" algn="l" rtl="0">
              <a:lnSpc>
                <a:spcPct val="115000"/>
              </a:lnSpc>
              <a:spcBef>
                <a:spcPts val="1200"/>
              </a:spcBef>
              <a:spcAft>
                <a:spcPts val="1200"/>
              </a:spcAft>
              <a:buClr>
                <a:schemeClr val="dk1"/>
              </a:buClr>
              <a:buSzPts val="1100"/>
              <a:buFont typeface="Arial"/>
              <a:buNone/>
            </a:pPr>
            <a:r>
              <a:rPr lang="en" sz="1800" b="1" dirty="0">
                <a:solidFill>
                  <a:srgbClr val="202729"/>
                </a:solidFill>
                <a:latin typeface="Proxima Nova"/>
                <a:ea typeface="Proxima Nova"/>
                <a:cs typeface="Proxima Nova"/>
                <a:sym typeface="Proxima Nova"/>
              </a:rPr>
              <a:t>); </a:t>
            </a:r>
            <a:endParaRPr sz="1800" b="1" dirty="0">
              <a:solidFill>
                <a:srgbClr val="202729"/>
              </a:solidFill>
              <a:latin typeface="Proxima Nova"/>
              <a:ea typeface="Proxima Nova"/>
              <a:cs typeface="Proxima Nova"/>
              <a:sym typeface="Proxima Nova"/>
            </a:endParaRPr>
          </a:p>
        </p:txBody>
      </p:sp>
    </p:spTree>
    <p:extLst>
      <p:ext uri="{BB962C8B-B14F-4D97-AF65-F5344CB8AC3E}">
        <p14:creationId xmlns:p14="http://schemas.microsoft.com/office/powerpoint/2010/main" val="1895960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87f0ee844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87f0ee844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Proxima Nova"/>
              <a:buChar char="●"/>
            </a:pPr>
            <a:r>
              <a:rPr lang="en" b="1">
                <a:solidFill>
                  <a:srgbClr val="202729"/>
                </a:solidFill>
              </a:rPr>
              <a:t>Not Null Constraint </a:t>
            </a:r>
            <a:r>
              <a:rPr lang="en">
                <a:solidFill>
                  <a:srgbClr val="202729"/>
                </a:solidFill>
              </a:rPr>
              <a:t>NULL is not permitted for a particular attribute</a:t>
            </a:r>
            <a:endParaRPr>
              <a:solidFill>
                <a:srgbClr val="202729"/>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202729"/>
                </a:solidFill>
              </a:rPr>
              <a:t>Because SQL allows NULLs as attribute values, a constraint NOT NULL may be specified if NULL is not permitted for a particular attribute. </a:t>
            </a:r>
            <a:endParaRPr>
              <a:solidFill>
                <a:srgbClr val="202729"/>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202729"/>
                </a:solidFill>
              </a:rPr>
              <a:t>This is always implicitly specified for the attributes that are part of the primary key of each relation, but it can be specified for any other attributes whose values are required not to be NULL.</a:t>
            </a:r>
            <a:endParaRPr>
              <a:solidFill>
                <a:srgbClr val="202729"/>
              </a:solidFill>
            </a:endParaRPr>
          </a:p>
          <a:p>
            <a:pPr marL="457200" lvl="0" indent="-298450" algn="l" rtl="0">
              <a:lnSpc>
                <a:spcPct val="115000"/>
              </a:lnSpc>
              <a:spcBef>
                <a:spcPts val="0"/>
              </a:spcBef>
              <a:spcAft>
                <a:spcPts val="0"/>
              </a:spcAft>
              <a:buClr>
                <a:srgbClr val="202729"/>
              </a:buClr>
              <a:buSzPts val="1100"/>
              <a:buFont typeface="Proxima Nova"/>
              <a:buChar char="●"/>
            </a:pPr>
            <a:r>
              <a:rPr lang="en" b="1">
                <a:solidFill>
                  <a:srgbClr val="202729"/>
                </a:solidFill>
              </a:rPr>
              <a:t>Default:</a:t>
            </a:r>
            <a:r>
              <a:rPr lang="en">
                <a:solidFill>
                  <a:srgbClr val="202729"/>
                </a:solidFill>
              </a:rPr>
              <a:t> define a default value for an attribute by appending the clause DEFAULT to an attribute definition</a:t>
            </a:r>
            <a:endParaRPr>
              <a:solidFill>
                <a:srgbClr val="666666"/>
              </a:solidFill>
            </a:endParaRPr>
          </a:p>
          <a:p>
            <a:pPr marL="914400" lvl="1" indent="-298450" algn="l" rtl="0">
              <a:lnSpc>
                <a:spcPct val="115000"/>
              </a:lnSpc>
              <a:spcBef>
                <a:spcPts val="0"/>
              </a:spcBef>
              <a:spcAft>
                <a:spcPts val="0"/>
              </a:spcAft>
              <a:buClr>
                <a:srgbClr val="202729"/>
              </a:buClr>
              <a:buSzPts val="1100"/>
              <a:buFont typeface="Proxima Nova"/>
              <a:buChar char="○"/>
            </a:pPr>
            <a:r>
              <a:rPr lang="en">
                <a:solidFill>
                  <a:srgbClr val="666666"/>
                </a:solidFill>
              </a:rPr>
              <a:t>If no default clause is specified, the default default value is NULL for attributes that do not have the NOT NULL constraint.</a:t>
            </a:r>
            <a:endParaRPr/>
          </a:p>
        </p:txBody>
      </p:sp>
    </p:spTree>
    <p:extLst>
      <p:ext uri="{BB962C8B-B14F-4D97-AF65-F5344CB8AC3E}">
        <p14:creationId xmlns:p14="http://schemas.microsoft.com/office/powerpoint/2010/main" val="3702543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87f0ee84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87f0ee84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dirty="0">
                <a:solidFill>
                  <a:srgbClr val="202729"/>
                </a:solidFill>
                <a:highlight>
                  <a:schemeClr val="lt1"/>
                </a:highlight>
                <a:latin typeface="Proxima Nova"/>
                <a:ea typeface="Proxima Nova"/>
                <a:cs typeface="Proxima Nova"/>
                <a:sym typeface="Proxima Nova"/>
              </a:rPr>
              <a:t>R</a:t>
            </a:r>
            <a:r>
              <a:rPr lang="en" sz="2000" dirty="0">
                <a:solidFill>
                  <a:srgbClr val="202729"/>
                </a:solidFill>
                <a:highlight>
                  <a:schemeClr val="lt1"/>
                </a:highlight>
                <a:latin typeface="Proxima Nova"/>
                <a:ea typeface="Proxima Nova"/>
                <a:cs typeface="Proxima Nova"/>
                <a:sym typeface="Proxima Nova"/>
              </a:rPr>
              <a:t>egular expressions inside check:</a:t>
            </a:r>
          </a:p>
          <a:p>
            <a:pPr marL="0" lvl="0" indent="0" algn="l" rtl="0">
              <a:lnSpc>
                <a:spcPct val="115000"/>
              </a:lnSpc>
              <a:spcBef>
                <a:spcPts val="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CREATE TABLE test_check (</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  name VARCHAR(100),</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  email VARCHAR(100)  CHECK (regexp_like(email, '^([a-zA-Z0-9_.-])+@(([a-zA-Z0-9-])+.)+([a-zA-Z0-9]{2,4})+\$'))</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202729"/>
                </a:solidFill>
                <a:highlight>
                  <a:schemeClr val="lt1"/>
                </a:highlight>
                <a:latin typeface="Proxima Nova"/>
                <a:ea typeface="Proxima Nova"/>
                <a:cs typeface="Proxima Nova"/>
                <a:sym typeface="Proxima Nova"/>
              </a:rPr>
              <a:t>  );</a:t>
            </a:r>
            <a:endParaRPr sz="2000" dirty="0">
              <a:solidFill>
                <a:srgbClr val="202729"/>
              </a:solidFill>
              <a:highlight>
                <a:schemeClr val="lt1"/>
              </a:highlight>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endParaRPr sz="2000" dirty="0">
              <a:solidFill>
                <a:srgbClr val="0000CD"/>
              </a:solidFill>
              <a:highlight>
                <a:schemeClr val="lt1"/>
              </a:highlight>
              <a:latin typeface="Proxima Nova"/>
              <a:ea typeface="Proxima Nova"/>
              <a:cs typeface="Proxima Nova"/>
              <a:sym typeface="Proxima Nova"/>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20012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a40ad0ce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a40ad0ce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46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87f0ee844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87f0ee844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SQL is a comprehensive database language: It has statements for data definitions, queries, and updates. Hence, it is both a DDL and a DML.</a:t>
            </a:r>
            <a:endParaRPr>
              <a:solidFill>
                <a:srgbClr val="666666"/>
              </a:solidFill>
              <a:latin typeface="Proxima Nova"/>
              <a:ea typeface="Proxima Nova"/>
              <a:cs typeface="Proxima Nova"/>
              <a:sym typeface="Proxima Nova"/>
            </a:endParaRPr>
          </a:p>
          <a:p>
            <a:pPr marL="457200" lvl="0" indent="-298450" algn="l" rtl="0">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provides a higher-level declarative language interface, so the user only specifies what the result is to be, leaving the actual optimization and decisions on how to execute the query to the DBMS.</a:t>
            </a:r>
            <a:endParaRPr>
              <a:solidFill>
                <a:srgbClr val="666666"/>
              </a:solidFill>
              <a:latin typeface="Proxima Nova"/>
              <a:ea typeface="Proxima Nova"/>
              <a:cs typeface="Proxima Nova"/>
              <a:sym typeface="Proxima Nova"/>
            </a:endParaRPr>
          </a:p>
          <a:p>
            <a:pPr marL="0" lvl="0" indent="0" algn="l" rtl="0">
              <a:spcBef>
                <a:spcPts val="0"/>
              </a:spcBef>
              <a:spcAft>
                <a:spcPts val="0"/>
              </a:spcAft>
              <a:buNone/>
            </a:pPr>
            <a:endParaRPr>
              <a:solidFill>
                <a:srgbClr val="666666"/>
              </a:solidFill>
              <a:latin typeface="Proxima Nova"/>
              <a:ea typeface="Proxima Nova"/>
              <a:cs typeface="Proxima Nova"/>
              <a:sym typeface="Proxima Nova"/>
            </a:endParaRPr>
          </a:p>
          <a:p>
            <a:pPr marL="0" lvl="0" indent="0" algn="l" rtl="0">
              <a:spcBef>
                <a:spcPts val="0"/>
              </a:spcBef>
              <a:spcAft>
                <a:spcPts val="0"/>
              </a:spcAft>
              <a:buNone/>
            </a:pPr>
            <a:r>
              <a:rPr lang="en" sz="1150">
                <a:solidFill>
                  <a:srgbClr val="282829"/>
                </a:solidFill>
                <a:highlight>
                  <a:srgbClr val="FFFFFF"/>
                </a:highlight>
                <a:latin typeface="Roboto"/>
                <a:ea typeface="Roboto"/>
                <a:cs typeface="Roboto"/>
                <a:sym typeface="Roboto"/>
              </a:rPr>
              <a:t>If you take the basic definition which is programming is syntax and rules for instructing a computer or computing device to perform specific tasks -SQL is definitely a programming language given this definition. But it's not! At least it is not a programming language like C or Python, so it is not a general-purpose programming language.</a:t>
            </a:r>
            <a:endParaRPr sz="1150">
              <a:solidFill>
                <a:srgbClr val="282829"/>
              </a:solidFill>
              <a:highlight>
                <a:srgbClr val="FFFFFF"/>
              </a:highlight>
              <a:latin typeface="Roboto"/>
              <a:ea typeface="Roboto"/>
              <a:cs typeface="Roboto"/>
              <a:sym typeface="Roboto"/>
            </a:endParaRPr>
          </a:p>
          <a:p>
            <a:pPr marL="0" lvl="0" indent="0" algn="l" rtl="0">
              <a:spcBef>
                <a:spcPts val="0"/>
              </a:spcBef>
              <a:spcAft>
                <a:spcPts val="0"/>
              </a:spcAft>
              <a:buNone/>
            </a:pPr>
            <a:r>
              <a:rPr lang="en" sz="1150">
                <a:solidFill>
                  <a:srgbClr val="282829"/>
                </a:solidFill>
                <a:highlight>
                  <a:srgbClr val="FFFFFF"/>
                </a:highlight>
                <a:latin typeface="Roboto"/>
                <a:ea typeface="Roboto"/>
                <a:cs typeface="Roboto"/>
                <a:sym typeface="Roboto"/>
              </a:rPr>
              <a:t>Thanks to SQL you can communicate with the database. It is a very powerful tool. When you write SQL queries, you give the computer instructions and the computer executes them. So that sounds pretty much like programming, right? But that's not. You cannot build an application in SQL as you do in Python or Java.</a:t>
            </a:r>
            <a:endParaRPr>
              <a:solidFill>
                <a:srgbClr val="666666"/>
              </a:solidFill>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extLst>
      <p:ext uri="{BB962C8B-B14F-4D97-AF65-F5344CB8AC3E}">
        <p14:creationId xmlns:p14="http://schemas.microsoft.com/office/powerpoint/2010/main" val="607450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87f0ee844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87f0ee84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0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87f0ee844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87f0ee84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616161"/>
                </a:solidFill>
              </a:rPr>
              <a:t>Referential integrity is specified via the FOREIGN KEY clause</a:t>
            </a:r>
            <a:endParaRPr>
              <a:solidFill>
                <a:srgbClr val="616161"/>
              </a:solidFill>
            </a:endParaRPr>
          </a:p>
          <a:p>
            <a:pPr marL="0" lvl="0" indent="0" algn="l" rtl="0">
              <a:spcBef>
                <a:spcPts val="1200"/>
              </a:spcBef>
              <a:spcAft>
                <a:spcPts val="0"/>
              </a:spcAft>
              <a:buNone/>
            </a:pPr>
            <a:endParaRPr/>
          </a:p>
        </p:txBody>
      </p:sp>
    </p:spTree>
    <p:extLst>
      <p:ext uri="{BB962C8B-B14F-4D97-AF65-F5344CB8AC3E}">
        <p14:creationId xmlns:p14="http://schemas.microsoft.com/office/powerpoint/2010/main" val="3704851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87f0ee844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87f0ee844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3425833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87f0ee844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87f0ee844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rgbClr val="202729"/>
              </a:solidFill>
            </a:endParaRPr>
          </a:p>
          <a:p>
            <a:pPr marL="0" lvl="0" indent="0" algn="l" rtl="0">
              <a:spcBef>
                <a:spcPts val="0"/>
              </a:spcBef>
              <a:spcAft>
                <a:spcPts val="0"/>
              </a:spcAft>
              <a:buClr>
                <a:schemeClr val="dk1"/>
              </a:buClr>
              <a:buSzPts val="1100"/>
              <a:buFont typeface="Arial"/>
              <a:buNone/>
            </a:pPr>
            <a:endParaRPr sz="1150">
              <a:solidFill>
                <a:srgbClr val="202729"/>
              </a:solidFill>
              <a:highlight>
                <a:schemeClr val="lt1"/>
              </a:highlight>
              <a:latin typeface="Verdana"/>
              <a:ea typeface="Verdana"/>
              <a:cs typeface="Verdana"/>
              <a:sym typeface="Verdana"/>
            </a:endParaRPr>
          </a:p>
          <a:p>
            <a:pPr marL="0" lvl="0" indent="0" algn="l" rtl="0">
              <a:spcBef>
                <a:spcPts val="0"/>
              </a:spcBef>
              <a:spcAft>
                <a:spcPts val="0"/>
              </a:spcAft>
              <a:buNone/>
            </a:pPr>
            <a:endParaRPr sz="1150">
              <a:solidFill>
                <a:schemeClr val="dk1"/>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1354177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87f0ee844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87f0ee844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253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87f0ee844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87f0ee844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solidFill>
                <a:srgbClr val="202729"/>
              </a:solidFill>
            </a:endParaRPr>
          </a:p>
        </p:txBody>
      </p:sp>
    </p:spTree>
    <p:extLst>
      <p:ext uri="{BB962C8B-B14F-4D97-AF65-F5344CB8AC3E}">
        <p14:creationId xmlns:p14="http://schemas.microsoft.com/office/powerpoint/2010/main" val="2263200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faac8fbd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faac8fbd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dirty="0">
              <a:solidFill>
                <a:srgbClr val="202729"/>
              </a:solidFill>
            </a:endParaRPr>
          </a:p>
        </p:txBody>
      </p:sp>
    </p:spTree>
    <p:extLst>
      <p:ext uri="{BB962C8B-B14F-4D97-AF65-F5344CB8AC3E}">
        <p14:creationId xmlns:p14="http://schemas.microsoft.com/office/powerpoint/2010/main" val="4065473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87f0ee844_0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87f0ee844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666666"/>
                </a:solidFill>
                <a:latin typeface="Roboto"/>
                <a:ea typeface="Roboto"/>
                <a:cs typeface="Roboto"/>
                <a:sym typeface="Roboto"/>
              </a:rPr>
              <a:t>In addition to key and referential integrity constraints, which are specified by special keywords, other table constraints can be specified through additional CHECK clauses at the end of a CREATE TABLE statement. </a:t>
            </a:r>
          </a:p>
          <a:p>
            <a:pPr marL="0" lvl="0" indent="0" algn="l" rtl="0">
              <a:spcBef>
                <a:spcPts val="0"/>
              </a:spcBef>
              <a:spcAft>
                <a:spcPts val="0"/>
              </a:spcAft>
              <a:buNone/>
            </a:pPr>
            <a:r>
              <a:rPr lang="en" sz="1600" dirty="0">
                <a:solidFill>
                  <a:srgbClr val="666666"/>
                </a:solidFill>
                <a:latin typeface="Roboto"/>
                <a:ea typeface="Roboto"/>
                <a:cs typeface="Roboto"/>
                <a:sym typeface="Roboto"/>
              </a:rPr>
              <a:t>These can be called row-based constraints because they apply to each row individually and are checked whenever a row is inserted or modified.</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600" b="1" dirty="0">
                <a:solidFill>
                  <a:srgbClr val="666666"/>
                </a:solidFill>
                <a:latin typeface="Roboto"/>
                <a:ea typeface="Roboto"/>
                <a:cs typeface="Roboto"/>
                <a:sym typeface="Roboto"/>
              </a:rPr>
              <a:t>Check the example of schema company in book read the create table statement let me know if you have any problem under</a:t>
            </a:r>
            <a:endParaRPr sz="1600" b="1"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608745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f2776cb54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f2776cb54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1" indent="0" algn="l" rtl="0">
              <a:lnSpc>
                <a:spcPct val="115000"/>
              </a:lnSpc>
              <a:spcBef>
                <a:spcPts val="0"/>
              </a:spcBef>
              <a:spcAft>
                <a:spcPts val="0"/>
              </a:spcAft>
              <a:buNone/>
            </a:pPr>
            <a:r>
              <a:rPr lang="en" sz="1800" dirty="0">
                <a:solidFill>
                  <a:srgbClr val="202729"/>
                </a:solidFill>
                <a:latin typeface="Proxima Nova"/>
                <a:ea typeface="Proxima Nova"/>
                <a:cs typeface="Proxima Nova"/>
                <a:sym typeface="Proxima Nova"/>
              </a:rPr>
              <a:t>CREATE TABLE DEPT(</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ID INT PRIMARY KEY,</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NAME VARCHAR2(255),</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location varchar2(255)</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CREATE TABLE EMP(</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id int PRIMARY KEY,</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Name varchar(255) NOT NULL,</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DeptId smallint,  </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Age int,</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FOREIGN KEY (deptId) references DEPT(ID) ON DELETE set null</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0"/>
              </a:spcAft>
              <a:buNone/>
            </a:pPr>
            <a:r>
              <a:rPr lang="en" sz="1800" dirty="0">
                <a:solidFill>
                  <a:srgbClr val="202729"/>
                </a:solidFill>
                <a:latin typeface="Proxima Nova"/>
                <a:ea typeface="Proxima Nova"/>
                <a:cs typeface="Proxima Nova"/>
                <a:sym typeface="Proxima Nova"/>
              </a:rPr>
              <a:t>);</a:t>
            </a:r>
            <a:endParaRPr sz="1800" dirty="0">
              <a:solidFill>
                <a:srgbClr val="202729"/>
              </a:solidFill>
              <a:latin typeface="Proxima Nova"/>
              <a:ea typeface="Proxima Nova"/>
              <a:cs typeface="Proxima Nova"/>
              <a:sym typeface="Proxima Nova"/>
            </a:endParaRPr>
          </a:p>
          <a:p>
            <a:pPr marL="457200" lvl="1" indent="0" algn="l" rtl="0">
              <a:lnSpc>
                <a:spcPct val="115000"/>
              </a:lnSpc>
              <a:spcBef>
                <a:spcPts val="1200"/>
              </a:spcBef>
              <a:spcAft>
                <a:spcPts val="1200"/>
              </a:spcAft>
              <a:buClr>
                <a:schemeClr val="dk1"/>
              </a:buClr>
              <a:buSzPts val="1100"/>
              <a:buFont typeface="Arial"/>
              <a:buNone/>
            </a:pPr>
            <a:endParaRPr sz="1800" dirty="0">
              <a:solidFill>
                <a:srgbClr val="202729"/>
              </a:solidFill>
              <a:latin typeface="Proxima Nova"/>
              <a:ea typeface="Proxima Nova"/>
              <a:cs typeface="Proxima Nova"/>
              <a:sym typeface="Proxima Nova"/>
            </a:endParaRPr>
          </a:p>
        </p:txBody>
      </p:sp>
    </p:spTree>
    <p:extLst>
      <p:ext uri="{BB962C8B-B14F-4D97-AF65-F5344CB8AC3E}">
        <p14:creationId xmlns:p14="http://schemas.microsoft.com/office/powerpoint/2010/main" val="2713232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faac8fbd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faac8fbd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02729"/>
              </a:buClr>
              <a:buSzPts val="1100"/>
              <a:buFont typeface="Arial"/>
              <a:buNone/>
            </a:pPr>
            <a:r>
              <a:rPr lang="en" dirty="0">
                <a:solidFill>
                  <a:srgbClr val="202729"/>
                </a:solidFill>
              </a:rPr>
              <a:t>It is important to note that, there are some foreign keys that may cause errors because they are specified either via circular references or because they refer to a table that has not yet been created. For example, the foreign key Super_cnic in the EMPLOYEE table is a circular reference because it refers to the EMPLOYEE table itself. </a:t>
            </a:r>
            <a:endParaRPr dirty="0">
              <a:solidFill>
                <a:srgbClr val="202729"/>
              </a:solidFill>
            </a:endParaRPr>
          </a:p>
          <a:p>
            <a:pPr marL="0" lvl="0" indent="0" algn="l" rtl="0">
              <a:spcBef>
                <a:spcPts val="0"/>
              </a:spcBef>
              <a:spcAft>
                <a:spcPts val="0"/>
              </a:spcAft>
              <a:buClr>
                <a:srgbClr val="202729"/>
              </a:buClr>
              <a:buSzPts val="1100"/>
              <a:buFont typeface="Arial"/>
              <a:buNone/>
            </a:pPr>
            <a:r>
              <a:rPr lang="en" dirty="0">
                <a:solidFill>
                  <a:srgbClr val="202729"/>
                </a:solidFill>
              </a:rPr>
              <a:t>The foreign key Dno in the EMPLOYEE table refers to the DEPARTMENT table, which has not been created yet. </a:t>
            </a:r>
            <a:endParaRPr dirty="0">
              <a:solidFill>
                <a:srgbClr val="202729"/>
              </a:solidFill>
            </a:endParaRPr>
          </a:p>
          <a:p>
            <a:pPr marL="0" lvl="0" indent="0" algn="l" rtl="0">
              <a:spcBef>
                <a:spcPts val="0"/>
              </a:spcBef>
              <a:spcAft>
                <a:spcPts val="0"/>
              </a:spcAft>
              <a:buClr>
                <a:srgbClr val="202729"/>
              </a:buClr>
              <a:buSzPts val="1100"/>
              <a:buFont typeface="Arial"/>
              <a:buNone/>
            </a:pPr>
            <a:r>
              <a:rPr lang="en" dirty="0">
                <a:solidFill>
                  <a:srgbClr val="202729"/>
                </a:solidFill>
              </a:rPr>
              <a:t>To deal with this type of problem, these constraints can be left out of the initial CREATE TABLE statement, and then added later using the ALTER TABLE statement</a:t>
            </a:r>
            <a:endParaRPr dirty="0">
              <a:solidFill>
                <a:srgbClr val="202729"/>
              </a:solidFill>
            </a:endParaRPr>
          </a:p>
          <a:p>
            <a:pPr marL="0" lvl="0" indent="0" algn="l" rtl="0">
              <a:spcBef>
                <a:spcPts val="0"/>
              </a:spcBef>
              <a:spcAft>
                <a:spcPts val="0"/>
              </a:spcAft>
              <a:buClr>
                <a:srgbClr val="202729"/>
              </a:buClr>
              <a:buSzPts val="1100"/>
              <a:buFont typeface="Arial"/>
              <a:buNone/>
            </a:pPr>
            <a:endParaRPr dirty="0">
              <a:solidFill>
                <a:srgbClr val="202729"/>
              </a:solidFill>
            </a:endParaRPr>
          </a:p>
        </p:txBody>
      </p:sp>
    </p:spTree>
    <p:extLst>
      <p:ext uri="{BB962C8B-B14F-4D97-AF65-F5344CB8AC3E}">
        <p14:creationId xmlns:p14="http://schemas.microsoft.com/office/powerpoint/2010/main" val="10199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87f0ee85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87f0ee85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Arial"/>
              <a:buChar char="●"/>
            </a:pPr>
            <a:r>
              <a:rPr lang="en">
                <a:solidFill>
                  <a:srgbClr val="202729"/>
                </a:solidFill>
              </a:rPr>
              <a:t>Schema elements include tables, types, constraints, views, domains, and other constructs (such as authorization grants) that describe the schema</a:t>
            </a:r>
            <a:endParaRPr>
              <a:solidFill>
                <a:srgbClr val="101B2E"/>
              </a:solidFill>
              <a:highlight>
                <a:schemeClr val="lt1"/>
              </a:highlight>
            </a:endParaRPr>
          </a:p>
          <a:p>
            <a:pPr marL="0" lvl="0" indent="0" algn="l" rtl="0">
              <a:lnSpc>
                <a:spcPct val="115000"/>
              </a:lnSpc>
              <a:spcBef>
                <a:spcPts val="1200"/>
              </a:spcBef>
              <a:spcAft>
                <a:spcPts val="1200"/>
              </a:spcAft>
              <a:buNone/>
            </a:pPr>
            <a:endParaRPr>
              <a:solidFill>
                <a:srgbClr val="666666"/>
              </a:solidFill>
            </a:endParaRPr>
          </a:p>
        </p:txBody>
      </p:sp>
    </p:spTree>
    <p:extLst>
      <p:ext uri="{BB962C8B-B14F-4D97-AF65-F5344CB8AC3E}">
        <p14:creationId xmlns:p14="http://schemas.microsoft.com/office/powerpoint/2010/main" val="801516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d8eac83f1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d8eac83f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r>
              <a:rPr lang="en" dirty="0">
                <a:solidFill>
                  <a:srgbClr val="666666"/>
                </a:solidFill>
              </a:rPr>
              <a:t>Before proceeding, we must point out an important distinction between the practical SQL model and the formal relational model discussed in Chapter 5: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SQL allows a table (relation) to have two or more tuples that are identical in all their attribute values.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Hence, in general, an SQL table is not a set of tuples, because a set does not allow two identical members; rather, it is a multiset (sometimes called a bag) of tuples.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Some SQL relations are constrained to be sets because a key constraint has been declared or because the DISTINCT option has been used with the SELECT statement</a:t>
            </a:r>
            <a:endParaRPr dirty="0">
              <a:solidFill>
                <a:srgbClr val="666666"/>
              </a:solidFill>
            </a:endParaRPr>
          </a:p>
        </p:txBody>
      </p:sp>
    </p:spTree>
    <p:extLst>
      <p:ext uri="{BB962C8B-B14F-4D97-AF65-F5344CB8AC3E}">
        <p14:creationId xmlns:p14="http://schemas.microsoft.com/office/powerpoint/2010/main" val="3013433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faac8fbd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faac8fbd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rPr>
              <a:t>&lt;attribute list&gt; is a list of attribute names whose values are to be retrieved by the query.</a:t>
            </a:r>
            <a:endParaRPr>
              <a:solidFill>
                <a:srgbClr val="666666"/>
              </a:solidFill>
            </a:endParaRPr>
          </a:p>
          <a:p>
            <a:pPr marL="0" lvl="0" indent="0" algn="l" rtl="0">
              <a:spcBef>
                <a:spcPts val="0"/>
              </a:spcBef>
              <a:spcAft>
                <a:spcPts val="0"/>
              </a:spcAft>
              <a:buNone/>
            </a:pPr>
            <a:r>
              <a:rPr lang="en">
                <a:solidFill>
                  <a:srgbClr val="666666"/>
                </a:solidFill>
              </a:rPr>
              <a:t>&lt;table list&gt; is a list of the relation names required to process the query.</a:t>
            </a:r>
            <a:endParaRPr>
              <a:solidFill>
                <a:srgbClr val="666666"/>
              </a:solidFill>
            </a:endParaRPr>
          </a:p>
          <a:p>
            <a:pPr marL="0" lvl="0" indent="0" algn="l" rtl="0">
              <a:spcBef>
                <a:spcPts val="0"/>
              </a:spcBef>
              <a:spcAft>
                <a:spcPts val="0"/>
              </a:spcAft>
              <a:buNone/>
            </a:pPr>
            <a:r>
              <a:rPr lang="en">
                <a:solidFill>
                  <a:srgbClr val="666666"/>
                </a:solidFill>
              </a:rPr>
              <a:t>&lt;condition&gt; is a conditional (Boolean) expression that identifies the tuples to be retrieved by the query</a:t>
            </a:r>
            <a:endParaRPr>
              <a:solidFill>
                <a:srgbClr val="666666"/>
              </a:solidFill>
            </a:endParaRPr>
          </a:p>
          <a:p>
            <a:pPr marL="0" lvl="0" indent="0" algn="l" rtl="0">
              <a:spcBef>
                <a:spcPts val="0"/>
              </a:spcBef>
              <a:spcAft>
                <a:spcPts val="0"/>
              </a:spcAft>
              <a:buNone/>
            </a:pPr>
            <a:endParaRPr>
              <a:solidFill>
                <a:srgbClr val="666666"/>
              </a:solidFill>
            </a:endParaRPr>
          </a:p>
          <a:p>
            <a:pPr marL="457200" lvl="0" indent="-298450" algn="l" rtl="0">
              <a:spcBef>
                <a:spcPts val="0"/>
              </a:spcBef>
              <a:spcAft>
                <a:spcPts val="0"/>
              </a:spcAft>
              <a:buClr>
                <a:srgbClr val="666666"/>
              </a:buClr>
              <a:buSzPts val="1100"/>
              <a:buChar char="●"/>
            </a:pPr>
            <a:r>
              <a:rPr lang="en">
                <a:solidFill>
                  <a:srgbClr val="666666"/>
                </a:solidFill>
              </a:rPr>
              <a:t>We can think of an implicit tuple variable or iterator in the SQL query ranging or looping over each individual tuple in the EMPLOYEE table and evaluating the condition in the WHERE clause. Only those tuples that satisfy the condition—that is, those tuples for which the condition evaluates to TRUE after substituting their corresponding attribute values—are selected</a:t>
            </a:r>
            <a:endParaRPr>
              <a:solidFill>
                <a:srgbClr val="666666"/>
              </a:solidFill>
            </a:endParaRPr>
          </a:p>
        </p:txBody>
      </p:sp>
    </p:spTree>
    <p:extLst>
      <p:ext uri="{BB962C8B-B14F-4D97-AF65-F5344CB8AC3E}">
        <p14:creationId xmlns:p14="http://schemas.microsoft.com/office/powerpoint/2010/main" val="938480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fae6b0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fae6b0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r>
              <a:rPr lang="en">
                <a:solidFill>
                  <a:srgbClr val="666666"/>
                </a:solidFill>
              </a:rPr>
              <a:t> </a:t>
            </a:r>
            <a:endParaRPr>
              <a:solidFill>
                <a:srgbClr val="666666"/>
              </a:solidFill>
            </a:endParaRPr>
          </a:p>
        </p:txBody>
      </p:sp>
    </p:spTree>
    <p:extLst>
      <p:ext uri="{BB962C8B-B14F-4D97-AF65-F5344CB8AC3E}">
        <p14:creationId xmlns:p14="http://schemas.microsoft.com/office/powerpoint/2010/main" val="4210581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3105cb8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3105cb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Notice that there are several duplicates</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To eliminate the duplicates, we use the DISTINCT keyword.</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What if we dont want duplicates</a:t>
            </a:r>
            <a:endParaRPr>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8450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3105cb8c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f3105cb8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Notice that there are several duplicates</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To eliminate the duplicates, we use the DISTINCT keyword.</a:t>
            </a:r>
            <a:endParaRPr>
              <a:solidFill>
                <a:srgbClr val="666666"/>
              </a:solidFill>
              <a:latin typeface="Roboto"/>
              <a:ea typeface="Roboto"/>
              <a:cs typeface="Roboto"/>
              <a:sym typeface="Roboto"/>
            </a:endParaRPr>
          </a:p>
          <a:p>
            <a:pPr marL="457200" lvl="0" indent="-298450" algn="l" rtl="0">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What if we dont want duplicates</a:t>
            </a:r>
            <a:endParaRPr>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916285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3105cb8c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f3105cb8c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rgbClr val="666666"/>
              </a:buClr>
              <a:buSzPts val="1100"/>
              <a:buNone/>
            </a:pPr>
            <a:r>
              <a:rPr lang="en" dirty="0">
                <a:solidFill>
                  <a:srgbClr val="10162F"/>
                </a:solidFill>
              </a:rPr>
              <a:t>SELECT DISTINCT course_id, exercise_id FROM bugs;</a:t>
            </a:r>
            <a:endParaRPr dirty="0">
              <a:solidFill>
                <a:srgbClr val="10162F"/>
              </a:solidFill>
            </a:endParaRPr>
          </a:p>
          <a:p>
            <a:pPr marL="457200" marR="165100" lvl="0" indent="-298450" algn="l" rtl="0">
              <a:lnSpc>
                <a:spcPct val="115000"/>
              </a:lnSpc>
              <a:spcBef>
                <a:spcPts val="0"/>
              </a:spcBef>
              <a:spcAft>
                <a:spcPts val="0"/>
              </a:spcAft>
              <a:buClr>
                <a:srgbClr val="10162F"/>
              </a:buClr>
              <a:buSzPts val="1100"/>
              <a:buChar char="●"/>
            </a:pPr>
            <a:r>
              <a:rPr lang="en" dirty="0">
                <a:solidFill>
                  <a:srgbClr val="232629"/>
                </a:solidFill>
                <a:highlight>
                  <a:srgbClr val="FFFFFF"/>
                </a:highlight>
              </a:rPr>
              <a:t>The keyword DISTINCT will simply remove duplicate results from the result set. </a:t>
            </a:r>
            <a:endParaRPr dirty="0">
              <a:solidFill>
                <a:srgbClr val="10162F"/>
              </a:solidFill>
            </a:endParaRPr>
          </a:p>
        </p:txBody>
      </p:sp>
    </p:spTree>
    <p:extLst>
      <p:ext uri="{BB962C8B-B14F-4D97-AF65-F5344CB8AC3E}">
        <p14:creationId xmlns:p14="http://schemas.microsoft.com/office/powerpoint/2010/main" val="2510458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3105cb8c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3105cb8c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66666"/>
              </a:buClr>
              <a:buSzPts val="1100"/>
              <a:buChar char="●"/>
            </a:pPr>
            <a:endParaRPr dirty="0">
              <a:solidFill>
                <a:srgbClr val="10162F"/>
              </a:solidFill>
            </a:endParaRPr>
          </a:p>
        </p:txBody>
      </p:sp>
    </p:spTree>
    <p:extLst>
      <p:ext uri="{BB962C8B-B14F-4D97-AF65-F5344CB8AC3E}">
        <p14:creationId xmlns:p14="http://schemas.microsoft.com/office/powerpoint/2010/main" val="2368596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f3105cb8c3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f3105cb8c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does not automatically eliminate duplicate tuples in the results of queries, for the following reasons: </a:t>
            </a:r>
          </a:p>
          <a:p>
            <a:pPr marL="171450" lvl="0" indent="-171450" algn="l" rtl="0">
              <a:spcBef>
                <a:spcPts val="0"/>
              </a:spcBef>
              <a:spcAft>
                <a:spcPts val="0"/>
              </a:spcAft>
            </a:pPr>
            <a:r>
              <a:rPr lang="en" dirty="0"/>
              <a:t>Duplicate elimination is an expensive operation. One way to implement it is to sort the tuples first and then eliminate duplicates. </a:t>
            </a:r>
          </a:p>
          <a:p>
            <a:pPr marL="171450" lvl="0" indent="-171450" algn="l" rtl="0">
              <a:spcBef>
                <a:spcPts val="0"/>
              </a:spcBef>
              <a:spcAft>
                <a:spcPts val="0"/>
              </a:spcAft>
            </a:pPr>
            <a:r>
              <a:rPr lang="en" dirty="0"/>
              <a:t>The user may want to see duplicate tuples in the result of a query. </a:t>
            </a:r>
          </a:p>
          <a:p>
            <a:pPr marL="171450" lvl="0" indent="-171450" algn="l" rtl="0">
              <a:spcBef>
                <a:spcPts val="0"/>
              </a:spcBef>
              <a:spcAft>
                <a:spcPts val="0"/>
              </a:spcAft>
            </a:pPr>
            <a:r>
              <a:rPr lang="en" dirty="0"/>
              <a:t>When an aggregate function is applied to tuples, in most cases we do not want to eliminate duplicates.</a:t>
            </a:r>
            <a:endParaRPr dirty="0"/>
          </a:p>
        </p:txBody>
      </p:sp>
    </p:spTree>
    <p:extLst>
      <p:ext uri="{BB962C8B-B14F-4D97-AF65-F5344CB8AC3E}">
        <p14:creationId xmlns:p14="http://schemas.microsoft.com/office/powerpoint/2010/main" val="131754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f3105cb8c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f3105cb8c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Clr>
                <a:srgbClr val="666666"/>
              </a:buClr>
              <a:buSzPts val="1100"/>
              <a:buNone/>
            </a:pPr>
            <a:endParaRPr dirty="0">
              <a:solidFill>
                <a:srgbClr val="10162F"/>
              </a:solidFill>
            </a:endParaRPr>
          </a:p>
        </p:txBody>
      </p:sp>
    </p:spTree>
    <p:extLst>
      <p:ext uri="{BB962C8B-B14F-4D97-AF65-F5344CB8AC3E}">
        <p14:creationId xmlns:p14="http://schemas.microsoft.com/office/powerpoint/2010/main" val="1941565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f3105cb8c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f3105cb8c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666666"/>
              </a:buClr>
              <a:buSzPts val="1100"/>
              <a:buChar char="●"/>
            </a:pPr>
            <a:endParaRPr dirty="0">
              <a:solidFill>
                <a:srgbClr val="10162F"/>
              </a:solidFill>
            </a:endParaRPr>
          </a:p>
        </p:txBody>
      </p:sp>
    </p:spTree>
    <p:extLst>
      <p:ext uri="{BB962C8B-B14F-4D97-AF65-F5344CB8AC3E}">
        <p14:creationId xmlns:p14="http://schemas.microsoft.com/office/powerpoint/2010/main" val="220102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df14ce03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df14ce0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Arial"/>
              <a:buChar char="●"/>
            </a:pPr>
            <a:r>
              <a:rPr lang="en" dirty="0">
                <a:solidFill>
                  <a:srgbClr val="202729"/>
                </a:solidFill>
              </a:rPr>
              <a:t>The concept of an SQL schema was incorporated starting with SQL2 </a:t>
            </a:r>
            <a:endParaRPr dirty="0">
              <a:solidFill>
                <a:srgbClr val="202729"/>
              </a:solidFill>
            </a:endParaRPr>
          </a:p>
          <a:p>
            <a:pPr marL="457200" lvl="0" indent="-298450" algn="l" rtl="0">
              <a:lnSpc>
                <a:spcPct val="115000"/>
              </a:lnSpc>
              <a:spcBef>
                <a:spcPts val="0"/>
              </a:spcBef>
              <a:spcAft>
                <a:spcPts val="0"/>
              </a:spcAft>
              <a:buClr>
                <a:srgbClr val="202729"/>
              </a:buClr>
              <a:buSzPts val="1100"/>
              <a:buFont typeface="Arial"/>
              <a:buChar char="●"/>
            </a:pPr>
            <a:r>
              <a:rPr lang="en" dirty="0">
                <a:solidFill>
                  <a:srgbClr val="202729"/>
                </a:solidFill>
              </a:rPr>
              <a:t> A schema is created via the CREATE SCHEMA statement, which can include all the schema elements’ definitions. Alternatively, the schema can be assigned a name and authorization identifier, and the elements can be defined later. For example, the following statement creates a schema called COMPANY owned by the user with authorization identifier ‘Jsmith’. Note that each statement in SQL ends with a semicolon. CREATE SCHEMA COMPANY AUTHORIZATION ‘Jsmith’; In general, not all users are authorized to create schemas and schema elements. </a:t>
            </a:r>
            <a:endParaRPr dirty="0">
              <a:solidFill>
                <a:srgbClr val="202729"/>
              </a:solidFill>
            </a:endParaRPr>
          </a:p>
          <a:p>
            <a:pPr marL="457200" lvl="0" indent="-298450" algn="l" rtl="0">
              <a:lnSpc>
                <a:spcPct val="115000"/>
              </a:lnSpc>
              <a:spcBef>
                <a:spcPts val="0"/>
              </a:spcBef>
              <a:spcAft>
                <a:spcPts val="0"/>
              </a:spcAft>
              <a:buClr>
                <a:srgbClr val="202729"/>
              </a:buClr>
              <a:buSzPts val="1100"/>
              <a:buFont typeface="Arial"/>
              <a:buChar char="●"/>
            </a:pPr>
            <a:r>
              <a:rPr lang="en" dirty="0">
                <a:solidFill>
                  <a:srgbClr val="202729"/>
                </a:solidFill>
              </a:rPr>
              <a:t>The privilege to create schemas, tables, and other constructs must be explicitly granted to the relevant user accounts by the system administrator or DBA</a:t>
            </a:r>
            <a:endParaRPr dirty="0">
              <a:solidFill>
                <a:srgbClr val="666666"/>
              </a:solidFill>
            </a:endParaRPr>
          </a:p>
        </p:txBody>
      </p:sp>
    </p:spTree>
    <p:extLst>
      <p:ext uri="{BB962C8B-B14F-4D97-AF65-F5344CB8AC3E}">
        <p14:creationId xmlns:p14="http://schemas.microsoft.com/office/powerpoint/2010/main" val="1985751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3105cb8c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3105cb8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367267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f3105cb8c3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f3105cb8c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222222"/>
              </a:buClr>
              <a:buSzPts val="2000"/>
              <a:buFont typeface="Proxima Nova"/>
              <a:buChar char="●"/>
            </a:pPr>
            <a:r>
              <a:rPr lang="en" sz="2000">
                <a:solidFill>
                  <a:srgbClr val="222222"/>
                </a:solidFill>
                <a:highlight>
                  <a:schemeClr val="lt1"/>
                </a:highlight>
                <a:latin typeface="Proxima Nova"/>
                <a:ea typeface="Proxima Nova"/>
                <a:cs typeface="Proxima Nova"/>
                <a:sym typeface="Proxima Nova"/>
              </a:rPr>
              <a:t>address NOT LIKE ‘H%’ means the first character cannot be an H</a:t>
            </a:r>
            <a:endParaRPr sz="2000">
              <a:solidFill>
                <a:srgbClr val="222222"/>
              </a:solidFill>
              <a:highlight>
                <a:schemeClr val="lt1"/>
              </a:highlight>
              <a:latin typeface="Proxima Nova"/>
              <a:ea typeface="Proxima Nova"/>
              <a:cs typeface="Proxima Nova"/>
              <a:sym typeface="Proxima Nova"/>
            </a:endParaRPr>
          </a:p>
          <a:p>
            <a:pPr marL="0" lvl="0" indent="0" algn="l" rtl="0">
              <a:spcBef>
                <a:spcPts val="120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940836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f3105cb8c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f3105cb8c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Clr>
                <a:schemeClr val="dk1"/>
              </a:buClr>
              <a:buSzPts val="1100"/>
              <a:buFont typeface="Arial"/>
              <a:buNone/>
            </a:pPr>
            <a:r>
              <a:rPr lang="en" dirty="0">
                <a:solidFill>
                  <a:srgbClr val="222222"/>
                </a:solidFill>
                <a:highlight>
                  <a:schemeClr val="lt1"/>
                </a:highlight>
              </a:rPr>
              <a:t>Also, we need a rule to specify apostrophes or single quotation marks (‘ ’) if they are to be included in a string because they are used to begin and end strings. </a:t>
            </a:r>
            <a:endParaRPr dirty="0">
              <a:solidFill>
                <a:srgbClr val="222222"/>
              </a:solidFill>
              <a:highlight>
                <a:schemeClr val="lt1"/>
              </a:highlight>
            </a:endParaRPr>
          </a:p>
          <a:p>
            <a:pPr marL="0" lvl="0" indent="0" algn="l" rtl="0">
              <a:lnSpc>
                <a:spcPct val="106999"/>
              </a:lnSpc>
              <a:spcBef>
                <a:spcPts val="800"/>
              </a:spcBef>
              <a:spcAft>
                <a:spcPts val="0"/>
              </a:spcAft>
              <a:buNone/>
            </a:pPr>
            <a:r>
              <a:rPr lang="en" dirty="0">
                <a:solidFill>
                  <a:srgbClr val="222222"/>
                </a:solidFill>
                <a:highlight>
                  <a:schemeClr val="lt1"/>
                </a:highlight>
              </a:rPr>
              <a:t>If an apostrophe (’) is needed, it is represented as two consecutive apostrophes (”) so that it will not be interpreted as ending the string.</a:t>
            </a: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r>
              <a:rPr lang="en" dirty="0">
                <a:solidFill>
                  <a:srgbClr val="222222"/>
                </a:solidFill>
                <a:highlight>
                  <a:schemeClr val="lt1"/>
                </a:highlight>
              </a:rPr>
              <a:t>select * from emp where percent LIKE '%#%' ESCAPE '#';</a:t>
            </a: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r>
              <a:rPr lang="en" dirty="0">
                <a:solidFill>
                  <a:srgbClr val="222222"/>
                </a:solidFill>
                <a:highlight>
                  <a:schemeClr val="lt1"/>
                </a:highlight>
              </a:rPr>
              <a:t>select * from emp;</a:t>
            </a:r>
            <a:endParaRPr dirty="0">
              <a:solidFill>
                <a:srgbClr val="222222"/>
              </a:solidFill>
              <a:highlight>
                <a:schemeClr val="lt1"/>
              </a:highlight>
            </a:endParaRPr>
          </a:p>
          <a:p>
            <a:pPr marL="0" lvl="0" indent="0" algn="l" rtl="0">
              <a:lnSpc>
                <a:spcPct val="106999"/>
              </a:lnSpc>
              <a:spcBef>
                <a:spcPts val="800"/>
              </a:spcBef>
              <a:spcAft>
                <a:spcPts val="0"/>
              </a:spcAft>
              <a:buClr>
                <a:schemeClr val="dk1"/>
              </a:buClr>
              <a:buSzPts val="1100"/>
              <a:buFont typeface="Arial"/>
              <a:buNone/>
            </a:pPr>
            <a:endParaRPr dirty="0">
              <a:solidFill>
                <a:srgbClr val="222222"/>
              </a:solidFill>
              <a:highlight>
                <a:schemeClr val="lt1"/>
              </a:highlight>
            </a:endParaRPr>
          </a:p>
          <a:p>
            <a:pPr marL="0" lvl="0" indent="0" algn="l" rtl="0">
              <a:spcBef>
                <a:spcPts val="800"/>
              </a:spcBef>
              <a:spcAft>
                <a:spcPts val="0"/>
              </a:spcAft>
              <a:buNone/>
            </a:pPr>
            <a:endParaRPr dirty="0">
              <a:solidFill>
                <a:srgbClr val="666666"/>
              </a:solidFill>
            </a:endParaRPr>
          </a:p>
        </p:txBody>
      </p:sp>
    </p:spTree>
    <p:extLst>
      <p:ext uri="{BB962C8B-B14F-4D97-AF65-F5344CB8AC3E}">
        <p14:creationId xmlns:p14="http://schemas.microsoft.com/office/powerpoint/2010/main" val="2999084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4ed985ff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4ed985ff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 * from emp where DOB  LIKE '__-___-7_';</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select </a:t>
            </a:r>
            <a:r>
              <a:rPr lang="en-US" dirty="0" err="1"/>
              <a:t>dob</a:t>
            </a:r>
            <a:r>
              <a:rPr lang="en-US" dirty="0"/>
              <a:t> from </a:t>
            </a:r>
            <a:r>
              <a:rPr lang="en-US" dirty="0" err="1"/>
              <a:t>emp</a:t>
            </a:r>
            <a:r>
              <a:rPr lang="en-US" dirty="0"/>
              <a:t> where </a:t>
            </a:r>
            <a:r>
              <a:rPr lang="en-US" dirty="0" err="1"/>
              <a:t>to_char</a:t>
            </a:r>
            <a:r>
              <a:rPr lang="en-US" dirty="0"/>
              <a:t>(</a:t>
            </a:r>
            <a:r>
              <a:rPr lang="en-US" dirty="0" err="1"/>
              <a:t>dob</a:t>
            </a:r>
            <a:r>
              <a:rPr lang="en-US" dirty="0"/>
              <a:t>,'</a:t>
            </a:r>
            <a:r>
              <a:rPr lang="en-US" dirty="0" err="1"/>
              <a:t>yyyy</a:t>
            </a:r>
            <a:r>
              <a:rPr lang="en-US" dirty="0"/>
              <a:t>') like '197_'; </a:t>
            </a:r>
          </a:p>
          <a:p>
            <a:pPr marL="0" lvl="0" indent="0" algn="l" rtl="0">
              <a:spcBef>
                <a:spcPts val="0"/>
              </a:spcBef>
              <a:spcAft>
                <a:spcPts val="0"/>
              </a:spcAft>
              <a:buNone/>
            </a:pPr>
            <a:r>
              <a:rPr lang="en-US" dirty="0"/>
              <a:t>select </a:t>
            </a:r>
            <a:r>
              <a:rPr lang="en-US" dirty="0" err="1"/>
              <a:t>dob</a:t>
            </a:r>
            <a:r>
              <a:rPr lang="en-US" dirty="0"/>
              <a:t> from </a:t>
            </a:r>
            <a:r>
              <a:rPr lang="en-US" dirty="0" err="1"/>
              <a:t>emp</a:t>
            </a:r>
            <a:r>
              <a:rPr lang="en-US" dirty="0"/>
              <a:t> where extract(year from </a:t>
            </a:r>
            <a:r>
              <a:rPr lang="en-US" dirty="0" err="1"/>
              <a:t>dob</a:t>
            </a:r>
            <a:r>
              <a:rPr lang="en-US" dirty="0"/>
              <a:t>) like '197_' ; </a:t>
            </a:r>
          </a:p>
        </p:txBody>
      </p:sp>
    </p:spTree>
    <p:extLst>
      <p:ext uri="{BB962C8B-B14F-4D97-AF65-F5344CB8AC3E}">
        <p14:creationId xmlns:p14="http://schemas.microsoft.com/office/powerpoint/2010/main" val="1632815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d8eac83f1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d8eac83f1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964541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4ed985ff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f4ed985ff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3539135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f4ed985ff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f4ed985ff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2115486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f4ed985ff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f4ed985ff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41462759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f4ed985ff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f4ed985ff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Proxima Nova"/>
              <a:buChar char="●"/>
            </a:pPr>
            <a:endParaRPr sz="18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1708923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4ed985ff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f4ed985ff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94902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df14ce03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df14ce0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202729"/>
              </a:buClr>
              <a:buSzPts val="1100"/>
              <a:buFont typeface="Proxima Nova"/>
              <a:buChar char="●"/>
            </a:pPr>
            <a:endParaRPr dirty="0">
              <a:solidFill>
                <a:srgbClr val="666666"/>
              </a:solidFill>
            </a:endParaRPr>
          </a:p>
        </p:txBody>
      </p:sp>
    </p:spTree>
    <p:extLst>
      <p:ext uri="{BB962C8B-B14F-4D97-AF65-F5344CB8AC3E}">
        <p14:creationId xmlns:p14="http://schemas.microsoft.com/office/powerpoint/2010/main" val="226516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f4ed985ff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f4ed985ff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4608350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f4ed985ffb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f4ed985ff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5891555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f4ed985ffb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f4ed985ff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54805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4ed985ffb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4ed985ffb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4995091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4ed985ff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4ed985ff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Clr>
                <a:schemeClr val="dk1"/>
              </a:buClr>
              <a:buSzPts val="1100"/>
              <a:buFont typeface="Arial"/>
              <a:buNone/>
            </a:pPr>
            <a:r>
              <a:rPr lang="en" dirty="0">
                <a:solidFill>
                  <a:srgbClr val="222222"/>
                </a:solidFill>
                <a:highlight>
                  <a:srgbClr val="FFFFFF"/>
                </a:highlight>
              </a:rPr>
              <a:t>Most DBMSs have bulk loading tools that allow a user to load formatted data from a file into a table without having to write a large number of INSERT commands. </a:t>
            </a:r>
            <a:endParaRPr dirty="0">
              <a:solidFill>
                <a:srgbClr val="222222"/>
              </a:solidFill>
              <a:highlight>
                <a:srgbClr val="FFFFFF"/>
              </a:highlight>
            </a:endParaRPr>
          </a:p>
          <a:p>
            <a:pPr marL="0" lvl="0" indent="0" algn="l" rtl="0">
              <a:lnSpc>
                <a:spcPct val="106999"/>
              </a:lnSpc>
              <a:spcBef>
                <a:spcPts val="800"/>
              </a:spcBef>
              <a:spcAft>
                <a:spcPts val="0"/>
              </a:spcAft>
              <a:buClr>
                <a:schemeClr val="dk1"/>
              </a:buClr>
              <a:buSzPts val="1100"/>
              <a:buFont typeface="Arial"/>
              <a:buNone/>
            </a:pPr>
            <a:r>
              <a:rPr lang="en" dirty="0">
                <a:solidFill>
                  <a:srgbClr val="222222"/>
                </a:solidFill>
                <a:highlight>
                  <a:srgbClr val="FFFFFF"/>
                </a:highlight>
              </a:rPr>
              <a:t>The user can also write a program to read each record in the file, format it as a row in the table, and insert it using the looping constructs of a programming language</a:t>
            </a:r>
            <a:endParaRPr dirty="0">
              <a:solidFill>
                <a:srgbClr val="222222"/>
              </a:solidFill>
              <a:highlight>
                <a:srgbClr val="FFFFFF"/>
              </a:highlight>
            </a:endParaRPr>
          </a:p>
          <a:p>
            <a:pPr marL="0" lvl="0" indent="0" algn="l" rtl="0">
              <a:spcBef>
                <a:spcPts val="800"/>
              </a:spcBef>
              <a:spcAft>
                <a:spcPts val="0"/>
              </a:spcAft>
              <a:buNone/>
            </a:pPr>
            <a:endParaRPr sz="16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2933300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4ed985ff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f4ed985ff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34699222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f4ed985ff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f4ed985ff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8018275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f2fae6b0e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f2fae6b0e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endParaRPr>
          </a:p>
        </p:txBody>
      </p:sp>
    </p:spTree>
    <p:extLst>
      <p:ext uri="{BB962C8B-B14F-4D97-AF65-F5344CB8AC3E}">
        <p14:creationId xmlns:p14="http://schemas.microsoft.com/office/powerpoint/2010/main" val="18485777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50c0520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50c0520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860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f2fae6b0e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f2fae6b0e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107 rows</a:t>
            </a:r>
            <a:endParaRPr/>
          </a:p>
        </p:txBody>
      </p:sp>
    </p:spTree>
    <p:extLst>
      <p:ext uri="{BB962C8B-B14F-4D97-AF65-F5344CB8AC3E}">
        <p14:creationId xmlns:p14="http://schemas.microsoft.com/office/powerpoint/2010/main" val="313089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87f0ee844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87f0ee844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28453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4ed985ffb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4ed985ff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27 ROWS</a:t>
            </a:r>
            <a:endParaRPr/>
          </a:p>
        </p:txBody>
      </p:sp>
    </p:spTree>
    <p:extLst>
      <p:ext uri="{BB962C8B-B14F-4D97-AF65-F5344CB8AC3E}">
        <p14:creationId xmlns:p14="http://schemas.microsoft.com/office/powerpoint/2010/main" val="18115875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f4ed985ffb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f4ed985ff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r>
              <a:rPr lang="en" dirty="0">
                <a:solidFill>
                  <a:srgbClr val="666666"/>
                </a:solidFill>
              </a:rPr>
              <a:t> is a list of attribute names whose values are to be retrieved by the query. </a:t>
            </a:r>
            <a:endParaRPr dirty="0">
              <a:solidFill>
                <a:srgbClr val="666666"/>
              </a:solidFill>
            </a:endParaRPr>
          </a:p>
          <a:p>
            <a:pPr marL="457200" lvl="0" indent="-298450" algn="l" rtl="0">
              <a:spcBef>
                <a:spcPts val="0"/>
              </a:spcBef>
              <a:spcAft>
                <a:spcPts val="0"/>
              </a:spcAft>
              <a:buClr>
                <a:srgbClr val="666666"/>
              </a:buClr>
              <a:buSzPts val="1100"/>
              <a:buChar char="●"/>
            </a:pPr>
            <a:r>
              <a:rPr lang="en" dirty="0">
                <a:solidFill>
                  <a:srgbClr val="666666"/>
                </a:solidFill>
              </a:rPr>
              <a:t>is a list of the relation names required to process the query. </a:t>
            </a:r>
            <a:endParaRPr dirty="0">
              <a:solidFill>
                <a:srgbClr val="666666"/>
              </a:solidFill>
            </a:endParaRPr>
          </a:p>
          <a:p>
            <a:pPr marL="457200" lvl="0" indent="-298450" algn="l" rtl="0">
              <a:spcBef>
                <a:spcPts val="0"/>
              </a:spcBef>
              <a:spcAft>
                <a:spcPts val="0"/>
              </a:spcAft>
              <a:buClr>
                <a:srgbClr val="666666"/>
              </a:buClr>
              <a:buSzPts val="1100"/>
              <a:buChar char="●"/>
            </a:pPr>
            <a:r>
              <a:rPr lang="en" dirty="0">
                <a:solidFill>
                  <a:srgbClr val="666666"/>
                </a:solidFill>
              </a:rPr>
              <a:t>is a conditional (Boolean) expression that identifies the tuples to be retrieved by the query</a:t>
            </a:r>
            <a:endParaRPr dirty="0">
              <a:solidFill>
                <a:srgbClr val="666666"/>
              </a:solidFill>
            </a:endParaRPr>
          </a:p>
          <a:p>
            <a:pPr marL="0" lvl="0" indent="0" algn="l" rtl="0">
              <a:spcBef>
                <a:spcPts val="0"/>
              </a:spcBef>
              <a:spcAft>
                <a:spcPts val="0"/>
              </a:spcAft>
              <a:buNone/>
            </a:pPr>
            <a:endParaRPr dirty="0">
              <a:solidFill>
                <a:srgbClr val="666666"/>
              </a:solidFill>
            </a:endParaRPr>
          </a:p>
          <a:p>
            <a:pPr marL="0" lvl="0" indent="0" algn="l" rtl="0">
              <a:spcBef>
                <a:spcPts val="0"/>
              </a:spcBef>
              <a:spcAft>
                <a:spcPts val="0"/>
              </a:spcAft>
              <a:buNone/>
            </a:pPr>
            <a:r>
              <a:rPr lang="en" dirty="0">
                <a:solidFill>
                  <a:srgbClr val="666666"/>
                </a:solidFill>
              </a:rPr>
              <a:t>Each tuple in the result will be a combination of , one department, and one employee</a:t>
            </a:r>
            <a:endParaRPr dirty="0">
              <a:solidFill>
                <a:srgbClr val="666666"/>
              </a:solidFill>
            </a:endParaRPr>
          </a:p>
        </p:txBody>
      </p:sp>
    </p:spTree>
    <p:extLst>
      <p:ext uri="{BB962C8B-B14F-4D97-AF65-F5344CB8AC3E}">
        <p14:creationId xmlns:p14="http://schemas.microsoft.com/office/powerpoint/2010/main" val="13968170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2fae6b0e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2fae6b0e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66666"/>
                </a:solidFill>
              </a:rPr>
              <a:t>106 rows???</a:t>
            </a:r>
            <a:endParaRPr dirty="0">
              <a:solidFill>
                <a:srgbClr val="666666"/>
              </a:solidFill>
            </a:endParaRPr>
          </a:p>
          <a:p>
            <a:pPr marL="0" lvl="0" indent="0" algn="l" rtl="0">
              <a:spcBef>
                <a:spcPts val="0"/>
              </a:spcBef>
              <a:spcAft>
                <a:spcPts val="0"/>
              </a:spcAft>
              <a:buNone/>
            </a:pPr>
            <a:r>
              <a:rPr lang="en" dirty="0">
                <a:solidFill>
                  <a:srgbClr val="666666"/>
                </a:solidFill>
              </a:rPr>
              <a:t>Column with department no null is not retrieved.</a:t>
            </a:r>
            <a:endParaRPr dirty="0">
              <a:solidFill>
                <a:srgbClr val="666666"/>
              </a:solidFill>
            </a:endParaRPr>
          </a:p>
          <a:p>
            <a:pPr marL="0" lvl="0" indent="0" algn="l" rtl="0">
              <a:spcBef>
                <a:spcPts val="0"/>
              </a:spcBef>
              <a:spcAft>
                <a:spcPts val="0"/>
              </a:spcAft>
              <a:buNone/>
            </a:pPr>
            <a:endParaRPr dirty="0">
              <a:solidFill>
                <a:srgbClr val="666666"/>
              </a:solidFill>
            </a:endParaRPr>
          </a:p>
        </p:txBody>
      </p:sp>
    </p:spTree>
    <p:extLst>
      <p:ext uri="{BB962C8B-B14F-4D97-AF65-F5344CB8AC3E}">
        <p14:creationId xmlns:p14="http://schemas.microsoft.com/office/powerpoint/2010/main" val="2292852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f4f3308a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f4f3308a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endParaRPr dirty="0">
              <a:solidFill>
                <a:srgbClr val="666666"/>
              </a:solidFill>
            </a:endParaRPr>
          </a:p>
        </p:txBody>
      </p:sp>
    </p:spTree>
    <p:extLst>
      <p:ext uri="{BB962C8B-B14F-4D97-AF65-F5344CB8AC3E}">
        <p14:creationId xmlns:p14="http://schemas.microsoft.com/office/powerpoint/2010/main" val="37480151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50c0520a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50c0520a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666666"/>
              </a:buClr>
              <a:buSzPts val="1100"/>
              <a:buChar char="●"/>
            </a:pPr>
            <a:endParaRPr dirty="0">
              <a:solidFill>
                <a:srgbClr val="666666"/>
              </a:solidFill>
            </a:endParaRPr>
          </a:p>
        </p:txBody>
      </p:sp>
    </p:spTree>
    <p:extLst>
      <p:ext uri="{BB962C8B-B14F-4D97-AF65-F5344CB8AC3E}">
        <p14:creationId xmlns:p14="http://schemas.microsoft.com/office/powerpoint/2010/main" val="4211955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50c0520a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50c0520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SELECT E.EMPLOYEE_ID, E.FIRST_NAME, E.DEPARTMENT_ID, D.DEPARTMENT_NAME, L.STREET_ADDRESS </a:t>
            </a:r>
          </a:p>
          <a:p>
            <a:pPr marL="0" lvl="0" indent="0" algn="l" rtl="0">
              <a:spcBef>
                <a:spcPts val="0"/>
              </a:spcBef>
              <a:spcAft>
                <a:spcPts val="0"/>
              </a:spcAft>
              <a:buNone/>
            </a:pPr>
            <a:r>
              <a:rPr lang="en-US" dirty="0"/>
              <a:t>FROM EMPLOYEES E, DEPARTMENTS D, LOCATIONS L</a:t>
            </a:r>
          </a:p>
          <a:p>
            <a:pPr marL="0" lvl="0" indent="0" algn="l" rtl="0">
              <a:spcBef>
                <a:spcPts val="0"/>
              </a:spcBef>
              <a:spcAft>
                <a:spcPts val="0"/>
              </a:spcAft>
              <a:buNone/>
            </a:pPr>
            <a:r>
              <a:rPr lang="en-US" dirty="0"/>
              <a:t>WHERE E.DEPARTMENT_ID=D.DEPARTMENT_ID </a:t>
            </a:r>
            <a:r>
              <a:rPr lang="en-US" b="1" dirty="0"/>
              <a:t>AND</a:t>
            </a:r>
            <a:r>
              <a:rPr lang="en-US" dirty="0"/>
              <a:t> D.LOCATION_ID=L.LOCATION_ID;</a:t>
            </a:r>
            <a:endParaRPr dirty="0"/>
          </a:p>
        </p:txBody>
      </p:sp>
    </p:spTree>
    <p:extLst>
      <p:ext uri="{BB962C8B-B14F-4D97-AF65-F5344CB8AC3E}">
        <p14:creationId xmlns:p14="http://schemas.microsoft.com/office/powerpoint/2010/main" val="4777434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f4f3308a2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f4f3308a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endParaRPr>
          </a:p>
        </p:txBody>
      </p:sp>
    </p:spTree>
    <p:extLst>
      <p:ext uri="{BB962C8B-B14F-4D97-AF65-F5344CB8AC3E}">
        <p14:creationId xmlns:p14="http://schemas.microsoft.com/office/powerpoint/2010/main" val="23096462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e87f0ee844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e87f0ee844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extremely important to specify every selection and join condition in the WHERE clause; if any such condition is overlooked, incorrect and very large relations may result</a:t>
            </a:r>
            <a:endParaRPr/>
          </a:p>
        </p:txBody>
      </p:sp>
    </p:spTree>
    <p:extLst>
      <p:ext uri="{BB962C8B-B14F-4D97-AF65-F5344CB8AC3E}">
        <p14:creationId xmlns:p14="http://schemas.microsoft.com/office/powerpoint/2010/main" val="21958989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87f0ee844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87f0ee844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666666"/>
              </a:solidFill>
            </a:endParaRPr>
          </a:p>
          <a:p>
            <a:pPr marL="457200" lvl="0" indent="-298450" algn="l" rtl="0">
              <a:spcBef>
                <a:spcPts val="0"/>
              </a:spcBef>
              <a:spcAft>
                <a:spcPts val="0"/>
              </a:spcAft>
              <a:buClr>
                <a:srgbClr val="666666"/>
              </a:buClr>
              <a:buSzPts val="1100"/>
              <a:buChar char="●"/>
            </a:pPr>
            <a:r>
              <a:rPr lang="en" dirty="0">
                <a:solidFill>
                  <a:srgbClr val="666666"/>
                </a:solidFill>
              </a:rPr>
              <a:t>The sequence of processing in a SELECT statement is: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FROM specifies the table or tables to be used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WHERE filters the rows subject to some condition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GROUP BY forms groups of rows with the same column value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HAVING filters the groups subject to some condition </a:t>
            </a:r>
            <a:endParaRPr dirty="0">
              <a:solidFill>
                <a:srgbClr val="666666"/>
              </a:solidFill>
            </a:endParaRPr>
          </a:p>
          <a:p>
            <a:pPr marL="914400" lvl="1" indent="-298450" algn="l" rtl="0">
              <a:spcBef>
                <a:spcPts val="0"/>
              </a:spcBef>
              <a:spcAft>
                <a:spcPts val="0"/>
              </a:spcAft>
              <a:buClr>
                <a:srgbClr val="666666"/>
              </a:buClr>
              <a:buSzPts val="1100"/>
              <a:buChar char="○"/>
            </a:pPr>
            <a:r>
              <a:rPr lang="en" dirty="0">
                <a:solidFill>
                  <a:srgbClr val="666666"/>
                </a:solidFill>
              </a:rPr>
              <a:t>ORDER BY specifies the order of the output </a:t>
            </a:r>
            <a:endParaRPr dirty="0">
              <a:solidFill>
                <a:srgbClr val="666666"/>
              </a:solidFill>
            </a:endParaRPr>
          </a:p>
          <a:p>
            <a:pPr marL="0" lvl="0" indent="0" algn="l" rtl="0">
              <a:spcBef>
                <a:spcPts val="0"/>
              </a:spcBef>
              <a:spcAft>
                <a:spcPts val="0"/>
              </a:spcAft>
              <a:buNone/>
            </a:pPr>
            <a:endParaRPr dirty="0">
              <a:solidFill>
                <a:srgbClr val="666666"/>
              </a:solidFill>
            </a:endParaRPr>
          </a:p>
          <a:p>
            <a:pPr marL="457200" lvl="0" indent="-304800" algn="l" rtl="0">
              <a:lnSpc>
                <a:spcPct val="200000"/>
              </a:lnSpc>
              <a:spcBef>
                <a:spcPts val="300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FROM</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ON</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OUTER</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WHERE</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GROUP BY</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HAVING</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SELECT</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DISTINCT</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ORDER BY</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457200" lvl="0" indent="-304800" algn="l" rtl="0">
              <a:lnSpc>
                <a:spcPct val="200000"/>
              </a:lnSpc>
              <a:spcBef>
                <a:spcPts val="0"/>
              </a:spcBef>
              <a:spcAft>
                <a:spcPts val="0"/>
              </a:spcAft>
              <a:buClr>
                <a:schemeClr val="dk1"/>
              </a:buClr>
              <a:buSzPts val="1200"/>
              <a:buFont typeface="Roboto"/>
              <a:buAutoNum type="arabicPeriod"/>
            </a:pPr>
            <a:r>
              <a:rPr lang="en" sz="1200" dirty="0">
                <a:solidFill>
                  <a:srgbClr val="008400"/>
                </a:solidFill>
                <a:highlight>
                  <a:srgbClr val="FFFFFF"/>
                </a:highlight>
                <a:latin typeface="Courier New"/>
                <a:ea typeface="Courier New"/>
                <a:cs typeface="Courier New"/>
                <a:sym typeface="Courier New"/>
              </a:rPr>
              <a:t>TOP</a:t>
            </a:r>
            <a:r>
              <a:rPr lang="en" sz="1200" dirty="0">
                <a:solidFill>
                  <a:schemeClr val="dk1"/>
                </a:solidFill>
                <a:highlight>
                  <a:srgbClr val="FFFFFF"/>
                </a:highlight>
                <a:latin typeface="Roboto"/>
                <a:ea typeface="Roboto"/>
                <a:cs typeface="Roboto"/>
                <a:sym typeface="Roboto"/>
              </a:rPr>
              <a:t> clause</a:t>
            </a:r>
            <a:endParaRPr sz="12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dirty="0">
              <a:solidFill>
                <a:srgbClr val="666666"/>
              </a:solidFill>
            </a:endParaRPr>
          </a:p>
        </p:txBody>
      </p:sp>
    </p:spTree>
    <p:extLst>
      <p:ext uri="{BB962C8B-B14F-4D97-AF65-F5344CB8AC3E}">
        <p14:creationId xmlns:p14="http://schemas.microsoft.com/office/powerpoint/2010/main" val="122494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87f0ee844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87f0ee844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skip the constraint as well as shown in the example below</a:t>
            </a:r>
            <a:endParaRPr dirty="0"/>
          </a:p>
          <a:p>
            <a:pPr marL="0" lvl="0" indent="0" algn="l" rtl="0">
              <a:lnSpc>
                <a:spcPct val="115000"/>
              </a:lnSpc>
              <a:spcBef>
                <a:spcPts val="0"/>
              </a:spcBef>
              <a:spcAft>
                <a:spcPts val="0"/>
              </a:spcAft>
              <a:buClr>
                <a:schemeClr val="dk1"/>
              </a:buClr>
              <a:buSzPts val="1100"/>
              <a:buFont typeface="Arial"/>
              <a:buNone/>
            </a:pPr>
            <a:r>
              <a:rPr lang="en" dirty="0">
                <a:solidFill>
                  <a:srgbClr val="222222"/>
                </a:solidFill>
              </a:rPr>
              <a:t>The relations declared through CREATE TABLE statements are called </a:t>
            </a:r>
            <a:r>
              <a:rPr lang="en" b="1" dirty="0">
                <a:solidFill>
                  <a:srgbClr val="222222"/>
                </a:solidFill>
              </a:rPr>
              <a:t>base tables</a:t>
            </a:r>
            <a:r>
              <a:rPr lang="en" dirty="0">
                <a:solidFill>
                  <a:srgbClr val="222222"/>
                </a:solidFill>
              </a:rPr>
              <a:t> (or base relations).</a:t>
            </a:r>
            <a:r>
              <a:rPr lang="en" b="1" dirty="0">
                <a:solidFill>
                  <a:srgbClr val="202729"/>
                </a:solidFill>
              </a:rPr>
              <a:t>base tables</a:t>
            </a:r>
            <a:r>
              <a:rPr lang="en" dirty="0">
                <a:solidFill>
                  <a:srgbClr val="202729"/>
                </a:solidFill>
              </a:rPr>
              <a:t> (or base relations) this means that the table and its rows are actually created and stored as a file by the DBMS.</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100" dirty="0"/>
              <a:t>Base relations are distinguished from virtual relations, created through the CREATE VIEW statement which may or may not correspond to an actual physical file.</a:t>
            </a:r>
          </a:p>
          <a:p>
            <a:pPr marL="0" lvl="0" indent="0" algn="l" rtl="0">
              <a:lnSpc>
                <a:spcPct val="115000"/>
              </a:lnSpc>
              <a:spcBef>
                <a:spcPts val="0"/>
              </a:spcBef>
              <a:spcAft>
                <a:spcPts val="0"/>
              </a:spcAft>
              <a:buClr>
                <a:schemeClr val="dk1"/>
              </a:buClr>
              <a:buSzPts val="1100"/>
              <a:buFont typeface="Arial"/>
              <a:buNone/>
            </a:pPr>
            <a:endParaRPr dirty="0">
              <a:solidFill>
                <a:srgbClr val="222222"/>
              </a:solidFill>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253201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df14ce03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df14ce03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89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df14ce03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df14ce03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default for scale is zero, and the default for precision is implementation-defined.</a:t>
            </a:r>
            <a:endParaRPr/>
          </a:p>
        </p:txBody>
      </p:sp>
    </p:spTree>
    <p:extLst>
      <p:ext uri="{BB962C8B-B14F-4D97-AF65-F5344CB8AC3E}">
        <p14:creationId xmlns:p14="http://schemas.microsoft.com/office/powerpoint/2010/main" val="21164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55600" rtl="0">
              <a:spcBef>
                <a:spcPts val="0"/>
              </a:spcBef>
              <a:spcAft>
                <a:spcPts val="0"/>
              </a:spcAft>
              <a:buClr>
                <a:schemeClr val="dk1"/>
              </a:buClr>
              <a:buSzPts val="2000"/>
              <a:buChar char="●"/>
              <a:defRPr sz="2000">
                <a:solidFill>
                  <a:schemeClr val="dk1"/>
                </a:solidFill>
              </a:defRPr>
            </a:lvl1pPr>
            <a:lvl2pPr marL="914400" lvl="1" indent="-355600" rtl="0">
              <a:spcBef>
                <a:spcPts val="0"/>
              </a:spcBef>
              <a:spcAft>
                <a:spcPts val="0"/>
              </a:spcAft>
              <a:buClr>
                <a:schemeClr val="dk1"/>
              </a:buClr>
              <a:buSzPts val="2000"/>
              <a:buChar char="○"/>
              <a:defRPr sz="2000">
                <a:solidFill>
                  <a:schemeClr val="dk1"/>
                </a:solidFill>
              </a:defRPr>
            </a:lvl2pPr>
            <a:lvl3pPr marL="1371600" lvl="2" indent="-355600" rtl="0">
              <a:spcBef>
                <a:spcPts val="0"/>
              </a:spcBef>
              <a:spcAft>
                <a:spcPts val="0"/>
              </a:spcAft>
              <a:buClr>
                <a:schemeClr val="dk1"/>
              </a:buClr>
              <a:buSzPts val="2000"/>
              <a:buChar char="■"/>
              <a:defRPr sz="2000">
                <a:solidFill>
                  <a:schemeClr val="dk1"/>
                </a:solidFill>
              </a:defRPr>
            </a:lvl3pPr>
            <a:lvl4pPr marL="1828800" lvl="3" indent="-355600" rtl="0">
              <a:spcBef>
                <a:spcPts val="0"/>
              </a:spcBef>
              <a:spcAft>
                <a:spcPts val="0"/>
              </a:spcAft>
              <a:buClr>
                <a:schemeClr val="dk1"/>
              </a:buClr>
              <a:buSzPts val="2000"/>
              <a:buChar char="●"/>
              <a:defRPr sz="2000">
                <a:solidFill>
                  <a:schemeClr val="dk1"/>
                </a:solidFill>
              </a:defRPr>
            </a:lvl4pPr>
            <a:lvl5pPr marL="2286000" lvl="4" indent="-355600" rtl="0">
              <a:spcBef>
                <a:spcPts val="0"/>
              </a:spcBef>
              <a:spcAft>
                <a:spcPts val="0"/>
              </a:spcAft>
              <a:buClr>
                <a:schemeClr val="dk1"/>
              </a:buClr>
              <a:buSzPts val="2000"/>
              <a:buChar char="○"/>
              <a:defRPr sz="2000">
                <a:solidFill>
                  <a:schemeClr val="dk1"/>
                </a:solidFill>
              </a:defRPr>
            </a:lvl5pPr>
            <a:lvl6pPr marL="2743200" lvl="5" indent="-355600" rtl="0">
              <a:spcBef>
                <a:spcPts val="0"/>
              </a:spcBef>
              <a:spcAft>
                <a:spcPts val="0"/>
              </a:spcAft>
              <a:buClr>
                <a:schemeClr val="dk1"/>
              </a:buClr>
              <a:buSzPts val="2000"/>
              <a:buChar char="■"/>
              <a:defRPr sz="2000">
                <a:solidFill>
                  <a:schemeClr val="dk1"/>
                </a:solidFill>
              </a:defRPr>
            </a:lvl6pPr>
            <a:lvl7pPr marL="3200400" lvl="6" indent="-355600" rtl="0">
              <a:spcBef>
                <a:spcPts val="0"/>
              </a:spcBef>
              <a:spcAft>
                <a:spcPts val="0"/>
              </a:spcAft>
              <a:buClr>
                <a:schemeClr val="dk1"/>
              </a:buClr>
              <a:buSzPts val="2000"/>
              <a:buChar char="●"/>
              <a:defRPr sz="2000">
                <a:solidFill>
                  <a:schemeClr val="dk1"/>
                </a:solidFill>
              </a:defRPr>
            </a:lvl7pPr>
            <a:lvl8pPr marL="3657600" lvl="7" indent="-355600" rtl="0">
              <a:spcBef>
                <a:spcPts val="0"/>
              </a:spcBef>
              <a:spcAft>
                <a:spcPts val="0"/>
              </a:spcAft>
              <a:buClr>
                <a:schemeClr val="dk1"/>
              </a:buClr>
              <a:buSzPts val="2000"/>
              <a:buChar char="○"/>
              <a:defRPr sz="2000">
                <a:solidFill>
                  <a:schemeClr val="dk1"/>
                </a:solidFill>
              </a:defRPr>
            </a:lvl8pPr>
            <a:lvl9pPr marL="4114800" lvl="8" indent="-355600" rtl="0">
              <a:spcBef>
                <a:spcPts val="0"/>
              </a:spcBef>
              <a:spcAft>
                <a:spcPts val="0"/>
              </a:spcAft>
              <a:buClr>
                <a:schemeClr val="dk1"/>
              </a:buClr>
              <a:buSzPts val="2000"/>
              <a:buChar char="■"/>
              <a:defRPr sz="2000">
                <a:solidFill>
                  <a:schemeClr val="dk1"/>
                </a:solidFill>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sql/sql_primarykey.asp"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4">
            <a:alphaModFix/>
          </a:blip>
          <a:srcRect l="3332" r="3332"/>
          <a:stretch/>
        </p:blipFill>
        <p:spPr>
          <a:xfrm>
            <a:off x="0" y="0"/>
            <a:ext cx="9144000" cy="5143500"/>
          </a:xfrm>
          <a:prstGeom prst="rect">
            <a:avLst/>
          </a:prstGeom>
          <a:noFill/>
          <a:ln>
            <a:noFill/>
          </a:ln>
          <a:effectLst>
            <a:outerShdw blurRad="57150" dist="19050" algn="bl" rotWithShape="0">
              <a:srgbClr val="000000">
                <a:alpha val="0"/>
              </a:srgbClr>
            </a:outerShdw>
          </a:effectLst>
        </p:spPr>
      </p:pic>
      <p:sp>
        <p:nvSpPr>
          <p:cNvPr id="105" name="Google Shape;10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6000">
                <a:solidFill>
                  <a:schemeClr val="lt1"/>
                </a:solidFill>
                <a:latin typeface="Proxima Nova"/>
                <a:ea typeface="Proxima Nova"/>
                <a:cs typeface="Proxima Nova"/>
                <a:sym typeface="Proxima Nova"/>
              </a:rPr>
              <a:t>Database Systems </a:t>
            </a:r>
            <a:endParaRPr sz="6000">
              <a:solidFill>
                <a:schemeClr val="lt1"/>
              </a:solidFill>
              <a:latin typeface="Proxima Nova"/>
              <a:ea typeface="Proxima Nova"/>
              <a:cs typeface="Proxima Nova"/>
              <a:sym typeface="Proxima Nova"/>
            </a:endParaRPr>
          </a:p>
        </p:txBody>
      </p:sp>
      <p:sp>
        <p:nvSpPr>
          <p:cNvPr id="106" name="Google Shape;106;p25"/>
          <p:cNvSpPr txBox="1">
            <a:spLocks noGrp="1"/>
          </p:cNvSpPr>
          <p:nvPr>
            <p:ph type="subTitle" idx="1"/>
          </p:nvPr>
        </p:nvSpPr>
        <p:spPr>
          <a:xfrm>
            <a:off x="311700" y="2834125"/>
            <a:ext cx="8520600" cy="122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solidFill>
                  <a:schemeClr val="lt1"/>
                </a:solidFill>
                <a:latin typeface="Proxima Nova"/>
                <a:ea typeface="Proxima Nova"/>
                <a:cs typeface="Proxima Nova"/>
                <a:sym typeface="Proxima Nova"/>
              </a:rPr>
              <a:t>Chapter - 06: Basic SQL</a:t>
            </a:r>
            <a:endParaRPr sz="2300">
              <a:solidFill>
                <a:schemeClr val="lt1"/>
              </a:solidFill>
              <a:latin typeface="Proxima Nova"/>
              <a:ea typeface="Proxima Nova"/>
              <a:cs typeface="Proxima Nova"/>
              <a:sym typeface="Proxima Nova"/>
            </a:endParaRPr>
          </a:p>
          <a:p>
            <a:pPr marL="0" lvl="0" indent="0" algn="ctr" rtl="0">
              <a:spcBef>
                <a:spcPts val="0"/>
              </a:spcBef>
              <a:spcAft>
                <a:spcPts val="0"/>
              </a:spcAft>
              <a:buNone/>
            </a:pPr>
            <a:endParaRPr sz="2300">
              <a:solidFill>
                <a:schemeClr val="lt1"/>
              </a:solidFill>
              <a:latin typeface="Proxima Nova"/>
              <a:ea typeface="Proxima Nova"/>
              <a:cs typeface="Proxima Nova"/>
              <a:sym typeface="Proxima Nova"/>
            </a:endParaRPr>
          </a:p>
        </p:txBody>
      </p:sp>
      <p:sp>
        <p:nvSpPr>
          <p:cNvPr id="107" name="Google Shape;107;p25"/>
          <p:cNvSpPr txBox="1">
            <a:spLocks noGrp="1"/>
          </p:cNvSpPr>
          <p:nvPr>
            <p:ph type="subTitle" idx="1"/>
          </p:nvPr>
        </p:nvSpPr>
        <p:spPr>
          <a:xfrm>
            <a:off x="464100" y="3804952"/>
            <a:ext cx="8123100" cy="921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800">
                <a:solidFill>
                  <a:schemeClr val="lt1"/>
                </a:solidFill>
                <a:latin typeface="Proxima Nova"/>
                <a:ea typeface="Proxima Nova"/>
                <a:cs typeface="Proxima Nova"/>
                <a:sym typeface="Proxima Nova"/>
              </a:rPr>
              <a:t>Bushra</a:t>
            </a:r>
            <a:endParaRPr sz="1800">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sz="1800">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en" sz="1800">
                <a:solidFill>
                  <a:schemeClr val="lt1"/>
                </a:solidFill>
                <a:latin typeface="Proxima Nova"/>
                <a:ea typeface="Proxima Nova"/>
                <a:cs typeface="Proxima Nova"/>
                <a:sym typeface="Proxima Nova"/>
              </a:rPr>
              <a:t>bushra@nu.edu.pk</a:t>
            </a:r>
            <a:endParaRPr sz="1800">
              <a:solidFill>
                <a:schemeClr val="lt1"/>
              </a:solidFill>
              <a:latin typeface="Proxima Nova"/>
              <a:ea typeface="Proxima Nova"/>
              <a:cs typeface="Proxima Nova"/>
              <a:sym typeface="Proxima Nova"/>
            </a:endParaRPr>
          </a:p>
        </p:txBody>
      </p:sp>
      <p:cxnSp>
        <p:nvCxnSpPr>
          <p:cNvPr id="108" name="Google Shape;108;p25"/>
          <p:cNvCxnSpPr/>
          <p:nvPr/>
        </p:nvCxnSpPr>
        <p:spPr>
          <a:xfrm rot="10800000" flipH="1">
            <a:off x="438275" y="2702600"/>
            <a:ext cx="8341800" cy="19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73" name="Google Shape;17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Character-string data types </a:t>
            </a:r>
            <a:r>
              <a:rPr lang="en" sz="2000"/>
              <a:t>are either </a:t>
            </a:r>
            <a:endParaRPr sz="2000"/>
          </a:p>
          <a:p>
            <a:pPr marL="914400" lvl="1" indent="-355600" algn="l" rtl="0">
              <a:spcBef>
                <a:spcPts val="0"/>
              </a:spcBef>
              <a:spcAft>
                <a:spcPts val="0"/>
              </a:spcAft>
              <a:buSzPts val="2000"/>
              <a:buChar char="○"/>
            </a:pPr>
            <a:r>
              <a:rPr lang="en" sz="2000" b="1"/>
              <a:t>fixed length</a:t>
            </a:r>
            <a:r>
              <a:rPr lang="en" sz="2000"/>
              <a:t>—CHAR(n) or CHARACTER(n), where n is the number of characters—or </a:t>
            </a:r>
            <a:endParaRPr sz="2000"/>
          </a:p>
          <a:p>
            <a:pPr marL="914400" lvl="1" indent="-355600" algn="l" rtl="0">
              <a:spcBef>
                <a:spcPts val="0"/>
              </a:spcBef>
              <a:spcAft>
                <a:spcPts val="0"/>
              </a:spcAft>
              <a:buSzPts val="2000"/>
              <a:buChar char="○"/>
            </a:pPr>
            <a:r>
              <a:rPr lang="en" sz="2000" b="1"/>
              <a:t>varying length</a:t>
            </a:r>
            <a:r>
              <a:rPr lang="en" sz="2000"/>
              <a:t>— VARCHAR(n) or </a:t>
            </a:r>
            <a:r>
              <a:rPr lang="en" sz="2000" b="1"/>
              <a:t>CHAR VARYING</a:t>
            </a:r>
            <a:r>
              <a:rPr lang="en" sz="2000"/>
              <a:t>(n) or </a:t>
            </a:r>
            <a:r>
              <a:rPr lang="en" sz="2000" b="1"/>
              <a:t>CHARACTER VARYING</a:t>
            </a:r>
            <a:r>
              <a:rPr lang="en" sz="2000"/>
              <a:t>(n), where n is the maximum number of characters. </a:t>
            </a:r>
            <a:endParaRPr sz="2000"/>
          </a:p>
          <a:p>
            <a:pPr marL="914400" lvl="1" indent="-355600" algn="l" rtl="0">
              <a:spcBef>
                <a:spcPts val="0"/>
              </a:spcBef>
              <a:spcAft>
                <a:spcPts val="0"/>
              </a:spcAft>
              <a:buSzPts val="2000"/>
              <a:buChar char="○"/>
            </a:pPr>
            <a:r>
              <a:rPr lang="en" sz="2000"/>
              <a:t>When specifying a literal string value, it is placed between </a:t>
            </a:r>
            <a:r>
              <a:rPr lang="en" sz="2000" b="1"/>
              <a:t>single quotation marks </a:t>
            </a:r>
            <a:r>
              <a:rPr lang="en" sz="2000"/>
              <a:t>(apostrophes), and it is </a:t>
            </a:r>
            <a:r>
              <a:rPr lang="en" sz="2000" b="1"/>
              <a:t>case sensitive </a:t>
            </a:r>
            <a:r>
              <a:rPr lang="en" sz="2000"/>
              <a:t>(a distinction is made between uppercase and lowercase).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79" name="Google Shape;17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Character-string data types </a:t>
            </a:r>
            <a:r>
              <a:rPr lang="en" sz="2000"/>
              <a:t>are either </a:t>
            </a:r>
            <a:endParaRPr sz="2000"/>
          </a:p>
          <a:p>
            <a:pPr marL="914400" lvl="1" indent="-355600" algn="l" rtl="0">
              <a:spcBef>
                <a:spcPts val="0"/>
              </a:spcBef>
              <a:spcAft>
                <a:spcPts val="0"/>
              </a:spcAft>
              <a:buSzPts val="2000"/>
              <a:buChar char="○"/>
            </a:pPr>
            <a:r>
              <a:rPr lang="en" sz="2000"/>
              <a:t>For comparison purposes, strings are considered ordered in alphabetic (or lexicographic) order; if a string str1 appears before another string str2 in alphabetic order, then str1 is considered to be less than str2</a:t>
            </a:r>
            <a:endParaRPr sz="2000"/>
          </a:p>
          <a:p>
            <a:pPr marL="914400" lvl="1" indent="-355600" algn="l" rtl="0">
              <a:spcBef>
                <a:spcPts val="0"/>
              </a:spcBef>
              <a:spcAft>
                <a:spcPts val="0"/>
              </a:spcAft>
              <a:buSzPts val="2000"/>
              <a:buChar char="○"/>
            </a:pPr>
            <a:r>
              <a:rPr lang="en" sz="2000"/>
              <a:t>concatenation operator denoted by || (double vertical bar) that can concatenate two strings in SQL</a:t>
            </a:r>
            <a:endParaRPr sz="2000"/>
          </a:p>
          <a:p>
            <a:pPr marL="1371600" lvl="2" indent="-355600" algn="l" rtl="0">
              <a:spcBef>
                <a:spcPts val="0"/>
              </a:spcBef>
              <a:spcAft>
                <a:spcPts val="0"/>
              </a:spcAft>
              <a:buSzPts val="2000"/>
              <a:buChar char="■"/>
            </a:pPr>
            <a:r>
              <a:rPr lang="en" sz="2000"/>
              <a:t> For example, ‘abc’ || ‘XYZ’ results in a single string ‘abcXYZ’</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85" name="Google Shape;18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solidFill>
                  <a:srgbClr val="A52A2A"/>
                </a:solidFill>
              </a:rPr>
              <a:t>Bit-string</a:t>
            </a:r>
            <a:r>
              <a:rPr lang="en" sz="2000" b="1"/>
              <a:t> data types </a:t>
            </a:r>
            <a:endParaRPr sz="2000" b="1"/>
          </a:p>
          <a:p>
            <a:pPr marL="914400" lvl="1" indent="-355600" algn="l" rtl="0">
              <a:spcBef>
                <a:spcPts val="0"/>
              </a:spcBef>
              <a:spcAft>
                <a:spcPts val="0"/>
              </a:spcAft>
              <a:buSzPts val="2000"/>
              <a:buChar char="○"/>
            </a:pPr>
            <a:r>
              <a:rPr lang="en" sz="2000" b="1"/>
              <a:t>fixed length n—BIT(n)—</a:t>
            </a:r>
            <a:endParaRPr sz="2000" b="1"/>
          </a:p>
          <a:p>
            <a:pPr marL="914400" lvl="1" indent="-355600" algn="l" rtl="0">
              <a:spcBef>
                <a:spcPts val="0"/>
              </a:spcBef>
              <a:spcAft>
                <a:spcPts val="0"/>
              </a:spcAft>
              <a:buSzPts val="2000"/>
              <a:buChar char="○"/>
            </a:pPr>
            <a:r>
              <a:rPr lang="en" sz="2000" b="1"/>
              <a:t>varying length— BIT VARYING(n), </a:t>
            </a:r>
            <a:r>
              <a:rPr lang="en" sz="2000"/>
              <a:t>where n is the maximum number of bits</a:t>
            </a:r>
            <a:r>
              <a:rPr lang="en" sz="2000" b="1"/>
              <a:t>. </a:t>
            </a:r>
            <a:endParaRPr sz="2000" b="1"/>
          </a:p>
          <a:p>
            <a:pPr marL="914400" lvl="1" indent="-355600" algn="l" rtl="0">
              <a:spcBef>
                <a:spcPts val="0"/>
              </a:spcBef>
              <a:spcAft>
                <a:spcPts val="0"/>
              </a:spcAft>
              <a:buSzPts val="2000"/>
              <a:buChar char="○"/>
            </a:pPr>
            <a:r>
              <a:rPr lang="en" sz="2000"/>
              <a:t>Literal bit strings are placed between single quotes but preceded by a B to distinguish them from character strings; </a:t>
            </a:r>
            <a:endParaRPr sz="2000"/>
          </a:p>
          <a:p>
            <a:pPr marL="1371600" lvl="2" indent="-355600" algn="l" rtl="0">
              <a:spcBef>
                <a:spcPts val="0"/>
              </a:spcBef>
              <a:spcAft>
                <a:spcPts val="0"/>
              </a:spcAft>
              <a:buSzPts val="2000"/>
              <a:buChar char="■"/>
            </a:pPr>
            <a:r>
              <a:rPr lang="en" sz="2000"/>
              <a:t>for example, B‘10101’</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91" name="Google Shape;19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solidFill>
                  <a:srgbClr val="A52A2A"/>
                </a:solidFill>
              </a:rPr>
              <a:t>Boolean </a:t>
            </a:r>
            <a:r>
              <a:rPr lang="en" sz="2000" b="1"/>
              <a:t>data type </a:t>
            </a:r>
            <a:r>
              <a:rPr lang="en" sz="2000"/>
              <a:t>has the traditional values of</a:t>
            </a:r>
            <a:r>
              <a:rPr lang="en" sz="2000" b="1"/>
              <a:t> TRUE or FALSE.</a:t>
            </a:r>
            <a:endParaRPr sz="2000" b="1"/>
          </a:p>
          <a:p>
            <a:pPr marL="914400" lvl="1" indent="-355600" algn="l" rtl="0">
              <a:spcBef>
                <a:spcPts val="0"/>
              </a:spcBef>
              <a:spcAft>
                <a:spcPts val="0"/>
              </a:spcAft>
              <a:buSzPts val="2000"/>
              <a:buChar char="○"/>
            </a:pPr>
            <a:r>
              <a:rPr lang="en" sz="2000"/>
              <a:t>In SQL, because of the presence of NULL values, a three-valued logic is used, so a third possible value for a Boolean data type is UNKNOWN.</a:t>
            </a:r>
            <a:endParaRPr sz="2000"/>
          </a:p>
          <a:p>
            <a:pPr marL="457200" lvl="0" indent="-355600" algn="l" rtl="0">
              <a:spcBef>
                <a:spcPts val="0"/>
              </a:spcBef>
              <a:spcAft>
                <a:spcPts val="0"/>
              </a:spcAft>
              <a:buSzPts val="2000"/>
              <a:buChar char="●"/>
            </a:pPr>
            <a:r>
              <a:rPr lang="en" sz="2000" b="1"/>
              <a:t>DATE data type</a:t>
            </a:r>
            <a:r>
              <a:rPr lang="en" sz="2000"/>
              <a:t> has ten positions, and its components are YEAR, MONTH, and DAY in the form YYYY-MM-DD. </a:t>
            </a:r>
            <a:endParaRPr sz="2000"/>
          </a:p>
          <a:p>
            <a:pPr marL="457200" lvl="0" indent="-355600" algn="l" rtl="0">
              <a:spcBef>
                <a:spcPts val="0"/>
              </a:spcBef>
              <a:spcAft>
                <a:spcPts val="0"/>
              </a:spcAft>
              <a:buSzPts val="2000"/>
              <a:buChar char="●"/>
            </a:pPr>
            <a:r>
              <a:rPr lang="en" sz="2000" b="1">
                <a:solidFill>
                  <a:srgbClr val="A52A2A"/>
                </a:solidFill>
              </a:rPr>
              <a:t>TIME </a:t>
            </a:r>
            <a:r>
              <a:rPr lang="en" sz="2000" b="1"/>
              <a:t>data type</a:t>
            </a:r>
            <a:r>
              <a:rPr lang="en" sz="2000"/>
              <a:t> has at least eight positions, with the components HOUR, MINUTE, and SECOND in the form HH:MM:SS.</a:t>
            </a:r>
            <a:endParaRPr sz="2000"/>
          </a:p>
          <a:p>
            <a:pPr marL="457200" lvl="0" indent="-355600" algn="l" rtl="0">
              <a:spcBef>
                <a:spcPts val="0"/>
              </a:spcBef>
              <a:spcAft>
                <a:spcPts val="0"/>
              </a:spcAft>
              <a:buSzPts val="2000"/>
              <a:buChar char="●"/>
            </a:pPr>
            <a:r>
              <a:rPr lang="en" sz="2000"/>
              <a:t>Literal values are represented by single-quoted strings preceded by the keyword DATE or TIME; for example, DATE ‘2014-09-27’ or TIME ‘09:12:47’.</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97" name="Google Shape;19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A </a:t>
            </a:r>
            <a:r>
              <a:rPr lang="en" sz="2000" b="1">
                <a:solidFill>
                  <a:srgbClr val="A52A2A"/>
                </a:solidFill>
              </a:rPr>
              <a:t>TIME WITH TIME ZONE</a:t>
            </a:r>
            <a:r>
              <a:rPr lang="en" sz="2000" b="1"/>
              <a:t> data type</a:t>
            </a:r>
            <a:r>
              <a:rPr lang="en" sz="2000"/>
              <a:t> includes an additional six positions for specifying the displacement from the standard universal time zone</a:t>
            </a:r>
            <a:endParaRPr sz="2000"/>
          </a:p>
          <a:p>
            <a:pPr marL="914400" lvl="1" indent="-355600" algn="l" rtl="0">
              <a:spcBef>
                <a:spcPts val="0"/>
              </a:spcBef>
              <a:spcAft>
                <a:spcPts val="0"/>
              </a:spcAft>
              <a:buSzPts val="2000"/>
              <a:buChar char="○"/>
            </a:pPr>
            <a:r>
              <a:rPr lang="en" sz="2000"/>
              <a:t>If WITH TIME ZONE is not included, the default is the local time zone for the SQL session</a:t>
            </a:r>
            <a:endParaRPr sz="2000"/>
          </a:p>
          <a:p>
            <a:pPr marL="914400" lvl="1" indent="-355600" algn="l" rtl="0">
              <a:spcBef>
                <a:spcPts val="0"/>
              </a:spcBef>
              <a:spcAft>
                <a:spcPts val="0"/>
              </a:spcAft>
              <a:buSzPts val="2000"/>
              <a:buChar char="○"/>
            </a:pPr>
            <a:r>
              <a:rPr lang="en" sz="2000"/>
              <a:t>A timestamp data type (TIMESTAMP) includes the DATE and TIME fields, plus a minimum of six positions for decimal fractions of seconds and an optional WITH TIME ZONE qualifier. </a:t>
            </a:r>
            <a:endParaRPr sz="2000"/>
          </a:p>
          <a:p>
            <a:pPr marL="914400" lvl="1" indent="-355600" algn="l" rtl="0">
              <a:spcBef>
                <a:spcPts val="0"/>
              </a:spcBef>
              <a:spcAft>
                <a:spcPts val="0"/>
              </a:spcAft>
              <a:buSzPts val="2000"/>
              <a:buChar char="○"/>
            </a:pPr>
            <a:r>
              <a:rPr lang="en" sz="2000"/>
              <a:t>Literal values:  TIMESTAMP ‘2014-09-27 09:12:47.648302’.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Attribute Data Types and Domains in SQL</a:t>
            </a:r>
            <a:endParaRPr sz="2400" b="1"/>
          </a:p>
          <a:p>
            <a:pPr marL="0" lvl="0" indent="0" algn="l" rtl="0">
              <a:spcBef>
                <a:spcPts val="0"/>
              </a:spcBef>
              <a:spcAft>
                <a:spcPts val="0"/>
              </a:spcAft>
              <a:buSzPts val="990"/>
              <a:buNone/>
            </a:pPr>
            <a:endParaRPr sz="2400" b="1"/>
          </a:p>
        </p:txBody>
      </p:sp>
      <p:sp>
        <p:nvSpPr>
          <p:cNvPr id="203" name="Google Shape;203;p41"/>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rPr>
              <a:t>Create Domain:</a:t>
            </a:r>
            <a:endParaRPr sz="2000" b="1" dirty="0">
              <a:solidFill>
                <a:schemeClr val="dk1"/>
              </a:solidFill>
            </a:endParaRPr>
          </a:p>
          <a:p>
            <a:pPr marL="457200" lvl="0" indent="-355600" algn="l" rtl="0">
              <a:spcBef>
                <a:spcPts val="1200"/>
              </a:spcBef>
              <a:spcAft>
                <a:spcPts val="0"/>
              </a:spcAft>
              <a:buClr>
                <a:schemeClr val="dk1"/>
              </a:buClr>
              <a:buSzPts val="2000"/>
              <a:buChar char="●"/>
            </a:pPr>
            <a:r>
              <a:rPr lang="en" sz="2000" dirty="0">
                <a:solidFill>
                  <a:schemeClr val="dk1"/>
                </a:solidFill>
              </a:rPr>
              <a:t>a domain can be declared, and the domain name can be used with the attribute specification.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This makes it easier to change the data type for a domain that is used by numerous attributes in a schema, and improves schema readability.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For example, we can create a domain SSN_TYPE by the following statement: </a:t>
            </a:r>
            <a:endParaRPr sz="2000" dirty="0">
              <a:solidFill>
                <a:schemeClr val="dk1"/>
              </a:solidFill>
            </a:endParaRPr>
          </a:p>
          <a:p>
            <a:pPr marL="0" lvl="0" indent="0" algn="l" rtl="0">
              <a:spcBef>
                <a:spcPts val="1200"/>
              </a:spcBef>
              <a:spcAft>
                <a:spcPts val="0"/>
              </a:spcAft>
              <a:buNone/>
            </a:pPr>
            <a:r>
              <a:rPr lang="en" sz="2000" b="1" dirty="0">
                <a:solidFill>
                  <a:schemeClr val="dk1"/>
                </a:solidFill>
              </a:rPr>
              <a:t>CREATE DOMAIN </a:t>
            </a:r>
            <a:r>
              <a:rPr lang="en" sz="2000" b="1" dirty="0"/>
              <a:t>CNIC</a:t>
            </a:r>
            <a:r>
              <a:rPr lang="en" sz="2000" b="1" dirty="0">
                <a:solidFill>
                  <a:schemeClr val="dk1"/>
                </a:solidFill>
              </a:rPr>
              <a:t>_TYPE AS CHAR(</a:t>
            </a:r>
            <a:r>
              <a:rPr lang="en" sz="2000" b="1" dirty="0"/>
              <a:t>13</a:t>
            </a:r>
            <a:r>
              <a:rPr lang="en" sz="2000" b="1" dirty="0">
                <a:solidFill>
                  <a:schemeClr val="dk1"/>
                </a:solidFill>
              </a:rPr>
              <a:t>);</a:t>
            </a:r>
            <a:endParaRPr sz="2000" b="1" dirty="0">
              <a:solidFill>
                <a:schemeClr val="dk1"/>
              </a:solidFill>
            </a:endParaRPr>
          </a:p>
          <a:p>
            <a:pPr marL="0" lvl="0" indent="0" algn="l" rtl="0">
              <a:spcBef>
                <a:spcPts val="1200"/>
              </a:spcBef>
              <a:spcAft>
                <a:spcPts val="1200"/>
              </a:spcAft>
              <a:buNone/>
            </a:pPr>
            <a:r>
              <a:rPr lang="en" sz="2000" b="1" dirty="0">
                <a:solidFill>
                  <a:srgbClr val="A52A2A"/>
                </a:solidFill>
              </a:rPr>
              <a:t>Note: domains may not be available in some implementations of SQL</a:t>
            </a:r>
            <a:endParaRPr sz="2000" b="1" dirty="0">
              <a:solidFill>
                <a:srgbClr val="A52A2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14" name="Google Shape;21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Create the relation schema to save patient records which should store patient’s id, name and age. It should also record doctor’s id with which patient has appointment along with the appointment date </a:t>
            </a:r>
          </a:p>
          <a:p>
            <a:pPr marL="0" indent="0">
              <a:buNone/>
            </a:pPr>
            <a:endParaRPr lang="en-US" b="1" dirty="0">
              <a:solidFill>
                <a:srgbClr val="202729"/>
              </a:solidFill>
            </a:endParaRPr>
          </a:p>
          <a:p>
            <a:pPr marL="0" indent="0">
              <a:buNone/>
            </a:pPr>
            <a:r>
              <a:rPr lang="en-US" b="1" dirty="0">
                <a:solidFill>
                  <a:srgbClr val="202729"/>
                </a:solidFill>
              </a:rPr>
              <a:t>Patient (ID, Name, Age, </a:t>
            </a:r>
            <a:r>
              <a:rPr lang="en-US" b="1" dirty="0" err="1">
                <a:solidFill>
                  <a:srgbClr val="202729"/>
                </a:solidFill>
              </a:rPr>
              <a:t>Apt_date</a:t>
            </a:r>
            <a:r>
              <a:rPr lang="en-US" b="1" dirty="0">
                <a:solidFill>
                  <a:srgbClr val="202729"/>
                </a:solidFill>
              </a:rPr>
              <a:t>, </a:t>
            </a:r>
            <a:r>
              <a:rPr lang="en-US" b="1" dirty="0" err="1">
                <a:solidFill>
                  <a:srgbClr val="202729"/>
                </a:solidFill>
              </a:rPr>
              <a:t>Doc_Id</a:t>
            </a:r>
            <a:r>
              <a:rPr lang="en-US" b="1" dirty="0">
                <a:solidFill>
                  <a:srgbClr val="202729"/>
                </a:solidFill>
              </a:rPr>
              <a:t>)</a:t>
            </a:r>
          </a:p>
          <a:p>
            <a:pPr marL="0" lvl="0" indent="0" algn="l" rtl="0">
              <a:spcBef>
                <a:spcPts val="0"/>
              </a:spcBef>
              <a:spcAft>
                <a:spcPts val="0"/>
              </a:spcAft>
              <a:buNone/>
            </a:pPr>
            <a:endParaRPr dirty="0"/>
          </a:p>
          <a:p>
            <a:pPr marL="0" lvl="0" indent="0" algn="l" rtl="0">
              <a:spcBef>
                <a:spcPts val="1200"/>
              </a:spcBef>
              <a:spcAft>
                <a:spcPts val="1200"/>
              </a:spcAft>
              <a:buNone/>
            </a:pP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Not Null and Default clause</a:t>
            </a:r>
            <a:endParaRPr sz="2400" b="1"/>
          </a:p>
        </p:txBody>
      </p:sp>
      <p:sp>
        <p:nvSpPr>
          <p:cNvPr id="225" name="Google Shape;22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Example:</a:t>
            </a:r>
            <a:endParaRPr sz="2000" b="1">
              <a:solidFill>
                <a:schemeClr val="dk1"/>
              </a:solidFill>
            </a:endParaRPr>
          </a:p>
          <a:p>
            <a:pPr marL="0" lvl="0" indent="0" algn="l" rtl="0">
              <a:lnSpc>
                <a:spcPct val="150000"/>
              </a:lnSpc>
              <a:spcBef>
                <a:spcPts val="1200"/>
              </a:spcBef>
              <a:spcAft>
                <a:spcPts val="0"/>
              </a:spcAft>
              <a:buNone/>
            </a:pPr>
            <a:r>
              <a:rPr lang="en" sz="2000">
                <a:solidFill>
                  <a:srgbClr val="0000CD"/>
                </a:solidFill>
                <a:highlight>
                  <a:schemeClr val="lt1"/>
                </a:highlight>
              </a:rPr>
              <a:t>CREATE</a:t>
            </a:r>
            <a:r>
              <a:rPr lang="en" sz="2000">
                <a:solidFill>
                  <a:srgbClr val="000000"/>
                </a:solidFill>
                <a:highlight>
                  <a:schemeClr val="lt1"/>
                </a:highlight>
              </a:rPr>
              <a:t> </a:t>
            </a:r>
            <a:r>
              <a:rPr lang="en" sz="2000">
                <a:solidFill>
                  <a:srgbClr val="0000CD"/>
                </a:solidFill>
                <a:highlight>
                  <a:schemeClr val="lt1"/>
                </a:highlight>
              </a:rPr>
              <a:t>TABLE</a:t>
            </a:r>
            <a:r>
              <a:rPr lang="en" sz="2000">
                <a:solidFill>
                  <a:srgbClr val="000000"/>
                </a:solidFill>
                <a:highlight>
                  <a:schemeClr val="lt1"/>
                </a:highlight>
              </a:rPr>
              <a:t> MEMBERS(</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ID int </a:t>
            </a:r>
            <a:r>
              <a:rPr lang="en" sz="2000" b="1">
                <a:solidFill>
                  <a:srgbClr val="0000CD"/>
                </a:solidFill>
                <a:highlight>
                  <a:schemeClr val="lt1"/>
                </a:highlight>
              </a:rPr>
              <a:t>NOT</a:t>
            </a:r>
            <a:r>
              <a:rPr lang="en" sz="2000" b="1">
                <a:solidFill>
                  <a:srgbClr val="000000"/>
                </a:solidFill>
                <a:highlight>
                  <a:schemeClr val="lt1"/>
                </a:highlight>
              </a:rPr>
              <a:t> </a:t>
            </a:r>
            <a:r>
              <a:rPr lang="en" sz="2000" b="1">
                <a:solidFill>
                  <a:srgbClr val="0000CD"/>
                </a:solidFill>
                <a:highlight>
                  <a:schemeClr val="lt1"/>
                </a:highlight>
              </a:rPr>
              <a:t>NULL</a:t>
            </a:r>
            <a:r>
              <a:rPr lang="en" sz="2000">
                <a:solidFill>
                  <a:srgbClr val="000000"/>
                </a:solidFill>
                <a:highlight>
                  <a:schemeClr val="lt1"/>
                </a:highlight>
              </a:rPr>
              <a:t>,</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Name varchar(255) </a:t>
            </a:r>
            <a:r>
              <a:rPr lang="en" sz="2000" b="1">
                <a:solidFill>
                  <a:srgbClr val="0000CD"/>
                </a:solidFill>
                <a:highlight>
                  <a:schemeClr val="lt1"/>
                </a:highlight>
              </a:rPr>
              <a:t>NOT</a:t>
            </a:r>
            <a:r>
              <a:rPr lang="en" sz="2000" b="1">
                <a:solidFill>
                  <a:srgbClr val="000000"/>
                </a:solidFill>
                <a:highlight>
                  <a:schemeClr val="lt1"/>
                </a:highlight>
              </a:rPr>
              <a:t> </a:t>
            </a:r>
            <a:r>
              <a:rPr lang="en" sz="2000" b="1">
                <a:solidFill>
                  <a:srgbClr val="0000CD"/>
                </a:solidFill>
                <a:highlight>
                  <a:schemeClr val="lt1"/>
                </a:highlight>
              </a:rPr>
              <a:t>NULL</a:t>
            </a:r>
            <a:r>
              <a:rPr lang="en" sz="2000">
                <a:solidFill>
                  <a:srgbClr val="000000"/>
                </a:solidFill>
                <a:highlight>
                  <a:schemeClr val="lt1"/>
                </a:highlight>
              </a:rPr>
              <a:t>,</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Age int,</a:t>
            </a:r>
            <a:endParaRPr sz="2000">
              <a:solidFill>
                <a:srgbClr val="000000"/>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	City varchar(255) </a:t>
            </a:r>
            <a:r>
              <a:rPr lang="en" sz="2000" b="1">
                <a:solidFill>
                  <a:srgbClr val="0000CD"/>
                </a:solidFill>
                <a:highlight>
                  <a:schemeClr val="lt1"/>
                </a:highlight>
              </a:rPr>
              <a:t>DEFAULT</a:t>
            </a:r>
            <a:r>
              <a:rPr lang="en" sz="2000" b="1">
                <a:solidFill>
                  <a:srgbClr val="000000"/>
                </a:solidFill>
                <a:highlight>
                  <a:schemeClr val="lt1"/>
                </a:highlight>
              </a:rPr>
              <a:t> </a:t>
            </a:r>
            <a:r>
              <a:rPr lang="en" sz="2000" b="1">
                <a:solidFill>
                  <a:srgbClr val="A52A2A"/>
                </a:solidFill>
                <a:highlight>
                  <a:schemeClr val="lt1"/>
                </a:highlight>
              </a:rPr>
              <a:t>'Karachi'</a:t>
            </a:r>
            <a:endParaRPr sz="2000" b="1">
              <a:solidFill>
                <a:srgbClr val="A52A2A"/>
              </a:solidFill>
              <a:highlight>
                <a:schemeClr val="lt1"/>
              </a:highlight>
            </a:endParaRPr>
          </a:p>
          <a:p>
            <a:pPr marL="0" lvl="0" indent="0" algn="l" rtl="0">
              <a:lnSpc>
                <a:spcPct val="150000"/>
              </a:lnSpc>
              <a:spcBef>
                <a:spcPts val="0"/>
              </a:spcBef>
              <a:spcAft>
                <a:spcPts val="0"/>
              </a:spcAft>
              <a:buNone/>
            </a:pPr>
            <a:r>
              <a:rPr lang="en" sz="2000">
                <a:solidFill>
                  <a:srgbClr val="000000"/>
                </a:solidFill>
                <a:highlight>
                  <a:schemeClr val="lt1"/>
                </a:highlight>
              </a:rPr>
              <a:t>);</a:t>
            </a:r>
            <a:endParaRPr sz="2000">
              <a:solidFill>
                <a:srgbClr val="000000"/>
              </a:solidFill>
            </a:endParaRPr>
          </a:p>
          <a:p>
            <a:pPr marL="0" lvl="0" indent="0" algn="l" rtl="0">
              <a:spcBef>
                <a:spcPts val="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6"/>
          <p:cNvSpPr txBox="1">
            <a:spLocks noGrp="1"/>
          </p:cNvSpPr>
          <p:nvPr>
            <p:ph type="title"/>
          </p:nvPr>
        </p:nvSpPr>
        <p:spPr>
          <a:xfrm>
            <a:off x="311700" y="229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Check clause</a:t>
            </a:r>
            <a:endParaRPr sz="2400" b="1"/>
          </a:p>
        </p:txBody>
      </p:sp>
      <p:sp>
        <p:nvSpPr>
          <p:cNvPr id="231" name="Google Shape;231;p46"/>
          <p:cNvSpPr txBox="1">
            <a:spLocks noGrp="1"/>
          </p:cNvSpPr>
          <p:nvPr>
            <p:ph type="body" idx="1"/>
          </p:nvPr>
        </p:nvSpPr>
        <p:spPr>
          <a:xfrm>
            <a:off x="311700" y="720674"/>
            <a:ext cx="8520600" cy="4308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rPr>
              <a:t>can restrict attribute or domain values</a:t>
            </a:r>
            <a:endParaRPr sz="2000" dirty="0">
              <a:solidFill>
                <a:schemeClr val="dk1"/>
              </a:solidFill>
            </a:endParaRPr>
          </a:p>
          <a:p>
            <a:pPr marL="0" lvl="0" indent="0" algn="l" rtl="0">
              <a:spcBef>
                <a:spcPts val="1200"/>
              </a:spcBef>
              <a:spcAft>
                <a:spcPts val="0"/>
              </a:spcAft>
              <a:buNone/>
            </a:pPr>
            <a:r>
              <a:rPr lang="en" sz="2000" b="1" dirty="0">
                <a:solidFill>
                  <a:schemeClr val="dk1"/>
                </a:solidFill>
              </a:rPr>
              <a:t>Example</a:t>
            </a:r>
            <a:r>
              <a:rPr lang="en" sz="2000" dirty="0">
                <a:solidFill>
                  <a:schemeClr val="dk1"/>
                </a:solidFill>
              </a:rPr>
              <a:t>: Suppose that age of an employee should be greater than 20 and less than 60</a:t>
            </a:r>
            <a:endParaRPr sz="2000" dirty="0">
              <a:solidFill>
                <a:schemeClr val="dk1"/>
              </a:solidFill>
            </a:endParaRPr>
          </a:p>
          <a:p>
            <a:pPr marL="0" lvl="0" indent="0" algn="l" rtl="0">
              <a:spcBef>
                <a:spcPts val="1200"/>
              </a:spcBef>
              <a:spcAft>
                <a:spcPts val="0"/>
              </a:spcAft>
              <a:buNone/>
            </a:pPr>
            <a:r>
              <a:rPr lang="en" sz="2000" b="1" dirty="0">
                <a:solidFill>
                  <a:schemeClr val="dk1"/>
                </a:solidFill>
              </a:rPr>
              <a:t>CREATE TABLE </a:t>
            </a:r>
            <a:r>
              <a:rPr lang="en" sz="2000" dirty="0">
                <a:solidFill>
                  <a:schemeClr val="dk1"/>
                </a:solidFill>
              </a:rPr>
              <a:t>emp(</a:t>
            </a:r>
            <a:endParaRPr sz="2000" dirty="0">
              <a:solidFill>
                <a:schemeClr val="dk1"/>
              </a:solidFill>
            </a:endParaRPr>
          </a:p>
          <a:p>
            <a:pPr marL="0" lvl="0" indent="0" algn="l" rtl="0">
              <a:spcBef>
                <a:spcPts val="1200"/>
              </a:spcBef>
              <a:spcAft>
                <a:spcPts val="0"/>
              </a:spcAft>
              <a:buNone/>
            </a:pPr>
            <a:r>
              <a:rPr lang="en" sz="2000" dirty="0">
                <a:solidFill>
                  <a:schemeClr val="dk1"/>
                </a:solidFill>
              </a:rPr>
              <a:t>	ID int </a:t>
            </a:r>
            <a:r>
              <a:rPr lang="en" sz="2000" b="1" dirty="0">
                <a:solidFill>
                  <a:schemeClr val="dk1"/>
                </a:solidFill>
              </a:rPr>
              <a:t>NOT NULL</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r>
              <a:rPr lang="en" sz="2000" dirty="0">
                <a:solidFill>
                  <a:schemeClr val="dk1"/>
                </a:solidFill>
              </a:rPr>
              <a:t>	LastName varchar(255) </a:t>
            </a:r>
            <a:r>
              <a:rPr lang="en" sz="2000" b="1" dirty="0">
                <a:solidFill>
                  <a:schemeClr val="dk1"/>
                </a:solidFill>
              </a:rPr>
              <a:t>NOT NULL</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r>
              <a:rPr lang="en" sz="2000" dirty="0">
                <a:solidFill>
                  <a:schemeClr val="dk1"/>
                </a:solidFill>
              </a:rPr>
              <a:t>	FirstName varchar(255),</a:t>
            </a:r>
            <a:endParaRPr sz="2000" dirty="0">
              <a:solidFill>
                <a:schemeClr val="dk1"/>
              </a:solidFill>
            </a:endParaRPr>
          </a:p>
          <a:p>
            <a:pPr marL="0" lvl="0" indent="0" algn="l" rtl="0">
              <a:spcBef>
                <a:spcPts val="1200"/>
              </a:spcBef>
              <a:spcAft>
                <a:spcPts val="0"/>
              </a:spcAft>
              <a:buNone/>
            </a:pPr>
            <a:r>
              <a:rPr lang="en" sz="2000" dirty="0">
                <a:solidFill>
                  <a:schemeClr val="dk1"/>
                </a:solidFill>
              </a:rPr>
              <a:t>	Age INT </a:t>
            </a:r>
            <a:r>
              <a:rPr lang="en" sz="2000" b="1" dirty="0">
                <a:solidFill>
                  <a:schemeClr val="dk1"/>
                </a:solidFill>
              </a:rPr>
              <a:t>NOT NULL</a:t>
            </a:r>
            <a:r>
              <a:rPr lang="en" sz="2000" dirty="0">
                <a:solidFill>
                  <a:schemeClr val="dk1"/>
                </a:solidFill>
              </a:rPr>
              <a:t> </a:t>
            </a:r>
            <a:r>
              <a:rPr lang="en" sz="2000" b="1" dirty="0">
                <a:solidFill>
                  <a:srgbClr val="4A86E8"/>
                </a:solidFill>
              </a:rPr>
              <a:t>CHECK ( AGE &gt; 20 AND AGE &lt; 60 )</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r>
              <a:rPr lang="en" sz="2000" dirty="0">
                <a:solidFill>
                  <a:schemeClr val="dk1"/>
                </a:solidFill>
              </a:rPr>
              <a:t>	City varchar(255) </a:t>
            </a:r>
            <a:r>
              <a:rPr lang="en" sz="2000" b="1" dirty="0">
                <a:solidFill>
                  <a:schemeClr val="dk1"/>
                </a:solidFill>
              </a:rPr>
              <a:t>DEFAULT</a:t>
            </a:r>
            <a:r>
              <a:rPr lang="en" sz="2000" dirty="0">
                <a:solidFill>
                  <a:schemeClr val="dk1"/>
                </a:solidFill>
              </a:rPr>
              <a:t> '</a:t>
            </a:r>
            <a:r>
              <a:rPr lang="en" sz="2000" dirty="0"/>
              <a:t>karachi</a:t>
            </a:r>
            <a:r>
              <a:rPr lang="en" sz="2000" dirty="0">
                <a:solidFill>
                  <a:schemeClr val="dk1"/>
                </a:solidFill>
              </a:rPr>
              <a:t>'</a:t>
            </a:r>
            <a:r>
              <a:rPr lang="en" sz="2000" dirty="0"/>
              <a:t> </a:t>
            </a:r>
            <a:r>
              <a:rPr lang="en" sz="2000" dirty="0">
                <a:solidFill>
                  <a:schemeClr val="dk1"/>
                </a:solidFill>
              </a:rPr>
              <a:t>);</a:t>
            </a:r>
            <a:endParaRPr sz="2000" dirty="0">
              <a:solidFill>
                <a:schemeClr val="dk1"/>
              </a:solidFill>
            </a:endParaRPr>
          </a:p>
          <a:p>
            <a:pPr marL="0" lvl="0" indent="0" algn="l" rtl="0">
              <a:spcBef>
                <a:spcPts val="1200"/>
              </a:spcBef>
              <a:spcAft>
                <a:spcPts val="0"/>
              </a:spcAft>
              <a:buNone/>
            </a:pPr>
            <a:endParaRPr sz="2000" dirty="0">
              <a:solidFill>
                <a:schemeClr val="dk1"/>
              </a:solidFill>
            </a:endParaRPr>
          </a:p>
          <a:p>
            <a:pPr marL="0" lvl="0" indent="0" algn="l" rtl="0">
              <a:spcBef>
                <a:spcPts val="1200"/>
              </a:spcBef>
              <a:spcAft>
                <a:spcPts val="0"/>
              </a:spcAft>
              <a:buNone/>
            </a:pPr>
            <a:endParaRPr sz="2000" dirty="0">
              <a:solidFill>
                <a:schemeClr val="dk1"/>
              </a:solidFill>
            </a:endParaRPr>
          </a:p>
          <a:p>
            <a:pPr marL="0" lvl="0" indent="0" algn="l" rtl="0">
              <a:spcBef>
                <a:spcPts val="1200"/>
              </a:spcBef>
              <a:spcAft>
                <a:spcPts val="1200"/>
              </a:spcAft>
              <a:buNone/>
            </a:pPr>
            <a:endParaRPr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Specifying Key Constraint (</a:t>
            </a:r>
            <a:r>
              <a:rPr lang="en" sz="2400" b="1"/>
              <a:t>Primary Key clause)</a:t>
            </a:r>
            <a:endParaRPr sz="2400" b="1"/>
          </a:p>
        </p:txBody>
      </p:sp>
      <p:sp>
        <p:nvSpPr>
          <p:cNvPr id="237" name="Google Shape;23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t>Example</a:t>
            </a:r>
            <a:r>
              <a:rPr lang="en" sz="1700" dirty="0"/>
              <a:t>:</a:t>
            </a:r>
            <a:endParaRPr sz="1700" dirty="0"/>
          </a:p>
          <a:p>
            <a:pPr marL="0" lvl="0" indent="0" algn="l" rtl="0">
              <a:lnSpc>
                <a:spcPct val="150000"/>
              </a:lnSpc>
              <a:spcBef>
                <a:spcPts val="1200"/>
              </a:spcBef>
              <a:spcAft>
                <a:spcPts val="0"/>
              </a:spcAft>
              <a:buNone/>
            </a:pPr>
            <a:r>
              <a:rPr lang="en" sz="2000" dirty="0">
                <a:solidFill>
                  <a:srgbClr val="0000CD"/>
                </a:solidFill>
                <a:highlight>
                  <a:schemeClr val="lt1"/>
                </a:highlight>
              </a:rPr>
              <a:t>CREATE</a:t>
            </a:r>
            <a:r>
              <a:rPr lang="en" sz="2000" dirty="0">
                <a:solidFill>
                  <a:srgbClr val="000000"/>
                </a:solidFill>
                <a:highlight>
                  <a:schemeClr val="lt1"/>
                </a:highlight>
              </a:rPr>
              <a:t> </a:t>
            </a:r>
            <a:r>
              <a:rPr lang="en" sz="2000" dirty="0">
                <a:solidFill>
                  <a:srgbClr val="0000CD"/>
                </a:solidFill>
                <a:highlight>
                  <a:schemeClr val="lt1"/>
                </a:highlight>
              </a:rPr>
              <a:t>TABLE</a:t>
            </a:r>
            <a:r>
              <a:rPr lang="en" sz="2000" dirty="0">
                <a:solidFill>
                  <a:srgbClr val="000000"/>
                </a:solidFill>
                <a:highlight>
                  <a:schemeClr val="lt1"/>
                </a:highlight>
              </a:rPr>
              <a:t> EMP(</a:t>
            </a:r>
            <a:endParaRPr sz="2000" dirty="0">
              <a:solidFill>
                <a:srgbClr val="000000"/>
              </a:solidFill>
              <a:highlight>
                <a:schemeClr val="lt1"/>
              </a:highlight>
            </a:endParaRPr>
          </a:p>
          <a:p>
            <a:pPr marL="0" lvl="0" indent="0" algn="l" rtl="0">
              <a:lnSpc>
                <a:spcPct val="150000"/>
              </a:lnSpc>
              <a:spcBef>
                <a:spcPts val="0"/>
              </a:spcBef>
              <a:spcAft>
                <a:spcPts val="0"/>
              </a:spcAft>
              <a:buNone/>
            </a:pPr>
            <a:r>
              <a:rPr lang="en" sz="2000" dirty="0">
                <a:solidFill>
                  <a:srgbClr val="000000"/>
                </a:solidFill>
                <a:highlight>
                  <a:schemeClr val="lt1"/>
                </a:highlight>
              </a:rPr>
              <a:t>CNIC int </a:t>
            </a:r>
            <a:r>
              <a:rPr lang="en" sz="2000" dirty="0">
                <a:solidFill>
                  <a:srgbClr val="0000CD"/>
                </a:solidFill>
                <a:highlight>
                  <a:schemeClr val="lt1"/>
                </a:highlight>
              </a:rPr>
              <a:t>NOT</a:t>
            </a:r>
            <a:r>
              <a:rPr lang="en" sz="2000" dirty="0">
                <a:solidFill>
                  <a:srgbClr val="000000"/>
                </a:solidFill>
                <a:highlight>
                  <a:schemeClr val="lt1"/>
                </a:highlight>
              </a:rPr>
              <a:t> </a:t>
            </a:r>
            <a:r>
              <a:rPr lang="en" sz="2000" dirty="0">
                <a:solidFill>
                  <a:srgbClr val="0000CD"/>
                </a:solidFill>
                <a:highlight>
                  <a:schemeClr val="lt1"/>
                </a:highlight>
              </a:rPr>
              <a:t>NULL</a:t>
            </a:r>
            <a:r>
              <a:rPr lang="en" sz="2000" dirty="0">
                <a:solidFill>
                  <a:srgbClr val="000000"/>
                </a:solidFill>
                <a:highlight>
                  <a:schemeClr val="lt1"/>
                </a:highlight>
              </a:rPr>
              <a:t>,</a:t>
            </a:r>
            <a:endParaRPr sz="2000" dirty="0">
              <a:solidFill>
                <a:srgbClr val="000000"/>
              </a:solidFill>
              <a:highlight>
                <a:schemeClr val="lt1"/>
              </a:highlight>
            </a:endParaRPr>
          </a:p>
          <a:p>
            <a:pPr marL="0" lvl="0" indent="0" algn="l" rtl="0">
              <a:lnSpc>
                <a:spcPct val="150000"/>
              </a:lnSpc>
              <a:spcBef>
                <a:spcPts val="0"/>
              </a:spcBef>
              <a:spcAft>
                <a:spcPts val="0"/>
              </a:spcAft>
              <a:buNone/>
            </a:pPr>
            <a:r>
              <a:rPr lang="en" sz="2000" dirty="0">
                <a:solidFill>
                  <a:srgbClr val="000000"/>
                </a:solidFill>
                <a:highlight>
                  <a:schemeClr val="lt1"/>
                </a:highlight>
              </a:rPr>
              <a:t>Name varchar(255) </a:t>
            </a:r>
            <a:r>
              <a:rPr lang="en" sz="2000" dirty="0">
                <a:solidFill>
                  <a:srgbClr val="0000CD"/>
                </a:solidFill>
                <a:highlight>
                  <a:schemeClr val="lt1"/>
                </a:highlight>
              </a:rPr>
              <a:t>NOT</a:t>
            </a:r>
            <a:r>
              <a:rPr lang="en" sz="2000" dirty="0">
                <a:solidFill>
                  <a:srgbClr val="000000"/>
                </a:solidFill>
                <a:highlight>
                  <a:schemeClr val="lt1"/>
                </a:highlight>
              </a:rPr>
              <a:t> </a:t>
            </a:r>
            <a:r>
              <a:rPr lang="en" sz="2000" dirty="0">
                <a:solidFill>
                  <a:srgbClr val="0000CD"/>
                </a:solidFill>
                <a:highlight>
                  <a:schemeClr val="lt1"/>
                </a:highlight>
              </a:rPr>
              <a:t>NULL</a:t>
            </a:r>
            <a:r>
              <a:rPr lang="en" sz="2000" dirty="0">
                <a:solidFill>
                  <a:srgbClr val="000000"/>
                </a:solidFill>
                <a:highlight>
                  <a:schemeClr val="lt1"/>
                </a:highlight>
              </a:rPr>
              <a:t>,</a:t>
            </a:r>
            <a:endParaRPr sz="2000" dirty="0">
              <a:solidFill>
                <a:srgbClr val="000000"/>
              </a:solidFill>
              <a:highlight>
                <a:schemeClr val="lt1"/>
              </a:highlight>
            </a:endParaRPr>
          </a:p>
          <a:p>
            <a:pPr marL="0" lvl="0" indent="0" algn="l" rtl="0">
              <a:lnSpc>
                <a:spcPct val="150000"/>
              </a:lnSpc>
              <a:spcBef>
                <a:spcPts val="0"/>
              </a:spcBef>
              <a:spcAft>
                <a:spcPts val="0"/>
              </a:spcAft>
              <a:buNone/>
            </a:pPr>
            <a:r>
              <a:rPr lang="en" sz="2000" dirty="0">
                <a:solidFill>
                  <a:srgbClr val="000000"/>
                </a:solidFill>
                <a:highlight>
                  <a:schemeClr val="lt1"/>
                </a:highlight>
              </a:rPr>
              <a:t>Age int,</a:t>
            </a:r>
            <a:r>
              <a:rPr lang="en" sz="2000" b="1" dirty="0">
                <a:solidFill>
                  <a:srgbClr val="0000CD"/>
                </a:solidFill>
                <a:highlight>
                  <a:schemeClr val="lt1"/>
                </a:highlight>
              </a:rPr>
              <a:t>PRIMARY</a:t>
            </a:r>
            <a:r>
              <a:rPr lang="en" sz="2000" b="1" dirty="0">
                <a:solidFill>
                  <a:srgbClr val="000000"/>
                </a:solidFill>
                <a:highlight>
                  <a:schemeClr val="lt1"/>
                </a:highlight>
              </a:rPr>
              <a:t> </a:t>
            </a:r>
            <a:r>
              <a:rPr lang="en" sz="2000" b="1" dirty="0">
                <a:solidFill>
                  <a:srgbClr val="0000CD"/>
                </a:solidFill>
                <a:highlight>
                  <a:schemeClr val="lt1"/>
                </a:highlight>
              </a:rPr>
              <a:t>KEY (CNIC)</a:t>
            </a:r>
            <a:r>
              <a:rPr lang="en" sz="2000" b="1" dirty="0">
                <a:solidFill>
                  <a:srgbClr val="000000"/>
                </a:solidFill>
                <a:highlight>
                  <a:schemeClr val="lt1"/>
                </a:highlight>
              </a:rPr>
              <a:t>   </a:t>
            </a:r>
          </a:p>
          <a:p>
            <a:pPr marL="0" lvl="0" indent="0" algn="l" rtl="0">
              <a:lnSpc>
                <a:spcPct val="150000"/>
              </a:lnSpc>
              <a:spcBef>
                <a:spcPts val="0"/>
              </a:spcBef>
              <a:spcAft>
                <a:spcPts val="0"/>
              </a:spcAft>
              <a:buNone/>
            </a:pPr>
            <a:r>
              <a:rPr lang="en" sz="2000" dirty="0">
                <a:solidFill>
                  <a:srgbClr val="000000"/>
                </a:solidFill>
                <a:highlight>
                  <a:schemeClr val="lt1"/>
                </a:highlight>
              </a:rPr>
              <a:t>);</a:t>
            </a:r>
            <a:endParaRPr sz="2000" dirty="0">
              <a:solidFill>
                <a:srgbClr val="0000CD"/>
              </a:solidFill>
              <a:highlight>
                <a:schemeClr val="lt1"/>
              </a:highlight>
            </a:endParaRPr>
          </a:p>
          <a:p>
            <a:pPr marL="0" lvl="0" indent="0" algn="l" rtl="0">
              <a:lnSpc>
                <a:spcPct val="150000"/>
              </a:lnSpc>
              <a:spcBef>
                <a:spcPts val="0"/>
              </a:spcBef>
              <a:spcAft>
                <a:spcPts val="0"/>
              </a:spcAft>
              <a:buNone/>
            </a:pPr>
            <a:endParaRPr sz="1700" dirty="0">
              <a:solidFill>
                <a:srgbClr val="000000"/>
              </a:solidFill>
              <a:highlight>
                <a:schemeClr val="lt1"/>
              </a:highlight>
            </a:endParaRPr>
          </a:p>
          <a:p>
            <a:pPr marL="0" lvl="0" indent="0" algn="l" rtl="0">
              <a:lnSpc>
                <a:spcPct val="150000"/>
              </a:lnSpc>
              <a:spcBef>
                <a:spcPts val="0"/>
              </a:spcBef>
              <a:spcAft>
                <a:spcPts val="0"/>
              </a:spcAft>
              <a:buNone/>
            </a:pPr>
            <a:endParaRPr sz="1700" dirty="0">
              <a:solidFill>
                <a:srgbClr val="000000"/>
              </a:solidFill>
              <a:highlight>
                <a:schemeClr val="lt1"/>
              </a:highlight>
            </a:endParaRPr>
          </a:p>
          <a:p>
            <a:pPr marL="0" lvl="0" indent="0" algn="l" rtl="0">
              <a:lnSpc>
                <a:spcPct val="150000"/>
              </a:lnSpc>
              <a:spcBef>
                <a:spcPts val="0"/>
              </a:spcBef>
              <a:spcAft>
                <a:spcPts val="0"/>
              </a:spcAft>
              <a:buNone/>
            </a:pPr>
            <a:endParaRPr sz="1700" dirty="0">
              <a:solidFill>
                <a:srgbClr val="000000"/>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sz="1700" b="1" dirty="0"/>
          </a:p>
        </p:txBody>
      </p:sp>
      <p:sp>
        <p:nvSpPr>
          <p:cNvPr id="238" name="Google Shape;238;p47"/>
          <p:cNvSpPr txBox="1"/>
          <p:nvPr/>
        </p:nvSpPr>
        <p:spPr>
          <a:xfrm>
            <a:off x="4546599" y="1422900"/>
            <a:ext cx="4277075" cy="249296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dirty="0">
                <a:solidFill>
                  <a:schemeClr val="dk1"/>
                </a:solidFill>
                <a:highlight>
                  <a:schemeClr val="lt1"/>
                </a:highlight>
                <a:latin typeface="Proxima Nova"/>
                <a:ea typeface="Proxima Nova"/>
                <a:cs typeface="Proxima Nova"/>
                <a:sym typeface="Proxima Nova"/>
              </a:rPr>
              <a:t>Example 2:</a:t>
            </a:r>
            <a:endParaRPr sz="2000" dirty="0">
              <a:solidFill>
                <a:schemeClr val="dk1"/>
              </a:solidFill>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a:solidFill>
                  <a:srgbClr val="0000CD"/>
                </a:solidFill>
                <a:highlight>
                  <a:schemeClr val="lt1"/>
                </a:highlight>
                <a:latin typeface="Proxima Nova"/>
                <a:ea typeface="Proxima Nova"/>
                <a:cs typeface="Proxima Nova"/>
                <a:sym typeface="Proxima Nova"/>
              </a:rPr>
              <a:t>CREATE TABLE</a:t>
            </a:r>
            <a:r>
              <a:rPr lang="en" sz="2000" dirty="0">
                <a:highlight>
                  <a:schemeClr val="lt1"/>
                </a:highlight>
                <a:latin typeface="Proxima Nova"/>
                <a:ea typeface="Proxima Nova"/>
                <a:cs typeface="Proxima Nova"/>
                <a:sym typeface="Proxima Nova"/>
              </a:rPr>
              <a:t> EMP (</a:t>
            </a:r>
            <a:endParaRPr sz="2000" dirty="0">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a:highlight>
                  <a:schemeClr val="lt1"/>
                </a:highlight>
                <a:latin typeface="Proxima Nova"/>
                <a:ea typeface="Proxima Nova"/>
                <a:cs typeface="Proxima Nova"/>
                <a:sym typeface="Proxima Nova"/>
              </a:rPr>
              <a:t>CNIC int </a:t>
            </a:r>
            <a:r>
              <a:rPr lang="en" sz="2000" dirty="0">
                <a:solidFill>
                  <a:srgbClr val="0000CD"/>
                </a:solidFill>
                <a:highlight>
                  <a:schemeClr val="lt1"/>
                </a:highlight>
                <a:latin typeface="Proxima Nova"/>
                <a:ea typeface="Proxima Nova"/>
                <a:cs typeface="Proxima Nova"/>
                <a:sym typeface="Proxima Nova"/>
              </a:rPr>
              <a:t>NOT NULL</a:t>
            </a:r>
            <a:r>
              <a:rPr lang="en" sz="2000" dirty="0">
                <a:highlight>
                  <a:schemeClr val="lt1"/>
                </a:highlight>
                <a:latin typeface="Proxima Nova"/>
                <a:ea typeface="Proxima Nova"/>
                <a:cs typeface="Proxima Nova"/>
                <a:sym typeface="Proxima Nova"/>
              </a:rPr>
              <a:t> </a:t>
            </a:r>
            <a:r>
              <a:rPr lang="en" sz="2000" b="1" dirty="0">
                <a:solidFill>
                  <a:srgbClr val="0000CD"/>
                </a:solidFill>
                <a:highlight>
                  <a:schemeClr val="lt1"/>
                </a:highlight>
                <a:latin typeface="Proxima Nova"/>
                <a:ea typeface="Proxima Nova"/>
                <a:cs typeface="Proxima Nova"/>
                <a:sym typeface="Proxima Nova"/>
              </a:rPr>
              <a:t>PRIMARY KEY</a:t>
            </a:r>
            <a:r>
              <a:rPr lang="en" sz="2000" dirty="0">
                <a:highlight>
                  <a:schemeClr val="lt1"/>
                </a:highlight>
                <a:latin typeface="Proxima Nova"/>
                <a:ea typeface="Proxima Nova"/>
                <a:cs typeface="Proxima Nova"/>
                <a:sym typeface="Proxima Nova"/>
              </a:rPr>
              <a:t>,</a:t>
            </a:r>
            <a:endParaRPr sz="2000" dirty="0">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a:highlight>
                  <a:schemeClr val="lt1"/>
                </a:highlight>
                <a:latin typeface="Proxima Nova"/>
                <a:ea typeface="Proxima Nova"/>
                <a:cs typeface="Proxima Nova"/>
                <a:sym typeface="Proxima Nova"/>
              </a:rPr>
              <a:t>Name varchar(255) </a:t>
            </a:r>
            <a:r>
              <a:rPr lang="en" sz="2000" dirty="0">
                <a:solidFill>
                  <a:srgbClr val="0000CD"/>
                </a:solidFill>
                <a:highlight>
                  <a:schemeClr val="lt1"/>
                </a:highlight>
                <a:latin typeface="Proxima Nova"/>
                <a:ea typeface="Proxima Nova"/>
                <a:cs typeface="Proxima Nova"/>
                <a:sym typeface="Proxima Nova"/>
              </a:rPr>
              <a:t>NOT NULL</a:t>
            </a:r>
            <a:r>
              <a:rPr lang="en" sz="2000" dirty="0">
                <a:highlight>
                  <a:schemeClr val="lt1"/>
                </a:highlight>
                <a:latin typeface="Proxima Nova"/>
                <a:ea typeface="Proxima Nova"/>
                <a:cs typeface="Proxima Nova"/>
                <a:sym typeface="Proxima Nova"/>
              </a:rPr>
              <a:t>,</a:t>
            </a:r>
            <a:endParaRPr sz="2000" dirty="0">
              <a:highlight>
                <a:schemeClr val="lt1"/>
              </a:highlight>
              <a:latin typeface="Proxima Nova"/>
              <a:ea typeface="Proxima Nova"/>
              <a:cs typeface="Proxima Nova"/>
              <a:sym typeface="Proxima Nova"/>
            </a:endParaRPr>
          </a:p>
          <a:p>
            <a:pPr marL="0" lvl="0" indent="0" algn="l" rtl="0">
              <a:lnSpc>
                <a:spcPct val="150000"/>
              </a:lnSpc>
              <a:spcBef>
                <a:spcPts val="0"/>
              </a:spcBef>
              <a:spcAft>
                <a:spcPts val="0"/>
              </a:spcAft>
              <a:buNone/>
            </a:pPr>
            <a:r>
              <a:rPr lang="en" sz="2000" dirty="0">
                <a:highlight>
                  <a:schemeClr val="lt1"/>
                </a:highlight>
                <a:latin typeface="Proxima Nova"/>
                <a:ea typeface="Proxima Nova"/>
                <a:cs typeface="Proxima Nova"/>
                <a:sym typeface="Proxima Nova"/>
              </a:rPr>
              <a:t>Age int  );</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SQL - </a:t>
            </a:r>
            <a:r>
              <a:rPr lang="en" sz="2750" b="1"/>
              <a:t>Structured Query Language</a:t>
            </a:r>
            <a:endParaRPr sz="2750" b="1"/>
          </a:p>
          <a:p>
            <a:pPr marL="0" lvl="0" indent="0" algn="l" rtl="0">
              <a:spcBef>
                <a:spcPts val="0"/>
              </a:spcBef>
              <a:spcAft>
                <a:spcPts val="0"/>
              </a:spcAft>
              <a:buNone/>
            </a:pPr>
            <a:r>
              <a:rPr lang="en" b="1"/>
              <a:t> </a:t>
            </a:r>
            <a:endParaRPr b="1"/>
          </a:p>
        </p:txBody>
      </p:sp>
      <p:sp>
        <p:nvSpPr>
          <p:cNvPr id="114" name="Google Shape;11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designed and implemented at IBM Research </a:t>
            </a:r>
            <a:endParaRPr sz="2000"/>
          </a:p>
          <a:p>
            <a:pPr marL="914400" lvl="1" indent="-355600" algn="l" rtl="0">
              <a:spcBef>
                <a:spcPts val="0"/>
              </a:spcBef>
              <a:spcAft>
                <a:spcPts val="0"/>
              </a:spcAft>
              <a:buSzPts val="2000"/>
              <a:buChar char="○"/>
            </a:pPr>
            <a:r>
              <a:rPr lang="en" sz="2000"/>
              <a:t>as the interface for an experimental relational database system called SYSTEM R. </a:t>
            </a:r>
            <a:endParaRPr sz="2000"/>
          </a:p>
          <a:p>
            <a:pPr marL="457200" lvl="0" indent="-355600" algn="l" rtl="0">
              <a:spcBef>
                <a:spcPts val="0"/>
              </a:spcBef>
              <a:spcAft>
                <a:spcPts val="0"/>
              </a:spcAft>
              <a:buSzPts val="2000"/>
              <a:buChar char="●"/>
            </a:pPr>
            <a:r>
              <a:rPr lang="en" sz="2000"/>
              <a:t>SQL is now the </a:t>
            </a:r>
            <a:r>
              <a:rPr lang="en" sz="2000" b="1"/>
              <a:t>standard language</a:t>
            </a:r>
            <a:r>
              <a:rPr lang="en" sz="2000"/>
              <a:t> for commercial relational DBMSs. </a:t>
            </a:r>
            <a:endParaRPr sz="2000"/>
          </a:p>
          <a:p>
            <a:pPr marL="457200" lvl="0" indent="-355600" algn="l" rtl="0">
              <a:spcBef>
                <a:spcPts val="0"/>
              </a:spcBef>
              <a:spcAft>
                <a:spcPts val="0"/>
              </a:spcAft>
              <a:buSzPts val="2000"/>
              <a:buChar char="●"/>
            </a:pPr>
            <a:r>
              <a:rPr lang="en" sz="2000"/>
              <a:t>The standardization of SQL is a joint effort by the American National Standards Institute (ANSI) and the International Standards Organization (ISO)</a:t>
            </a:r>
            <a:endParaRPr sz="2000"/>
          </a:p>
          <a:p>
            <a:pPr marL="457200" lvl="0" indent="-355600" algn="l" rtl="0">
              <a:spcBef>
                <a:spcPts val="0"/>
              </a:spcBef>
              <a:spcAft>
                <a:spcPts val="0"/>
              </a:spcAft>
              <a:buSzPts val="2000"/>
              <a:buChar char="●"/>
            </a:pPr>
            <a:r>
              <a:rPr lang="en" sz="2000"/>
              <a:t>SQL is a </a:t>
            </a:r>
            <a:r>
              <a:rPr lang="en" sz="2000" b="1"/>
              <a:t>comprehensive database language</a:t>
            </a:r>
            <a:endParaRPr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a:t>UNIQUE clause</a:t>
            </a:r>
            <a:endParaRPr b="1"/>
          </a:p>
        </p:txBody>
      </p:sp>
      <p:sp>
        <p:nvSpPr>
          <p:cNvPr id="244" name="Google Shape;24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specifies alternate (unique) keys, also known as candidate keys </a:t>
            </a:r>
            <a:endParaRPr sz="2000">
              <a:solidFill>
                <a:schemeClr val="dk1"/>
              </a:solidFill>
            </a:endParaRPr>
          </a:p>
          <a:p>
            <a:pPr marL="0" lvl="0" indent="0" algn="l" rtl="0">
              <a:spcBef>
                <a:spcPts val="1200"/>
              </a:spcBef>
              <a:spcAft>
                <a:spcPts val="0"/>
              </a:spcAft>
              <a:buNone/>
            </a:pPr>
            <a:r>
              <a:rPr lang="en" sz="2000" b="1">
                <a:solidFill>
                  <a:schemeClr val="dk1"/>
                </a:solidFill>
              </a:rPr>
              <a:t>Example</a:t>
            </a:r>
            <a:r>
              <a:rPr lang="en" sz="2000">
                <a:solidFill>
                  <a:schemeClr val="dk1"/>
                </a:solidFill>
              </a:rPr>
              <a:t>:</a:t>
            </a:r>
            <a:endParaRPr sz="2000">
              <a:solidFill>
                <a:schemeClr val="dk1"/>
              </a:solidFill>
            </a:endParaRPr>
          </a:p>
          <a:p>
            <a:pPr marL="0" lvl="0" indent="0" algn="l" rtl="0">
              <a:lnSpc>
                <a:spcPct val="150000"/>
              </a:lnSpc>
              <a:spcBef>
                <a:spcPts val="1200"/>
              </a:spcBef>
              <a:spcAft>
                <a:spcPts val="0"/>
              </a:spcAft>
              <a:buNone/>
            </a:pPr>
            <a:r>
              <a:rPr lang="en" sz="2000">
                <a:solidFill>
                  <a:srgbClr val="0000CD"/>
                </a:solidFill>
                <a:highlight>
                  <a:schemeClr val="lt1"/>
                </a:highlight>
              </a:rPr>
              <a:t>CREATE TABLE</a:t>
            </a:r>
            <a:r>
              <a:rPr lang="en" sz="2000">
                <a:solidFill>
                  <a:schemeClr val="dk1"/>
                </a:solidFill>
                <a:highlight>
                  <a:schemeClr val="lt1"/>
                </a:highlight>
              </a:rPr>
              <a:t> EMP(</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id int,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CNIC int </a:t>
            </a:r>
            <a:r>
              <a:rPr lang="en" sz="2000" b="1">
                <a:solidFill>
                  <a:schemeClr val="dk1"/>
                </a:solidFill>
                <a:highlight>
                  <a:schemeClr val="lt1"/>
                </a:highlight>
              </a:rPr>
              <a:t>NOT NULL</a:t>
            </a:r>
            <a:r>
              <a:rPr lang="en" sz="2000">
                <a:solidFill>
                  <a:schemeClr val="dk1"/>
                </a:solidFill>
                <a:highlight>
                  <a:schemeClr val="lt1"/>
                </a:highlight>
              </a:rPr>
              <a:t> </a:t>
            </a:r>
            <a:r>
              <a:rPr lang="en" sz="2000" b="1">
                <a:solidFill>
                  <a:srgbClr val="0000CD"/>
                </a:solidFill>
                <a:highlight>
                  <a:schemeClr val="lt1"/>
                </a:highlight>
              </a:rPr>
              <a:t>UNIQUE</a:t>
            </a:r>
            <a:r>
              <a:rPr lang="en" sz="2000">
                <a:solidFill>
                  <a:schemeClr val="dk1"/>
                </a:solidFill>
                <a:highlight>
                  <a:schemeClr val="lt1"/>
                </a:highlight>
              </a:rPr>
              <a: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Name varchar(255) </a:t>
            </a:r>
            <a:r>
              <a:rPr lang="en" sz="2000" b="1">
                <a:solidFill>
                  <a:schemeClr val="dk1"/>
                </a:solidFill>
                <a:highlight>
                  <a:schemeClr val="lt1"/>
                </a:highlight>
              </a:rPr>
              <a:t>NOT NULL</a:t>
            </a:r>
            <a:r>
              <a:rPr lang="en" sz="2000">
                <a:solidFill>
                  <a:schemeClr val="dk1"/>
                </a:solidFill>
                <a:highlight>
                  <a:schemeClr val="lt1"/>
                </a:highlight>
              </a:rPr>
              <a: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Age int,</a:t>
            </a:r>
            <a:endParaRPr sz="2000">
              <a:solidFill>
                <a:schemeClr val="dk1"/>
              </a:solidFill>
              <a:highlight>
                <a:schemeClr val="lt1"/>
              </a:highlight>
            </a:endParaRPr>
          </a:p>
          <a:p>
            <a:pPr marL="0" lvl="0" indent="0" algn="l" rtl="0">
              <a:lnSpc>
                <a:spcPct val="150000"/>
              </a:lnSpc>
              <a:spcBef>
                <a:spcPts val="0"/>
              </a:spcBef>
              <a:spcAft>
                <a:spcPts val="0"/>
              </a:spcAft>
              <a:buNone/>
            </a:pPr>
            <a:r>
              <a:rPr lang="en" sz="2000">
                <a:solidFill>
                  <a:schemeClr val="dk1"/>
                </a:solidFill>
                <a:highlight>
                  <a:schemeClr val="lt1"/>
                </a:highlight>
              </a:rPr>
              <a:t>    	</a:t>
            </a:r>
            <a:r>
              <a:rPr lang="en" sz="2000">
                <a:solidFill>
                  <a:srgbClr val="0000CD"/>
                </a:solidFill>
                <a:highlight>
                  <a:schemeClr val="lt1"/>
                </a:highlight>
              </a:rPr>
              <a:t>PRIMARY KEY </a:t>
            </a:r>
            <a:r>
              <a:rPr lang="en" sz="2000">
                <a:solidFill>
                  <a:schemeClr val="dk1"/>
                </a:solidFill>
                <a:highlight>
                  <a:schemeClr val="lt1"/>
                </a:highlight>
              </a:rPr>
              <a:t>(id)   );</a:t>
            </a:r>
            <a:endParaRPr sz="2000">
              <a:solidFill>
                <a:schemeClr val="dk1"/>
              </a:solidFill>
              <a:highlight>
                <a:schemeClr val="lt1"/>
              </a:highlight>
            </a:endParaRPr>
          </a:p>
          <a:p>
            <a:pPr marL="0" lvl="0" indent="0" algn="l" rtl="0">
              <a:lnSpc>
                <a:spcPct val="150000"/>
              </a:lnSpc>
              <a:spcBef>
                <a:spcPts val="0"/>
              </a:spcBef>
              <a:spcAft>
                <a:spcPts val="0"/>
              </a:spcAft>
              <a:buNone/>
            </a:pPr>
            <a:endParaRPr sz="2000">
              <a:solidFill>
                <a:srgbClr val="0000CD"/>
              </a:solidFill>
              <a:highlight>
                <a:schemeClr val="lt1"/>
              </a:highlight>
            </a:endParaRPr>
          </a:p>
          <a:p>
            <a:pPr marL="0" lvl="0" indent="0" algn="l" rtl="0">
              <a:spcBef>
                <a:spcPts val="0"/>
              </a:spcBef>
              <a:spcAft>
                <a:spcPts val="1200"/>
              </a:spcAft>
              <a:buNone/>
            </a:pPr>
            <a:endParaRPr sz="2000"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Constraints (Foreign </a:t>
            </a:r>
            <a:r>
              <a:rPr lang="en" b="1"/>
              <a:t>KEY clause)</a:t>
            </a:r>
            <a:endParaRPr b="1"/>
          </a:p>
        </p:txBody>
      </p:sp>
      <p:sp>
        <p:nvSpPr>
          <p:cNvPr id="250" name="Google Shape;25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1400"/>
              </a:spcBef>
              <a:spcAft>
                <a:spcPts val="0"/>
              </a:spcAft>
              <a:buClr>
                <a:schemeClr val="dk1"/>
              </a:buClr>
              <a:buSzPts val="2000"/>
              <a:buChar char="●"/>
            </a:pPr>
            <a:r>
              <a:rPr lang="en" sz="2000">
                <a:highlight>
                  <a:srgbClr val="FFFFFF"/>
                </a:highlight>
              </a:rPr>
              <a:t>Referential integrity is specified via the FOREIGN KEY clause</a:t>
            </a:r>
            <a:endParaRPr sz="2000">
              <a:highlight>
                <a:srgbClr val="FFFFFF"/>
              </a:highlight>
            </a:endParaRPr>
          </a:p>
          <a:p>
            <a:pPr marL="457200" lvl="0" indent="-355600" algn="l" rtl="0">
              <a:spcBef>
                <a:spcPts val="0"/>
              </a:spcBef>
              <a:spcAft>
                <a:spcPts val="0"/>
              </a:spcAft>
              <a:buClr>
                <a:schemeClr val="dk1"/>
              </a:buClr>
              <a:buSzPts val="2000"/>
              <a:buChar char="●"/>
            </a:pPr>
            <a:r>
              <a:rPr lang="en" sz="2000">
                <a:solidFill>
                  <a:schemeClr val="dk1"/>
                </a:solidFill>
                <a:highlight>
                  <a:srgbClr val="FFFFFF"/>
                </a:highlight>
              </a:rPr>
              <a:t>A FOREIGN KEY is a field (or collection of fields) in one table, that refers to the </a:t>
            </a:r>
            <a:r>
              <a:rPr lang="en" sz="2000" u="sng">
                <a:solidFill>
                  <a:schemeClr val="dk1"/>
                </a:solidFill>
                <a:highlight>
                  <a:srgbClr val="FFFFFF"/>
                </a:highlight>
                <a:hlinkClick r:id="rId3">
                  <a:extLst>
                    <a:ext uri="{A12FA001-AC4F-418D-AE19-62706E023703}">
                      <ahyp:hlinkClr xmlns:ahyp="http://schemas.microsoft.com/office/drawing/2018/hyperlinkcolor" val="tx"/>
                    </a:ext>
                  </a:extLst>
                </a:hlinkClick>
              </a:rPr>
              <a:t>PRIMARY KEY</a:t>
            </a:r>
            <a:r>
              <a:rPr lang="en" sz="2000">
                <a:solidFill>
                  <a:schemeClr val="dk1"/>
                </a:solidFill>
                <a:highlight>
                  <a:srgbClr val="FFFFFF"/>
                </a:highlight>
              </a:rPr>
              <a:t> in another table.</a:t>
            </a:r>
            <a:endParaRPr sz="2000">
              <a:solidFill>
                <a:schemeClr val="dk1"/>
              </a:solidFill>
              <a:highlight>
                <a:srgbClr val="FFFFFF"/>
              </a:highlight>
            </a:endParaRPr>
          </a:p>
          <a:p>
            <a:pPr marL="457200" lvl="0" indent="-355600" algn="l" rtl="0">
              <a:spcBef>
                <a:spcPts val="0"/>
              </a:spcBef>
              <a:spcAft>
                <a:spcPts val="0"/>
              </a:spcAft>
              <a:buClr>
                <a:srgbClr val="000000"/>
              </a:buClr>
              <a:buSzPts val="2000"/>
              <a:buChar char="●"/>
            </a:pPr>
            <a:r>
              <a:rPr lang="en" sz="2000">
                <a:solidFill>
                  <a:srgbClr val="000000"/>
                </a:solidFill>
                <a:highlight>
                  <a:srgbClr val="FFFFFF"/>
                </a:highlight>
              </a:rPr>
              <a:t>table with the foreign key is called the child table, </a:t>
            </a:r>
            <a:endParaRPr sz="2000">
              <a:solidFill>
                <a:srgbClr val="000000"/>
              </a:solidFill>
              <a:highlight>
                <a:srgbClr val="FFFFFF"/>
              </a:highlight>
            </a:endParaRPr>
          </a:p>
          <a:p>
            <a:pPr marL="457200" lvl="0" indent="-355600" algn="l" rtl="0">
              <a:spcBef>
                <a:spcPts val="0"/>
              </a:spcBef>
              <a:spcAft>
                <a:spcPts val="0"/>
              </a:spcAft>
              <a:buClr>
                <a:srgbClr val="000000"/>
              </a:buClr>
              <a:buSzPts val="2000"/>
              <a:buChar char="●"/>
            </a:pPr>
            <a:r>
              <a:rPr lang="en" sz="2000">
                <a:solidFill>
                  <a:srgbClr val="000000"/>
                </a:solidFill>
                <a:highlight>
                  <a:srgbClr val="FFFFFF"/>
                </a:highlight>
              </a:rPr>
              <a:t>table with the primary key is called the referenced or parent table</a:t>
            </a:r>
            <a:endParaRPr sz="2000"/>
          </a:p>
          <a:p>
            <a:pPr marL="0" lvl="0" indent="0" algn="l" rtl="0">
              <a:spcBef>
                <a:spcPts val="1400"/>
              </a:spcBef>
              <a:spcAft>
                <a:spcPts val="1200"/>
              </a:spcAft>
              <a:buNone/>
            </a:pPr>
            <a:endParaRPr sz="20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a:t>FOREIGN KEY clause</a:t>
            </a:r>
            <a:endParaRPr b="1"/>
          </a:p>
          <a:p>
            <a:pPr marL="0" lvl="0" indent="0" algn="l" rtl="0">
              <a:spcBef>
                <a:spcPts val="0"/>
              </a:spcBef>
              <a:spcAft>
                <a:spcPts val="0"/>
              </a:spcAft>
              <a:buSzPts val="990"/>
              <a:buNone/>
            </a:pPr>
            <a:endParaRPr b="1"/>
          </a:p>
        </p:txBody>
      </p:sp>
      <p:graphicFrame>
        <p:nvGraphicFramePr>
          <p:cNvPr id="256" name="Google Shape;256;p50"/>
          <p:cNvGraphicFramePr/>
          <p:nvPr/>
        </p:nvGraphicFramePr>
        <p:xfrm>
          <a:off x="517400" y="1383125"/>
          <a:ext cx="7815625" cy="1188630"/>
        </p:xfrm>
        <a:graphic>
          <a:graphicData uri="http://schemas.openxmlformats.org/drawingml/2006/table">
            <a:tbl>
              <a:tblPr>
                <a:noFill/>
                <a:tableStyleId>{5E85B1FC-C110-42C8-8DE5-99AC40F75863}</a:tableStyleId>
              </a:tblPr>
              <a:tblGrid>
                <a:gridCol w="1563125">
                  <a:extLst>
                    <a:ext uri="{9D8B030D-6E8A-4147-A177-3AD203B41FA5}">
                      <a16:colId xmlns:a16="http://schemas.microsoft.com/office/drawing/2014/main" val="20000"/>
                    </a:ext>
                  </a:extLst>
                </a:gridCol>
                <a:gridCol w="1563125">
                  <a:extLst>
                    <a:ext uri="{9D8B030D-6E8A-4147-A177-3AD203B41FA5}">
                      <a16:colId xmlns:a16="http://schemas.microsoft.com/office/drawing/2014/main" val="20001"/>
                    </a:ext>
                  </a:extLst>
                </a:gridCol>
                <a:gridCol w="1563125">
                  <a:extLst>
                    <a:ext uri="{9D8B030D-6E8A-4147-A177-3AD203B41FA5}">
                      <a16:colId xmlns:a16="http://schemas.microsoft.com/office/drawing/2014/main" val="20002"/>
                    </a:ext>
                  </a:extLst>
                </a:gridCol>
                <a:gridCol w="1563125">
                  <a:extLst>
                    <a:ext uri="{9D8B030D-6E8A-4147-A177-3AD203B41FA5}">
                      <a16:colId xmlns:a16="http://schemas.microsoft.com/office/drawing/2014/main" val="20003"/>
                    </a:ext>
                  </a:extLst>
                </a:gridCol>
                <a:gridCol w="1563125">
                  <a:extLst>
                    <a:ext uri="{9D8B030D-6E8A-4147-A177-3AD203B41FA5}">
                      <a16:colId xmlns:a16="http://schemas.microsoft.com/office/drawing/2014/main" val="20004"/>
                    </a:ext>
                  </a:extLst>
                </a:gridCol>
              </a:tblGrid>
              <a:tr h="396200">
                <a:tc>
                  <a:txBody>
                    <a:bodyPr/>
                    <a:lstStyle/>
                    <a:p>
                      <a:pPr marL="0" lvl="0" indent="0" algn="l" rtl="0">
                        <a:spcBef>
                          <a:spcPts val="0"/>
                        </a:spcBef>
                        <a:spcAft>
                          <a:spcPts val="0"/>
                        </a:spcAft>
                        <a:buNone/>
                      </a:pPr>
                      <a:r>
                        <a:rPr lang="en" b="1"/>
                        <a:t>id</a:t>
                      </a:r>
                      <a:endParaRPr b="1"/>
                    </a:p>
                  </a:txBody>
                  <a:tcPr marL="91425" marR="91425" marT="91425" marB="91425"/>
                </a:tc>
                <a:tc>
                  <a:txBody>
                    <a:bodyPr/>
                    <a:lstStyle/>
                    <a:p>
                      <a:pPr marL="0" lvl="0" indent="0" algn="l" rtl="0">
                        <a:spcBef>
                          <a:spcPts val="0"/>
                        </a:spcBef>
                        <a:spcAft>
                          <a:spcPts val="0"/>
                        </a:spcAft>
                        <a:buNone/>
                      </a:pPr>
                      <a:r>
                        <a:rPr lang="en" b="1"/>
                        <a:t>cnic</a:t>
                      </a:r>
                      <a:endParaRPr b="1"/>
                    </a:p>
                  </a:txBody>
                  <a:tcPr marL="91425" marR="91425" marT="91425" marB="91425"/>
                </a:tc>
                <a:tc>
                  <a:txBody>
                    <a:bodyPr/>
                    <a:lstStyle/>
                    <a:p>
                      <a:pPr marL="0" lvl="0" indent="0" algn="l" rtl="0">
                        <a:spcBef>
                          <a:spcPts val="0"/>
                        </a:spcBef>
                        <a:spcAft>
                          <a:spcPts val="0"/>
                        </a:spcAft>
                        <a:buNone/>
                      </a:pPr>
                      <a:r>
                        <a:rPr lang="en" b="1"/>
                        <a:t>name</a:t>
                      </a:r>
                      <a:endParaRPr b="1"/>
                    </a:p>
                  </a:txBody>
                  <a:tcPr marL="91425" marR="91425" marT="91425" marB="91425"/>
                </a:tc>
                <a:tc>
                  <a:txBody>
                    <a:bodyPr/>
                    <a:lstStyle/>
                    <a:p>
                      <a:pPr marL="0" lvl="0" indent="0" algn="l" rtl="0">
                        <a:spcBef>
                          <a:spcPts val="0"/>
                        </a:spcBef>
                        <a:spcAft>
                          <a:spcPts val="0"/>
                        </a:spcAft>
                        <a:buNone/>
                      </a:pPr>
                      <a:r>
                        <a:rPr lang="en" b="1"/>
                        <a:t>age</a:t>
                      </a:r>
                      <a:endParaRPr b="1"/>
                    </a:p>
                  </a:txBody>
                  <a:tcPr marL="91425" marR="91425" marT="91425" marB="91425"/>
                </a:tc>
                <a:tc>
                  <a:txBody>
                    <a:bodyPr/>
                    <a:lstStyle/>
                    <a:p>
                      <a:pPr marL="0" lvl="0" indent="0" algn="l" rtl="0">
                        <a:spcBef>
                          <a:spcPts val="0"/>
                        </a:spcBef>
                        <a:spcAft>
                          <a:spcPts val="0"/>
                        </a:spcAft>
                        <a:buNone/>
                      </a:pPr>
                      <a:r>
                        <a:rPr lang="en" b="1"/>
                        <a:t>dno</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123</a:t>
                      </a:r>
                      <a:endParaRPr/>
                    </a:p>
                  </a:txBody>
                  <a:tcPr marL="91425" marR="91425" marT="91425" marB="91425"/>
                </a:tc>
                <a:tc>
                  <a:txBody>
                    <a:bodyPr/>
                    <a:lstStyle/>
                    <a:p>
                      <a:pPr marL="0" lvl="0" indent="0" algn="l" rtl="0">
                        <a:spcBef>
                          <a:spcPts val="0"/>
                        </a:spcBef>
                        <a:spcAft>
                          <a:spcPts val="0"/>
                        </a:spcAft>
                        <a:buNone/>
                      </a:pPr>
                      <a:r>
                        <a:rPr lang="en"/>
                        <a:t>4130682565357</a:t>
                      </a:r>
                      <a:endParaRPr/>
                    </a:p>
                  </a:txBody>
                  <a:tcPr marL="91425" marR="91425" marT="91425" marB="91425"/>
                </a:tc>
                <a:tc>
                  <a:txBody>
                    <a:bodyPr/>
                    <a:lstStyle/>
                    <a:p>
                      <a:pPr marL="0" lvl="0" indent="0" algn="l" rtl="0">
                        <a:spcBef>
                          <a:spcPts val="0"/>
                        </a:spcBef>
                        <a:spcAft>
                          <a:spcPts val="0"/>
                        </a:spcAft>
                        <a:buNone/>
                      </a:pPr>
                      <a:r>
                        <a:rPr lang="en"/>
                        <a:t>ahmad</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456</a:t>
                      </a:r>
                      <a:endParaRPr/>
                    </a:p>
                  </a:txBody>
                  <a:tcPr marL="91425" marR="91425" marT="91425" marB="91425"/>
                </a:tc>
                <a:tc>
                  <a:txBody>
                    <a:bodyPr/>
                    <a:lstStyle/>
                    <a:p>
                      <a:pPr marL="0" lvl="0" indent="0" algn="l" rtl="0">
                        <a:spcBef>
                          <a:spcPts val="0"/>
                        </a:spcBef>
                        <a:spcAft>
                          <a:spcPts val="0"/>
                        </a:spcAft>
                        <a:buNone/>
                      </a:pPr>
                      <a:r>
                        <a:rPr lang="en"/>
                        <a:t>4230582565357</a:t>
                      </a:r>
                      <a:endParaRPr/>
                    </a:p>
                  </a:txBody>
                  <a:tcPr marL="91425" marR="91425" marT="91425" marB="91425"/>
                </a:tc>
                <a:tc>
                  <a:txBody>
                    <a:bodyPr/>
                    <a:lstStyle/>
                    <a:p>
                      <a:pPr marL="0" lvl="0" indent="0" algn="l" rtl="0">
                        <a:spcBef>
                          <a:spcPts val="0"/>
                        </a:spcBef>
                        <a:spcAft>
                          <a:spcPts val="0"/>
                        </a:spcAft>
                        <a:buNone/>
                      </a:pPr>
                      <a:r>
                        <a:rPr lang="en"/>
                        <a:t>maira</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2"/>
                  </a:ext>
                </a:extLst>
              </a:tr>
            </a:tbl>
          </a:graphicData>
        </a:graphic>
      </p:graphicFrame>
      <p:sp>
        <p:nvSpPr>
          <p:cNvPr id="257" name="Google Shape;257;p50"/>
          <p:cNvSpPr txBox="1"/>
          <p:nvPr/>
        </p:nvSpPr>
        <p:spPr>
          <a:xfrm>
            <a:off x="445725" y="1017725"/>
            <a:ext cx="14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a:t>
            </a:r>
            <a:endParaRPr b="1">
              <a:latin typeface="Proxima Nova"/>
              <a:ea typeface="Proxima Nova"/>
              <a:cs typeface="Proxima Nova"/>
              <a:sym typeface="Proxima Nova"/>
            </a:endParaRPr>
          </a:p>
        </p:txBody>
      </p:sp>
      <p:sp>
        <p:nvSpPr>
          <p:cNvPr id="258" name="Google Shape;258;p50"/>
          <p:cNvSpPr txBox="1"/>
          <p:nvPr/>
        </p:nvSpPr>
        <p:spPr>
          <a:xfrm>
            <a:off x="445725" y="2882250"/>
            <a:ext cx="14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Department</a:t>
            </a:r>
            <a:endParaRPr b="1">
              <a:latin typeface="Proxima Nova"/>
              <a:ea typeface="Proxima Nova"/>
              <a:cs typeface="Proxima Nova"/>
              <a:sym typeface="Proxima Nova"/>
            </a:endParaRPr>
          </a:p>
        </p:txBody>
      </p:sp>
      <p:graphicFrame>
        <p:nvGraphicFramePr>
          <p:cNvPr id="259" name="Google Shape;259;p50"/>
          <p:cNvGraphicFramePr/>
          <p:nvPr/>
        </p:nvGraphicFramePr>
        <p:xfrm>
          <a:off x="517400" y="3318425"/>
          <a:ext cx="3907800" cy="1188630"/>
        </p:xfrm>
        <a:graphic>
          <a:graphicData uri="http://schemas.openxmlformats.org/drawingml/2006/table">
            <a:tbl>
              <a:tblPr>
                <a:noFill/>
                <a:tableStyleId>{5E85B1FC-C110-42C8-8DE5-99AC40F75863}</a:tableStyleId>
              </a:tblPr>
              <a:tblGrid>
                <a:gridCol w="1953900">
                  <a:extLst>
                    <a:ext uri="{9D8B030D-6E8A-4147-A177-3AD203B41FA5}">
                      <a16:colId xmlns:a16="http://schemas.microsoft.com/office/drawing/2014/main" val="20000"/>
                    </a:ext>
                  </a:extLst>
                </a:gridCol>
                <a:gridCol w="19539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b="1"/>
                        <a:t>no</a:t>
                      </a:r>
                      <a:endParaRPr b="1"/>
                    </a:p>
                  </a:txBody>
                  <a:tcPr marL="91425" marR="91425" marT="91425" marB="91425"/>
                </a:tc>
                <a:tc>
                  <a:txBody>
                    <a:bodyPr/>
                    <a:lstStyle/>
                    <a:p>
                      <a:pPr marL="0" lvl="0" indent="0" algn="l" rtl="0">
                        <a:spcBef>
                          <a:spcPts val="0"/>
                        </a:spcBef>
                        <a:spcAft>
                          <a:spcPts val="0"/>
                        </a:spcAft>
                        <a:buNone/>
                      </a:pPr>
                      <a:r>
                        <a:rPr lang="en" b="1"/>
                        <a:t>name</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Accounts</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IT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b="1"/>
          </a:p>
        </p:txBody>
      </p:sp>
      <p:sp>
        <p:nvSpPr>
          <p:cNvPr id="265" name="Google Shape;265;p51"/>
          <p:cNvSpPr txBox="1"/>
          <p:nvPr/>
        </p:nvSpPr>
        <p:spPr>
          <a:xfrm>
            <a:off x="311700" y="1051975"/>
            <a:ext cx="8139900" cy="438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CREATE TABLE DEPT(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ID INT </a:t>
            </a:r>
            <a:r>
              <a:rPr lang="en" sz="2000" b="1">
                <a:solidFill>
                  <a:schemeClr val="dk1"/>
                </a:solidFill>
                <a:highlight>
                  <a:srgbClr val="FFFFFF"/>
                </a:highlight>
                <a:latin typeface="Proxima Nova"/>
                <a:ea typeface="Proxima Nova"/>
                <a:cs typeface="Proxima Nova"/>
                <a:sym typeface="Proxima Nova"/>
              </a:rPr>
              <a:t>PRIMARY KEY</a:t>
            </a: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NAME VARCHAR2(255)</a:t>
            </a: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CREATE TABLE EMP(</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ID INT </a:t>
            </a:r>
            <a:r>
              <a:rPr lang="en" sz="2000" b="1">
                <a:solidFill>
                  <a:schemeClr val="dk1"/>
                </a:solidFill>
                <a:highlight>
                  <a:srgbClr val="FFFFFF"/>
                </a:highlight>
                <a:latin typeface="Proxima Nova"/>
                <a:ea typeface="Proxima Nova"/>
                <a:cs typeface="Proxima Nova"/>
                <a:sym typeface="Proxima Nova"/>
              </a:rPr>
              <a:t>PRIMARY KEY</a:t>
            </a: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NAME VARCHAR2(255) </a:t>
            </a:r>
            <a:r>
              <a:rPr lang="en" sz="2000" b="1">
                <a:solidFill>
                  <a:schemeClr val="dk1"/>
                </a:solidFill>
                <a:highlight>
                  <a:srgbClr val="FFFFFF"/>
                </a:highlight>
                <a:latin typeface="Proxima Nova"/>
                <a:ea typeface="Proxima Nova"/>
                <a:cs typeface="Proxima Nova"/>
                <a:sym typeface="Proxima Nova"/>
              </a:rPr>
              <a:t>NOT NULL</a:t>
            </a: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deptId INT,</a:t>
            </a:r>
            <a:endParaRPr sz="2000">
              <a:solidFill>
                <a:schemeClr val="dk1"/>
              </a:solidFill>
              <a:highlight>
                <a:srgbClr val="FFFFFF"/>
              </a:highlight>
              <a:latin typeface="Proxima Nova"/>
              <a:ea typeface="Proxima Nova"/>
              <a:cs typeface="Proxima Nova"/>
              <a:sym typeface="Proxima Nova"/>
            </a:endParaRPr>
          </a:p>
          <a:p>
            <a:pPr marL="0" lvl="0" indent="457200" algn="l" rtl="0">
              <a:lnSpc>
                <a:spcPct val="115000"/>
              </a:lnSpc>
              <a:spcBef>
                <a:spcPts val="0"/>
              </a:spcBef>
              <a:spcAft>
                <a:spcPts val="0"/>
              </a:spcAft>
              <a:buNone/>
            </a:pPr>
            <a:r>
              <a:rPr lang="en" sz="2000" b="1">
                <a:solidFill>
                  <a:srgbClr val="0000CD"/>
                </a:solidFill>
                <a:highlight>
                  <a:srgbClr val="FFFFFF"/>
                </a:highlight>
                <a:latin typeface="Proxima Nova"/>
                <a:ea typeface="Proxima Nova"/>
                <a:cs typeface="Proxima Nova"/>
                <a:sym typeface="Proxima Nova"/>
              </a:rPr>
              <a:t>FOREIGN KEY (deptId) references DEPT(ID)</a:t>
            </a:r>
            <a:endParaRPr sz="2000" b="1">
              <a:solidFill>
                <a:srgbClr val="0000CD"/>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r>
              <a:rPr lang="en" sz="2000">
                <a:solidFill>
                  <a:schemeClr val="dk1"/>
                </a:solidFill>
                <a:highlight>
                  <a:srgbClr val="FFFFFF"/>
                </a:highlight>
                <a:latin typeface="Proxima Nova"/>
                <a:ea typeface="Proxima Nova"/>
                <a:cs typeface="Proxima Nova"/>
                <a:sym typeface="Proxima Nova"/>
              </a:rPr>
              <a:t>);</a:t>
            </a:r>
            <a:endParaRPr sz="2000">
              <a:solidFill>
                <a:schemeClr val="dk1"/>
              </a:solidFill>
              <a:highlight>
                <a:srgbClr val="FFFFFF"/>
              </a:highlight>
              <a:latin typeface="Proxima Nova"/>
              <a:ea typeface="Proxima Nova"/>
              <a:cs typeface="Proxima Nova"/>
              <a:sym typeface="Proxima Nova"/>
            </a:endParaRPr>
          </a:p>
          <a:p>
            <a:pPr marL="0" lvl="0" indent="0" algn="l" rtl="0">
              <a:lnSpc>
                <a:spcPct val="115000"/>
              </a:lnSpc>
              <a:spcBef>
                <a:spcPts val="0"/>
              </a:spcBef>
              <a:spcAft>
                <a:spcPts val="0"/>
              </a:spcAft>
              <a:buNone/>
            </a:pPr>
            <a:endParaRPr sz="2000">
              <a:solidFill>
                <a:schemeClr val="dk1"/>
              </a:solidFill>
              <a:highlight>
                <a:srgbClr val="FFFFFF"/>
              </a:highlight>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b="1"/>
          </a:p>
        </p:txBody>
      </p:sp>
      <p:sp>
        <p:nvSpPr>
          <p:cNvPr id="271" name="Google Shape;271;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Foreign Key</a:t>
            </a:r>
            <a:endParaRPr sz="2000" b="1"/>
          </a:p>
          <a:p>
            <a:pPr marL="457200" lvl="0" indent="-355600" algn="l" rtl="0">
              <a:lnSpc>
                <a:spcPct val="150000"/>
              </a:lnSpc>
              <a:spcBef>
                <a:spcPts val="1200"/>
              </a:spcBef>
              <a:spcAft>
                <a:spcPts val="0"/>
              </a:spcAft>
              <a:buSzPts val="2000"/>
              <a:buChar char="●"/>
            </a:pPr>
            <a:r>
              <a:rPr lang="en" sz="2000"/>
              <a:t>A referential integrity constraint can be violated when tuples are </a:t>
            </a:r>
            <a:r>
              <a:rPr lang="en" sz="2000" b="1"/>
              <a:t>inserted </a:t>
            </a:r>
            <a:r>
              <a:rPr lang="en" sz="2000"/>
              <a:t>or </a:t>
            </a:r>
            <a:r>
              <a:rPr lang="en" sz="2000" b="1"/>
              <a:t>deleted</a:t>
            </a:r>
            <a:r>
              <a:rPr lang="en" sz="2000"/>
              <a:t>, or when a foreign key or primary key attribute value is </a:t>
            </a:r>
            <a:r>
              <a:rPr lang="en" sz="2000" b="1"/>
              <a:t>updated</a:t>
            </a:r>
            <a:r>
              <a:rPr lang="en" sz="2000"/>
              <a:t>. </a:t>
            </a:r>
            <a:endParaRPr sz="2000"/>
          </a:p>
          <a:p>
            <a:pPr marL="457200" lvl="0" indent="-355600" algn="l" rtl="0">
              <a:lnSpc>
                <a:spcPct val="150000"/>
              </a:lnSpc>
              <a:spcBef>
                <a:spcPts val="0"/>
              </a:spcBef>
              <a:spcAft>
                <a:spcPts val="0"/>
              </a:spcAft>
              <a:buSzPts val="2000"/>
              <a:buChar char="●"/>
            </a:pPr>
            <a:r>
              <a:rPr lang="en" sz="2000"/>
              <a:t>The </a:t>
            </a:r>
            <a:r>
              <a:rPr lang="en" sz="2000" b="1"/>
              <a:t>default action </a:t>
            </a:r>
            <a:r>
              <a:rPr lang="en" sz="2000"/>
              <a:t>that SQL takes for an</a:t>
            </a:r>
            <a:r>
              <a:rPr lang="en" sz="2000" b="1"/>
              <a:t> integrity violation </a:t>
            </a:r>
            <a:r>
              <a:rPr lang="en" sz="2000"/>
              <a:t>is to </a:t>
            </a:r>
            <a:r>
              <a:rPr lang="en" sz="2000" b="1"/>
              <a:t>reject the update operation</a:t>
            </a:r>
            <a:r>
              <a:rPr lang="en" sz="2000"/>
              <a:t> that will cause a violation, which is known as the </a:t>
            </a:r>
            <a:r>
              <a:rPr lang="en" sz="2000" b="1"/>
              <a:t>RESTRICT </a:t>
            </a:r>
            <a:r>
              <a:rPr lang="en" sz="2000"/>
              <a:t>option. </a:t>
            </a: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a:p>
          <a:p>
            <a:pPr marL="0" lvl="0" indent="0" algn="l" rtl="0">
              <a:spcBef>
                <a:spcPts val="0"/>
              </a:spcBef>
              <a:spcAft>
                <a:spcPts val="0"/>
              </a:spcAft>
              <a:buSzPts val="990"/>
              <a:buNone/>
            </a:pPr>
            <a:endParaRPr/>
          </a:p>
        </p:txBody>
      </p:sp>
      <p:sp>
        <p:nvSpPr>
          <p:cNvPr id="277" name="Google Shape;277;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Foreign Key</a:t>
            </a:r>
            <a:endParaRPr sz="2000" b="1"/>
          </a:p>
          <a:p>
            <a:pPr marL="457200" lvl="0" indent="-355600" algn="l" rtl="0">
              <a:lnSpc>
                <a:spcPct val="150000"/>
              </a:lnSpc>
              <a:spcBef>
                <a:spcPts val="1200"/>
              </a:spcBef>
              <a:spcAft>
                <a:spcPts val="0"/>
              </a:spcAft>
              <a:buSzPts val="2000"/>
              <a:buChar char="●"/>
            </a:pPr>
            <a:r>
              <a:rPr lang="en" sz="2000"/>
              <a:t>Schema designer can specify an alternative action to be taken by attaching a </a:t>
            </a:r>
            <a:r>
              <a:rPr lang="en" sz="2000" b="1"/>
              <a:t>referential triggered action</a:t>
            </a:r>
            <a:r>
              <a:rPr lang="en" sz="2000"/>
              <a:t> clause to any foreign key constraint. </a:t>
            </a:r>
            <a:endParaRPr sz="2000"/>
          </a:p>
          <a:p>
            <a:pPr marL="457200" lvl="0" indent="-355600" algn="l" rtl="0">
              <a:lnSpc>
                <a:spcPct val="150000"/>
              </a:lnSpc>
              <a:spcBef>
                <a:spcPts val="0"/>
              </a:spcBef>
              <a:spcAft>
                <a:spcPts val="0"/>
              </a:spcAft>
              <a:buSzPts val="2000"/>
              <a:buChar char="●"/>
            </a:pPr>
            <a:r>
              <a:rPr lang="en" sz="2000"/>
              <a:t>The options include </a:t>
            </a:r>
            <a:r>
              <a:rPr lang="en" sz="2000" b="1"/>
              <a:t>SET NULL, CASCADE, and SET DEFAULT</a:t>
            </a:r>
            <a:endParaRPr sz="2000" b="1"/>
          </a:p>
          <a:p>
            <a:pPr marL="457200" lvl="0" indent="-355600" algn="l" rtl="0">
              <a:lnSpc>
                <a:spcPct val="150000"/>
              </a:lnSpc>
              <a:spcBef>
                <a:spcPts val="0"/>
              </a:spcBef>
              <a:spcAft>
                <a:spcPts val="0"/>
              </a:spcAft>
              <a:buSzPts val="2000"/>
              <a:buChar char="●"/>
            </a:pPr>
            <a:r>
              <a:rPr lang="en" sz="2000"/>
              <a:t>An option must be qualified with either ON DELETE or ON UPDATE</a:t>
            </a:r>
            <a:endParaRPr sz="2000"/>
          </a:p>
          <a:p>
            <a:pPr marL="0" lvl="0" indent="0" algn="l" rtl="0">
              <a:lnSpc>
                <a:spcPct val="100000"/>
              </a:lnSpc>
              <a:spcBef>
                <a:spcPts val="1200"/>
              </a:spcBef>
              <a:spcAft>
                <a:spcPts val="0"/>
              </a:spcAft>
              <a:buNone/>
            </a:pPr>
            <a:endParaRPr sz="2000" b="1"/>
          </a:p>
          <a:p>
            <a:pPr marL="0" lvl="0" indent="0" algn="l" rtl="0">
              <a:lnSpc>
                <a:spcPct val="150000"/>
              </a:lnSpc>
              <a:spcBef>
                <a:spcPts val="0"/>
              </a:spcBef>
              <a:spcAft>
                <a:spcPts val="0"/>
              </a:spcAft>
              <a:buNone/>
            </a:pPr>
            <a:endParaRPr sz="2000" b="1"/>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Specifying Referential Integrity Constraint</a:t>
            </a:r>
            <a:endParaRPr/>
          </a:p>
          <a:p>
            <a:pPr marL="0" lvl="0" indent="0" algn="l" rtl="0">
              <a:spcBef>
                <a:spcPts val="0"/>
              </a:spcBef>
              <a:spcAft>
                <a:spcPts val="0"/>
              </a:spcAft>
              <a:buSzPts val="990"/>
              <a:buNone/>
            </a:pPr>
            <a:endParaRPr/>
          </a:p>
        </p:txBody>
      </p:sp>
      <p:sp>
        <p:nvSpPr>
          <p:cNvPr id="283" name="Google Shape;283;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Foreign Key</a:t>
            </a:r>
            <a:endParaRPr sz="2000"/>
          </a:p>
          <a:p>
            <a:pPr marL="0" lvl="0" indent="0" algn="l" rtl="0">
              <a:lnSpc>
                <a:spcPct val="100000"/>
              </a:lnSpc>
              <a:spcBef>
                <a:spcPts val="1200"/>
              </a:spcBef>
              <a:spcAft>
                <a:spcPts val="0"/>
              </a:spcAft>
              <a:buNone/>
            </a:pPr>
            <a:r>
              <a:rPr lang="en" sz="2000">
                <a:solidFill>
                  <a:srgbClr val="0000CD"/>
                </a:solidFill>
                <a:highlight>
                  <a:schemeClr val="lt1"/>
                </a:highlight>
              </a:rPr>
              <a:t>CREATE TABLE</a:t>
            </a:r>
            <a:r>
              <a:rPr lang="en" sz="2000">
                <a:highlight>
                  <a:schemeClr val="lt1"/>
                </a:highlight>
              </a:rPr>
              <a:t> EMP(</a:t>
            </a:r>
            <a:endParaRPr sz="2000">
              <a:highlight>
                <a:schemeClr val="lt1"/>
              </a:highlight>
            </a:endParaRPr>
          </a:p>
          <a:p>
            <a:pPr marL="0" lvl="0" indent="0" algn="l" rtl="0">
              <a:lnSpc>
                <a:spcPct val="100000"/>
              </a:lnSpc>
              <a:spcBef>
                <a:spcPts val="0"/>
              </a:spcBef>
              <a:spcAft>
                <a:spcPts val="0"/>
              </a:spcAft>
              <a:buNone/>
            </a:pPr>
            <a:r>
              <a:rPr lang="en" sz="2000">
                <a:highlight>
                  <a:schemeClr val="lt1"/>
                </a:highlight>
              </a:rPr>
              <a:t>	CNIC int </a:t>
            </a:r>
            <a:r>
              <a:rPr lang="en" sz="2000">
                <a:solidFill>
                  <a:srgbClr val="0000CD"/>
                </a:solidFill>
                <a:highlight>
                  <a:schemeClr val="lt1"/>
                </a:highlight>
              </a:rPr>
              <a:t>PRIMARY KEY</a:t>
            </a:r>
            <a:r>
              <a:rPr lang="en" sz="2000">
                <a:highlight>
                  <a:schemeClr val="lt1"/>
                </a:highlight>
              </a:rPr>
              <a:t>,</a:t>
            </a:r>
            <a:endParaRPr sz="2000">
              <a:highlight>
                <a:schemeClr val="lt1"/>
              </a:highlight>
            </a:endParaRPr>
          </a:p>
          <a:p>
            <a:pPr marL="0" lvl="0" indent="0" algn="l" rtl="0">
              <a:lnSpc>
                <a:spcPct val="100000"/>
              </a:lnSpc>
              <a:spcBef>
                <a:spcPts val="0"/>
              </a:spcBef>
              <a:spcAft>
                <a:spcPts val="0"/>
              </a:spcAft>
              <a:buNone/>
            </a:pPr>
            <a:r>
              <a:rPr lang="en" sz="2000">
                <a:highlight>
                  <a:schemeClr val="lt1"/>
                </a:highlight>
              </a:rPr>
              <a:t>	Name varchar(255) </a:t>
            </a:r>
            <a:r>
              <a:rPr lang="en" sz="2000">
                <a:solidFill>
                  <a:srgbClr val="0000CD"/>
                </a:solidFill>
                <a:highlight>
                  <a:schemeClr val="lt1"/>
                </a:highlight>
              </a:rPr>
              <a:t>NOT NULL</a:t>
            </a:r>
            <a:r>
              <a:rPr lang="en" sz="2000">
                <a:highlight>
                  <a:schemeClr val="lt1"/>
                </a:highlight>
              </a:rPr>
              <a:t>,</a:t>
            </a:r>
            <a:endParaRPr sz="2000">
              <a:highlight>
                <a:schemeClr val="lt1"/>
              </a:highlight>
            </a:endParaRPr>
          </a:p>
          <a:p>
            <a:pPr marL="0" lvl="0" indent="0" algn="l" rtl="0">
              <a:lnSpc>
                <a:spcPct val="100000"/>
              </a:lnSpc>
              <a:spcBef>
                <a:spcPts val="0"/>
              </a:spcBef>
              <a:spcAft>
                <a:spcPts val="0"/>
              </a:spcAft>
              <a:buNone/>
            </a:pPr>
            <a:r>
              <a:rPr lang="en" sz="2000">
                <a:highlight>
                  <a:schemeClr val="lt1"/>
                </a:highlight>
              </a:rPr>
              <a:t>	DeptId smallint  </a:t>
            </a:r>
            <a:endParaRPr sz="2000">
              <a:highlight>
                <a:schemeClr val="lt1"/>
              </a:highlight>
            </a:endParaRPr>
          </a:p>
          <a:p>
            <a:pPr marL="0" lvl="0" indent="457200" algn="l" rtl="0">
              <a:lnSpc>
                <a:spcPct val="100000"/>
              </a:lnSpc>
              <a:spcBef>
                <a:spcPts val="0"/>
              </a:spcBef>
              <a:spcAft>
                <a:spcPts val="0"/>
              </a:spcAft>
              <a:buNone/>
            </a:pPr>
            <a:r>
              <a:rPr lang="en" sz="2000">
                <a:highlight>
                  <a:schemeClr val="lt1"/>
                </a:highlight>
              </a:rPr>
              <a:t>Age int,</a:t>
            </a:r>
            <a:endParaRPr sz="2000">
              <a:highlight>
                <a:schemeClr val="lt1"/>
              </a:highlight>
            </a:endParaRPr>
          </a:p>
          <a:p>
            <a:pPr marL="0" lvl="0" indent="0" algn="l" rtl="0">
              <a:lnSpc>
                <a:spcPct val="100000"/>
              </a:lnSpc>
              <a:spcBef>
                <a:spcPts val="0"/>
              </a:spcBef>
              <a:spcAft>
                <a:spcPts val="0"/>
              </a:spcAft>
              <a:buNone/>
            </a:pPr>
            <a:r>
              <a:rPr lang="en" sz="2000">
                <a:solidFill>
                  <a:srgbClr val="0000CD"/>
                </a:solidFill>
                <a:highlight>
                  <a:schemeClr val="lt1"/>
                </a:highlight>
              </a:rPr>
              <a:t>FOREIGN KEY </a:t>
            </a:r>
            <a:r>
              <a:rPr lang="en" sz="2000">
                <a:highlight>
                  <a:schemeClr val="lt1"/>
                </a:highlight>
              </a:rPr>
              <a:t>(deptId)</a:t>
            </a:r>
            <a:r>
              <a:rPr lang="en" sz="2000">
                <a:solidFill>
                  <a:srgbClr val="0000CD"/>
                </a:solidFill>
                <a:highlight>
                  <a:schemeClr val="lt1"/>
                </a:highlight>
              </a:rPr>
              <a:t> references </a:t>
            </a:r>
            <a:r>
              <a:rPr lang="en" sz="2000">
                <a:highlight>
                  <a:schemeClr val="lt1"/>
                </a:highlight>
              </a:rPr>
              <a:t>DEPT(ID)</a:t>
            </a:r>
            <a:r>
              <a:rPr lang="en" sz="2000" b="1">
                <a:highlight>
                  <a:schemeClr val="lt1"/>
                </a:highlight>
              </a:rPr>
              <a:t> </a:t>
            </a:r>
            <a:r>
              <a:rPr lang="en" sz="2000" b="1">
                <a:solidFill>
                  <a:srgbClr val="A52A2A"/>
                </a:solidFill>
              </a:rPr>
              <a:t>ON DELETE </a:t>
            </a:r>
            <a:r>
              <a:rPr lang="en" sz="2000" b="1">
                <a:solidFill>
                  <a:schemeClr val="dk2"/>
                </a:solidFill>
              </a:rPr>
              <a:t>SET NULL</a:t>
            </a:r>
            <a:endParaRPr sz="2000" b="1">
              <a:solidFill>
                <a:schemeClr val="dk2"/>
              </a:solidFill>
              <a:highlight>
                <a:schemeClr val="lt1"/>
              </a:highlight>
            </a:endParaRPr>
          </a:p>
          <a:p>
            <a:pPr marL="0" lvl="0" indent="0" algn="l" rtl="0">
              <a:lnSpc>
                <a:spcPct val="100000"/>
              </a:lnSpc>
              <a:spcBef>
                <a:spcPts val="0"/>
              </a:spcBef>
              <a:spcAft>
                <a:spcPts val="0"/>
              </a:spcAft>
              <a:buNone/>
            </a:pPr>
            <a:r>
              <a:rPr lang="en" sz="2000">
                <a:highlight>
                  <a:schemeClr val="lt1"/>
                </a:highlight>
              </a:rPr>
              <a:t>);</a:t>
            </a:r>
            <a:endParaRPr sz="2000"/>
          </a:p>
          <a:p>
            <a:pPr marL="0" lvl="0" indent="0" algn="l" rtl="0">
              <a:lnSpc>
                <a:spcPct val="100000"/>
              </a:lnSpc>
              <a:spcBef>
                <a:spcPts val="0"/>
              </a:spcBef>
              <a:spcAft>
                <a:spcPts val="0"/>
              </a:spcAft>
              <a:buNone/>
            </a:pPr>
            <a:endParaRPr sz="2000" b="1"/>
          </a:p>
          <a:p>
            <a:pPr marL="0" lvl="0" indent="0" algn="l" rtl="0">
              <a:lnSpc>
                <a:spcPct val="150000"/>
              </a:lnSpc>
              <a:spcBef>
                <a:spcPts val="0"/>
              </a:spcBef>
              <a:spcAft>
                <a:spcPts val="0"/>
              </a:spcAft>
              <a:buNone/>
            </a:pPr>
            <a:endParaRPr sz="2000" b="1"/>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Giving names to constraint</a:t>
            </a:r>
            <a:endParaRPr b="1"/>
          </a:p>
        </p:txBody>
      </p:sp>
      <p:sp>
        <p:nvSpPr>
          <p:cNvPr id="289" name="Google Shape;289;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a:solidFill>
                  <a:srgbClr val="0000CD"/>
                </a:solidFill>
                <a:highlight>
                  <a:schemeClr val="lt1"/>
                </a:highlight>
              </a:rPr>
              <a:t>CREATE TABLE</a:t>
            </a:r>
            <a:r>
              <a:rPr lang="en" sz="2000">
                <a:highlight>
                  <a:schemeClr val="lt1"/>
                </a:highlight>
              </a:rPr>
              <a:t> EMP(</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CNIC int </a:t>
            </a:r>
            <a:r>
              <a:rPr lang="en" sz="2000">
                <a:solidFill>
                  <a:srgbClr val="0000CD"/>
                </a:solidFill>
                <a:highlight>
                  <a:schemeClr val="lt1"/>
                </a:highlight>
              </a:rPr>
              <a:t>NOT NULL</a:t>
            </a:r>
            <a:r>
              <a:rPr lang="en" sz="2000">
                <a:highlight>
                  <a:schemeClr val="lt1"/>
                </a:highlight>
              </a:rPr>
              <a:t>,</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Name varchar(255) </a:t>
            </a:r>
            <a:r>
              <a:rPr lang="en" sz="2000">
                <a:solidFill>
                  <a:srgbClr val="0000CD"/>
                </a:solidFill>
                <a:highlight>
                  <a:schemeClr val="lt1"/>
                </a:highlight>
              </a:rPr>
              <a:t>NOT NULL</a:t>
            </a:r>
            <a:r>
              <a:rPr lang="en" sz="2000">
                <a:highlight>
                  <a:schemeClr val="lt1"/>
                </a:highlight>
              </a:rPr>
              <a:t>,</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Age int,</a:t>
            </a:r>
            <a:endParaRPr sz="2000">
              <a:highlight>
                <a:schemeClr val="lt1"/>
              </a:highlight>
            </a:endParaRPr>
          </a:p>
          <a:p>
            <a:pPr marL="0" lvl="0" indent="0" algn="l" rtl="0">
              <a:lnSpc>
                <a:spcPct val="150000"/>
              </a:lnSpc>
              <a:spcBef>
                <a:spcPts val="0"/>
              </a:spcBef>
              <a:spcAft>
                <a:spcPts val="0"/>
              </a:spcAft>
              <a:buNone/>
            </a:pPr>
            <a:r>
              <a:rPr lang="en" sz="2000">
                <a:highlight>
                  <a:schemeClr val="lt1"/>
                </a:highlight>
              </a:rPr>
              <a:t>	deptId smallint,</a:t>
            </a:r>
            <a:endParaRPr sz="2000">
              <a:highlight>
                <a:schemeClr val="lt1"/>
              </a:highlight>
            </a:endParaRPr>
          </a:p>
          <a:p>
            <a:pPr marL="0" lvl="0" indent="0" algn="l" rtl="0">
              <a:lnSpc>
                <a:spcPct val="150000"/>
              </a:lnSpc>
              <a:spcBef>
                <a:spcPts val="0"/>
              </a:spcBef>
              <a:spcAft>
                <a:spcPts val="0"/>
              </a:spcAft>
              <a:buNone/>
            </a:pPr>
            <a:r>
              <a:rPr lang="en" sz="2000" b="1">
                <a:solidFill>
                  <a:srgbClr val="0000CD"/>
                </a:solidFill>
                <a:highlight>
                  <a:schemeClr val="lt1"/>
                </a:highlight>
              </a:rPr>
              <a:t>CONSTRAINT</a:t>
            </a:r>
            <a:r>
              <a:rPr lang="en" sz="2000" b="1">
                <a:highlight>
                  <a:schemeClr val="lt1"/>
                </a:highlight>
              </a:rPr>
              <a:t> pk1 </a:t>
            </a:r>
            <a:r>
              <a:rPr lang="en" sz="2000" b="1">
                <a:solidFill>
                  <a:srgbClr val="0000CD"/>
                </a:solidFill>
                <a:highlight>
                  <a:schemeClr val="lt1"/>
                </a:highlight>
              </a:rPr>
              <a:t>PRIMARY KEY (CNIC),</a:t>
            </a:r>
            <a:endParaRPr sz="2000" b="1">
              <a:solidFill>
                <a:srgbClr val="0000CD"/>
              </a:solidFill>
              <a:highlight>
                <a:schemeClr val="lt1"/>
              </a:highlight>
            </a:endParaRPr>
          </a:p>
          <a:p>
            <a:pPr marL="0" lvl="0" indent="0" algn="l" rtl="0">
              <a:lnSpc>
                <a:spcPct val="150000"/>
              </a:lnSpc>
              <a:spcBef>
                <a:spcPts val="0"/>
              </a:spcBef>
              <a:spcAft>
                <a:spcPts val="0"/>
              </a:spcAft>
              <a:buNone/>
            </a:pPr>
            <a:r>
              <a:rPr lang="en" sz="2000" b="1">
                <a:solidFill>
                  <a:srgbClr val="0000CD"/>
                </a:solidFill>
                <a:highlight>
                  <a:schemeClr val="lt1"/>
                </a:highlight>
              </a:rPr>
              <a:t>CONSTRAINT </a:t>
            </a:r>
            <a:r>
              <a:rPr lang="en" sz="2000" b="1">
                <a:highlight>
                  <a:schemeClr val="lt1"/>
                </a:highlight>
              </a:rPr>
              <a:t>fk1 </a:t>
            </a:r>
            <a:r>
              <a:rPr lang="en" sz="2000" b="1">
                <a:solidFill>
                  <a:srgbClr val="0000CD"/>
                </a:solidFill>
                <a:highlight>
                  <a:schemeClr val="lt1"/>
                </a:highlight>
              </a:rPr>
              <a:t>FOREIGN KEY (deptId) references DEPT(ID),</a:t>
            </a:r>
            <a:endParaRPr sz="2000" b="1">
              <a:solidFill>
                <a:srgbClr val="0000CD"/>
              </a:solidFill>
              <a:highlight>
                <a:schemeClr val="lt1"/>
              </a:highlight>
            </a:endParaRPr>
          </a:p>
          <a:p>
            <a:pPr marL="0" lvl="0" indent="0" algn="l" rtl="0">
              <a:lnSpc>
                <a:spcPct val="150000"/>
              </a:lnSpc>
              <a:spcBef>
                <a:spcPts val="0"/>
              </a:spcBef>
              <a:spcAft>
                <a:spcPts val="0"/>
              </a:spcAft>
              <a:buNone/>
            </a:pPr>
            <a:r>
              <a:rPr lang="en" sz="2000" b="1">
                <a:solidFill>
                  <a:srgbClr val="0000CD"/>
                </a:solidFill>
                <a:highlight>
                  <a:schemeClr val="lt1"/>
                </a:highlight>
              </a:rPr>
              <a:t>CONSTRAINT </a:t>
            </a:r>
            <a:r>
              <a:rPr lang="en" sz="2000" b="1">
                <a:highlight>
                  <a:schemeClr val="lt1"/>
                </a:highlight>
              </a:rPr>
              <a:t>CHK_AGE</a:t>
            </a:r>
            <a:r>
              <a:rPr lang="en" sz="2000">
                <a:solidFill>
                  <a:srgbClr val="0000CD"/>
                </a:solidFill>
                <a:highlight>
                  <a:schemeClr val="lt1"/>
                </a:highlight>
              </a:rPr>
              <a:t> CHECK (</a:t>
            </a:r>
            <a:r>
              <a:rPr lang="en" sz="2000">
                <a:highlight>
                  <a:schemeClr val="lt1"/>
                </a:highlight>
              </a:rPr>
              <a:t>Age &gt;= 18</a:t>
            </a:r>
            <a:r>
              <a:rPr lang="en" sz="2000">
                <a:solidFill>
                  <a:srgbClr val="0000CD"/>
                </a:solidFill>
                <a:highlight>
                  <a:schemeClr val="lt1"/>
                </a:highlight>
              </a:rPr>
              <a:t>)</a:t>
            </a:r>
            <a:endParaRPr sz="2000">
              <a:solidFill>
                <a:srgbClr val="0000CD"/>
              </a:solidFill>
              <a:highlight>
                <a:schemeClr val="lt1"/>
              </a:highlight>
            </a:endParaRPr>
          </a:p>
          <a:p>
            <a:pPr marL="0" lvl="0" indent="0" algn="l" rtl="0">
              <a:lnSpc>
                <a:spcPct val="150000"/>
              </a:lnSpc>
              <a:spcBef>
                <a:spcPts val="0"/>
              </a:spcBef>
              <a:spcAft>
                <a:spcPts val="0"/>
              </a:spcAft>
              <a:buNone/>
            </a:pPr>
            <a:r>
              <a:rPr lang="en" sz="2000">
                <a:highlight>
                  <a:schemeClr val="lt1"/>
                </a:highlight>
              </a:rPr>
              <a:t>);</a:t>
            </a:r>
            <a:endParaRPr sz="2000" b="1"/>
          </a:p>
          <a:p>
            <a:pPr marL="0" lvl="0" indent="0" algn="l" rtl="0">
              <a:spcBef>
                <a:spcPts val="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0"/>
              </a:spcAft>
              <a:buNone/>
            </a:pPr>
            <a:endParaRPr sz="2000" b="1"/>
          </a:p>
          <a:p>
            <a:pPr marL="0" lvl="0" indent="0" algn="l" rtl="0">
              <a:spcBef>
                <a:spcPts val="1200"/>
              </a:spcBef>
              <a:spcAft>
                <a:spcPts val="1200"/>
              </a:spcAft>
              <a:buNone/>
            </a:pPr>
            <a:endParaRPr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 this schema diagram</a:t>
            </a:r>
            <a:endParaRPr/>
          </a:p>
        </p:txBody>
      </p:sp>
      <p:graphicFrame>
        <p:nvGraphicFramePr>
          <p:cNvPr id="311" name="Google Shape;311;p59"/>
          <p:cNvGraphicFramePr/>
          <p:nvPr/>
        </p:nvGraphicFramePr>
        <p:xfrm>
          <a:off x="800675" y="1580825"/>
          <a:ext cx="7239000" cy="396210"/>
        </p:xfrm>
        <a:graphic>
          <a:graphicData uri="http://schemas.openxmlformats.org/drawingml/2006/table">
            <a:tbl>
              <a:tblPr>
                <a:noFill/>
                <a:tableStyleId>{5E85B1FC-C110-42C8-8DE5-99AC40F75863}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deptId</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12" name="Google Shape;312;p59"/>
          <p:cNvGraphicFramePr/>
          <p:nvPr/>
        </p:nvGraphicFramePr>
        <p:xfrm>
          <a:off x="800675" y="2844925"/>
          <a:ext cx="5429250" cy="396210"/>
        </p:xfrm>
        <a:graphic>
          <a:graphicData uri="http://schemas.openxmlformats.org/drawingml/2006/table">
            <a:tbl>
              <a:tblPr>
                <a:noFill/>
                <a:tableStyleId>{5E85B1FC-C110-42C8-8DE5-99AC40F75863}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location</a:t>
                      </a:r>
                      <a:endParaRPr/>
                    </a:p>
                  </a:txBody>
                  <a:tcPr marL="91425" marR="91425" marT="91425" marB="91425"/>
                </a:tc>
                <a:extLst>
                  <a:ext uri="{0D108BD9-81ED-4DB2-BD59-A6C34878D82A}">
                    <a16:rowId xmlns:a16="http://schemas.microsoft.com/office/drawing/2014/main" val="10000"/>
                  </a:ext>
                </a:extLst>
              </a:tr>
            </a:tbl>
          </a:graphicData>
        </a:graphic>
      </p:graphicFrame>
      <p:sp>
        <p:nvSpPr>
          <p:cNvPr id="313" name="Google Shape;313;p59"/>
          <p:cNvSpPr txBox="1"/>
          <p:nvPr/>
        </p:nvSpPr>
        <p:spPr>
          <a:xfrm>
            <a:off x="662225" y="1095825"/>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EMPLOYEE</a:t>
            </a:r>
            <a:endParaRPr b="1">
              <a:latin typeface="Proxima Nova"/>
              <a:ea typeface="Proxima Nova"/>
              <a:cs typeface="Proxima Nova"/>
              <a:sym typeface="Proxima Nova"/>
            </a:endParaRPr>
          </a:p>
        </p:txBody>
      </p:sp>
      <p:sp>
        <p:nvSpPr>
          <p:cNvPr id="314" name="Google Shape;314;p59"/>
          <p:cNvSpPr txBox="1"/>
          <p:nvPr/>
        </p:nvSpPr>
        <p:spPr>
          <a:xfrm>
            <a:off x="701425" y="2408500"/>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Dept</a:t>
            </a:r>
            <a:endParaRPr b="1">
              <a:latin typeface="Proxima Nova"/>
              <a:ea typeface="Proxima Nova"/>
              <a:cs typeface="Proxima Nova"/>
              <a:sym typeface="Proxima Nova"/>
            </a:endParaRPr>
          </a:p>
        </p:txBody>
      </p:sp>
      <p:cxnSp>
        <p:nvCxnSpPr>
          <p:cNvPr id="315" name="Google Shape;315;p59"/>
          <p:cNvCxnSpPr>
            <a:endCxn id="314" idx="2"/>
          </p:cNvCxnSpPr>
          <p:nvPr/>
        </p:nvCxnSpPr>
        <p:spPr>
          <a:xfrm flipH="1">
            <a:off x="1675525" y="1981000"/>
            <a:ext cx="5095200" cy="827700"/>
          </a:xfrm>
          <a:prstGeom prst="straightConnector1">
            <a:avLst/>
          </a:prstGeom>
          <a:noFill/>
          <a:ln w="9525" cap="flat" cmpd="sng">
            <a:solidFill>
              <a:schemeClr val="dk2"/>
            </a:solidFill>
            <a:prstDash val="solid"/>
            <a:round/>
            <a:headEnd type="none" w="med" len="med"/>
            <a:tailEnd type="triangle" w="med" len="med"/>
          </a:ln>
        </p:spPr>
      </p:cxnSp>
      <p:sp>
        <p:nvSpPr>
          <p:cNvPr id="316" name="Google Shape;316;p59"/>
          <p:cNvSpPr txBox="1"/>
          <p:nvPr/>
        </p:nvSpPr>
        <p:spPr>
          <a:xfrm>
            <a:off x="656375" y="3556300"/>
            <a:ext cx="745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Set on delete option as well of your choice and explain why you choose the option.</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 this schema diagram</a:t>
            </a:r>
            <a:endParaRPr/>
          </a:p>
        </p:txBody>
      </p:sp>
      <p:graphicFrame>
        <p:nvGraphicFramePr>
          <p:cNvPr id="322" name="Google Shape;322;p60"/>
          <p:cNvGraphicFramePr/>
          <p:nvPr/>
        </p:nvGraphicFramePr>
        <p:xfrm>
          <a:off x="800675" y="1580825"/>
          <a:ext cx="8031600" cy="396210"/>
        </p:xfrm>
        <a:graphic>
          <a:graphicData uri="http://schemas.openxmlformats.org/drawingml/2006/table">
            <a:tbl>
              <a:tblPr>
                <a:noFill/>
                <a:tableStyleId>{5E85B1FC-C110-42C8-8DE5-99AC40F75863}</a:tableStyleId>
              </a:tblPr>
              <a:tblGrid>
                <a:gridCol w="1338600">
                  <a:extLst>
                    <a:ext uri="{9D8B030D-6E8A-4147-A177-3AD203B41FA5}">
                      <a16:colId xmlns:a16="http://schemas.microsoft.com/office/drawing/2014/main" val="20000"/>
                    </a:ext>
                  </a:extLst>
                </a:gridCol>
                <a:gridCol w="1338600">
                  <a:extLst>
                    <a:ext uri="{9D8B030D-6E8A-4147-A177-3AD203B41FA5}">
                      <a16:colId xmlns:a16="http://schemas.microsoft.com/office/drawing/2014/main" val="20001"/>
                    </a:ext>
                  </a:extLst>
                </a:gridCol>
                <a:gridCol w="1338600">
                  <a:extLst>
                    <a:ext uri="{9D8B030D-6E8A-4147-A177-3AD203B41FA5}">
                      <a16:colId xmlns:a16="http://schemas.microsoft.com/office/drawing/2014/main" val="20002"/>
                    </a:ext>
                  </a:extLst>
                </a:gridCol>
                <a:gridCol w="1338600">
                  <a:extLst>
                    <a:ext uri="{9D8B030D-6E8A-4147-A177-3AD203B41FA5}">
                      <a16:colId xmlns:a16="http://schemas.microsoft.com/office/drawing/2014/main" val="20003"/>
                    </a:ext>
                  </a:extLst>
                </a:gridCol>
                <a:gridCol w="1338600">
                  <a:extLst>
                    <a:ext uri="{9D8B030D-6E8A-4147-A177-3AD203B41FA5}">
                      <a16:colId xmlns:a16="http://schemas.microsoft.com/office/drawing/2014/main" val="20004"/>
                    </a:ext>
                  </a:extLst>
                </a:gridCol>
                <a:gridCol w="1338600">
                  <a:extLst>
                    <a:ext uri="{9D8B030D-6E8A-4147-A177-3AD203B41FA5}">
                      <a16:colId xmlns:a16="http://schemas.microsoft.com/office/drawing/2014/main" val="20005"/>
                    </a:ext>
                  </a:extLst>
                </a:gridCol>
              </a:tblGrid>
              <a:tr h="3962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cnic</a:t>
                      </a:r>
                      <a:endParaRPr/>
                    </a:p>
                  </a:txBody>
                  <a:tcPr marL="91425" marR="91425" marT="91425" marB="91425"/>
                </a:tc>
                <a:tc>
                  <a:txBody>
                    <a:bodyPr/>
                    <a:lstStyle/>
                    <a:p>
                      <a:pPr marL="0" lvl="0" indent="0" algn="l" rtl="0">
                        <a:spcBef>
                          <a:spcPts val="0"/>
                        </a:spcBef>
                        <a:spcAft>
                          <a:spcPts val="0"/>
                        </a:spcAft>
                        <a:buNone/>
                      </a:pPr>
                      <a:r>
                        <a:rPr lang="en"/>
                        <a:t>deptId</a:t>
                      </a:r>
                      <a:endParaRPr/>
                    </a:p>
                  </a:txBody>
                  <a:tcPr marL="91425" marR="91425" marT="91425" marB="91425"/>
                </a:tc>
                <a:tc>
                  <a:txBody>
                    <a:bodyPr/>
                    <a:lstStyle/>
                    <a:p>
                      <a:pPr marL="0" lvl="0" indent="0" algn="l" rtl="0">
                        <a:spcBef>
                          <a:spcPts val="0"/>
                        </a:spcBef>
                        <a:spcAft>
                          <a:spcPts val="0"/>
                        </a:spcAft>
                        <a:buNone/>
                      </a:pPr>
                      <a:r>
                        <a:rPr lang="en"/>
                        <a:t>super_cnic</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23" name="Google Shape;323;p60"/>
          <p:cNvGraphicFramePr/>
          <p:nvPr/>
        </p:nvGraphicFramePr>
        <p:xfrm>
          <a:off x="800675" y="2844925"/>
          <a:ext cx="5429250" cy="396210"/>
        </p:xfrm>
        <a:graphic>
          <a:graphicData uri="http://schemas.openxmlformats.org/drawingml/2006/table">
            <a:tbl>
              <a:tblPr>
                <a:noFill/>
                <a:tableStyleId>{5E85B1FC-C110-42C8-8DE5-99AC40F75863}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u="sng"/>
                        <a:t>id</a:t>
                      </a:r>
                      <a:endParaRPr u="sng"/>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location</a:t>
                      </a:r>
                      <a:endParaRPr/>
                    </a:p>
                  </a:txBody>
                  <a:tcPr marL="91425" marR="91425" marT="91425" marB="91425"/>
                </a:tc>
                <a:extLst>
                  <a:ext uri="{0D108BD9-81ED-4DB2-BD59-A6C34878D82A}">
                    <a16:rowId xmlns:a16="http://schemas.microsoft.com/office/drawing/2014/main" val="10000"/>
                  </a:ext>
                </a:extLst>
              </a:tr>
            </a:tbl>
          </a:graphicData>
        </a:graphic>
      </p:graphicFrame>
      <p:sp>
        <p:nvSpPr>
          <p:cNvPr id="324" name="Google Shape;324;p60"/>
          <p:cNvSpPr txBox="1"/>
          <p:nvPr/>
        </p:nvSpPr>
        <p:spPr>
          <a:xfrm>
            <a:off x="662225" y="1095825"/>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EMPLOYEE</a:t>
            </a:r>
            <a:endParaRPr b="1">
              <a:latin typeface="Proxima Nova"/>
              <a:ea typeface="Proxima Nova"/>
              <a:cs typeface="Proxima Nova"/>
              <a:sym typeface="Proxima Nova"/>
            </a:endParaRPr>
          </a:p>
        </p:txBody>
      </p:sp>
      <p:sp>
        <p:nvSpPr>
          <p:cNvPr id="325" name="Google Shape;325;p60"/>
          <p:cNvSpPr txBox="1"/>
          <p:nvPr/>
        </p:nvSpPr>
        <p:spPr>
          <a:xfrm>
            <a:off x="701425" y="2408500"/>
            <a:ext cx="19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Dept</a:t>
            </a:r>
            <a:endParaRPr b="1">
              <a:latin typeface="Proxima Nova"/>
              <a:ea typeface="Proxima Nova"/>
              <a:cs typeface="Proxima Nova"/>
              <a:sym typeface="Proxima Nova"/>
            </a:endParaRPr>
          </a:p>
        </p:txBody>
      </p:sp>
      <p:cxnSp>
        <p:nvCxnSpPr>
          <p:cNvPr id="326" name="Google Shape;326;p60"/>
          <p:cNvCxnSpPr>
            <a:endCxn id="325" idx="2"/>
          </p:cNvCxnSpPr>
          <p:nvPr/>
        </p:nvCxnSpPr>
        <p:spPr>
          <a:xfrm flipH="1">
            <a:off x="1675525" y="1981000"/>
            <a:ext cx="5095200" cy="827700"/>
          </a:xfrm>
          <a:prstGeom prst="straightConnector1">
            <a:avLst/>
          </a:prstGeom>
          <a:noFill/>
          <a:ln w="28575" cap="flat" cmpd="sng">
            <a:solidFill>
              <a:schemeClr val="dk2"/>
            </a:solidFill>
            <a:prstDash val="solid"/>
            <a:round/>
            <a:headEnd type="none" w="med" len="med"/>
            <a:tailEnd type="triangle" w="med" len="med"/>
          </a:ln>
        </p:spPr>
      </p:cxnSp>
      <p:cxnSp>
        <p:nvCxnSpPr>
          <p:cNvPr id="327" name="Google Shape;327;p60"/>
          <p:cNvCxnSpPr/>
          <p:nvPr/>
        </p:nvCxnSpPr>
        <p:spPr>
          <a:xfrm rot="10800000">
            <a:off x="8204450" y="824600"/>
            <a:ext cx="0" cy="754800"/>
          </a:xfrm>
          <a:prstGeom prst="straightConnector1">
            <a:avLst/>
          </a:prstGeom>
          <a:noFill/>
          <a:ln w="28575" cap="flat" cmpd="sng">
            <a:solidFill>
              <a:schemeClr val="dk2"/>
            </a:solidFill>
            <a:prstDash val="solid"/>
            <a:round/>
            <a:headEnd type="none" w="med" len="med"/>
            <a:tailEnd type="none" w="med" len="med"/>
          </a:ln>
        </p:spPr>
      </p:cxnSp>
      <p:cxnSp>
        <p:nvCxnSpPr>
          <p:cNvPr id="328" name="Google Shape;328;p60"/>
          <p:cNvCxnSpPr/>
          <p:nvPr/>
        </p:nvCxnSpPr>
        <p:spPr>
          <a:xfrm rot="10800000">
            <a:off x="5422850" y="852775"/>
            <a:ext cx="2781600" cy="13800"/>
          </a:xfrm>
          <a:prstGeom prst="straightConnector1">
            <a:avLst/>
          </a:prstGeom>
          <a:noFill/>
          <a:ln w="28575" cap="flat" cmpd="sng">
            <a:solidFill>
              <a:schemeClr val="dk2"/>
            </a:solidFill>
            <a:prstDash val="solid"/>
            <a:round/>
            <a:headEnd type="none" w="med" len="med"/>
            <a:tailEnd type="none" w="med" len="med"/>
          </a:ln>
        </p:spPr>
      </p:cxnSp>
      <p:cxnSp>
        <p:nvCxnSpPr>
          <p:cNvPr id="329" name="Google Shape;329;p60"/>
          <p:cNvCxnSpPr/>
          <p:nvPr/>
        </p:nvCxnSpPr>
        <p:spPr>
          <a:xfrm flipH="1">
            <a:off x="5422925" y="852600"/>
            <a:ext cx="14100" cy="768900"/>
          </a:xfrm>
          <a:prstGeom prst="straightConnector1">
            <a:avLst/>
          </a:prstGeom>
          <a:noFill/>
          <a:ln w="38100" cap="flat" cmpd="sng">
            <a:solidFill>
              <a:schemeClr val="dk2"/>
            </a:solidFill>
            <a:prstDash val="solid"/>
            <a:round/>
            <a:headEnd type="none" w="med" len="med"/>
            <a:tailEnd type="triangle" w="med" len="med"/>
          </a:ln>
        </p:spPr>
      </p:cxnSp>
      <p:sp>
        <p:nvSpPr>
          <p:cNvPr id="330" name="Google Shape;330;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SQL Data Definition</a:t>
            </a:r>
            <a:endParaRPr sz="3120" b="1"/>
          </a:p>
        </p:txBody>
      </p:sp>
      <p:sp>
        <p:nvSpPr>
          <p:cNvPr id="125" name="Google Shape;12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t>SQL uses the terms table, row, and column for the formal relational model terms relation, tuple, and attribute, respectively. </a:t>
            </a:r>
            <a:endParaRPr sz="2000"/>
          </a:p>
          <a:p>
            <a:pPr marL="457200" lvl="0" indent="-355600" algn="l" rtl="0">
              <a:lnSpc>
                <a:spcPct val="115000"/>
              </a:lnSpc>
              <a:spcBef>
                <a:spcPts val="0"/>
              </a:spcBef>
              <a:spcAft>
                <a:spcPts val="0"/>
              </a:spcAft>
              <a:buSzPts val="2000"/>
              <a:buChar char="●"/>
            </a:pPr>
            <a:r>
              <a:rPr lang="en" sz="2000"/>
              <a:t>main SQL command for </a:t>
            </a:r>
            <a:r>
              <a:rPr lang="en" sz="2000" b="1"/>
              <a:t>data definition </a:t>
            </a:r>
            <a:r>
              <a:rPr lang="en" sz="2000"/>
              <a:t>is the </a:t>
            </a:r>
            <a:r>
              <a:rPr lang="en" sz="2000" b="1"/>
              <a:t>CREATE</a:t>
            </a:r>
            <a:r>
              <a:rPr lang="en" sz="2000"/>
              <a:t> statement, which can be used to </a:t>
            </a:r>
            <a:r>
              <a:rPr lang="en" sz="2000" b="1"/>
              <a:t>create schemas</a:t>
            </a:r>
            <a:r>
              <a:rPr lang="en" sz="2000"/>
              <a:t>, </a:t>
            </a:r>
            <a:r>
              <a:rPr lang="en" sz="2000" b="1"/>
              <a:t>tables </a:t>
            </a:r>
            <a:r>
              <a:rPr lang="en" sz="2000"/>
              <a:t>(relations), </a:t>
            </a:r>
            <a:r>
              <a:rPr lang="en" sz="2000" b="1"/>
              <a:t>types</a:t>
            </a:r>
            <a:r>
              <a:rPr lang="en" sz="2000"/>
              <a:t>, and </a:t>
            </a:r>
            <a:r>
              <a:rPr lang="en" sz="2000" b="1"/>
              <a:t>domains</a:t>
            </a:r>
            <a:r>
              <a:rPr lang="en" sz="2000"/>
              <a:t>, as well as other constructs such as </a:t>
            </a:r>
            <a:r>
              <a:rPr lang="en" sz="2000" b="1"/>
              <a:t>views</a:t>
            </a:r>
            <a:r>
              <a:rPr lang="en" sz="2000"/>
              <a:t>, </a:t>
            </a:r>
            <a:r>
              <a:rPr lang="en" sz="2000" b="1"/>
              <a:t>assertions</a:t>
            </a:r>
            <a:r>
              <a:rPr lang="en" sz="2000"/>
              <a:t>, and </a:t>
            </a:r>
            <a:r>
              <a:rPr lang="en" sz="2000" b="1"/>
              <a:t>triggers</a:t>
            </a:r>
            <a:r>
              <a:rPr lang="en" sz="2000"/>
              <a: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 Statement</a:t>
            </a:r>
            <a:endParaRPr sz="2400" b="1"/>
          </a:p>
        </p:txBody>
      </p:sp>
      <p:sp>
        <p:nvSpPr>
          <p:cNvPr id="341" name="Google Shape;341;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retrieving information from a database</a:t>
            </a:r>
            <a:endParaRPr sz="2000"/>
          </a:p>
          <a:p>
            <a:pPr marL="457200" lvl="0" indent="-355600" algn="l" rtl="0">
              <a:spcBef>
                <a:spcPts val="0"/>
              </a:spcBef>
              <a:spcAft>
                <a:spcPts val="0"/>
              </a:spcAft>
              <a:buSzPts val="2000"/>
              <a:buChar char="●"/>
            </a:pPr>
            <a:r>
              <a:rPr lang="en" sz="2000"/>
              <a:t>The basic form of the SELECT statement</a:t>
            </a:r>
            <a:endParaRPr sz="2000"/>
          </a:p>
          <a:p>
            <a:pPr marL="914400" lvl="1" indent="-355600" algn="l" rtl="0">
              <a:spcBef>
                <a:spcPts val="0"/>
              </a:spcBef>
              <a:spcAft>
                <a:spcPts val="0"/>
              </a:spcAft>
              <a:buSzPts val="2000"/>
              <a:buChar char="○"/>
            </a:pPr>
            <a:r>
              <a:rPr lang="en" sz="2000" b="1"/>
              <a:t>SELECT &lt;attribute list&gt; FROM TABLE_NAME</a:t>
            </a:r>
            <a:endParaRPr sz="2000" b="1"/>
          </a:p>
          <a:p>
            <a:pPr marL="914400" lvl="1" indent="-355600" algn="l" rtl="0">
              <a:spcBef>
                <a:spcPts val="0"/>
              </a:spcBef>
              <a:spcAft>
                <a:spcPts val="0"/>
              </a:spcAft>
              <a:buSzPts val="2000"/>
              <a:buChar char="○"/>
            </a:pPr>
            <a:r>
              <a:rPr lang="en" sz="2000" b="1"/>
              <a:t>Example: Retrieve all the details of employees. (which means that we have to retrieve data from all the columns in employee table)</a:t>
            </a:r>
            <a:endParaRPr sz="2000" b="1"/>
          </a:p>
          <a:p>
            <a:pPr marL="1371600" lvl="2" indent="-355600" algn="l" rtl="0">
              <a:spcBef>
                <a:spcPts val="0"/>
              </a:spcBef>
              <a:spcAft>
                <a:spcPts val="0"/>
              </a:spcAft>
              <a:buSzPts val="2000"/>
              <a:buChar char="■"/>
            </a:pPr>
            <a:r>
              <a:rPr lang="en" sz="2000" b="1"/>
              <a:t>SELECT </a:t>
            </a:r>
            <a:r>
              <a:rPr lang="en" sz="2000"/>
              <a:t>id, fName, IName, position, gender, DOB, salary, </a:t>
            </a:r>
            <a:r>
              <a:rPr lang="en" sz="2000" b="1"/>
              <a:t>FROM EMPLOYEE;</a:t>
            </a:r>
            <a:endParaRPr sz="2000" b="1"/>
          </a:p>
          <a:p>
            <a:pPr marL="1371600" lvl="2" indent="-355600" algn="l" rtl="0">
              <a:spcBef>
                <a:spcPts val="0"/>
              </a:spcBef>
              <a:spcAft>
                <a:spcPts val="0"/>
              </a:spcAft>
              <a:buSzPts val="2000"/>
              <a:buChar char="■"/>
            </a:pPr>
            <a:r>
              <a:rPr lang="en" sz="2000" b="1"/>
              <a:t>Or SELECT * FROM EMP; </a:t>
            </a:r>
            <a:endParaRPr sz="2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SELECT-FROM-WHERE Structure  </a:t>
            </a:r>
            <a:endParaRPr sz="2400" b="1"/>
          </a:p>
        </p:txBody>
      </p:sp>
      <p:sp>
        <p:nvSpPr>
          <p:cNvPr id="347" name="Google Shape;347;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The basic form of the SELECT statement, sometimes called a mapping or a select-from-where block, is formed of the three clauses </a:t>
            </a:r>
            <a:r>
              <a:rPr lang="en" sz="2000" b="1">
                <a:solidFill>
                  <a:srgbClr val="0000CD"/>
                </a:solidFill>
              </a:rPr>
              <a:t>SELECT</a:t>
            </a:r>
            <a:r>
              <a:rPr lang="en" sz="2000"/>
              <a:t>, </a:t>
            </a:r>
            <a:r>
              <a:rPr lang="en" sz="2000" b="1">
                <a:solidFill>
                  <a:srgbClr val="A52A2A"/>
                </a:solidFill>
              </a:rPr>
              <a:t>FROM</a:t>
            </a:r>
            <a:r>
              <a:rPr lang="en" sz="2000"/>
              <a:t>, and </a:t>
            </a:r>
            <a:r>
              <a:rPr lang="en" sz="2000" b="1">
                <a:solidFill>
                  <a:schemeClr val="dk2"/>
                </a:solidFill>
              </a:rPr>
              <a:t>WHERE </a:t>
            </a:r>
            <a:r>
              <a:rPr lang="en" sz="2000"/>
              <a:t>and has the following form:</a:t>
            </a:r>
            <a:endParaRPr sz="2000"/>
          </a:p>
          <a:p>
            <a:pPr marL="914400" lvl="1" indent="-355600" algn="l" rtl="0">
              <a:spcBef>
                <a:spcPts val="0"/>
              </a:spcBef>
              <a:spcAft>
                <a:spcPts val="0"/>
              </a:spcAft>
              <a:buSzPts val="2000"/>
              <a:buChar char="○"/>
            </a:pPr>
            <a:r>
              <a:rPr lang="en" sz="2000"/>
              <a:t>SELECT &lt;attribute list&gt;</a:t>
            </a:r>
            <a:endParaRPr sz="2000"/>
          </a:p>
          <a:p>
            <a:pPr marL="914400" lvl="1" indent="-355600" algn="l" rtl="0">
              <a:spcBef>
                <a:spcPts val="0"/>
              </a:spcBef>
              <a:spcAft>
                <a:spcPts val="0"/>
              </a:spcAft>
              <a:buSzPts val="2000"/>
              <a:buChar char="○"/>
            </a:pPr>
            <a:r>
              <a:rPr lang="en" sz="2000"/>
              <a:t>FROM &lt;table list&gt;</a:t>
            </a:r>
            <a:endParaRPr sz="2000"/>
          </a:p>
          <a:p>
            <a:pPr marL="914400" lvl="1" indent="-355600" algn="l" rtl="0">
              <a:spcBef>
                <a:spcPts val="0"/>
              </a:spcBef>
              <a:spcAft>
                <a:spcPts val="0"/>
              </a:spcAft>
              <a:buSzPts val="2000"/>
              <a:buChar char="○"/>
            </a:pPr>
            <a:r>
              <a:rPr lang="en" sz="2000"/>
              <a:t>WHERE &lt;condition&gt;;</a:t>
            </a:r>
            <a:endParaRPr sz="2000"/>
          </a:p>
          <a:p>
            <a:pPr marL="457200" lvl="0" indent="-355600" algn="l" rtl="0">
              <a:spcBef>
                <a:spcPts val="0"/>
              </a:spcBef>
              <a:spcAft>
                <a:spcPts val="0"/>
              </a:spcAft>
              <a:buSzPts val="2000"/>
              <a:buChar char="●"/>
            </a:pPr>
            <a:r>
              <a:rPr lang="en" sz="2000"/>
              <a:t>In SQL, the basic logical comparison operators for comparing attribute values with one another and with literal constants are </a:t>
            </a:r>
            <a:r>
              <a:rPr lang="en" sz="2000" b="1"/>
              <a:t>=, &lt;, &lt;=, &gt;, &gt;=</a:t>
            </a:r>
            <a:r>
              <a:rPr lang="en" sz="2000"/>
              <a:t>, and </a:t>
            </a:r>
            <a:r>
              <a:rPr lang="en" sz="2000" b="1"/>
              <a:t>&lt;&gt; (</a:t>
            </a:r>
            <a:r>
              <a:rPr lang="en" sz="2000"/>
              <a:t>not equal to</a:t>
            </a:r>
            <a:r>
              <a:rPr lang="en" sz="2000" b="1"/>
              <a:t>)</a:t>
            </a:r>
            <a:endParaRPr sz="20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SELECT-FROM-WHERE Structure  </a:t>
            </a:r>
            <a:endParaRPr sz="2400" b="1"/>
          </a:p>
        </p:txBody>
      </p:sp>
      <p:sp>
        <p:nvSpPr>
          <p:cNvPr id="353" name="Google Shape;353;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Example:</a:t>
            </a:r>
            <a:endParaRPr sz="2000" b="1"/>
          </a:p>
          <a:p>
            <a:pPr marL="457200" lvl="0" indent="-355600" algn="l" rtl="0">
              <a:spcBef>
                <a:spcPts val="1200"/>
              </a:spcBef>
              <a:spcAft>
                <a:spcPts val="0"/>
              </a:spcAft>
              <a:buSzPts val="2000"/>
              <a:buChar char="●"/>
            </a:pPr>
            <a:r>
              <a:rPr lang="en" sz="2000"/>
              <a:t>Retrieve the birth date and address of the employee(s) whose name is ‘John B. Smith’.</a:t>
            </a:r>
            <a:endParaRPr sz="2000"/>
          </a:p>
          <a:p>
            <a:pPr marL="0" lvl="0" indent="0" algn="l" rtl="0">
              <a:spcBef>
                <a:spcPts val="1200"/>
              </a:spcBef>
              <a:spcAft>
                <a:spcPts val="0"/>
              </a:spcAft>
              <a:buNone/>
            </a:pPr>
            <a:r>
              <a:rPr lang="en" sz="2000"/>
              <a:t>SELECT </a:t>
            </a:r>
            <a:r>
              <a:rPr lang="en" sz="2000" b="1"/>
              <a:t>Bdate</a:t>
            </a:r>
            <a:r>
              <a:rPr lang="en" sz="2000"/>
              <a:t>, </a:t>
            </a:r>
            <a:r>
              <a:rPr lang="en" sz="2000" b="1"/>
              <a:t>Address</a:t>
            </a:r>
            <a:r>
              <a:rPr lang="en" sz="2000"/>
              <a:t> FROM EMPLOYEE </a:t>
            </a:r>
            <a:endParaRPr sz="2000"/>
          </a:p>
          <a:p>
            <a:pPr marL="0" lvl="0" indent="0" algn="l" rtl="0">
              <a:spcBef>
                <a:spcPts val="1200"/>
              </a:spcBef>
              <a:spcAft>
                <a:spcPts val="1200"/>
              </a:spcAft>
              <a:buNone/>
            </a:pPr>
            <a:r>
              <a:rPr lang="en" sz="2000"/>
              <a:t>WHERE </a:t>
            </a:r>
            <a:r>
              <a:rPr lang="en" sz="2000" b="1"/>
              <a:t>Fname = ‘John’</a:t>
            </a:r>
            <a:r>
              <a:rPr lang="en" sz="2000"/>
              <a:t> </a:t>
            </a:r>
            <a:r>
              <a:rPr lang="en" sz="2000" b="1"/>
              <a:t>AND Minit = ‘B’</a:t>
            </a:r>
            <a:r>
              <a:rPr lang="en" sz="2000"/>
              <a:t> </a:t>
            </a:r>
            <a:r>
              <a:rPr lang="en" sz="2000" b="1"/>
              <a:t>AND Lname = ‘Smith’</a:t>
            </a:r>
            <a:r>
              <a:rPr lang="en" sz="2000"/>
              <a:t>;</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Use of DISTINCT</a:t>
            </a:r>
            <a:endParaRPr b="1"/>
          </a:p>
        </p:txBody>
      </p:sp>
      <p:sp>
        <p:nvSpPr>
          <p:cNvPr id="359" name="Google Shape;359;p65"/>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0162F"/>
                </a:solidFill>
                <a:highlight>
                  <a:srgbClr val="FFFFFF"/>
                </a:highlight>
              </a:rPr>
              <a:t>Let’s assume that in the database there is a table </a:t>
            </a:r>
            <a:r>
              <a:rPr lang="en">
                <a:solidFill>
                  <a:srgbClr val="000000"/>
                </a:solidFill>
              </a:rPr>
              <a:t>bugs</a:t>
            </a:r>
            <a:r>
              <a:rPr lang="en">
                <a:solidFill>
                  <a:srgbClr val="10162F"/>
                </a:solidFill>
                <a:highlight>
                  <a:srgbClr val="FFFFFF"/>
                </a:highlight>
              </a:rPr>
              <a:t> which stores information about opened bug reports.</a:t>
            </a:r>
            <a:endParaRPr>
              <a:solidFill>
                <a:srgbClr val="10162F"/>
              </a:solidFill>
              <a:highlight>
                <a:srgbClr val="FFFFFF"/>
              </a:highlight>
            </a:endParaRPr>
          </a:p>
          <a:p>
            <a:pPr marL="0" lvl="0" indent="0" algn="l" rtl="0">
              <a:spcBef>
                <a:spcPts val="1200"/>
              </a:spcBef>
              <a:spcAft>
                <a:spcPts val="0"/>
              </a:spcAft>
              <a:buNone/>
            </a:pPr>
            <a:r>
              <a:rPr lang="en">
                <a:solidFill>
                  <a:srgbClr val="10162F"/>
                </a:solidFill>
                <a:highlight>
                  <a:srgbClr val="FFFFFF"/>
                </a:highlight>
              </a:rPr>
              <a:t> It might have columns like </a:t>
            </a:r>
            <a:r>
              <a:rPr lang="en" b="1">
                <a:solidFill>
                  <a:srgbClr val="000000"/>
                </a:solidFill>
              </a:rPr>
              <a:t>course_id</a:t>
            </a:r>
            <a:r>
              <a:rPr lang="en" b="1">
                <a:solidFill>
                  <a:srgbClr val="10162F"/>
                </a:solidFill>
                <a:highlight>
                  <a:srgbClr val="FFFFFF"/>
                </a:highlight>
              </a:rPr>
              <a:t>, </a:t>
            </a:r>
            <a:r>
              <a:rPr lang="en" b="1">
                <a:solidFill>
                  <a:srgbClr val="000000"/>
                </a:solidFill>
              </a:rPr>
              <a:t>exercise_id</a:t>
            </a:r>
            <a:r>
              <a:rPr lang="en" b="1">
                <a:solidFill>
                  <a:srgbClr val="10162F"/>
                </a:solidFill>
                <a:highlight>
                  <a:srgbClr val="FFFFFF"/>
                </a:highlight>
              </a:rPr>
              <a:t>, </a:t>
            </a:r>
            <a:r>
              <a:rPr lang="en" b="1">
                <a:solidFill>
                  <a:srgbClr val="000000"/>
                </a:solidFill>
              </a:rPr>
              <a:t>reported_by</a:t>
            </a:r>
            <a:r>
              <a:rPr lang="en" b="1">
                <a:solidFill>
                  <a:srgbClr val="10162F"/>
                </a:solidFill>
                <a:highlight>
                  <a:srgbClr val="FFFFFF"/>
                </a:highlight>
              </a:rPr>
              <a:t>, </a:t>
            </a:r>
            <a:r>
              <a:rPr lang="en" b="1">
                <a:solidFill>
                  <a:srgbClr val="000000"/>
                </a:solidFill>
              </a:rPr>
              <a:t>reported_date</a:t>
            </a:r>
            <a:r>
              <a:rPr lang="en" b="1">
                <a:solidFill>
                  <a:srgbClr val="10162F"/>
                </a:solidFill>
                <a:highlight>
                  <a:srgbClr val="FFFFFF"/>
                </a:highlight>
              </a:rPr>
              <a:t>, </a:t>
            </a:r>
            <a:r>
              <a:rPr lang="en" b="1">
                <a:solidFill>
                  <a:srgbClr val="000000"/>
                </a:solidFill>
              </a:rPr>
              <a:t>report_url</a:t>
            </a:r>
            <a:r>
              <a:rPr lang="en" b="1">
                <a:solidFill>
                  <a:srgbClr val="10162F"/>
                </a:solidFill>
                <a:highlight>
                  <a:srgbClr val="FFFFFF"/>
                </a:highlight>
              </a:rPr>
              <a:t>, etc.</a:t>
            </a:r>
            <a:endParaRPr b="1">
              <a:solidFill>
                <a:srgbClr val="10162F"/>
              </a:solidFill>
              <a:highlight>
                <a:srgbClr val="FFFFFF"/>
              </a:highlight>
            </a:endParaRPr>
          </a:p>
          <a:p>
            <a:pPr marL="0" lvl="0" indent="0" algn="l" rtl="0">
              <a:spcBef>
                <a:spcPts val="1200"/>
              </a:spcBef>
              <a:spcAft>
                <a:spcPts val="0"/>
              </a:spcAft>
              <a:buNone/>
            </a:pPr>
            <a:endParaRPr>
              <a:solidFill>
                <a:srgbClr val="10162F"/>
              </a:solidFill>
              <a:highlight>
                <a:srgbClr val="FFFFFF"/>
              </a:highlight>
            </a:endParaRPr>
          </a:p>
          <a:p>
            <a:pPr marL="0" lvl="0" indent="0" algn="l" rtl="0">
              <a:spcBef>
                <a:spcPts val="1200"/>
              </a:spcBef>
              <a:spcAft>
                <a:spcPts val="1200"/>
              </a:spcAft>
              <a:buNone/>
            </a:pPr>
            <a:endParaRPr/>
          </a:p>
        </p:txBody>
      </p:sp>
      <p:pic>
        <p:nvPicPr>
          <p:cNvPr id="360" name="Google Shape;360;p65"/>
          <p:cNvPicPr preferRelativeResize="0"/>
          <p:nvPr/>
        </p:nvPicPr>
        <p:blipFill>
          <a:blip r:embed="rId3">
            <a:alphaModFix/>
          </a:blip>
          <a:stretch>
            <a:fillRect/>
          </a:stretch>
        </p:blipFill>
        <p:spPr>
          <a:xfrm>
            <a:off x="2271700" y="2673800"/>
            <a:ext cx="4295775" cy="240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Use of DISTINCT</a:t>
            </a:r>
            <a:endParaRPr b="1"/>
          </a:p>
        </p:txBody>
      </p:sp>
      <p:sp>
        <p:nvSpPr>
          <p:cNvPr id="366" name="Google Shape;366;p66"/>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dirty="0">
                <a:solidFill>
                  <a:srgbClr val="10162F"/>
                </a:solidFill>
                <a:highlight>
                  <a:srgbClr val="FFFFFF"/>
                </a:highlight>
              </a:rPr>
              <a:t>DISTINCT in the SELECT clause, meaning that only distinct tuples should remain in the result.</a:t>
            </a:r>
          </a:p>
          <a:p>
            <a:pPr marL="0" indent="0">
              <a:buNone/>
            </a:pPr>
            <a:r>
              <a:rPr lang="en-US" dirty="0">
                <a:solidFill>
                  <a:srgbClr val="10162F"/>
                </a:solidFill>
                <a:highlight>
                  <a:schemeClr val="lt1"/>
                </a:highlight>
              </a:rPr>
              <a:t>Community Manager would like to know the names of the users who have reported bugs in order to send them a special </a:t>
            </a:r>
            <a:r>
              <a:rPr lang="en-US" i="1" dirty="0">
                <a:solidFill>
                  <a:srgbClr val="10162F"/>
                </a:solidFill>
                <a:highlight>
                  <a:schemeClr val="lt1"/>
                </a:highlight>
              </a:rPr>
              <a:t>Thank You</a:t>
            </a:r>
            <a:r>
              <a:rPr lang="en-US" dirty="0">
                <a:solidFill>
                  <a:srgbClr val="10162F"/>
                </a:solidFill>
                <a:highlight>
                  <a:schemeClr val="lt1"/>
                </a:highlight>
              </a:rPr>
              <a:t> note.</a:t>
            </a:r>
            <a:endParaRPr lang="en-US" dirty="0">
              <a:solidFill>
                <a:srgbClr val="10162F"/>
              </a:solidFill>
              <a:highlight>
                <a:srgbClr val="FFFFFF"/>
              </a:highlight>
            </a:endParaRPr>
          </a:p>
          <a:p>
            <a:pPr marL="0" lvl="0" indent="0">
              <a:buNone/>
            </a:pPr>
            <a:endParaRPr lang="en-US" dirty="0">
              <a:solidFill>
                <a:srgbClr val="10162F"/>
              </a:solidFill>
              <a:highlight>
                <a:srgbClr val="FFFFFF"/>
              </a:highlight>
            </a:endParaRPr>
          </a:p>
          <a:p>
            <a:pPr marL="0" lvl="0" indent="0">
              <a:buNone/>
            </a:pPr>
            <a:r>
              <a:rPr lang="en-US" dirty="0">
                <a:solidFill>
                  <a:srgbClr val="10162F"/>
                </a:solidFill>
                <a:highlight>
                  <a:srgbClr val="FFFFFF"/>
                </a:highlight>
              </a:rPr>
              <a:t>Query: </a:t>
            </a:r>
            <a:r>
              <a:rPr lang="en-US" b="1" dirty="0">
                <a:solidFill>
                  <a:srgbClr val="10162F"/>
                </a:solidFill>
              </a:rPr>
              <a:t>SELECT DISTINCT </a:t>
            </a:r>
            <a:r>
              <a:rPr lang="en-US" b="1" dirty="0" err="1">
                <a:solidFill>
                  <a:srgbClr val="10162F"/>
                </a:solidFill>
              </a:rPr>
              <a:t>reported_by</a:t>
            </a:r>
            <a:r>
              <a:rPr lang="en-US" b="1" dirty="0">
                <a:solidFill>
                  <a:srgbClr val="10162F"/>
                </a:solidFill>
              </a:rPr>
              <a:t> FROM bugs;</a:t>
            </a:r>
          </a:p>
          <a:p>
            <a:pPr marL="0" lvl="0" indent="0">
              <a:spcBef>
                <a:spcPts val="1200"/>
              </a:spcBef>
              <a:buNone/>
            </a:pPr>
            <a:endParaRPr lang="en-US" dirty="0">
              <a:solidFill>
                <a:srgbClr val="10162F"/>
              </a:solidFill>
              <a:highlight>
                <a:srgbClr val="FFFFFF"/>
              </a:highlight>
            </a:endParaRPr>
          </a:p>
          <a:p>
            <a:pPr marL="0" lvl="0" indent="0">
              <a:spcBef>
                <a:spcPts val="1200"/>
              </a:spcBef>
              <a:spcAft>
                <a:spcPts val="1200"/>
              </a:spcAft>
              <a:buNone/>
            </a:pPr>
            <a:endParaRPr lang="en-US" dirty="0"/>
          </a:p>
          <a:p>
            <a:pPr marL="0" lvl="0" indent="0" algn="l" rtl="0">
              <a:spcBef>
                <a:spcPts val="1200"/>
              </a:spcBef>
              <a:spcAft>
                <a:spcPts val="1200"/>
              </a:spcAft>
              <a:buNone/>
            </a:pPr>
            <a:endParaRPr dirty="0"/>
          </a:p>
        </p:txBody>
      </p:sp>
      <p:pic>
        <p:nvPicPr>
          <p:cNvPr id="4" name="Google Shape;373;p67"/>
          <p:cNvPicPr preferRelativeResize="0"/>
          <p:nvPr/>
        </p:nvPicPr>
        <p:blipFill>
          <a:blip r:embed="rId3">
            <a:alphaModFix/>
          </a:blip>
          <a:stretch>
            <a:fillRect/>
          </a:stretch>
        </p:blipFill>
        <p:spPr>
          <a:xfrm>
            <a:off x="2399800" y="3658812"/>
            <a:ext cx="2172200" cy="1245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buSzPts val="990"/>
            </a:pPr>
            <a:r>
              <a:rPr lang="en" dirty="0"/>
              <a:t>Exercise</a:t>
            </a:r>
            <a:endParaRPr b="1" dirty="0"/>
          </a:p>
        </p:txBody>
      </p:sp>
      <p:sp>
        <p:nvSpPr>
          <p:cNvPr id="384" name="Google Shape;384;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rgbClr val="10162F"/>
                </a:solidFill>
                <a:highlight>
                  <a:srgbClr val="FFFFFF"/>
                </a:highlight>
              </a:rPr>
              <a:t>Our coworker would like to know in which exercises bugs have been reported.  </a:t>
            </a:r>
            <a:r>
              <a:rPr lang="en-US" dirty="0">
                <a:solidFill>
                  <a:srgbClr val="10162F"/>
                </a:solidFill>
                <a:highlight>
                  <a:srgbClr val="FFFFFF"/>
                </a:highlight>
              </a:rPr>
              <a:t>W</a:t>
            </a:r>
            <a:r>
              <a:rPr lang="en" dirty="0">
                <a:solidFill>
                  <a:srgbClr val="10162F"/>
                </a:solidFill>
                <a:highlight>
                  <a:srgbClr val="FFFFFF"/>
                </a:highlight>
              </a:rPr>
              <a:t>rite a query to retrieve such data.</a:t>
            </a:r>
            <a:endParaRPr dirty="0"/>
          </a:p>
        </p:txBody>
      </p:sp>
      <p:pic>
        <p:nvPicPr>
          <p:cNvPr id="385" name="Google Shape;385;p69"/>
          <p:cNvPicPr preferRelativeResize="0"/>
          <p:nvPr/>
        </p:nvPicPr>
        <p:blipFill>
          <a:blip r:embed="rId3">
            <a:alphaModFix/>
          </a:blip>
          <a:stretch>
            <a:fillRect/>
          </a:stretch>
        </p:blipFill>
        <p:spPr>
          <a:xfrm>
            <a:off x="1363102" y="2053427"/>
            <a:ext cx="2898650" cy="2061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SELECT ALL</a:t>
            </a:r>
            <a:endParaRPr b="1"/>
          </a:p>
        </p:txBody>
      </p:sp>
      <p:sp>
        <p:nvSpPr>
          <p:cNvPr id="391" name="Google Shape;391;p70"/>
          <p:cNvSpPr txBox="1">
            <a:spLocks noGrp="1"/>
          </p:cNvSpPr>
          <p:nvPr>
            <p:ph type="body" idx="1"/>
          </p:nvPr>
        </p:nvSpPr>
        <p:spPr>
          <a:xfrm>
            <a:off x="311700" y="671900"/>
            <a:ext cx="8520600" cy="4059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In general, a query with SELECT DISTINCT eliminates duplicates, whereas a query with SELECT ALL does not.</a:t>
            </a:r>
            <a:endParaRPr>
              <a:solidFill>
                <a:srgbClr val="10162F"/>
              </a:solidFill>
              <a:highlight>
                <a:srgbClr val="FFFFFF"/>
              </a:highlight>
            </a:endParaRPr>
          </a:p>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Specifying SELECT with neither ALL nor DISTINCT—as in our previous examples—is equivalent to SELECT ALL.</a:t>
            </a:r>
            <a:endParaRPr>
              <a:solidFill>
                <a:srgbClr val="10162F"/>
              </a:solidFill>
              <a:highlight>
                <a:srgbClr val="FFFFFF"/>
              </a:highlight>
            </a:endParaRPr>
          </a:p>
          <a:p>
            <a:pPr marL="0" lvl="0" indent="0" algn="l" rtl="0">
              <a:lnSpc>
                <a:spcPct val="115000"/>
              </a:lnSpc>
              <a:spcBef>
                <a:spcPts val="1200"/>
              </a:spcBef>
              <a:spcAft>
                <a:spcPts val="0"/>
              </a:spcAft>
              <a:buNone/>
            </a:pPr>
            <a:r>
              <a:rPr lang="en" b="1">
                <a:solidFill>
                  <a:srgbClr val="10162F"/>
                </a:solidFill>
                <a:highlight>
                  <a:srgbClr val="FFFFFF"/>
                </a:highlight>
              </a:rPr>
              <a:t>SELECT ALL Salary FROM EMPLOYEE;</a:t>
            </a:r>
            <a:endParaRPr b="1">
              <a:solidFill>
                <a:srgbClr val="10162F"/>
              </a:solidFill>
              <a:highlight>
                <a:srgbClr val="FFFFFF"/>
              </a:highlight>
            </a:endParaRPr>
          </a:p>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retrieves the salary of every employee; if several employees have the same salary, that salary value will appear as many times in the result of the query,</a:t>
            </a:r>
            <a:endParaRPr>
              <a:solidFill>
                <a:srgbClr val="10162F"/>
              </a:solidFill>
              <a:highlight>
                <a:srgbClr val="FFFFFF"/>
              </a:highlight>
            </a:endParaRPr>
          </a:p>
          <a:p>
            <a:pPr marL="0" lvl="0" indent="0" algn="l" rtl="0">
              <a:lnSpc>
                <a:spcPct val="115000"/>
              </a:lnSpc>
              <a:spcBef>
                <a:spcPts val="1200"/>
              </a:spcBef>
              <a:spcAft>
                <a:spcPts val="0"/>
              </a:spcAft>
              <a:buNone/>
            </a:pPr>
            <a:r>
              <a:rPr lang="en" b="1">
                <a:solidFill>
                  <a:srgbClr val="10162F"/>
                </a:solidFill>
                <a:highlight>
                  <a:srgbClr val="FFFFFF"/>
                </a:highlight>
              </a:rPr>
              <a:t>SELECT DISTINCT Salary FROM EMPLOYEE;</a:t>
            </a:r>
            <a:endParaRPr b="1">
              <a:solidFill>
                <a:srgbClr val="10162F"/>
              </a:solidFill>
              <a:highlight>
                <a:srgbClr val="FFFFFF"/>
              </a:highlight>
            </a:endParaRPr>
          </a:p>
          <a:p>
            <a:pPr marL="457200" lvl="0" indent="-355600" algn="l" rtl="0">
              <a:lnSpc>
                <a:spcPct val="115000"/>
              </a:lnSpc>
              <a:spcBef>
                <a:spcPts val="0"/>
              </a:spcBef>
              <a:spcAft>
                <a:spcPts val="0"/>
              </a:spcAft>
              <a:buClr>
                <a:srgbClr val="10162F"/>
              </a:buClr>
              <a:buSzPts val="2000"/>
              <a:buChar char="●"/>
            </a:pPr>
            <a:r>
              <a:rPr lang="en">
                <a:solidFill>
                  <a:srgbClr val="10162F"/>
                </a:solidFill>
                <a:highlight>
                  <a:srgbClr val="FFFFFF"/>
                </a:highlight>
              </a:rPr>
              <a:t>If we are interested only in distinct salary values, regardless of how many employees earn that salary.</a:t>
            </a:r>
            <a:endParaRPr>
              <a:solidFill>
                <a:srgbClr val="10162F"/>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as Sets in SQL</a:t>
            </a:r>
            <a:endParaRPr/>
          </a:p>
        </p:txBody>
      </p:sp>
      <p:sp>
        <p:nvSpPr>
          <p:cNvPr id="397" name="Google Shape;39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a:t>As we mentioned earlier, SQL usually treats a table not as a set but rather as a multiset; duplicate tuples can appear more than once in a table, and in the result of a query</a:t>
            </a:r>
            <a:endParaRPr/>
          </a:p>
          <a:p>
            <a:pPr marL="457200" lvl="0" indent="-355600" algn="l" rtl="0">
              <a:spcBef>
                <a:spcPts val="0"/>
              </a:spcBef>
              <a:spcAft>
                <a:spcPts val="0"/>
              </a:spcAft>
              <a:buSzPts val="2000"/>
              <a:buChar char="●"/>
            </a:pPr>
            <a:r>
              <a:rPr lang="en"/>
              <a:t>SQL does not automatically eliminate duplicate tuples in the results of queries,</a:t>
            </a:r>
            <a:endParaRPr/>
          </a:p>
          <a:p>
            <a:pPr marL="457200" lvl="0" indent="-355600" algn="l" rtl="0">
              <a:spcBef>
                <a:spcPts val="0"/>
              </a:spcBef>
              <a:spcAft>
                <a:spcPts val="0"/>
              </a:spcAft>
              <a:buSzPts val="2000"/>
              <a:buChar char="●"/>
            </a:pPr>
            <a:r>
              <a:rPr lang="en"/>
              <a:t>An SQL table with a key is restricted to being a set, since the key value must be distinct in each tuple.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7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 Tables as Sets in SQL</a:t>
            </a:r>
            <a:endParaRPr b="1"/>
          </a:p>
        </p:txBody>
      </p:sp>
      <p:sp>
        <p:nvSpPr>
          <p:cNvPr id="403" name="Google Shape;403;p72"/>
          <p:cNvSpPr txBox="1">
            <a:spLocks noGrp="1"/>
          </p:cNvSpPr>
          <p:nvPr>
            <p:ph type="body" idx="1"/>
          </p:nvPr>
        </p:nvSpPr>
        <p:spPr>
          <a:xfrm>
            <a:off x="311700" y="900500"/>
            <a:ext cx="8520600" cy="4059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10162F"/>
              </a:buClr>
              <a:buSzPts val="2000"/>
              <a:buChar char="●"/>
            </a:pPr>
            <a:r>
              <a:rPr lang="en">
                <a:solidFill>
                  <a:srgbClr val="10162F"/>
                </a:solidFill>
                <a:highlight>
                  <a:srgbClr val="FFFFFF"/>
                </a:highlight>
              </a:rPr>
              <a:t>SQL has directly incorporated some of the set operations from mathematical set theory, which are also part of relational algebra</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There are set union (</a:t>
            </a:r>
            <a:r>
              <a:rPr lang="en" b="1">
                <a:solidFill>
                  <a:srgbClr val="10162F"/>
                </a:solidFill>
                <a:highlight>
                  <a:srgbClr val="FFFFFF"/>
                </a:highlight>
              </a:rPr>
              <a:t>UNION</a:t>
            </a:r>
            <a:r>
              <a:rPr lang="en">
                <a:solidFill>
                  <a:srgbClr val="10162F"/>
                </a:solidFill>
                <a:highlight>
                  <a:srgbClr val="FFFFFF"/>
                </a:highlight>
              </a:rPr>
              <a:t>), set difference (</a:t>
            </a:r>
            <a:r>
              <a:rPr lang="en" b="1">
                <a:solidFill>
                  <a:srgbClr val="10162F"/>
                </a:solidFill>
                <a:highlight>
                  <a:srgbClr val="FFFFFF"/>
                </a:highlight>
              </a:rPr>
              <a:t>EXCEPT</a:t>
            </a:r>
            <a:r>
              <a:rPr lang="en">
                <a:solidFill>
                  <a:srgbClr val="10162F"/>
                </a:solidFill>
                <a:highlight>
                  <a:srgbClr val="FFFFFF"/>
                </a:highlight>
              </a:rPr>
              <a:t>), and set intersection (</a:t>
            </a:r>
            <a:r>
              <a:rPr lang="en" b="1">
                <a:solidFill>
                  <a:srgbClr val="10162F"/>
                </a:solidFill>
                <a:highlight>
                  <a:srgbClr val="FFFFFF"/>
                </a:highlight>
              </a:rPr>
              <a:t>INTERSECT</a:t>
            </a:r>
            <a:r>
              <a:rPr lang="en">
                <a:solidFill>
                  <a:srgbClr val="10162F"/>
                </a:solidFill>
                <a:highlight>
                  <a:srgbClr val="FFFFFF"/>
                </a:highlight>
              </a:rPr>
              <a:t>) operations. </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These set operations apply only to type compatible relations, so we must make sure that the two relations on which we apply the operation have the same attributes and that the attributes appear in the same order in both relations.</a:t>
            </a:r>
            <a:endParaRPr>
              <a:solidFill>
                <a:srgbClr val="10162F"/>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73"/>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 Tables as Sets in SQL</a:t>
            </a:r>
            <a:endParaRPr b="1"/>
          </a:p>
        </p:txBody>
      </p:sp>
      <p:pic>
        <p:nvPicPr>
          <p:cNvPr id="409" name="Google Shape;409;p73"/>
          <p:cNvPicPr preferRelativeResize="0"/>
          <p:nvPr/>
        </p:nvPicPr>
        <p:blipFill>
          <a:blip r:embed="rId3">
            <a:alphaModFix/>
          </a:blip>
          <a:stretch>
            <a:fillRect/>
          </a:stretch>
        </p:blipFill>
        <p:spPr>
          <a:xfrm>
            <a:off x="1588700" y="1485000"/>
            <a:ext cx="5724525" cy="3019425"/>
          </a:xfrm>
          <a:prstGeom prst="rect">
            <a:avLst/>
          </a:prstGeom>
          <a:noFill/>
          <a:ln>
            <a:noFill/>
          </a:ln>
        </p:spPr>
      </p:pic>
      <p:sp>
        <p:nvSpPr>
          <p:cNvPr id="410" name="Google Shape;410;p73"/>
          <p:cNvSpPr txBox="1"/>
          <p:nvPr/>
        </p:nvSpPr>
        <p:spPr>
          <a:xfrm>
            <a:off x="4327325" y="1308975"/>
            <a:ext cx="84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union</a:t>
            </a:r>
            <a:endParaRPr sz="1700">
              <a:latin typeface="Proxima Nova"/>
              <a:ea typeface="Proxima Nova"/>
              <a:cs typeface="Proxima Nova"/>
              <a:sym typeface="Proxima Nova"/>
            </a:endParaRPr>
          </a:p>
        </p:txBody>
      </p:sp>
      <p:sp>
        <p:nvSpPr>
          <p:cNvPr id="411" name="Google Shape;411;p73"/>
          <p:cNvSpPr txBox="1"/>
          <p:nvPr/>
        </p:nvSpPr>
        <p:spPr>
          <a:xfrm>
            <a:off x="6142900" y="1308975"/>
            <a:ext cx="1170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Difference</a:t>
            </a:r>
            <a:endParaRPr sz="1700">
              <a:latin typeface="Proxima Nova"/>
              <a:ea typeface="Proxima Nova"/>
              <a:cs typeface="Proxima Nova"/>
              <a:sym typeface="Proxima Nova"/>
            </a:endParaRPr>
          </a:p>
        </p:txBody>
      </p:sp>
      <p:sp>
        <p:nvSpPr>
          <p:cNvPr id="412" name="Google Shape;412;p73"/>
          <p:cNvSpPr txBox="1"/>
          <p:nvPr/>
        </p:nvSpPr>
        <p:spPr>
          <a:xfrm>
            <a:off x="6142900" y="4504425"/>
            <a:ext cx="1418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roxima Nova"/>
                <a:ea typeface="Proxima Nova"/>
                <a:cs typeface="Proxima Nova"/>
                <a:sym typeface="Proxima Nova"/>
              </a:rPr>
              <a:t>intersection</a:t>
            </a:r>
            <a:endParaRPr sz="17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SQL Schema and Catalog </a:t>
            </a:r>
            <a:endParaRPr b="1"/>
          </a:p>
          <a:p>
            <a:pPr marL="0" lvl="0" indent="0" algn="l" rtl="0">
              <a:spcBef>
                <a:spcPts val="0"/>
              </a:spcBef>
              <a:spcAft>
                <a:spcPts val="0"/>
              </a:spcAft>
              <a:buNone/>
            </a:pPr>
            <a:endParaRPr b="1"/>
          </a:p>
        </p:txBody>
      </p:sp>
      <p:sp>
        <p:nvSpPr>
          <p:cNvPr id="131" name="Google Shape;13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SQL schema was incorporated starting with SQL2 in order to </a:t>
            </a:r>
            <a:r>
              <a:rPr lang="en" sz="2000" b="1">
                <a:solidFill>
                  <a:schemeClr val="dk1"/>
                </a:solidFill>
              </a:rPr>
              <a:t>group together tables and other constructs</a:t>
            </a:r>
            <a:r>
              <a:rPr lang="en" sz="2000">
                <a:solidFill>
                  <a:schemeClr val="dk1"/>
                </a:solidFill>
              </a:rPr>
              <a:t> that </a:t>
            </a:r>
            <a:r>
              <a:rPr lang="en" sz="2000" b="1">
                <a:solidFill>
                  <a:schemeClr val="dk1"/>
                </a:solidFill>
              </a:rPr>
              <a:t>belong to the same database application</a:t>
            </a:r>
            <a:r>
              <a:rPr lang="en" sz="2000">
                <a:solidFill>
                  <a:schemeClr val="dk1"/>
                </a:solidFill>
              </a:rPr>
              <a:t> </a:t>
            </a:r>
            <a:endParaRPr sz="2000">
              <a:solidFill>
                <a:schemeClr val="dk1"/>
              </a:solidFill>
            </a:endParaRPr>
          </a:p>
          <a:p>
            <a:pPr marL="914400" lvl="1" indent="-355600" algn="l" rtl="0">
              <a:lnSpc>
                <a:spcPct val="115000"/>
              </a:lnSpc>
              <a:spcBef>
                <a:spcPts val="0"/>
              </a:spcBef>
              <a:spcAft>
                <a:spcPts val="0"/>
              </a:spcAft>
              <a:buClr>
                <a:schemeClr val="dk1"/>
              </a:buClr>
              <a:buSzPts val="2000"/>
              <a:buChar char="○"/>
            </a:pPr>
            <a:r>
              <a:rPr lang="en" sz="2000">
                <a:solidFill>
                  <a:schemeClr val="dk1"/>
                </a:solidFill>
              </a:rPr>
              <a:t>in some systems, a schema is called a database.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An SQL schema is i</a:t>
            </a:r>
            <a:r>
              <a:rPr lang="en" sz="2000" b="1">
                <a:solidFill>
                  <a:schemeClr val="dk1"/>
                </a:solidFill>
              </a:rPr>
              <a:t>dentified by</a:t>
            </a:r>
            <a:r>
              <a:rPr lang="en" sz="2000">
                <a:solidFill>
                  <a:schemeClr val="dk1"/>
                </a:solidFill>
              </a:rPr>
              <a:t> </a:t>
            </a:r>
            <a:r>
              <a:rPr lang="en" sz="2000"/>
              <a:t>a</a:t>
            </a:r>
            <a:r>
              <a:rPr lang="en" sz="2000">
                <a:solidFill>
                  <a:schemeClr val="dk1"/>
                </a:solidFill>
              </a:rPr>
              <a:t> </a:t>
            </a:r>
            <a:r>
              <a:rPr lang="en" sz="2000" b="1">
                <a:solidFill>
                  <a:srgbClr val="0000CD"/>
                </a:solidFill>
              </a:rPr>
              <a:t>name</a:t>
            </a:r>
            <a:r>
              <a:rPr lang="en" sz="2000"/>
              <a:t>, </a:t>
            </a:r>
            <a:r>
              <a:rPr lang="en" sz="2000">
                <a:solidFill>
                  <a:schemeClr val="dk1"/>
                </a:solidFill>
              </a:rPr>
              <a:t>an </a:t>
            </a:r>
            <a:r>
              <a:rPr lang="en" sz="2000" b="1">
                <a:solidFill>
                  <a:srgbClr val="A52A2A"/>
                </a:solidFill>
              </a:rPr>
              <a:t>authorization identifier</a:t>
            </a:r>
            <a:r>
              <a:rPr lang="en" sz="2000">
                <a:solidFill>
                  <a:schemeClr val="dk1"/>
                </a:solidFill>
              </a:rPr>
              <a:t> </a:t>
            </a:r>
            <a:r>
              <a:rPr lang="en" sz="2000"/>
              <a:t>and</a:t>
            </a:r>
            <a:r>
              <a:rPr lang="en" sz="2000">
                <a:solidFill>
                  <a:schemeClr val="dk1"/>
                </a:solidFill>
              </a:rPr>
              <a:t> </a:t>
            </a:r>
            <a:r>
              <a:rPr lang="en" sz="2000" b="1">
                <a:solidFill>
                  <a:schemeClr val="dk2"/>
                </a:solidFill>
              </a:rPr>
              <a:t>descriptors </a:t>
            </a:r>
            <a:r>
              <a:rPr lang="en" sz="2000">
                <a:solidFill>
                  <a:schemeClr val="dk1"/>
                </a:solidFill>
              </a:rPr>
              <a:t>for each element in the schema.</a:t>
            </a:r>
            <a:endParaRPr sz="20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Pattern Matching </a:t>
            </a:r>
            <a:endParaRPr sz="2400" b="1"/>
          </a:p>
        </p:txBody>
      </p:sp>
      <p:sp>
        <p:nvSpPr>
          <p:cNvPr id="418" name="Google Shape;418;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Char char="●"/>
            </a:pPr>
            <a:r>
              <a:rPr lang="en">
                <a:solidFill>
                  <a:srgbClr val="222222"/>
                </a:solidFill>
                <a:highlight>
                  <a:srgbClr val="FFFFFF"/>
                </a:highlight>
              </a:rPr>
              <a:t>SQL has two special pattern-matching symbols used with </a:t>
            </a:r>
            <a:r>
              <a:rPr lang="en" b="1">
                <a:solidFill>
                  <a:srgbClr val="222222"/>
                </a:solidFill>
                <a:highlight>
                  <a:srgbClr val="FFFFFF"/>
                </a:highlight>
              </a:rPr>
              <a:t>LIKE </a:t>
            </a:r>
            <a:r>
              <a:rPr lang="en">
                <a:solidFill>
                  <a:srgbClr val="222222"/>
                </a:solidFill>
                <a:highlight>
                  <a:srgbClr val="FFFFFF"/>
                </a:highlight>
              </a:rPr>
              <a:t>comparison operator:</a:t>
            </a:r>
            <a:endParaRPr>
              <a:solidFill>
                <a:srgbClr val="222222"/>
              </a:solidFill>
              <a:highlight>
                <a:srgbClr val="FFFFFF"/>
              </a:highlight>
            </a:endParaRPr>
          </a:p>
          <a:p>
            <a:pPr marL="914400" lvl="1" indent="-342900" algn="l" rtl="0">
              <a:spcBef>
                <a:spcPts val="0"/>
              </a:spcBef>
              <a:spcAft>
                <a:spcPts val="0"/>
              </a:spcAft>
              <a:buClr>
                <a:srgbClr val="222222"/>
              </a:buClr>
              <a:buSzPts val="1800"/>
              <a:buChar char="○"/>
            </a:pPr>
            <a:r>
              <a:rPr lang="en" sz="1800">
                <a:solidFill>
                  <a:srgbClr val="222222"/>
                </a:solidFill>
                <a:highlight>
                  <a:srgbClr val="FFFFFF"/>
                </a:highlight>
              </a:rPr>
              <a:t>The % percent character represents any </a:t>
            </a:r>
            <a:r>
              <a:rPr lang="en" sz="1800" b="1">
                <a:solidFill>
                  <a:srgbClr val="222222"/>
                </a:solidFill>
                <a:highlight>
                  <a:srgbClr val="FFFFFF"/>
                </a:highlight>
              </a:rPr>
              <a:t>sequence</a:t>
            </a:r>
            <a:r>
              <a:rPr lang="en" sz="1800">
                <a:solidFill>
                  <a:srgbClr val="222222"/>
                </a:solidFill>
                <a:highlight>
                  <a:srgbClr val="FFFFFF"/>
                </a:highlight>
              </a:rPr>
              <a:t> of zero or more characters (wildcard). </a:t>
            </a:r>
            <a:endParaRPr sz="1800">
              <a:solidFill>
                <a:srgbClr val="222222"/>
              </a:solidFill>
              <a:highlight>
                <a:srgbClr val="FFFFFF"/>
              </a:highlight>
            </a:endParaRPr>
          </a:p>
          <a:p>
            <a:pPr marL="914400" lvl="1" indent="-342900" algn="l" rtl="0">
              <a:spcBef>
                <a:spcPts val="0"/>
              </a:spcBef>
              <a:spcAft>
                <a:spcPts val="0"/>
              </a:spcAft>
              <a:buClr>
                <a:srgbClr val="222222"/>
              </a:buClr>
              <a:buSzPts val="1800"/>
              <a:buChar char="○"/>
            </a:pPr>
            <a:r>
              <a:rPr lang="en" sz="1800">
                <a:solidFill>
                  <a:srgbClr val="222222"/>
                </a:solidFill>
                <a:highlight>
                  <a:srgbClr val="FFFFFF"/>
                </a:highlight>
              </a:rPr>
              <a:t>The _ underscore character represents any </a:t>
            </a:r>
            <a:r>
              <a:rPr lang="en" sz="1800" b="1">
                <a:solidFill>
                  <a:srgbClr val="222222"/>
                </a:solidFill>
                <a:highlight>
                  <a:srgbClr val="FFFFFF"/>
                </a:highlight>
              </a:rPr>
              <a:t>single character</a:t>
            </a:r>
            <a:r>
              <a:rPr lang="en" sz="1800">
                <a:solidFill>
                  <a:srgbClr val="222222"/>
                </a:solidFill>
                <a:highlight>
                  <a:srgbClr val="FFFFFF"/>
                </a:highlight>
              </a:rPr>
              <a:t>. </a:t>
            </a:r>
            <a:endParaRPr sz="1800">
              <a:solidFill>
                <a:srgbClr val="222222"/>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5"/>
          <p:cNvSpPr txBox="1">
            <a:spLocks noGrp="1"/>
          </p:cNvSpPr>
          <p:nvPr>
            <p:ph type="title"/>
          </p:nvPr>
        </p:nvSpPr>
        <p:spPr>
          <a:xfrm>
            <a:off x="275925" y="173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Pattern Matching </a:t>
            </a:r>
            <a:endParaRPr sz="2400" b="1"/>
          </a:p>
        </p:txBody>
      </p:sp>
      <p:sp>
        <p:nvSpPr>
          <p:cNvPr id="424" name="Google Shape;424;p75"/>
          <p:cNvSpPr txBox="1">
            <a:spLocks noGrp="1"/>
          </p:cNvSpPr>
          <p:nvPr>
            <p:ph type="body" idx="1"/>
          </p:nvPr>
        </p:nvSpPr>
        <p:spPr>
          <a:xfrm>
            <a:off x="311700" y="816250"/>
            <a:ext cx="8520600" cy="38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22222"/>
                </a:solidFill>
                <a:highlight>
                  <a:schemeClr val="lt1"/>
                </a:highlight>
              </a:rPr>
              <a:t>Examples: </a:t>
            </a:r>
            <a:endParaRPr b="1">
              <a:solidFill>
                <a:srgbClr val="222222"/>
              </a:solidFill>
              <a:highlight>
                <a:schemeClr val="lt1"/>
              </a:highlight>
            </a:endParaRPr>
          </a:p>
          <a:p>
            <a:pPr marL="457200" lvl="0" indent="-355600" algn="l" rtl="0">
              <a:spcBef>
                <a:spcPts val="1200"/>
              </a:spcBef>
              <a:spcAft>
                <a:spcPts val="0"/>
              </a:spcAft>
              <a:buClr>
                <a:srgbClr val="222222"/>
              </a:buClr>
              <a:buSzPts val="2000"/>
              <a:buChar char="●"/>
            </a:pPr>
            <a:r>
              <a:rPr lang="en">
                <a:solidFill>
                  <a:srgbClr val="222222"/>
                </a:solidFill>
                <a:highlight>
                  <a:schemeClr val="lt1"/>
                </a:highlight>
              </a:rPr>
              <a:t>address LIKE ‘H%’ means the first character must be H, but the rest of the string can be anything. </a:t>
            </a:r>
            <a:endParaRPr>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a:solidFill>
                  <a:srgbClr val="222222"/>
                </a:solidFill>
                <a:highlight>
                  <a:schemeClr val="lt1"/>
                </a:highlight>
              </a:rPr>
              <a:t>address LIKE ‘H_ _ _’ means that there must be exactly four characters in the string, the first of which must be an H. </a:t>
            </a:r>
            <a:endParaRPr>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a:solidFill>
                  <a:srgbClr val="222222"/>
                </a:solidFill>
                <a:highlight>
                  <a:schemeClr val="lt1"/>
                </a:highlight>
              </a:rPr>
              <a:t>address LIKE ‘%e’ means any sequence of characters, of length at least 1, with the last character an e. </a:t>
            </a:r>
            <a:endParaRPr>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a:solidFill>
                  <a:srgbClr val="222222"/>
                </a:solidFill>
                <a:highlight>
                  <a:schemeClr val="lt1"/>
                </a:highlight>
              </a:rPr>
              <a:t>address LIKE ‘%Glasgow%’ means a sequence of characters of any length containing Glasgow. </a:t>
            </a:r>
            <a:endParaRPr>
              <a:solidFill>
                <a:srgbClr val="222222"/>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Pattern Matching </a:t>
            </a:r>
            <a:endParaRPr sz="2400" b="1"/>
          </a:p>
        </p:txBody>
      </p:sp>
      <p:sp>
        <p:nvSpPr>
          <p:cNvPr id="430" name="Google Shape;430;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Char char="●"/>
            </a:pPr>
            <a:r>
              <a:rPr lang="en" dirty="0">
                <a:solidFill>
                  <a:srgbClr val="222222"/>
                </a:solidFill>
                <a:highlight>
                  <a:schemeClr val="lt1"/>
                </a:highlight>
              </a:rPr>
              <a:t>If the search string can include the pattern-matching character itself, we can use an escape character to represent the pattern-matching character. </a:t>
            </a:r>
            <a:endParaRPr dirty="0">
              <a:solidFill>
                <a:srgbClr val="222222"/>
              </a:solidFill>
              <a:highlight>
                <a:schemeClr val="lt1"/>
              </a:highlight>
            </a:endParaRPr>
          </a:p>
          <a:p>
            <a:pPr marL="457200" lvl="0" indent="-355600" algn="l" rtl="0">
              <a:spcBef>
                <a:spcPts val="0"/>
              </a:spcBef>
              <a:spcAft>
                <a:spcPts val="0"/>
              </a:spcAft>
              <a:buClr>
                <a:srgbClr val="222222"/>
              </a:buClr>
              <a:buSzPts val="2000"/>
              <a:buChar char="●"/>
            </a:pPr>
            <a:r>
              <a:rPr lang="en" b="1" dirty="0">
                <a:solidFill>
                  <a:srgbClr val="222222"/>
                </a:solidFill>
                <a:highlight>
                  <a:schemeClr val="lt1"/>
                </a:highlight>
              </a:rPr>
              <a:t>Example</a:t>
            </a:r>
            <a:r>
              <a:rPr lang="en" dirty="0">
                <a:solidFill>
                  <a:srgbClr val="222222"/>
                </a:solidFill>
                <a:highlight>
                  <a:schemeClr val="lt1"/>
                </a:highlight>
              </a:rPr>
              <a:t>, to check for the string ‘15%’, we can use: </a:t>
            </a:r>
            <a:endParaRPr dirty="0">
              <a:solidFill>
                <a:srgbClr val="222222"/>
              </a:solidFill>
              <a:highlight>
                <a:schemeClr val="lt1"/>
              </a:highlight>
            </a:endParaRPr>
          </a:p>
          <a:p>
            <a:pPr marL="457200" lvl="0" indent="0" algn="l" rtl="0">
              <a:spcBef>
                <a:spcPts val="1200"/>
              </a:spcBef>
              <a:spcAft>
                <a:spcPts val="0"/>
              </a:spcAft>
              <a:buNone/>
            </a:pPr>
            <a:r>
              <a:rPr lang="en" dirty="0">
                <a:solidFill>
                  <a:srgbClr val="222222"/>
                </a:solidFill>
                <a:highlight>
                  <a:schemeClr val="lt1"/>
                </a:highlight>
              </a:rPr>
              <a:t>LIKE ‘15#%’ ESCAPE ‘#’</a:t>
            </a:r>
            <a:endParaRPr dirty="0">
              <a:solidFill>
                <a:srgbClr val="222222"/>
              </a:solidFill>
              <a:highlight>
                <a:schemeClr val="lt1"/>
              </a:highlight>
            </a:endParaRPr>
          </a:p>
          <a:p>
            <a:pPr marL="0" lvl="0" indent="0" algn="l" rtl="0">
              <a:spcBef>
                <a:spcPts val="1200"/>
              </a:spcBef>
              <a:spcAft>
                <a:spcPts val="0"/>
              </a:spcAft>
              <a:buNone/>
            </a:pPr>
            <a:r>
              <a:rPr lang="en" b="1" dirty="0">
                <a:solidFill>
                  <a:srgbClr val="222222"/>
                </a:solidFill>
                <a:highlight>
                  <a:schemeClr val="lt1"/>
                </a:highlight>
              </a:rPr>
              <a:t>Question: Find all owners with the string ‘Glasgow’ in their address</a:t>
            </a:r>
            <a:endParaRPr b="1" dirty="0">
              <a:solidFill>
                <a:srgbClr val="222222"/>
              </a:solidFill>
              <a:highlight>
                <a:schemeClr val="lt1"/>
              </a:highlight>
            </a:endParaRPr>
          </a:p>
          <a:p>
            <a:pPr marL="0" lvl="0" indent="0" algn="l" rtl="0">
              <a:spcBef>
                <a:spcPts val="1200"/>
              </a:spcBef>
              <a:spcAft>
                <a:spcPts val="1200"/>
              </a:spcAft>
              <a:buNone/>
            </a:pPr>
            <a:r>
              <a:rPr lang="en" dirty="0">
                <a:solidFill>
                  <a:srgbClr val="222222"/>
                </a:solidFill>
                <a:highlight>
                  <a:schemeClr val="lt1"/>
                </a:highlight>
              </a:rPr>
              <a:t>SELECT ownerNo, fName, IName, address, telNo FROM PrivateOwner WHERE address LIKE ‘%Glasgow%’;</a:t>
            </a:r>
            <a:endParaRPr dirty="0">
              <a:solidFill>
                <a:srgbClr val="222222"/>
              </a:solidFill>
              <a:highlight>
                <a:schemeClr val="lt1"/>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222222"/>
                </a:solidFill>
                <a:highlight>
                  <a:schemeClr val="lt1"/>
                </a:highlight>
              </a:rPr>
              <a:t>Exercise</a:t>
            </a:r>
            <a:endParaRPr dirty="0">
              <a:solidFill>
                <a:srgbClr val="222222"/>
              </a:solidFill>
              <a:highlight>
                <a:schemeClr val="lt1"/>
              </a:highlight>
            </a:endParaRPr>
          </a:p>
          <a:p>
            <a:pPr marL="0" lvl="0" indent="0" algn="l" rtl="0">
              <a:spcBef>
                <a:spcPts val="0"/>
              </a:spcBef>
              <a:spcAft>
                <a:spcPts val="0"/>
              </a:spcAft>
              <a:buNone/>
            </a:pPr>
            <a:endParaRPr dirty="0"/>
          </a:p>
        </p:txBody>
      </p:sp>
      <p:sp>
        <p:nvSpPr>
          <p:cNvPr id="441" name="Google Shape;441;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Q: To retrieve all employees who were born during the 1970s</a:t>
            </a:r>
            <a:endParaRPr b="1"/>
          </a:p>
        </p:txBody>
      </p:sp>
      <p:pic>
        <p:nvPicPr>
          <p:cNvPr id="442" name="Google Shape;442;p78"/>
          <p:cNvPicPr preferRelativeResize="0"/>
          <p:nvPr/>
        </p:nvPicPr>
        <p:blipFill>
          <a:blip r:embed="rId3">
            <a:alphaModFix/>
          </a:blip>
          <a:stretch>
            <a:fillRect/>
          </a:stretch>
        </p:blipFill>
        <p:spPr>
          <a:xfrm>
            <a:off x="1949875" y="1960675"/>
            <a:ext cx="3971600" cy="2424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48" name="Google Shape;448;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10162F"/>
              </a:buClr>
              <a:buSzPts val="2000"/>
              <a:buChar char="●"/>
            </a:pPr>
            <a:r>
              <a:rPr lang="en" dirty="0">
                <a:solidFill>
                  <a:srgbClr val="10162F"/>
                </a:solidFill>
                <a:highlight>
                  <a:srgbClr val="FFFFFF"/>
                </a:highlight>
              </a:rPr>
              <a:t>Another feature allows the use of arithmetic in queries. </a:t>
            </a:r>
            <a:endParaRPr dirty="0">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dirty="0">
                <a:solidFill>
                  <a:srgbClr val="10162F"/>
                </a:solidFill>
                <a:highlight>
                  <a:srgbClr val="FFFFFF"/>
                </a:highlight>
              </a:rPr>
              <a:t>The standard arithmetic operators for addition (+), subtraction (−), multiplication (*), and division (/) can be applied to numeric values or attributes with numeric domains. </a:t>
            </a:r>
          </a:p>
          <a:p>
            <a:pPr>
              <a:buClr>
                <a:srgbClr val="10162F"/>
              </a:buClr>
            </a:pPr>
            <a:r>
              <a:rPr lang="en-US" dirty="0">
                <a:solidFill>
                  <a:srgbClr val="10162F"/>
                </a:solidFill>
                <a:highlight>
                  <a:srgbClr val="FFFFFF"/>
                </a:highlight>
              </a:rPr>
              <a:t>In general, to use a calculated field, you specify an SQL expression in the SELECT list. </a:t>
            </a:r>
          </a:p>
          <a:p>
            <a:pPr>
              <a:buClr>
                <a:srgbClr val="10162F"/>
              </a:buClr>
            </a:pPr>
            <a:r>
              <a:rPr lang="en-US" dirty="0">
                <a:solidFill>
                  <a:srgbClr val="10162F"/>
                </a:solidFill>
                <a:highlight>
                  <a:srgbClr val="FFFFFF"/>
                </a:highlight>
              </a:rPr>
              <a:t>Calculated field </a:t>
            </a:r>
            <a:r>
              <a:rPr lang="en" dirty="0">
                <a:solidFill>
                  <a:srgbClr val="10162F"/>
                </a:solidFill>
                <a:highlight>
                  <a:srgbClr val="FFFFFF"/>
                </a:highlight>
              </a:rPr>
              <a:t>sometimes called a computed or derived field such as age from bdate column can be calculated</a:t>
            </a:r>
            <a:endParaRPr lang="en-US" dirty="0">
              <a:solidFill>
                <a:srgbClr val="10162F"/>
              </a:solidFill>
              <a:highlight>
                <a:srgbClr val="FFFFFF"/>
              </a:highlight>
            </a:endParaRPr>
          </a:p>
          <a:p>
            <a:pPr marL="457200" lvl="0" indent="-355600" algn="l" rtl="0">
              <a:spcBef>
                <a:spcPts val="0"/>
              </a:spcBef>
              <a:spcAft>
                <a:spcPts val="0"/>
              </a:spcAft>
              <a:buClr>
                <a:srgbClr val="10162F"/>
              </a:buClr>
              <a:buSzPts val="2000"/>
              <a:buChar char="●"/>
            </a:pPr>
            <a:endParaRPr dirty="0">
              <a:solidFill>
                <a:srgbClr val="10162F"/>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80"/>
          <p:cNvSpPr txBox="1">
            <a:spLocks noGrp="1"/>
          </p:cNvSpPr>
          <p:nvPr>
            <p:ph type="title"/>
          </p:nvPr>
        </p:nvSpPr>
        <p:spPr>
          <a:xfrm>
            <a:off x="311700" y="187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54" name="Google Shape;454;p80"/>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10162F"/>
                </a:solidFill>
                <a:highlight>
                  <a:srgbClr val="FFFFFF"/>
                </a:highlight>
              </a:rPr>
              <a:t>Produce a list of annual salaries for all employees, showing the employee_id, the first and last names, and the annual salaries.</a:t>
            </a:r>
            <a:endParaRPr b="1">
              <a:solidFill>
                <a:srgbClr val="10162F"/>
              </a:solidFill>
              <a:highlight>
                <a:srgbClr val="FFFFFF"/>
              </a:highlight>
            </a:endParaRPr>
          </a:p>
          <a:p>
            <a:pPr marL="0" lvl="0" indent="0" algn="l" rtl="0">
              <a:spcBef>
                <a:spcPts val="1200"/>
              </a:spcBef>
              <a:spcAft>
                <a:spcPts val="1200"/>
              </a:spcAft>
              <a:buNone/>
            </a:pPr>
            <a:r>
              <a:rPr lang="en">
                <a:solidFill>
                  <a:srgbClr val="10162F"/>
                </a:solidFill>
                <a:highlight>
                  <a:srgbClr val="FFFFFF"/>
                </a:highlight>
              </a:rPr>
              <a:t>select employee_id, first_name, last_name, salary * 12 from employees;</a:t>
            </a:r>
            <a:endParaRPr>
              <a:solidFill>
                <a:srgbClr val="10162F"/>
              </a:solidFill>
              <a:highlight>
                <a:srgbClr val="FFFFFF"/>
              </a:highlight>
            </a:endParaRPr>
          </a:p>
        </p:txBody>
      </p:sp>
      <p:pic>
        <p:nvPicPr>
          <p:cNvPr id="455" name="Google Shape;455;p80"/>
          <p:cNvPicPr preferRelativeResize="0"/>
          <p:nvPr/>
        </p:nvPicPr>
        <p:blipFill>
          <a:blip r:embed="rId3">
            <a:alphaModFix/>
          </a:blip>
          <a:stretch>
            <a:fillRect/>
          </a:stretch>
        </p:blipFill>
        <p:spPr>
          <a:xfrm>
            <a:off x="2282978" y="2350428"/>
            <a:ext cx="4387625" cy="2637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1"/>
          <p:cNvSpPr txBox="1">
            <a:spLocks noGrp="1"/>
          </p:cNvSpPr>
          <p:nvPr>
            <p:ph type="title"/>
          </p:nvPr>
        </p:nvSpPr>
        <p:spPr>
          <a:xfrm>
            <a:off x="311700" y="187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61" name="Google Shape;461;p81"/>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10162F"/>
                </a:solidFill>
                <a:highlight>
                  <a:srgbClr val="FFFFFF"/>
                </a:highlight>
              </a:rPr>
              <a:t>Produce a list of annual salaries for all employees, showing the employee_id, the first and last names, and the annual salaries.</a:t>
            </a:r>
            <a:endParaRPr b="1">
              <a:solidFill>
                <a:srgbClr val="10162F"/>
              </a:solidFill>
              <a:highlight>
                <a:srgbClr val="FFFFFF"/>
              </a:highlight>
            </a:endParaRPr>
          </a:p>
          <a:p>
            <a:pPr marL="0" lvl="0" indent="0" algn="l" rtl="0">
              <a:spcBef>
                <a:spcPts val="1200"/>
              </a:spcBef>
              <a:spcAft>
                <a:spcPts val="1200"/>
              </a:spcAft>
              <a:buNone/>
            </a:pPr>
            <a:r>
              <a:rPr lang="en">
                <a:solidFill>
                  <a:srgbClr val="10162F"/>
                </a:solidFill>
                <a:highlight>
                  <a:srgbClr val="FFFFFF"/>
                </a:highlight>
              </a:rPr>
              <a:t>select employee_id, first_name, last_name, salary * 12 </a:t>
            </a:r>
            <a:r>
              <a:rPr lang="en" b="1">
                <a:solidFill>
                  <a:srgbClr val="10162F"/>
                </a:solidFill>
                <a:highlight>
                  <a:srgbClr val="FFFFFF"/>
                </a:highlight>
              </a:rPr>
              <a:t>AS </a:t>
            </a:r>
            <a:r>
              <a:rPr lang="en">
                <a:solidFill>
                  <a:srgbClr val="10162F"/>
                </a:solidFill>
                <a:highlight>
                  <a:srgbClr val="FFFFFF"/>
                </a:highlight>
              </a:rPr>
              <a:t>annual_salary from employees;</a:t>
            </a:r>
            <a:endParaRPr>
              <a:solidFill>
                <a:srgbClr val="10162F"/>
              </a:solidFill>
              <a:highlight>
                <a:srgbClr val="FFFFFF"/>
              </a:highlight>
            </a:endParaRPr>
          </a:p>
        </p:txBody>
      </p:sp>
      <p:pic>
        <p:nvPicPr>
          <p:cNvPr id="462" name="Google Shape;462;p81"/>
          <p:cNvPicPr preferRelativeResize="0"/>
          <p:nvPr/>
        </p:nvPicPr>
        <p:blipFill>
          <a:blip r:embed="rId3">
            <a:alphaModFix/>
          </a:blip>
          <a:stretch>
            <a:fillRect/>
          </a:stretch>
        </p:blipFill>
        <p:spPr>
          <a:xfrm>
            <a:off x="2153325" y="2397400"/>
            <a:ext cx="4953225" cy="272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Calculated Fields</a:t>
            </a:r>
            <a:endParaRPr sz="2400" b="1"/>
          </a:p>
        </p:txBody>
      </p:sp>
      <p:sp>
        <p:nvSpPr>
          <p:cNvPr id="468" name="Google Shape;468;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10162F"/>
              </a:buClr>
              <a:buSzPts val="2000"/>
              <a:buChar char="●"/>
            </a:pPr>
            <a:r>
              <a:rPr lang="en">
                <a:solidFill>
                  <a:srgbClr val="10162F"/>
                </a:solidFill>
                <a:highlight>
                  <a:srgbClr val="FFFFFF"/>
                </a:highlight>
              </a:rPr>
              <a:t>For string data types, the concatenate operator || can be used in a query to append two string values. </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For date, time, timestamp, and interval data types, operators include incrementing (+) or decrementing (−) a date, time, or timestamp by an interval. </a:t>
            </a:r>
            <a:endParaRPr>
              <a:solidFill>
                <a:srgbClr val="10162F"/>
              </a:solidFill>
              <a:highlight>
                <a:srgbClr val="FFFFFF"/>
              </a:highlight>
            </a:endParaRPr>
          </a:p>
          <a:p>
            <a:pPr marL="457200" lvl="0" indent="-355600" algn="l" rtl="0">
              <a:spcBef>
                <a:spcPts val="0"/>
              </a:spcBef>
              <a:spcAft>
                <a:spcPts val="0"/>
              </a:spcAft>
              <a:buClr>
                <a:srgbClr val="10162F"/>
              </a:buClr>
              <a:buSzPts val="2000"/>
              <a:buChar char="●"/>
            </a:pPr>
            <a:r>
              <a:rPr lang="en">
                <a:solidFill>
                  <a:srgbClr val="10162F"/>
                </a:solidFill>
                <a:highlight>
                  <a:srgbClr val="FFFFFF"/>
                </a:highlight>
              </a:rPr>
              <a:t>In addition, an interval value is the result of the difference between two date, time, or timestamp values. </a:t>
            </a:r>
            <a:endParaRPr>
              <a:solidFill>
                <a:srgbClr val="10162F"/>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BETWEEN </a:t>
            </a:r>
            <a:endParaRPr sz="2400" b="1"/>
          </a:p>
        </p:txBody>
      </p:sp>
      <p:sp>
        <p:nvSpPr>
          <p:cNvPr id="474" name="Google Shape;474;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10162F"/>
              </a:buClr>
              <a:buSzPts val="2000"/>
              <a:buChar char="●"/>
            </a:pPr>
            <a:r>
              <a:rPr lang="en">
                <a:solidFill>
                  <a:srgbClr val="10162F"/>
                </a:solidFill>
                <a:highlight>
                  <a:srgbClr val="FFFFFF"/>
                </a:highlight>
              </a:rPr>
              <a:t>Another comparison operator, which can be used for convenience, is BETWEEN</a:t>
            </a:r>
            <a:endParaRPr>
              <a:solidFill>
                <a:srgbClr val="10162F"/>
              </a:solidFill>
              <a:highlight>
                <a:srgbClr val="FFFFFF"/>
              </a:highlight>
            </a:endParaRPr>
          </a:p>
          <a:p>
            <a:pPr marL="0" lvl="0" indent="0" algn="l" rtl="0">
              <a:spcBef>
                <a:spcPts val="1200"/>
              </a:spcBef>
              <a:spcAft>
                <a:spcPts val="0"/>
              </a:spcAft>
              <a:buNone/>
            </a:pPr>
            <a:r>
              <a:rPr lang="en">
                <a:solidFill>
                  <a:srgbClr val="10162F"/>
                </a:solidFill>
                <a:highlight>
                  <a:srgbClr val="FFFFFF"/>
                </a:highlight>
              </a:rPr>
              <a:t>Q: Retrieve all employees in department 5 whose salary is between $30,000 and $40,000.</a:t>
            </a:r>
            <a:endParaRPr>
              <a:solidFill>
                <a:srgbClr val="10162F"/>
              </a:solidFill>
              <a:highlight>
                <a:srgbClr val="FFFFFF"/>
              </a:highlight>
            </a:endParaRPr>
          </a:p>
          <a:p>
            <a:pPr marL="0" lvl="0" indent="0" algn="l" rtl="0">
              <a:spcBef>
                <a:spcPts val="1200"/>
              </a:spcBef>
              <a:spcAft>
                <a:spcPts val="0"/>
              </a:spcAft>
              <a:buNone/>
            </a:pPr>
            <a:r>
              <a:rPr lang="en">
                <a:solidFill>
                  <a:srgbClr val="10162F"/>
                </a:solidFill>
                <a:highlight>
                  <a:srgbClr val="FFFFFF"/>
                </a:highlight>
              </a:rPr>
              <a:t>SELECT * FROM EMPLOYEE </a:t>
            </a:r>
            <a:endParaRPr>
              <a:solidFill>
                <a:srgbClr val="10162F"/>
              </a:solidFill>
              <a:highlight>
                <a:srgbClr val="FFFFFF"/>
              </a:highlight>
            </a:endParaRPr>
          </a:p>
          <a:p>
            <a:pPr marL="0" lvl="0" indent="0" algn="l" rtl="0">
              <a:spcBef>
                <a:spcPts val="1200"/>
              </a:spcBef>
              <a:spcAft>
                <a:spcPts val="1200"/>
              </a:spcAft>
              <a:buNone/>
            </a:pPr>
            <a:r>
              <a:rPr lang="en">
                <a:solidFill>
                  <a:srgbClr val="10162F"/>
                </a:solidFill>
                <a:highlight>
                  <a:srgbClr val="FFFFFF"/>
                </a:highlight>
              </a:rPr>
              <a:t>WHERE (Salary BETWEEN 30000 AND 40000) AND Dno = 5;</a:t>
            </a:r>
            <a:endParaRPr>
              <a:solidFill>
                <a:srgbClr val="10162F"/>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Ordering of Query Results</a:t>
            </a:r>
            <a:endParaRPr sz="2400" b="1"/>
          </a:p>
        </p:txBody>
      </p:sp>
      <p:sp>
        <p:nvSpPr>
          <p:cNvPr id="480" name="Google Shape;480;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highlight>
                  <a:srgbClr val="FFFFFF"/>
                </a:highlight>
              </a:rPr>
              <a:t>SQL allows the user to order the tuples in the result of a query by the values of one or more of the attributes that appear in the query result, by using the ORDER BY clause.</a:t>
            </a:r>
            <a:endParaRPr>
              <a:solidFill>
                <a:srgbClr val="222222"/>
              </a:solidFill>
              <a:highlight>
                <a:srgbClr val="FFFFFF"/>
              </a:highlight>
            </a:endParaRPr>
          </a:p>
          <a:p>
            <a:pPr marL="0" lvl="0" indent="0" algn="l" rtl="0">
              <a:spcBef>
                <a:spcPts val="1200"/>
              </a:spcBef>
              <a:spcAft>
                <a:spcPts val="0"/>
              </a:spcAft>
              <a:buNone/>
            </a:pPr>
            <a:r>
              <a:rPr lang="en" b="1">
                <a:solidFill>
                  <a:srgbClr val="0000CD"/>
                </a:solidFill>
                <a:highlight>
                  <a:srgbClr val="FFFFFF"/>
                </a:highlight>
              </a:rPr>
              <a:t>SELECT</a:t>
            </a:r>
            <a:r>
              <a:rPr lang="en" b="1">
                <a:solidFill>
                  <a:srgbClr val="000000"/>
                </a:solidFill>
                <a:highlight>
                  <a:srgbClr val="FFFFFF"/>
                </a:highlight>
              </a:rPr>
              <a:t> </a:t>
            </a:r>
            <a:r>
              <a:rPr lang="en" b="1" i="1">
                <a:solidFill>
                  <a:srgbClr val="000000"/>
                </a:solidFill>
                <a:highlight>
                  <a:srgbClr val="FFFFFF"/>
                </a:highlight>
              </a:rPr>
              <a:t>column1</a:t>
            </a:r>
            <a:r>
              <a:rPr lang="en" b="1">
                <a:solidFill>
                  <a:srgbClr val="000000"/>
                </a:solidFill>
                <a:highlight>
                  <a:srgbClr val="FFFFFF"/>
                </a:highlight>
              </a:rPr>
              <a:t>,</a:t>
            </a:r>
            <a:r>
              <a:rPr lang="en" b="1" i="1">
                <a:solidFill>
                  <a:srgbClr val="000000"/>
                </a:solidFill>
                <a:highlight>
                  <a:srgbClr val="FFFFFF"/>
                </a:highlight>
              </a:rPr>
              <a:t> column2, ...</a:t>
            </a:r>
            <a:endParaRPr b="1" i="1">
              <a:solidFill>
                <a:srgbClr val="000000"/>
              </a:solidFill>
              <a:highlight>
                <a:srgbClr val="FFFFFF"/>
              </a:highlight>
            </a:endParaRPr>
          </a:p>
          <a:p>
            <a:pPr marL="0" lvl="0" indent="0" algn="l" rtl="0">
              <a:spcBef>
                <a:spcPts val="1200"/>
              </a:spcBef>
              <a:spcAft>
                <a:spcPts val="0"/>
              </a:spcAft>
              <a:buNone/>
            </a:pPr>
            <a:r>
              <a:rPr lang="en" b="1">
                <a:solidFill>
                  <a:srgbClr val="0000CD"/>
                </a:solidFill>
                <a:highlight>
                  <a:srgbClr val="FFFFFF"/>
                </a:highlight>
              </a:rPr>
              <a:t>FROM</a:t>
            </a:r>
            <a:r>
              <a:rPr lang="en" b="1">
                <a:solidFill>
                  <a:srgbClr val="000000"/>
                </a:solidFill>
                <a:highlight>
                  <a:srgbClr val="FFFFFF"/>
                </a:highlight>
              </a:rPr>
              <a:t> </a:t>
            </a:r>
            <a:r>
              <a:rPr lang="en" b="1" i="1">
                <a:solidFill>
                  <a:srgbClr val="000000"/>
                </a:solidFill>
                <a:highlight>
                  <a:srgbClr val="FFFFFF"/>
                </a:highlight>
              </a:rPr>
              <a:t>table_name</a:t>
            </a:r>
            <a:endParaRPr b="1" i="1">
              <a:solidFill>
                <a:srgbClr val="000000"/>
              </a:solidFill>
              <a:highlight>
                <a:srgbClr val="FFFFFF"/>
              </a:highlight>
            </a:endParaRPr>
          </a:p>
          <a:p>
            <a:pPr marL="0" lvl="0" indent="0" algn="l" rtl="0">
              <a:spcBef>
                <a:spcPts val="1200"/>
              </a:spcBef>
              <a:spcAft>
                <a:spcPts val="0"/>
              </a:spcAft>
              <a:buNone/>
            </a:pPr>
            <a:r>
              <a:rPr lang="en" b="1">
                <a:solidFill>
                  <a:srgbClr val="0000CD"/>
                </a:solidFill>
                <a:highlight>
                  <a:srgbClr val="FFFFFF"/>
                </a:highlight>
              </a:rPr>
              <a:t>ORDER</a:t>
            </a:r>
            <a:r>
              <a:rPr lang="en" b="1">
                <a:solidFill>
                  <a:srgbClr val="000000"/>
                </a:solidFill>
                <a:highlight>
                  <a:srgbClr val="FFFFFF"/>
                </a:highlight>
              </a:rPr>
              <a:t> </a:t>
            </a:r>
            <a:r>
              <a:rPr lang="en" b="1">
                <a:solidFill>
                  <a:srgbClr val="0000CD"/>
                </a:solidFill>
                <a:highlight>
                  <a:srgbClr val="FFFFFF"/>
                </a:highlight>
              </a:rPr>
              <a:t>BY</a:t>
            </a:r>
            <a:r>
              <a:rPr lang="en" b="1">
                <a:solidFill>
                  <a:srgbClr val="000000"/>
                </a:solidFill>
                <a:highlight>
                  <a:srgbClr val="FFFFFF"/>
                </a:highlight>
              </a:rPr>
              <a:t> </a:t>
            </a:r>
            <a:r>
              <a:rPr lang="en" b="1" i="1">
                <a:solidFill>
                  <a:srgbClr val="000000"/>
                </a:solidFill>
                <a:highlight>
                  <a:srgbClr val="FFFFFF"/>
                </a:highlight>
              </a:rPr>
              <a:t>column1, column2, ... </a:t>
            </a:r>
            <a:r>
              <a:rPr lang="en" b="1">
                <a:solidFill>
                  <a:srgbClr val="0000CD"/>
                </a:solidFill>
                <a:highlight>
                  <a:srgbClr val="FFFFFF"/>
                </a:highlight>
              </a:rPr>
              <a:t>ASC</a:t>
            </a:r>
            <a:r>
              <a:rPr lang="en" b="1">
                <a:solidFill>
                  <a:srgbClr val="000000"/>
                </a:solidFill>
                <a:highlight>
                  <a:srgbClr val="FFFFFF"/>
                </a:highlight>
              </a:rPr>
              <a:t>|</a:t>
            </a:r>
            <a:r>
              <a:rPr lang="en" b="1">
                <a:solidFill>
                  <a:srgbClr val="0000CD"/>
                </a:solidFill>
                <a:highlight>
                  <a:srgbClr val="FFFFFF"/>
                </a:highlight>
              </a:rPr>
              <a:t>DESC</a:t>
            </a:r>
            <a:r>
              <a:rPr lang="en" b="1">
                <a:solidFill>
                  <a:srgbClr val="000000"/>
                </a:solidFill>
                <a:highlight>
                  <a:srgbClr val="FFFFFF"/>
                </a:highlight>
              </a:rPr>
              <a:t>;</a:t>
            </a:r>
            <a:endParaRPr b="1">
              <a:solidFill>
                <a:srgbClr val="000000"/>
              </a:solidFill>
              <a:highlight>
                <a:srgbClr val="FFFFFF"/>
              </a:highlight>
            </a:endParaRPr>
          </a:p>
          <a:p>
            <a:pPr marL="0" lvl="0" indent="0" algn="l" rtl="0">
              <a:spcBef>
                <a:spcPts val="1200"/>
              </a:spcBef>
              <a:spcAft>
                <a:spcPts val="0"/>
              </a:spcAft>
              <a:buNone/>
            </a:pPr>
            <a:r>
              <a:rPr lang="en" b="1">
                <a:solidFill>
                  <a:srgbClr val="000000"/>
                </a:solidFill>
                <a:highlight>
                  <a:srgbClr val="FFFFFF"/>
                </a:highlight>
              </a:rPr>
              <a:t>Example:</a:t>
            </a:r>
            <a:endParaRPr b="1">
              <a:solidFill>
                <a:srgbClr val="000000"/>
              </a:solidFill>
              <a:highlight>
                <a:srgbClr val="FFFFFF"/>
              </a:highlight>
            </a:endParaRPr>
          </a:p>
          <a:p>
            <a:pPr marL="0" lvl="0" indent="0" algn="l" rtl="0">
              <a:spcBef>
                <a:spcPts val="1200"/>
              </a:spcBef>
              <a:spcAft>
                <a:spcPts val="1200"/>
              </a:spcAft>
              <a:buNone/>
            </a:pPr>
            <a:r>
              <a:rPr lang="en" b="1">
                <a:solidFill>
                  <a:srgbClr val="0000CD"/>
                </a:solidFill>
                <a:highlight>
                  <a:srgbClr val="FFFFFF"/>
                </a:highlight>
              </a:rPr>
              <a:t>SELECT</a:t>
            </a:r>
            <a:r>
              <a:rPr lang="en" b="1">
                <a:solidFill>
                  <a:srgbClr val="000000"/>
                </a:solidFill>
                <a:highlight>
                  <a:srgbClr val="FFFFFF"/>
                </a:highlight>
              </a:rPr>
              <a:t> * </a:t>
            </a:r>
            <a:r>
              <a:rPr lang="en" b="1">
                <a:solidFill>
                  <a:srgbClr val="0000CD"/>
                </a:solidFill>
                <a:highlight>
                  <a:srgbClr val="FFFFFF"/>
                </a:highlight>
              </a:rPr>
              <a:t>FROM</a:t>
            </a:r>
            <a:r>
              <a:rPr lang="en" b="1">
                <a:solidFill>
                  <a:srgbClr val="000000"/>
                </a:solidFill>
                <a:highlight>
                  <a:srgbClr val="FFFFFF"/>
                </a:highlight>
              </a:rPr>
              <a:t> Customers </a:t>
            </a:r>
            <a:r>
              <a:rPr lang="en" b="1">
                <a:solidFill>
                  <a:srgbClr val="0000CD"/>
                </a:solidFill>
                <a:highlight>
                  <a:srgbClr val="FFFFFF"/>
                </a:highlight>
              </a:rPr>
              <a:t>ORDER</a:t>
            </a:r>
            <a:r>
              <a:rPr lang="en" b="1">
                <a:solidFill>
                  <a:srgbClr val="000000"/>
                </a:solidFill>
                <a:highlight>
                  <a:srgbClr val="FFFFFF"/>
                </a:highlight>
              </a:rPr>
              <a:t> </a:t>
            </a:r>
            <a:r>
              <a:rPr lang="en" b="1">
                <a:solidFill>
                  <a:srgbClr val="0000CD"/>
                </a:solidFill>
                <a:highlight>
                  <a:srgbClr val="FFFFFF"/>
                </a:highlight>
              </a:rPr>
              <a:t>BY</a:t>
            </a:r>
            <a:r>
              <a:rPr lang="en" b="1">
                <a:solidFill>
                  <a:srgbClr val="000000"/>
                </a:solidFill>
                <a:highlight>
                  <a:srgbClr val="FFFFFF"/>
                </a:highlight>
              </a:rPr>
              <a:t> Country;</a:t>
            </a:r>
            <a:endParaRPr b="1">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SQL Schema and Catalog </a:t>
            </a:r>
            <a:endParaRPr b="1"/>
          </a:p>
          <a:p>
            <a:pPr marL="0" lvl="0" indent="0" algn="l" rtl="0">
              <a:spcBef>
                <a:spcPts val="0"/>
              </a:spcBef>
              <a:spcAft>
                <a:spcPts val="0"/>
              </a:spcAft>
              <a:buNone/>
            </a:pPr>
            <a:endParaRPr b="1"/>
          </a:p>
        </p:txBody>
      </p:sp>
      <p:sp>
        <p:nvSpPr>
          <p:cNvPr id="137" name="Google Shape;13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a:solidFill>
                  <a:schemeClr val="dk1"/>
                </a:solidFill>
              </a:rPr>
              <a:t>SQL also uses the concept of a catalog—a named collection of schemas.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b="1">
                <a:solidFill>
                  <a:schemeClr val="dk1"/>
                </a:solidFill>
              </a:rPr>
              <a:t>INFORMATION_SCHEMA </a:t>
            </a:r>
            <a:r>
              <a:rPr lang="en" sz="2000"/>
              <a:t>in catalog</a:t>
            </a:r>
            <a:r>
              <a:rPr lang="en" sz="2000">
                <a:solidFill>
                  <a:schemeClr val="dk1"/>
                </a:solidFill>
              </a:rPr>
              <a:t>, provides information on all the schemas in the catalog and all the element descriptors in these schemas</a:t>
            </a:r>
            <a:endParaRPr sz="20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491" name="Google Shape;491;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06999"/>
              </a:lnSpc>
              <a:spcBef>
                <a:spcPts val="0"/>
              </a:spcBef>
              <a:spcAft>
                <a:spcPts val="0"/>
              </a:spcAft>
              <a:buClr>
                <a:srgbClr val="222222"/>
              </a:buClr>
              <a:buSzPts val="2000"/>
              <a:buChar char="●"/>
            </a:pPr>
            <a:r>
              <a:rPr lang="en">
                <a:solidFill>
                  <a:srgbClr val="222222"/>
                </a:solidFill>
                <a:highlight>
                  <a:srgbClr val="FFFFFF"/>
                </a:highlight>
              </a:rPr>
              <a:t>used to add a single tuple (row) to a relation (table).</a:t>
            </a:r>
            <a:endParaRPr>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222222"/>
                </a:solidFill>
                <a:highlight>
                  <a:srgbClr val="FFFFFF"/>
                </a:highlight>
              </a:rPr>
              <a:t>Syntax:</a:t>
            </a:r>
            <a:endParaRPr b="1">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0000CD"/>
                </a:solidFill>
                <a:highlight>
                  <a:srgbClr val="FFFFFF"/>
                </a:highlight>
              </a:rPr>
              <a:t>INSERT</a:t>
            </a:r>
            <a:r>
              <a:rPr lang="en" b="1">
                <a:solidFill>
                  <a:srgbClr val="000000"/>
                </a:solidFill>
                <a:highlight>
                  <a:srgbClr val="FFFFFF"/>
                </a:highlight>
              </a:rPr>
              <a:t> </a:t>
            </a:r>
            <a:r>
              <a:rPr lang="en" b="1">
                <a:solidFill>
                  <a:srgbClr val="0000CD"/>
                </a:solidFill>
                <a:highlight>
                  <a:srgbClr val="FFFFFF"/>
                </a:highlight>
              </a:rPr>
              <a:t>INTO</a:t>
            </a:r>
            <a:r>
              <a:rPr lang="en" b="1">
                <a:solidFill>
                  <a:srgbClr val="000000"/>
                </a:solidFill>
                <a:highlight>
                  <a:srgbClr val="FFFFFF"/>
                </a:highlight>
              </a:rPr>
              <a:t> </a:t>
            </a:r>
            <a:r>
              <a:rPr lang="en" b="1" i="1">
                <a:solidFill>
                  <a:srgbClr val="000000"/>
                </a:solidFill>
                <a:highlight>
                  <a:srgbClr val="FFFFFF"/>
                </a:highlight>
              </a:rPr>
              <a:t>table_name</a:t>
            </a:r>
            <a:r>
              <a:rPr lang="en" b="1">
                <a:solidFill>
                  <a:srgbClr val="000000"/>
                </a:solidFill>
                <a:highlight>
                  <a:srgbClr val="FFFFFF"/>
                </a:highlight>
              </a:rPr>
              <a:t> (</a:t>
            </a:r>
            <a:r>
              <a:rPr lang="en" b="1" i="1">
                <a:solidFill>
                  <a:srgbClr val="000000"/>
                </a:solidFill>
                <a:highlight>
                  <a:srgbClr val="FFFFFF"/>
                </a:highlight>
              </a:rPr>
              <a:t>column1</a:t>
            </a:r>
            <a:r>
              <a:rPr lang="en" b="1">
                <a:solidFill>
                  <a:srgbClr val="000000"/>
                </a:solidFill>
                <a:highlight>
                  <a:srgbClr val="FFFFFF"/>
                </a:highlight>
              </a:rPr>
              <a:t>,</a:t>
            </a:r>
            <a:r>
              <a:rPr lang="en" b="1" i="1">
                <a:solidFill>
                  <a:srgbClr val="000000"/>
                </a:solidFill>
                <a:highlight>
                  <a:srgbClr val="FFFFFF"/>
                </a:highlight>
              </a:rPr>
              <a:t> column2</a:t>
            </a:r>
            <a:r>
              <a:rPr lang="en" b="1">
                <a:solidFill>
                  <a:srgbClr val="000000"/>
                </a:solidFill>
                <a:highlight>
                  <a:srgbClr val="FFFFFF"/>
                </a:highlight>
              </a:rPr>
              <a:t>,</a:t>
            </a:r>
            <a:r>
              <a:rPr lang="en" b="1" i="1">
                <a:solidFill>
                  <a:srgbClr val="000000"/>
                </a:solidFill>
                <a:highlight>
                  <a:srgbClr val="FFFFFF"/>
                </a:highlight>
              </a:rPr>
              <a:t> column3</a:t>
            </a:r>
            <a:r>
              <a:rPr lang="en" b="1">
                <a:solidFill>
                  <a:srgbClr val="000000"/>
                </a:solidFill>
                <a:highlight>
                  <a:srgbClr val="FFFFFF"/>
                </a:highlight>
              </a:rPr>
              <a:t>, ...)</a:t>
            </a:r>
            <a:endParaRPr b="1">
              <a:solidFill>
                <a:srgbClr val="000000"/>
              </a:solidFill>
              <a:highlight>
                <a:srgbClr val="FFFFFF"/>
              </a:highlight>
            </a:endParaRPr>
          </a:p>
          <a:p>
            <a:pPr marL="0" lvl="0" indent="0" algn="l" rtl="0">
              <a:lnSpc>
                <a:spcPct val="106999"/>
              </a:lnSpc>
              <a:spcBef>
                <a:spcPts val="800"/>
              </a:spcBef>
              <a:spcAft>
                <a:spcPts val="0"/>
              </a:spcAft>
              <a:buNone/>
            </a:pPr>
            <a:r>
              <a:rPr lang="en" b="1">
                <a:solidFill>
                  <a:srgbClr val="0000CD"/>
                </a:solidFill>
                <a:highlight>
                  <a:srgbClr val="FFFFFF"/>
                </a:highlight>
              </a:rPr>
              <a:t>VALUES</a:t>
            </a:r>
            <a:r>
              <a:rPr lang="en" b="1">
                <a:solidFill>
                  <a:srgbClr val="000000"/>
                </a:solidFill>
                <a:highlight>
                  <a:srgbClr val="FFFFFF"/>
                </a:highlight>
              </a:rPr>
              <a:t> (</a:t>
            </a:r>
            <a:r>
              <a:rPr lang="en" b="1" i="1">
                <a:solidFill>
                  <a:srgbClr val="000000"/>
                </a:solidFill>
                <a:highlight>
                  <a:srgbClr val="FFFFFF"/>
                </a:highlight>
              </a:rPr>
              <a:t>value1</a:t>
            </a:r>
            <a:r>
              <a:rPr lang="en" b="1">
                <a:solidFill>
                  <a:srgbClr val="000000"/>
                </a:solidFill>
                <a:highlight>
                  <a:srgbClr val="FFFFFF"/>
                </a:highlight>
              </a:rPr>
              <a:t>,</a:t>
            </a:r>
            <a:r>
              <a:rPr lang="en" b="1" i="1">
                <a:solidFill>
                  <a:srgbClr val="000000"/>
                </a:solidFill>
                <a:highlight>
                  <a:srgbClr val="FFFFFF"/>
                </a:highlight>
              </a:rPr>
              <a:t> value2</a:t>
            </a:r>
            <a:r>
              <a:rPr lang="en" b="1">
                <a:solidFill>
                  <a:srgbClr val="000000"/>
                </a:solidFill>
                <a:highlight>
                  <a:srgbClr val="FFFFFF"/>
                </a:highlight>
              </a:rPr>
              <a:t>,</a:t>
            </a:r>
            <a:r>
              <a:rPr lang="en" b="1" i="1">
                <a:solidFill>
                  <a:srgbClr val="000000"/>
                </a:solidFill>
                <a:highlight>
                  <a:srgbClr val="FFFFFF"/>
                </a:highlight>
              </a:rPr>
              <a:t> value3</a:t>
            </a:r>
            <a:r>
              <a:rPr lang="en" b="1">
                <a:solidFill>
                  <a:srgbClr val="000000"/>
                </a:solidFill>
                <a:highlight>
                  <a:srgbClr val="FFFFFF"/>
                </a:highlight>
              </a:rPr>
              <a:t>, ...);</a:t>
            </a:r>
            <a:endParaRPr b="1">
              <a:solidFill>
                <a:srgbClr val="000000"/>
              </a:solidFill>
              <a:highlight>
                <a:srgbClr val="FFFFFF"/>
              </a:highlight>
            </a:endParaRPr>
          </a:p>
          <a:p>
            <a:pPr marL="0" lvl="0" indent="0" algn="l" rtl="0">
              <a:lnSpc>
                <a:spcPct val="106999"/>
              </a:lnSpc>
              <a:spcBef>
                <a:spcPts val="800"/>
              </a:spcBef>
              <a:spcAft>
                <a:spcPts val="0"/>
              </a:spcAft>
              <a:buNone/>
            </a:pPr>
            <a:r>
              <a:rPr lang="en" b="1">
                <a:solidFill>
                  <a:srgbClr val="000000"/>
                </a:solidFill>
                <a:highlight>
                  <a:srgbClr val="FFFFFF"/>
                </a:highlight>
              </a:rPr>
              <a:t>Example</a:t>
            </a:r>
            <a:endParaRPr b="1">
              <a:solidFill>
                <a:srgbClr val="000000"/>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INSERT INTO EMPLOYEE VALUES ( ‘Richard’, ‘K’, ‘Marini’, ‘653298653’, ‘1962-12-30’, ‘98 Oak Forest, Katy, TX’, ‘M’, 37000, ‘653298653’, 4 );</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FF0000"/>
                </a:solidFill>
                <a:highlight>
                  <a:srgbClr val="FFFFFF"/>
                </a:highlight>
              </a:rPr>
              <a:t>Note: The values should be listed in the same order in which the corresponding attributes were specified in the CREATE TABLE command.</a:t>
            </a:r>
            <a:endParaRPr>
              <a:solidFill>
                <a:srgbClr val="FF0000"/>
              </a:solidFill>
              <a:highlight>
                <a:srgbClr val="FFFFFF"/>
              </a:highlight>
            </a:endParaRPr>
          </a:p>
          <a:p>
            <a:pPr marL="0" lvl="0" indent="0" algn="l" rtl="0">
              <a:spcBef>
                <a:spcPts val="800"/>
              </a:spcBef>
              <a:spcAft>
                <a:spcPts val="1200"/>
              </a:spcAft>
              <a:buNone/>
            </a:pPr>
            <a:endParaRPr>
              <a:solidFill>
                <a:srgbClr val="222222"/>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497" name="Google Shape;497;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b="1">
                <a:solidFill>
                  <a:srgbClr val="000000"/>
                </a:solidFill>
                <a:highlight>
                  <a:srgbClr val="FFFFFF"/>
                </a:highlight>
              </a:rPr>
              <a:t>Insert Data Only in Specified Columns</a:t>
            </a:r>
            <a:endParaRPr b="1">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A second form of the INSERT statement allows the user to specify explicit attribute names that correspond to the values provided in the INSERT command.</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INSERT INTO EMPLOYEE (Fname, Lname, Dno, Ssn) VALUES (‘Richard’, ‘Marini’, 4, ‘653298653’);</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However, the values must include all attributes with NOT NULL specification and no default value.</a:t>
            </a:r>
            <a:endParaRPr>
              <a:solidFill>
                <a:srgbClr val="222222"/>
              </a:solidFill>
              <a:highlight>
                <a:srgbClr val="FFFFFF"/>
              </a:highlight>
            </a:endParaRPr>
          </a:p>
          <a:p>
            <a:pPr marL="0" lvl="0" indent="0" algn="l" rtl="0">
              <a:spcBef>
                <a:spcPts val="800"/>
              </a:spcBef>
              <a:spcAft>
                <a:spcPts val="1200"/>
              </a:spcAft>
              <a:buNone/>
            </a:pPr>
            <a:endParaRPr>
              <a:solidFill>
                <a:srgbClr val="222222"/>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503" name="Google Shape;503;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None/>
            </a:pPr>
            <a:r>
              <a:rPr lang="en" b="1">
                <a:solidFill>
                  <a:srgbClr val="A52A2A"/>
                </a:solidFill>
                <a:highlight>
                  <a:srgbClr val="FFFFFF"/>
                </a:highlight>
              </a:rPr>
              <a:t>Insert multiple tuples</a:t>
            </a:r>
            <a:endParaRPr b="1">
              <a:solidFill>
                <a:srgbClr val="A52A2A"/>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It is also possible to insert into a relation multiple tuples separated by commas in a single INSERT command.</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The attribute values forming each tuple are enclosed in parentheses.</a:t>
            </a:r>
            <a:endParaRPr>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222222"/>
                </a:solidFill>
                <a:highlight>
                  <a:srgbClr val="FFFFFF"/>
                </a:highlight>
              </a:rPr>
              <a:t>Syntax</a:t>
            </a:r>
            <a:endParaRPr b="1">
              <a:solidFill>
                <a:srgbClr val="222222"/>
              </a:solidFill>
              <a:highlight>
                <a:srgbClr val="FFFFFF"/>
              </a:highlight>
            </a:endParaRPr>
          </a:p>
          <a:p>
            <a:pPr marL="0" marR="114300" lvl="0" indent="0" algn="l" rtl="0">
              <a:lnSpc>
                <a:spcPct val="130769"/>
              </a:lnSpc>
              <a:spcBef>
                <a:spcPts val="800"/>
              </a:spcBef>
              <a:spcAft>
                <a:spcPts val="0"/>
              </a:spcAft>
              <a:buNone/>
            </a:pPr>
            <a:r>
              <a:rPr lang="en" b="1">
                <a:solidFill>
                  <a:srgbClr val="0000FF"/>
                </a:solidFill>
              </a:rPr>
              <a:t>INSERT INTO</a:t>
            </a:r>
            <a:r>
              <a:rPr lang="en" b="1">
                <a:solidFill>
                  <a:srgbClr val="000000"/>
                </a:solidFill>
              </a:rPr>
              <a:t> MyTable ( Column1, Column2 ) </a:t>
            </a:r>
            <a:endParaRPr b="1">
              <a:solidFill>
                <a:srgbClr val="000000"/>
              </a:solidFill>
            </a:endParaRPr>
          </a:p>
          <a:p>
            <a:pPr marL="0" marR="114300" lvl="0" indent="0" algn="l" rtl="0">
              <a:lnSpc>
                <a:spcPct val="130769"/>
              </a:lnSpc>
              <a:spcBef>
                <a:spcPts val="0"/>
              </a:spcBef>
              <a:spcAft>
                <a:spcPts val="0"/>
              </a:spcAft>
              <a:buNone/>
            </a:pPr>
            <a:r>
              <a:rPr lang="en" b="1">
                <a:solidFill>
                  <a:srgbClr val="0000FF"/>
                </a:solidFill>
              </a:rPr>
              <a:t>VALUES </a:t>
            </a:r>
            <a:r>
              <a:rPr lang="en" b="1">
                <a:solidFill>
                  <a:srgbClr val="000000"/>
                </a:solidFill>
              </a:rPr>
              <a:t>( Value1, Value2 ), ( Value1, Value2 );</a:t>
            </a:r>
            <a:endParaRPr b="1">
              <a:solidFill>
                <a:srgbClr val="000000"/>
              </a:solidFill>
            </a:endParaRPr>
          </a:p>
          <a:p>
            <a:pPr marL="0" lvl="0" indent="0" algn="l" rtl="0">
              <a:lnSpc>
                <a:spcPct val="106999"/>
              </a:lnSpc>
              <a:spcBef>
                <a:spcPts val="0"/>
              </a:spcBef>
              <a:spcAft>
                <a:spcPts val="0"/>
              </a:spcAft>
              <a:buNone/>
            </a:pPr>
            <a:endParaRPr b="1">
              <a:solidFill>
                <a:srgbClr val="222222"/>
              </a:solidFill>
              <a:highlight>
                <a:srgbClr val="FFFFFF"/>
              </a:highlight>
            </a:endParaRPr>
          </a:p>
          <a:p>
            <a:pPr marL="0" lvl="0" indent="0" algn="l" rtl="0">
              <a:spcBef>
                <a:spcPts val="800"/>
              </a:spcBef>
              <a:spcAft>
                <a:spcPts val="1200"/>
              </a:spcAft>
              <a:buNone/>
            </a:pPr>
            <a:endParaRPr>
              <a:solidFill>
                <a:srgbClr val="222222"/>
              </a:solidFill>
              <a:highlight>
                <a:srgbClr val="FFFFFF"/>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509" name="Google Shape;509;p89"/>
          <p:cNvSpPr txBox="1">
            <a:spLocks noGrp="1"/>
          </p:cNvSpPr>
          <p:nvPr>
            <p:ph type="body" idx="1"/>
          </p:nvPr>
        </p:nvSpPr>
        <p:spPr>
          <a:xfrm>
            <a:off x="311700" y="1112131"/>
            <a:ext cx="8520600" cy="34164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b="1" dirty="0">
                <a:solidFill>
                  <a:srgbClr val="000000"/>
                </a:solidFill>
                <a:highlight>
                  <a:srgbClr val="FFFFFF"/>
                </a:highlight>
              </a:rPr>
              <a:t>INSERT INTO SELECT Statement</a:t>
            </a:r>
            <a:endParaRPr b="1" dirty="0">
              <a:solidFill>
                <a:srgbClr val="222222"/>
              </a:solidFill>
              <a:highlight>
                <a:srgbClr val="FFFFFF"/>
              </a:highlight>
            </a:endParaRPr>
          </a:p>
          <a:p>
            <a:pPr marL="457200" lvl="0" indent="-330200" algn="l" rtl="0">
              <a:spcBef>
                <a:spcPts val="1400"/>
              </a:spcBef>
              <a:spcAft>
                <a:spcPts val="0"/>
              </a:spcAft>
              <a:buSzPts val="1600"/>
              <a:buChar char="●"/>
            </a:pPr>
            <a:r>
              <a:rPr lang="en" sz="1600" dirty="0">
                <a:solidFill>
                  <a:srgbClr val="000000"/>
                </a:solidFill>
                <a:highlight>
                  <a:srgbClr val="FFFFFF"/>
                </a:highlight>
              </a:rPr>
              <a:t>The </a:t>
            </a:r>
            <a:r>
              <a:rPr lang="en" sz="1600" dirty="0">
                <a:solidFill>
                  <a:srgbClr val="DC143C"/>
                </a:solidFill>
                <a:highlight>
                  <a:srgbClr val="FFFFFF"/>
                </a:highlight>
              </a:rPr>
              <a:t>INSERT INTO SELECT</a:t>
            </a:r>
            <a:r>
              <a:rPr lang="en" sz="1600" dirty="0">
                <a:solidFill>
                  <a:srgbClr val="000000"/>
                </a:solidFill>
                <a:highlight>
                  <a:srgbClr val="FFFFFF"/>
                </a:highlight>
              </a:rPr>
              <a:t> statement copies data from one table and inserts it into another table.</a:t>
            </a:r>
            <a:endParaRPr sz="1600" dirty="0">
              <a:solidFill>
                <a:srgbClr val="000000"/>
              </a:solidFill>
              <a:highlight>
                <a:srgbClr val="FFFFFF"/>
              </a:highlight>
            </a:endParaRPr>
          </a:p>
          <a:p>
            <a:pPr marL="457200" lvl="0" indent="-330200" algn="l" rtl="0">
              <a:spcBef>
                <a:spcPts val="0"/>
              </a:spcBef>
              <a:spcAft>
                <a:spcPts val="0"/>
              </a:spcAft>
              <a:buSzPts val="1600"/>
              <a:buChar char="●"/>
            </a:pPr>
            <a:r>
              <a:rPr lang="en" sz="1600" dirty="0">
                <a:solidFill>
                  <a:srgbClr val="000000"/>
                </a:solidFill>
                <a:highlight>
                  <a:srgbClr val="FFFFFF"/>
                </a:highlight>
              </a:rPr>
              <a:t>The </a:t>
            </a:r>
            <a:r>
              <a:rPr lang="en" sz="1600" dirty="0">
                <a:solidFill>
                  <a:srgbClr val="DC143C"/>
                </a:solidFill>
                <a:highlight>
                  <a:srgbClr val="FFFFFF"/>
                </a:highlight>
              </a:rPr>
              <a:t>INSERT INTO SELECT</a:t>
            </a:r>
            <a:r>
              <a:rPr lang="en" sz="1600" dirty="0">
                <a:solidFill>
                  <a:srgbClr val="000000"/>
                </a:solidFill>
                <a:highlight>
                  <a:srgbClr val="FFFFFF"/>
                </a:highlight>
              </a:rPr>
              <a:t> statement requires that the data types in source and target tables matches.</a:t>
            </a:r>
            <a:endParaRPr sz="1600" dirty="0">
              <a:solidFill>
                <a:srgbClr val="000000"/>
              </a:solidFill>
              <a:highlight>
                <a:srgbClr val="FFFFFF"/>
              </a:highlight>
            </a:endParaRPr>
          </a:p>
          <a:p>
            <a:pPr marL="457200" lvl="0" indent="-330200" algn="l" rtl="0">
              <a:spcBef>
                <a:spcPts val="0"/>
              </a:spcBef>
              <a:spcAft>
                <a:spcPts val="0"/>
              </a:spcAft>
              <a:buClr>
                <a:srgbClr val="FF0000"/>
              </a:buClr>
              <a:buSzPts val="1600"/>
              <a:buChar char="●"/>
            </a:pPr>
            <a:r>
              <a:rPr lang="en" sz="1600" dirty="0">
                <a:solidFill>
                  <a:srgbClr val="FF0000"/>
                </a:solidFill>
                <a:highlight>
                  <a:srgbClr val="FFFFFF"/>
                </a:highlight>
              </a:rPr>
              <a:t>Note: The existing records in the target table are unaffected.</a:t>
            </a:r>
            <a:endParaRPr sz="1600" dirty="0">
              <a:solidFill>
                <a:srgbClr val="FF0000"/>
              </a:solidFill>
              <a:highlight>
                <a:srgbClr val="FFFFFF"/>
              </a:highlight>
            </a:endParaRPr>
          </a:p>
          <a:p>
            <a:pPr marL="0" lvl="0" indent="0" algn="l" rtl="0">
              <a:lnSpc>
                <a:spcPct val="106999"/>
              </a:lnSpc>
              <a:spcBef>
                <a:spcPts val="1400"/>
              </a:spcBef>
              <a:spcAft>
                <a:spcPts val="0"/>
              </a:spcAft>
              <a:buNone/>
            </a:pPr>
            <a:r>
              <a:rPr lang="en" dirty="0">
                <a:solidFill>
                  <a:srgbClr val="222222"/>
                </a:solidFill>
                <a:highlight>
                  <a:srgbClr val="FFFFFF"/>
                </a:highlight>
              </a:rPr>
              <a:t>Syntax:</a:t>
            </a:r>
            <a:endParaRPr dirty="0">
              <a:solidFill>
                <a:srgbClr val="222222"/>
              </a:solidFill>
              <a:highlight>
                <a:srgbClr val="FFFFFF"/>
              </a:highlight>
            </a:endParaRPr>
          </a:p>
          <a:p>
            <a:pPr marL="0" lvl="0" indent="0" algn="l" rtl="0">
              <a:lnSpc>
                <a:spcPct val="106999"/>
              </a:lnSpc>
              <a:spcBef>
                <a:spcPts val="800"/>
              </a:spcBef>
              <a:spcAft>
                <a:spcPts val="0"/>
              </a:spcAft>
              <a:buNone/>
            </a:pPr>
            <a:r>
              <a:rPr lang="en" sz="1200" b="1" dirty="0">
                <a:solidFill>
                  <a:srgbClr val="0000CD"/>
                </a:solidFill>
                <a:highlight>
                  <a:srgbClr val="FFFFFF"/>
                </a:highlight>
              </a:rPr>
              <a:t>INSERT</a:t>
            </a:r>
            <a:r>
              <a:rPr lang="en" sz="1200" b="1" dirty="0">
                <a:solidFill>
                  <a:srgbClr val="000000"/>
                </a:solidFill>
                <a:highlight>
                  <a:srgbClr val="FFFFFF"/>
                </a:highlight>
              </a:rPr>
              <a:t> </a:t>
            </a:r>
            <a:r>
              <a:rPr lang="en" sz="1200" b="1" dirty="0">
                <a:solidFill>
                  <a:srgbClr val="0000CD"/>
                </a:solidFill>
                <a:highlight>
                  <a:srgbClr val="FFFFFF"/>
                </a:highlight>
              </a:rPr>
              <a:t>INTO</a:t>
            </a:r>
            <a:r>
              <a:rPr lang="en" sz="1200" b="1" dirty="0">
                <a:solidFill>
                  <a:srgbClr val="000000"/>
                </a:solidFill>
                <a:highlight>
                  <a:srgbClr val="FFFFFF"/>
                </a:highlight>
              </a:rPr>
              <a:t> </a:t>
            </a:r>
            <a:r>
              <a:rPr lang="en" sz="1200" b="1" i="1" dirty="0">
                <a:solidFill>
                  <a:srgbClr val="000000"/>
                </a:solidFill>
                <a:highlight>
                  <a:srgbClr val="FFFFFF"/>
                </a:highlight>
              </a:rPr>
              <a:t>table2 </a:t>
            </a:r>
            <a:r>
              <a:rPr lang="en" sz="1200" b="1" dirty="0">
                <a:solidFill>
                  <a:srgbClr val="000000"/>
                </a:solidFill>
                <a:highlight>
                  <a:srgbClr val="FFFFFF"/>
                </a:highlight>
              </a:rPr>
              <a:t>(</a:t>
            </a:r>
            <a:r>
              <a:rPr lang="en" sz="1200" b="1" i="1" dirty="0">
                <a:solidFill>
                  <a:srgbClr val="000000"/>
                </a:solidFill>
                <a:highlight>
                  <a:srgbClr val="FFFFFF"/>
                </a:highlight>
              </a:rPr>
              <a:t>column1</a:t>
            </a:r>
            <a:r>
              <a:rPr lang="en" sz="1200" b="1" dirty="0">
                <a:solidFill>
                  <a:srgbClr val="000000"/>
                </a:solidFill>
                <a:highlight>
                  <a:srgbClr val="FFFFFF"/>
                </a:highlight>
              </a:rPr>
              <a:t>, </a:t>
            </a:r>
            <a:r>
              <a:rPr lang="en" sz="1200" b="1" i="1" dirty="0">
                <a:solidFill>
                  <a:srgbClr val="000000"/>
                </a:solidFill>
                <a:highlight>
                  <a:srgbClr val="FFFFFF"/>
                </a:highlight>
              </a:rPr>
              <a:t>column2</a:t>
            </a:r>
            <a:r>
              <a:rPr lang="en" sz="1200" b="1" dirty="0">
                <a:solidFill>
                  <a:srgbClr val="000000"/>
                </a:solidFill>
                <a:highlight>
                  <a:srgbClr val="FFFFFF"/>
                </a:highlight>
              </a:rPr>
              <a:t>, </a:t>
            </a:r>
            <a:r>
              <a:rPr lang="en" sz="1200" b="1" i="1" dirty="0">
                <a:solidFill>
                  <a:srgbClr val="000000"/>
                </a:solidFill>
                <a:highlight>
                  <a:srgbClr val="FFFFFF"/>
                </a:highlight>
              </a:rPr>
              <a:t>column3</a:t>
            </a:r>
            <a:r>
              <a:rPr lang="en" sz="1200" b="1" dirty="0">
                <a:solidFill>
                  <a:srgbClr val="000000"/>
                </a:solidFill>
                <a:highlight>
                  <a:srgbClr val="FFFFFF"/>
                </a:highlight>
              </a:rPr>
              <a:t>, ...)</a:t>
            </a:r>
            <a:endParaRPr sz="1200" b="1" dirty="0">
              <a:solidFill>
                <a:srgbClr val="000000"/>
              </a:solidFill>
              <a:highlight>
                <a:srgbClr val="FFFFFF"/>
              </a:highlight>
            </a:endParaRPr>
          </a:p>
          <a:p>
            <a:pPr marL="0" lvl="0" indent="0" algn="l" rtl="0">
              <a:lnSpc>
                <a:spcPct val="106999"/>
              </a:lnSpc>
              <a:spcBef>
                <a:spcPts val="800"/>
              </a:spcBef>
              <a:spcAft>
                <a:spcPts val="0"/>
              </a:spcAft>
              <a:buNone/>
            </a:pPr>
            <a:r>
              <a:rPr lang="en" sz="1200" b="1" dirty="0">
                <a:solidFill>
                  <a:srgbClr val="0000CD"/>
                </a:solidFill>
                <a:highlight>
                  <a:srgbClr val="FFFFFF"/>
                </a:highlight>
              </a:rPr>
              <a:t>SELECT</a:t>
            </a:r>
            <a:r>
              <a:rPr lang="en" sz="1200" b="1" dirty="0">
                <a:solidFill>
                  <a:srgbClr val="000000"/>
                </a:solidFill>
                <a:highlight>
                  <a:srgbClr val="FFFFFF"/>
                </a:highlight>
              </a:rPr>
              <a:t> </a:t>
            </a:r>
            <a:r>
              <a:rPr lang="en" sz="1200" b="1" i="1" dirty="0">
                <a:solidFill>
                  <a:srgbClr val="000000"/>
                </a:solidFill>
                <a:highlight>
                  <a:srgbClr val="FFFFFF"/>
                </a:highlight>
              </a:rPr>
              <a:t>column1</a:t>
            </a:r>
            <a:r>
              <a:rPr lang="en" sz="1200" b="1" dirty="0">
                <a:solidFill>
                  <a:srgbClr val="000000"/>
                </a:solidFill>
                <a:highlight>
                  <a:srgbClr val="FFFFFF"/>
                </a:highlight>
              </a:rPr>
              <a:t>, </a:t>
            </a:r>
            <a:r>
              <a:rPr lang="en" sz="1200" b="1" i="1" dirty="0">
                <a:solidFill>
                  <a:srgbClr val="000000"/>
                </a:solidFill>
                <a:highlight>
                  <a:srgbClr val="FFFFFF"/>
                </a:highlight>
              </a:rPr>
              <a:t>column2</a:t>
            </a:r>
            <a:r>
              <a:rPr lang="en" sz="1200" b="1" dirty="0">
                <a:solidFill>
                  <a:srgbClr val="000000"/>
                </a:solidFill>
                <a:highlight>
                  <a:srgbClr val="FFFFFF"/>
                </a:highlight>
              </a:rPr>
              <a:t>, </a:t>
            </a:r>
            <a:r>
              <a:rPr lang="en" sz="1200" b="1" i="1" dirty="0">
                <a:solidFill>
                  <a:srgbClr val="000000"/>
                </a:solidFill>
                <a:highlight>
                  <a:srgbClr val="FFFFFF"/>
                </a:highlight>
              </a:rPr>
              <a:t>column3</a:t>
            </a:r>
            <a:r>
              <a:rPr lang="en" sz="1200" b="1" dirty="0">
                <a:solidFill>
                  <a:srgbClr val="000000"/>
                </a:solidFill>
                <a:highlight>
                  <a:srgbClr val="FFFFFF"/>
                </a:highlight>
              </a:rPr>
              <a:t>, ...</a:t>
            </a:r>
            <a:endParaRPr sz="1200" b="1" dirty="0">
              <a:solidFill>
                <a:srgbClr val="000000"/>
              </a:solidFill>
              <a:highlight>
                <a:srgbClr val="FFFFFF"/>
              </a:highlight>
            </a:endParaRPr>
          </a:p>
          <a:p>
            <a:pPr marL="0" lvl="0" indent="0" algn="l" rtl="0">
              <a:lnSpc>
                <a:spcPct val="106999"/>
              </a:lnSpc>
              <a:spcBef>
                <a:spcPts val="800"/>
              </a:spcBef>
              <a:spcAft>
                <a:spcPts val="0"/>
              </a:spcAft>
              <a:buNone/>
            </a:pPr>
            <a:r>
              <a:rPr lang="en" sz="1200" b="1" dirty="0">
                <a:solidFill>
                  <a:srgbClr val="0000CD"/>
                </a:solidFill>
                <a:highlight>
                  <a:srgbClr val="FFFFFF"/>
                </a:highlight>
              </a:rPr>
              <a:t>FROM</a:t>
            </a:r>
            <a:r>
              <a:rPr lang="en" sz="1200" b="1" dirty="0">
                <a:solidFill>
                  <a:srgbClr val="000000"/>
                </a:solidFill>
                <a:highlight>
                  <a:srgbClr val="FFFFFF"/>
                </a:highlight>
              </a:rPr>
              <a:t> </a:t>
            </a:r>
            <a:r>
              <a:rPr lang="en" sz="1200" b="1" i="1" dirty="0">
                <a:solidFill>
                  <a:srgbClr val="000000"/>
                </a:solidFill>
                <a:highlight>
                  <a:srgbClr val="FFFFFF"/>
                </a:highlight>
              </a:rPr>
              <a:t>table1</a:t>
            </a:r>
            <a:endParaRPr sz="1200" b="1" i="1" dirty="0">
              <a:solidFill>
                <a:srgbClr val="000000"/>
              </a:solidFill>
              <a:highlight>
                <a:srgbClr val="FFFFFF"/>
              </a:highlight>
            </a:endParaRPr>
          </a:p>
          <a:p>
            <a:pPr marL="0" lvl="0" indent="0" algn="l" rtl="0">
              <a:lnSpc>
                <a:spcPct val="106999"/>
              </a:lnSpc>
              <a:spcBef>
                <a:spcPts val="800"/>
              </a:spcBef>
              <a:spcAft>
                <a:spcPts val="800"/>
              </a:spcAft>
              <a:buNone/>
            </a:pPr>
            <a:r>
              <a:rPr lang="en" sz="1200" b="1" dirty="0">
                <a:solidFill>
                  <a:srgbClr val="0000CD"/>
                </a:solidFill>
                <a:highlight>
                  <a:srgbClr val="FFFFFF"/>
                </a:highlight>
              </a:rPr>
              <a:t>WHERE</a:t>
            </a:r>
            <a:r>
              <a:rPr lang="en" sz="1200" b="1" dirty="0">
                <a:solidFill>
                  <a:srgbClr val="000000"/>
                </a:solidFill>
                <a:highlight>
                  <a:srgbClr val="FFFFFF"/>
                </a:highlight>
              </a:rPr>
              <a:t> </a:t>
            </a:r>
            <a:r>
              <a:rPr lang="en" sz="1200" b="1" i="1" dirty="0">
                <a:solidFill>
                  <a:srgbClr val="000000"/>
                </a:solidFill>
                <a:highlight>
                  <a:srgbClr val="FFFFFF"/>
                </a:highlight>
              </a:rPr>
              <a:t>condition</a:t>
            </a:r>
            <a:r>
              <a:rPr lang="en" sz="1200" b="1" dirty="0">
                <a:solidFill>
                  <a:srgbClr val="000000"/>
                </a:solidFill>
                <a:highlight>
                  <a:srgbClr val="FFFFFF"/>
                </a:highlight>
              </a:rPr>
              <a:t>;</a:t>
            </a:r>
            <a:endParaRPr sz="1200" b="1" dirty="0">
              <a:solidFill>
                <a:srgbClr val="222222"/>
              </a:solidFill>
              <a:highlight>
                <a:srgbClr val="FFFFFF"/>
              </a:highlight>
            </a:endParaRPr>
          </a:p>
        </p:txBody>
      </p:sp>
      <p:sp>
        <p:nvSpPr>
          <p:cNvPr id="510" name="Google Shape;510;p89"/>
          <p:cNvSpPr txBox="1"/>
          <p:nvPr/>
        </p:nvSpPr>
        <p:spPr>
          <a:xfrm>
            <a:off x="4393550" y="3367675"/>
            <a:ext cx="4598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Example</a:t>
            </a:r>
            <a:r>
              <a:rPr lang="en">
                <a:latin typeface="Proxima Nova"/>
                <a:ea typeface="Proxima Nova"/>
                <a:cs typeface="Proxima Nova"/>
                <a:sym typeface="Proxima Nova"/>
              </a:rPr>
              <a:t>:</a:t>
            </a:r>
            <a:endParaRPr>
              <a:latin typeface="Proxima Nova"/>
              <a:ea typeface="Proxima Nova"/>
              <a:cs typeface="Proxima Nova"/>
              <a:sym typeface="Proxima Nova"/>
            </a:endParaRPr>
          </a:p>
          <a:p>
            <a:pPr marL="0" lvl="0" indent="0" algn="l" rtl="0">
              <a:spcBef>
                <a:spcPts val="0"/>
              </a:spcBef>
              <a:spcAft>
                <a:spcPts val="0"/>
              </a:spcAft>
              <a:buNone/>
            </a:pPr>
            <a:endParaRPr b="1">
              <a:solidFill>
                <a:srgbClr val="0000CD"/>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en" b="1">
                <a:solidFill>
                  <a:srgbClr val="0000CD"/>
                </a:solidFill>
                <a:highlight>
                  <a:srgbClr val="FFFFFF"/>
                </a:highlight>
                <a:latin typeface="Proxima Nova"/>
                <a:ea typeface="Proxima Nova"/>
                <a:cs typeface="Proxima Nova"/>
                <a:sym typeface="Proxima Nova"/>
              </a:rPr>
              <a:t>INSERT</a:t>
            </a:r>
            <a:r>
              <a:rPr lang="en" b="1">
                <a:highlight>
                  <a:srgbClr val="FFFFFF"/>
                </a:highlight>
                <a:latin typeface="Proxima Nova"/>
                <a:ea typeface="Proxima Nova"/>
                <a:cs typeface="Proxima Nova"/>
                <a:sym typeface="Proxima Nova"/>
              </a:rPr>
              <a:t> </a:t>
            </a:r>
            <a:r>
              <a:rPr lang="en" b="1">
                <a:solidFill>
                  <a:srgbClr val="0000CD"/>
                </a:solidFill>
                <a:highlight>
                  <a:srgbClr val="FFFFFF"/>
                </a:highlight>
                <a:latin typeface="Proxima Nova"/>
                <a:ea typeface="Proxima Nova"/>
                <a:cs typeface="Proxima Nova"/>
                <a:sym typeface="Proxima Nova"/>
              </a:rPr>
              <a:t>INTO</a:t>
            </a:r>
            <a:r>
              <a:rPr lang="en" b="1">
                <a:highlight>
                  <a:srgbClr val="FFFFFF"/>
                </a:highlight>
                <a:latin typeface="Proxima Nova"/>
                <a:ea typeface="Proxima Nova"/>
                <a:cs typeface="Proxima Nova"/>
                <a:sym typeface="Proxima Nova"/>
              </a:rPr>
              <a:t> Customers (CustomerName, City, Country)</a:t>
            </a:r>
            <a:endParaRPr b="1">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en" b="1">
                <a:solidFill>
                  <a:srgbClr val="0000CD"/>
                </a:solidFill>
                <a:highlight>
                  <a:srgbClr val="FFFFFF"/>
                </a:highlight>
                <a:latin typeface="Proxima Nova"/>
                <a:ea typeface="Proxima Nova"/>
                <a:cs typeface="Proxima Nova"/>
                <a:sym typeface="Proxima Nova"/>
              </a:rPr>
              <a:t>SELECT</a:t>
            </a:r>
            <a:r>
              <a:rPr lang="en" b="1">
                <a:highlight>
                  <a:srgbClr val="FFFFFF"/>
                </a:highlight>
                <a:latin typeface="Proxima Nova"/>
                <a:ea typeface="Proxima Nova"/>
                <a:cs typeface="Proxima Nova"/>
                <a:sym typeface="Proxima Nova"/>
              </a:rPr>
              <a:t> SupplierName, City, Country </a:t>
            </a:r>
            <a:r>
              <a:rPr lang="en" b="1">
                <a:solidFill>
                  <a:srgbClr val="0000CD"/>
                </a:solidFill>
                <a:highlight>
                  <a:srgbClr val="FFFFFF"/>
                </a:highlight>
                <a:latin typeface="Proxima Nova"/>
                <a:ea typeface="Proxima Nova"/>
                <a:cs typeface="Proxima Nova"/>
                <a:sym typeface="Proxima Nova"/>
              </a:rPr>
              <a:t>FROM</a:t>
            </a:r>
            <a:r>
              <a:rPr lang="en" b="1">
                <a:highlight>
                  <a:srgbClr val="FFFFFF"/>
                </a:highlight>
                <a:latin typeface="Proxima Nova"/>
                <a:ea typeface="Proxima Nova"/>
                <a:cs typeface="Proxima Nova"/>
                <a:sym typeface="Proxima Nova"/>
              </a:rPr>
              <a:t> Suppliers;</a:t>
            </a:r>
            <a:endParaRPr b="1">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t>INSERT COMMAND</a:t>
            </a:r>
            <a:endParaRPr sz="2400" b="1"/>
          </a:p>
        </p:txBody>
      </p:sp>
      <p:sp>
        <p:nvSpPr>
          <p:cNvPr id="516" name="Google Shape;516;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None/>
            </a:pPr>
            <a:r>
              <a:rPr lang="en">
                <a:solidFill>
                  <a:srgbClr val="222222"/>
                </a:solidFill>
                <a:highlight>
                  <a:srgbClr val="FFFFFF"/>
                </a:highlight>
              </a:rPr>
              <a:t>Another variation for loading data is to create a new table that has the same attributes as an existing table T, and load some of the data currently in T into TNEW. The syntax for doing this uses the LIKE clause</a:t>
            </a:r>
            <a:endParaRPr>
              <a:solidFill>
                <a:srgbClr val="222222"/>
              </a:solidFill>
              <a:highlight>
                <a:srgbClr val="FFFFFF"/>
              </a:highlight>
            </a:endParaRPr>
          </a:p>
          <a:p>
            <a:pPr marL="0" lvl="0" indent="0" algn="l" rtl="0">
              <a:lnSpc>
                <a:spcPct val="106999"/>
              </a:lnSpc>
              <a:spcBef>
                <a:spcPts val="800"/>
              </a:spcBef>
              <a:spcAft>
                <a:spcPts val="0"/>
              </a:spcAft>
              <a:buNone/>
            </a:pPr>
            <a:r>
              <a:rPr lang="en" b="1">
                <a:solidFill>
                  <a:srgbClr val="222222"/>
                </a:solidFill>
                <a:highlight>
                  <a:srgbClr val="FFFFFF"/>
                </a:highlight>
              </a:rPr>
              <a:t>Example</a:t>
            </a:r>
            <a:r>
              <a:rPr lang="en">
                <a:solidFill>
                  <a:srgbClr val="222222"/>
                </a:solidFill>
                <a:highlight>
                  <a:srgbClr val="FFFFFF"/>
                </a:highlight>
              </a:rPr>
              <a:t>:</a:t>
            </a:r>
            <a:endParaRPr>
              <a:solidFill>
                <a:srgbClr val="222222"/>
              </a:solidFill>
              <a:highlight>
                <a:srgbClr val="FFFFFF"/>
              </a:highlight>
            </a:endParaRPr>
          </a:p>
          <a:p>
            <a:pPr marL="0" lvl="0" indent="0" algn="l" rtl="0">
              <a:lnSpc>
                <a:spcPct val="106999"/>
              </a:lnSpc>
              <a:spcBef>
                <a:spcPts val="800"/>
              </a:spcBef>
              <a:spcAft>
                <a:spcPts val="0"/>
              </a:spcAft>
              <a:buNone/>
            </a:pPr>
            <a:r>
              <a:rPr lang="en">
                <a:solidFill>
                  <a:srgbClr val="222222"/>
                </a:solidFill>
                <a:highlight>
                  <a:srgbClr val="FFFFFF"/>
                </a:highlight>
              </a:rPr>
              <a:t>CREATE TABLE D5EMPS LIKE EMPLOYEE (SELECT E.* FROM EMPLOYEE AS E WHERE E.Dno = 5) </a:t>
            </a:r>
            <a:r>
              <a:rPr lang="en" b="1">
                <a:solidFill>
                  <a:srgbClr val="A52A2A"/>
                </a:solidFill>
                <a:highlight>
                  <a:srgbClr val="FFFFFF"/>
                </a:highlight>
              </a:rPr>
              <a:t>WITH DATA;</a:t>
            </a:r>
            <a:endParaRPr b="1">
              <a:solidFill>
                <a:srgbClr val="A52A2A"/>
              </a:solidFill>
              <a:highlight>
                <a:srgbClr val="FFFFFF"/>
              </a:highlight>
            </a:endParaRPr>
          </a:p>
          <a:p>
            <a:pPr marL="0" lvl="0" indent="0" algn="l" rtl="0">
              <a:spcBef>
                <a:spcPts val="800"/>
              </a:spcBef>
              <a:spcAft>
                <a:spcPts val="1200"/>
              </a:spcAft>
              <a:buNone/>
            </a:pPr>
            <a:endParaRPr b="1">
              <a:solidFill>
                <a:srgbClr val="000000"/>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a:solidFill>
                  <a:srgbClr val="222222"/>
                </a:solidFill>
                <a:highlight>
                  <a:srgbClr val="FFFFFF"/>
                </a:highlight>
              </a:rPr>
              <a:t>DELETE </a:t>
            </a:r>
            <a:r>
              <a:rPr lang="en" sz="2400" b="1"/>
              <a:t>COMMAND</a:t>
            </a:r>
            <a:endParaRPr sz="2400" b="1"/>
          </a:p>
        </p:txBody>
      </p:sp>
      <p:sp>
        <p:nvSpPr>
          <p:cNvPr id="522" name="Google Shape;522;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removes tuples from a relation.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includes a WHERE clause, similar to that used in an SQL query, to select the tuples to be deleted.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Tuples are explicitly deleted from only one table at a time.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However, the deletion may propagate to tuples in other relations if referential triggered actions are specified in the referential integrity constraints of the DDL</a:t>
            </a:r>
            <a:endParaRPr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Example</a:t>
            </a:r>
            <a:endParaRPr b="1"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DELETE FROM </a:t>
            </a:r>
            <a:r>
              <a:rPr lang="en" dirty="0">
                <a:solidFill>
                  <a:srgbClr val="222222"/>
                </a:solidFill>
                <a:highlight>
                  <a:srgbClr val="FFFFFF"/>
                </a:highlight>
              </a:rPr>
              <a:t>EMPLOYEE </a:t>
            </a:r>
            <a:r>
              <a:rPr lang="en" b="1" dirty="0">
                <a:solidFill>
                  <a:srgbClr val="00B0F0"/>
                </a:solidFill>
                <a:highlight>
                  <a:srgbClr val="FFFFFF"/>
                </a:highlight>
              </a:rPr>
              <a:t>WHERE</a:t>
            </a:r>
            <a:r>
              <a:rPr lang="en" b="1" dirty="0">
                <a:solidFill>
                  <a:srgbClr val="222222"/>
                </a:solidFill>
                <a:highlight>
                  <a:srgbClr val="FFFFFF"/>
                </a:highlight>
              </a:rPr>
              <a:t> </a:t>
            </a:r>
            <a:r>
              <a:rPr lang="en" dirty="0">
                <a:solidFill>
                  <a:srgbClr val="222222"/>
                </a:solidFill>
                <a:highlight>
                  <a:srgbClr val="FFFFFF"/>
                </a:highlight>
              </a:rPr>
              <a:t>Lname = ‘Brown’;</a:t>
            </a:r>
            <a:endParaRPr dirty="0">
              <a:solidFill>
                <a:srgbClr val="222222"/>
              </a:solidFill>
              <a:highlight>
                <a:srgbClr val="FFFFFF"/>
              </a:highlight>
            </a:endParaRPr>
          </a:p>
          <a:p>
            <a:pPr marL="0" lvl="0" indent="0" algn="l" rtl="0">
              <a:spcBef>
                <a:spcPts val="800"/>
              </a:spcBef>
              <a:spcAft>
                <a:spcPts val="1200"/>
              </a:spcAft>
              <a:buNone/>
            </a:pPr>
            <a:endParaRPr dirty="0">
              <a:solidFill>
                <a:srgbClr val="222222"/>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2"/>
          <p:cNvSpPr txBox="1">
            <a:spLocks noGrp="1"/>
          </p:cNvSpPr>
          <p:nvPr>
            <p:ph type="title"/>
          </p:nvPr>
        </p:nvSpPr>
        <p:spPr>
          <a:xfrm>
            <a:off x="311700" y="110504"/>
            <a:ext cx="8520600" cy="5727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800"/>
              </a:spcAft>
              <a:buNone/>
            </a:pPr>
            <a:r>
              <a:rPr lang="en" sz="2400" b="1" dirty="0">
                <a:solidFill>
                  <a:srgbClr val="222222"/>
                </a:solidFill>
                <a:highlight>
                  <a:srgbClr val="FFFFFF"/>
                </a:highlight>
              </a:rPr>
              <a:t>UPDATE Command</a:t>
            </a:r>
            <a:endParaRPr sz="2400" b="1" dirty="0"/>
          </a:p>
        </p:txBody>
      </p:sp>
      <p:sp>
        <p:nvSpPr>
          <p:cNvPr id="528" name="Google Shape;528;p92"/>
          <p:cNvSpPr txBox="1">
            <a:spLocks noGrp="1"/>
          </p:cNvSpPr>
          <p:nvPr>
            <p:ph type="body" idx="1"/>
          </p:nvPr>
        </p:nvSpPr>
        <p:spPr>
          <a:xfrm>
            <a:off x="180753" y="736369"/>
            <a:ext cx="8651547" cy="3832506"/>
          </a:xfrm>
          <a:prstGeom prst="rect">
            <a:avLst/>
          </a:prstGeom>
        </p:spPr>
        <p:txBody>
          <a:bodyPr spcFirstLastPara="1" wrap="square" lIns="91425" tIns="91425" rIns="91425" bIns="91425" anchor="t" anchorCtr="0">
            <a:noAutofit/>
          </a:bodyPr>
          <a:lstStyle/>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used to modify attribute values of one or more selected tuples.</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a WHERE clause in the UPDATE selects the tuples to be modified. </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However, updating a primary key value may propagate to the foreign key values of tuples in other relations (ON UPDATE CASECASE)</a:t>
            </a:r>
            <a:endParaRPr dirty="0">
              <a:solidFill>
                <a:srgbClr val="222222"/>
              </a:solidFill>
              <a:highlight>
                <a:srgbClr val="FFFFFF"/>
              </a:highlight>
            </a:endParaRPr>
          </a:p>
          <a:p>
            <a:pPr marL="457200" lvl="0" indent="-330200" algn="l" rtl="0">
              <a:lnSpc>
                <a:spcPct val="106999"/>
              </a:lnSpc>
              <a:spcBef>
                <a:spcPts val="0"/>
              </a:spcBef>
              <a:spcAft>
                <a:spcPts val="0"/>
              </a:spcAft>
              <a:buClr>
                <a:srgbClr val="222222"/>
              </a:buClr>
              <a:buSzPts val="1600"/>
              <a:buChar char="●"/>
            </a:pPr>
            <a:r>
              <a:rPr lang="en" dirty="0">
                <a:solidFill>
                  <a:srgbClr val="222222"/>
                </a:solidFill>
                <a:highlight>
                  <a:srgbClr val="FFFFFF"/>
                </a:highlight>
              </a:rPr>
              <a:t>An additional SET clause in the UPDATE command specifies the attributes to be modified and their new values.</a:t>
            </a:r>
            <a:endParaRPr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Example</a:t>
            </a:r>
            <a:endParaRPr b="1" dirty="0">
              <a:solidFill>
                <a:srgbClr val="222222"/>
              </a:solidFill>
              <a:highlight>
                <a:srgbClr val="FFFFFF"/>
              </a:highlight>
            </a:endParaRPr>
          </a:p>
          <a:p>
            <a:pPr marL="0" lvl="0" indent="0" algn="l" rtl="0">
              <a:lnSpc>
                <a:spcPct val="106999"/>
              </a:lnSpc>
              <a:spcBef>
                <a:spcPts val="800"/>
              </a:spcBef>
              <a:spcAft>
                <a:spcPts val="0"/>
              </a:spcAft>
              <a:buNone/>
            </a:pPr>
            <a:r>
              <a:rPr lang="en" b="1" dirty="0">
                <a:solidFill>
                  <a:srgbClr val="222222"/>
                </a:solidFill>
                <a:highlight>
                  <a:srgbClr val="FFFFFF"/>
                </a:highlight>
              </a:rPr>
              <a:t>UPDATE </a:t>
            </a:r>
            <a:r>
              <a:rPr lang="en" dirty="0">
                <a:solidFill>
                  <a:srgbClr val="222222"/>
                </a:solidFill>
                <a:highlight>
                  <a:srgbClr val="FFFFFF"/>
                </a:highlight>
              </a:rPr>
              <a:t>PROJECT </a:t>
            </a:r>
            <a:r>
              <a:rPr lang="en" b="1" dirty="0">
                <a:solidFill>
                  <a:srgbClr val="222222"/>
                </a:solidFill>
                <a:highlight>
                  <a:srgbClr val="FFFFFF"/>
                </a:highlight>
              </a:rPr>
              <a:t>SET </a:t>
            </a:r>
            <a:r>
              <a:rPr lang="en" dirty="0">
                <a:solidFill>
                  <a:srgbClr val="222222"/>
                </a:solidFill>
                <a:highlight>
                  <a:srgbClr val="FFFFFF"/>
                </a:highlight>
              </a:rPr>
              <a:t>Plocation = ‘Bellaire’, Dnum = 5 </a:t>
            </a:r>
            <a:r>
              <a:rPr lang="en" b="1" dirty="0">
                <a:solidFill>
                  <a:srgbClr val="00B0F0"/>
                </a:solidFill>
                <a:highlight>
                  <a:srgbClr val="FFFFFF"/>
                </a:highlight>
              </a:rPr>
              <a:t>WHERE</a:t>
            </a:r>
            <a:r>
              <a:rPr lang="en" b="1" dirty="0">
                <a:solidFill>
                  <a:srgbClr val="222222"/>
                </a:solidFill>
                <a:highlight>
                  <a:srgbClr val="FFFFFF"/>
                </a:highlight>
              </a:rPr>
              <a:t> </a:t>
            </a:r>
            <a:r>
              <a:rPr lang="en" dirty="0">
                <a:solidFill>
                  <a:srgbClr val="222222"/>
                </a:solidFill>
                <a:highlight>
                  <a:srgbClr val="FFFFFF"/>
                </a:highlight>
              </a:rPr>
              <a:t>Pnumber = 10;</a:t>
            </a:r>
            <a:endParaRPr dirty="0">
              <a:solidFill>
                <a:srgbClr val="222222"/>
              </a:solidFill>
              <a:highlight>
                <a:srgbClr val="FFFFFF"/>
              </a:highlight>
            </a:endParaRPr>
          </a:p>
          <a:p>
            <a:pPr marL="457200" lvl="0" indent="-330200" algn="l" rtl="0">
              <a:lnSpc>
                <a:spcPct val="106999"/>
              </a:lnSpc>
              <a:spcBef>
                <a:spcPts val="800"/>
              </a:spcBef>
              <a:spcAft>
                <a:spcPts val="0"/>
              </a:spcAft>
              <a:buClr>
                <a:srgbClr val="222222"/>
              </a:buClr>
              <a:buSzPts val="1600"/>
              <a:buChar char="●"/>
            </a:pPr>
            <a:r>
              <a:rPr lang="en" dirty="0">
                <a:solidFill>
                  <a:srgbClr val="222222"/>
                </a:solidFill>
                <a:highlight>
                  <a:schemeClr val="lt1"/>
                </a:highlight>
              </a:rPr>
              <a:t>Several tuples can be modified with a single UPDATE command</a:t>
            </a:r>
            <a:endParaRPr dirty="0">
              <a:solidFill>
                <a:srgbClr val="222222"/>
              </a:solidFill>
              <a:highlight>
                <a:schemeClr val="lt1"/>
              </a:highlight>
            </a:endParaRPr>
          </a:p>
          <a:p>
            <a:pPr marL="0" lvl="0" indent="0" algn="l" rtl="0">
              <a:lnSpc>
                <a:spcPct val="106999"/>
              </a:lnSpc>
              <a:spcBef>
                <a:spcPts val="800"/>
              </a:spcBef>
              <a:spcAft>
                <a:spcPts val="800"/>
              </a:spcAft>
              <a:buNone/>
            </a:pPr>
            <a:r>
              <a:rPr lang="en" b="1" dirty="0">
                <a:solidFill>
                  <a:srgbClr val="222222"/>
                </a:solidFill>
                <a:highlight>
                  <a:schemeClr val="lt1"/>
                </a:highlight>
              </a:rPr>
              <a:t>UPDATE </a:t>
            </a:r>
            <a:r>
              <a:rPr lang="en" dirty="0">
                <a:solidFill>
                  <a:srgbClr val="222222"/>
                </a:solidFill>
                <a:highlight>
                  <a:schemeClr val="lt1"/>
                </a:highlight>
              </a:rPr>
              <a:t>EMPLOYEE </a:t>
            </a:r>
            <a:r>
              <a:rPr lang="en" b="1" dirty="0">
                <a:solidFill>
                  <a:srgbClr val="222222"/>
                </a:solidFill>
                <a:highlight>
                  <a:schemeClr val="lt1"/>
                </a:highlight>
              </a:rPr>
              <a:t>SET </a:t>
            </a:r>
            <a:r>
              <a:rPr lang="en" dirty="0">
                <a:solidFill>
                  <a:srgbClr val="222222"/>
                </a:solidFill>
                <a:highlight>
                  <a:schemeClr val="lt1"/>
                </a:highlight>
              </a:rPr>
              <a:t>Salary = Salary * 1.1 </a:t>
            </a:r>
            <a:r>
              <a:rPr lang="en" b="1" dirty="0">
                <a:solidFill>
                  <a:srgbClr val="00B0F0"/>
                </a:solidFill>
                <a:highlight>
                  <a:schemeClr val="lt1"/>
                </a:highlight>
              </a:rPr>
              <a:t>WHERE</a:t>
            </a:r>
            <a:r>
              <a:rPr lang="en" b="1" dirty="0">
                <a:solidFill>
                  <a:srgbClr val="222222"/>
                </a:solidFill>
                <a:highlight>
                  <a:schemeClr val="lt1"/>
                </a:highlight>
              </a:rPr>
              <a:t> </a:t>
            </a:r>
            <a:r>
              <a:rPr lang="en" dirty="0">
                <a:solidFill>
                  <a:srgbClr val="222222"/>
                </a:solidFill>
                <a:highlight>
                  <a:schemeClr val="lt1"/>
                </a:highlight>
              </a:rPr>
              <a:t>Dno = 5;</a:t>
            </a:r>
            <a:endParaRPr dirty="0">
              <a:solidFill>
                <a:srgbClr val="222222"/>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4"/>
          <p:cNvSpPr txBox="1">
            <a:spLocks noGrp="1"/>
          </p:cNvSpPr>
          <p:nvPr>
            <p:ph type="title"/>
          </p:nvPr>
        </p:nvSpPr>
        <p:spPr>
          <a:xfrm>
            <a:off x="311700" y="290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JOIN</a:t>
            </a:r>
            <a:endParaRPr sz="2400" b="1"/>
          </a:p>
        </p:txBody>
      </p:sp>
      <p:sp>
        <p:nvSpPr>
          <p:cNvPr id="539" name="Google Shape;539;p94"/>
          <p:cNvSpPr txBox="1">
            <a:spLocks noGrp="1"/>
          </p:cNvSpPr>
          <p:nvPr>
            <p:ph type="body" idx="1"/>
          </p:nvPr>
        </p:nvSpPr>
        <p:spPr>
          <a:xfrm>
            <a:off x="251188" y="1021975"/>
            <a:ext cx="8520600" cy="3096609"/>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2600"/>
              </a:spcBef>
              <a:spcAft>
                <a:spcPts val="0"/>
              </a:spcAft>
              <a:buClr>
                <a:srgbClr val="212529"/>
              </a:buClr>
              <a:buSzPts val="2000"/>
              <a:buChar char="●"/>
            </a:pPr>
            <a:r>
              <a:rPr lang="en" sz="2000" dirty="0">
                <a:solidFill>
                  <a:srgbClr val="212529"/>
                </a:solidFill>
                <a:highlight>
                  <a:srgbClr val="FFFFFF"/>
                </a:highlight>
              </a:rPr>
              <a:t>SQL JOIN query combines records/rows from two tables.</a:t>
            </a:r>
            <a:endParaRPr sz="2000" dirty="0">
              <a:solidFill>
                <a:srgbClr val="212529"/>
              </a:solidFill>
              <a:highlight>
                <a:srgbClr val="FFFFFF"/>
              </a:highlight>
            </a:endParaRPr>
          </a:p>
          <a:p>
            <a:pPr marL="457200" lvl="0" indent="-355600" algn="l" rtl="0">
              <a:lnSpc>
                <a:spcPct val="184090"/>
              </a:lnSpc>
              <a:spcBef>
                <a:spcPts val="0"/>
              </a:spcBef>
              <a:spcAft>
                <a:spcPts val="0"/>
              </a:spcAft>
              <a:buClr>
                <a:srgbClr val="212529"/>
              </a:buClr>
              <a:buSzPts val="2000"/>
              <a:buChar char="●"/>
            </a:pPr>
            <a:r>
              <a:rPr lang="en" sz="2000" dirty="0">
                <a:solidFill>
                  <a:srgbClr val="212529"/>
                </a:solidFill>
                <a:highlight>
                  <a:srgbClr val="FFFFFF"/>
                </a:highlight>
              </a:rPr>
              <a:t>A JOIN locates related column values in the two tables.</a:t>
            </a:r>
            <a:endParaRPr sz="2000" dirty="0">
              <a:solidFill>
                <a:srgbClr val="212529"/>
              </a:solidFill>
              <a:highlight>
                <a:srgbClr val="FFFFFF"/>
              </a:highlight>
            </a:endParaRPr>
          </a:p>
          <a:p>
            <a:pPr marL="457200" lvl="0" indent="-355600" algn="l" rtl="0">
              <a:lnSpc>
                <a:spcPct val="184090"/>
              </a:lnSpc>
              <a:spcBef>
                <a:spcPts val="0"/>
              </a:spcBef>
              <a:spcAft>
                <a:spcPts val="0"/>
              </a:spcAft>
              <a:buClr>
                <a:srgbClr val="212529"/>
              </a:buClr>
              <a:buSzPts val="2000"/>
              <a:buChar char="●"/>
            </a:pPr>
            <a:r>
              <a:rPr lang="en" sz="2000" dirty="0">
                <a:solidFill>
                  <a:srgbClr val="212529"/>
                </a:solidFill>
                <a:highlight>
                  <a:srgbClr val="FFFFFF"/>
                </a:highlight>
              </a:rPr>
              <a:t>A query can contain zero, one, or multiple JOIN operations.</a:t>
            </a:r>
            <a:endParaRPr sz="2000" dirty="0">
              <a:solidFill>
                <a:srgbClr val="212529"/>
              </a:solidFill>
              <a:highlight>
                <a:srgbClr val="FFFFFF"/>
              </a:highlight>
            </a:endParaRPr>
          </a:p>
          <a:p>
            <a:pPr marL="0" lvl="0" indent="0" algn="l" rtl="0">
              <a:spcBef>
                <a:spcPts val="500"/>
              </a:spcBef>
              <a:spcAft>
                <a:spcPts val="1200"/>
              </a:spcAft>
              <a:buNone/>
            </a:pPr>
            <a:endParaRPr sz="2000" b="1" dirty="0"/>
          </a:p>
        </p:txBody>
      </p:sp>
      <p:pic>
        <p:nvPicPr>
          <p:cNvPr id="540" name="Google Shape;540;p94"/>
          <p:cNvPicPr preferRelativeResize="0"/>
          <p:nvPr/>
        </p:nvPicPr>
        <p:blipFill>
          <a:blip r:embed="rId3">
            <a:alphaModFix/>
          </a:blip>
          <a:stretch>
            <a:fillRect/>
          </a:stretch>
        </p:blipFill>
        <p:spPr>
          <a:xfrm>
            <a:off x="3058525" y="2851325"/>
            <a:ext cx="2800350" cy="21145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HR schema</a:t>
            </a:r>
            <a:endParaRPr/>
          </a:p>
        </p:txBody>
      </p:sp>
      <p:graphicFrame>
        <p:nvGraphicFramePr>
          <p:cNvPr id="546" name="Google Shape;546;p95"/>
          <p:cNvGraphicFramePr/>
          <p:nvPr/>
        </p:nvGraphicFramePr>
        <p:xfrm>
          <a:off x="228600" y="1440025"/>
          <a:ext cx="8832300" cy="943450"/>
        </p:xfrm>
        <a:graphic>
          <a:graphicData uri="http://schemas.openxmlformats.org/drawingml/2006/table">
            <a:tbl>
              <a:tblPr>
                <a:noFill/>
                <a:tableStyleId>{5E85B1FC-C110-42C8-8DE5-99AC40F75863}</a:tableStyleId>
              </a:tblPr>
              <a:tblGrid>
                <a:gridCol w="1021775">
                  <a:extLst>
                    <a:ext uri="{9D8B030D-6E8A-4147-A177-3AD203B41FA5}">
                      <a16:colId xmlns:a16="http://schemas.microsoft.com/office/drawing/2014/main" val="20000"/>
                    </a:ext>
                  </a:extLst>
                </a:gridCol>
                <a:gridCol w="703850">
                  <a:extLst>
                    <a:ext uri="{9D8B030D-6E8A-4147-A177-3AD203B41FA5}">
                      <a16:colId xmlns:a16="http://schemas.microsoft.com/office/drawing/2014/main" val="20001"/>
                    </a:ext>
                  </a:extLst>
                </a:gridCol>
                <a:gridCol w="715500">
                  <a:extLst>
                    <a:ext uri="{9D8B030D-6E8A-4147-A177-3AD203B41FA5}">
                      <a16:colId xmlns:a16="http://schemas.microsoft.com/office/drawing/2014/main" val="20002"/>
                    </a:ext>
                  </a:extLst>
                </a:gridCol>
                <a:gridCol w="651400">
                  <a:extLst>
                    <a:ext uri="{9D8B030D-6E8A-4147-A177-3AD203B41FA5}">
                      <a16:colId xmlns:a16="http://schemas.microsoft.com/office/drawing/2014/main" val="20003"/>
                    </a:ext>
                  </a:extLst>
                </a:gridCol>
                <a:gridCol w="822650">
                  <a:extLst>
                    <a:ext uri="{9D8B030D-6E8A-4147-A177-3AD203B41FA5}">
                      <a16:colId xmlns:a16="http://schemas.microsoft.com/office/drawing/2014/main" val="20004"/>
                    </a:ext>
                  </a:extLst>
                </a:gridCol>
                <a:gridCol w="644825">
                  <a:extLst>
                    <a:ext uri="{9D8B030D-6E8A-4147-A177-3AD203B41FA5}">
                      <a16:colId xmlns:a16="http://schemas.microsoft.com/office/drawing/2014/main" val="20005"/>
                    </a:ext>
                  </a:extLst>
                </a:gridCol>
                <a:gridCol w="726000">
                  <a:extLst>
                    <a:ext uri="{9D8B030D-6E8A-4147-A177-3AD203B41FA5}">
                      <a16:colId xmlns:a16="http://schemas.microsoft.com/office/drawing/2014/main" val="20006"/>
                    </a:ext>
                  </a:extLst>
                </a:gridCol>
                <a:gridCol w="1169300">
                  <a:extLst>
                    <a:ext uri="{9D8B030D-6E8A-4147-A177-3AD203B41FA5}">
                      <a16:colId xmlns:a16="http://schemas.microsoft.com/office/drawing/2014/main" val="20007"/>
                    </a:ext>
                  </a:extLst>
                </a:gridCol>
                <a:gridCol w="907150">
                  <a:extLst>
                    <a:ext uri="{9D8B030D-6E8A-4147-A177-3AD203B41FA5}">
                      <a16:colId xmlns:a16="http://schemas.microsoft.com/office/drawing/2014/main" val="20008"/>
                    </a:ext>
                  </a:extLst>
                </a:gridCol>
                <a:gridCol w="1469850">
                  <a:extLst>
                    <a:ext uri="{9D8B030D-6E8A-4147-A177-3AD203B41FA5}">
                      <a16:colId xmlns:a16="http://schemas.microsoft.com/office/drawing/2014/main" val="20009"/>
                    </a:ext>
                  </a:extLst>
                </a:gridCol>
              </a:tblGrid>
              <a:tr h="943450">
                <a:tc>
                  <a:txBody>
                    <a:bodyPr/>
                    <a:lstStyle/>
                    <a:p>
                      <a:pPr marL="0" lvl="0" indent="0" algn="l" rtl="0">
                        <a:spcBef>
                          <a:spcPts val="0"/>
                        </a:spcBef>
                        <a:spcAft>
                          <a:spcPts val="0"/>
                        </a:spcAft>
                        <a:buNone/>
                      </a:pPr>
                      <a:r>
                        <a:rPr lang="en"/>
                        <a:t>employee_id</a:t>
                      </a:r>
                      <a:endParaRPr/>
                    </a:p>
                  </a:txBody>
                  <a:tcPr marL="91425" marR="91425" marT="91425" marB="91425"/>
                </a:tc>
                <a:tc>
                  <a:txBody>
                    <a:bodyPr/>
                    <a:lstStyle/>
                    <a:p>
                      <a:pPr marL="0" lvl="0" indent="0" algn="l" rtl="0">
                        <a:spcBef>
                          <a:spcPts val="0"/>
                        </a:spcBef>
                        <a:spcAft>
                          <a:spcPts val="0"/>
                        </a:spcAft>
                        <a:buNone/>
                      </a:pPr>
                      <a:r>
                        <a:rPr lang="en"/>
                        <a:t>First_name</a:t>
                      </a:r>
                      <a:endParaRPr/>
                    </a:p>
                  </a:txBody>
                  <a:tcPr marL="91425" marR="91425" marT="91425" marB="91425"/>
                </a:tc>
                <a:tc>
                  <a:txBody>
                    <a:bodyPr/>
                    <a:lstStyle/>
                    <a:p>
                      <a:pPr marL="0" lvl="0" indent="0" algn="l" rtl="0">
                        <a:spcBef>
                          <a:spcPts val="0"/>
                        </a:spcBef>
                        <a:spcAft>
                          <a:spcPts val="0"/>
                        </a:spcAft>
                        <a:buNone/>
                      </a:pPr>
                      <a:r>
                        <a:rPr lang="en"/>
                        <a:t>Last_name</a:t>
                      </a:r>
                      <a:endParaRPr/>
                    </a:p>
                  </a:txBody>
                  <a:tcPr marL="91425" marR="91425" marT="91425" marB="91425"/>
                </a:tc>
                <a:tc>
                  <a:txBody>
                    <a:bodyPr/>
                    <a:lstStyle/>
                    <a:p>
                      <a:pPr marL="0" lvl="0" indent="0" algn="l" rtl="0">
                        <a:spcBef>
                          <a:spcPts val="0"/>
                        </a:spcBef>
                        <a:spcAft>
                          <a:spcPts val="0"/>
                        </a:spcAft>
                        <a:buNone/>
                      </a:pPr>
                      <a:r>
                        <a:rPr lang="en"/>
                        <a:t>email</a:t>
                      </a:r>
                      <a:endParaRPr/>
                    </a:p>
                  </a:txBody>
                  <a:tcPr marL="91425" marR="91425" marT="91425" marB="91425"/>
                </a:tc>
                <a:tc>
                  <a:txBody>
                    <a:bodyPr/>
                    <a:lstStyle/>
                    <a:p>
                      <a:pPr marL="0" lvl="0" indent="0" algn="l" rtl="0">
                        <a:spcBef>
                          <a:spcPts val="0"/>
                        </a:spcBef>
                        <a:spcAft>
                          <a:spcPts val="0"/>
                        </a:spcAft>
                        <a:buNone/>
                      </a:pPr>
                      <a:r>
                        <a:rPr lang="en"/>
                        <a:t>phone_number</a:t>
                      </a:r>
                      <a:endParaRPr/>
                    </a:p>
                  </a:txBody>
                  <a:tcPr marL="91425" marR="91425" marT="91425" marB="91425"/>
                </a:tc>
                <a:tc>
                  <a:txBody>
                    <a:bodyPr/>
                    <a:lstStyle/>
                    <a:p>
                      <a:pPr marL="0" lvl="0" indent="0" algn="l" rtl="0">
                        <a:spcBef>
                          <a:spcPts val="0"/>
                        </a:spcBef>
                        <a:spcAft>
                          <a:spcPts val="0"/>
                        </a:spcAft>
                        <a:buNone/>
                      </a:pPr>
                      <a:r>
                        <a:rPr lang="en"/>
                        <a:t>hire_date</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commission_pct</a:t>
                      </a:r>
                      <a:endParaRPr/>
                    </a:p>
                  </a:txBody>
                  <a:tcPr marL="91425" marR="91425" marT="91425" marB="91425"/>
                </a:tc>
                <a:tc>
                  <a:txBody>
                    <a:bodyPr/>
                    <a:lstStyle/>
                    <a:p>
                      <a:pPr marL="0" lvl="0" indent="0" algn="l" rtl="0">
                        <a:spcBef>
                          <a:spcPts val="0"/>
                        </a:spcBef>
                        <a:spcAft>
                          <a:spcPts val="0"/>
                        </a:spcAft>
                        <a:buNone/>
                      </a:pPr>
                      <a:r>
                        <a:rPr lang="en"/>
                        <a:t>manager_id</a:t>
                      </a:r>
                      <a:endParaRPr/>
                    </a:p>
                  </a:txBody>
                  <a:tcPr marL="91425" marR="91425" marT="91425" marB="91425"/>
                </a:tc>
                <a:tc>
                  <a:txBody>
                    <a:bodyPr/>
                    <a:lstStyle/>
                    <a:p>
                      <a:pPr marL="0" lvl="0" indent="0" algn="l" rtl="0">
                        <a:spcBef>
                          <a:spcPts val="0"/>
                        </a:spcBef>
                        <a:spcAft>
                          <a:spcPts val="0"/>
                        </a:spcAft>
                        <a:buNone/>
                      </a:pPr>
                      <a:r>
                        <a:rPr lang="en"/>
                        <a:t>department_id</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547" name="Google Shape;547;p95"/>
          <p:cNvGraphicFramePr/>
          <p:nvPr/>
        </p:nvGraphicFramePr>
        <p:xfrm>
          <a:off x="822500" y="3026925"/>
          <a:ext cx="7239000" cy="396210"/>
        </p:xfrm>
        <a:graphic>
          <a:graphicData uri="http://schemas.openxmlformats.org/drawingml/2006/table">
            <a:tbl>
              <a:tblPr>
                <a:noFill/>
                <a:tableStyleId>{5E85B1FC-C110-42C8-8DE5-99AC40F75863}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department_id</a:t>
                      </a:r>
                      <a:endParaRPr/>
                    </a:p>
                  </a:txBody>
                  <a:tcPr marL="91425" marR="91425" marT="91425" marB="91425"/>
                </a:tc>
                <a:tc>
                  <a:txBody>
                    <a:bodyPr/>
                    <a:lstStyle/>
                    <a:p>
                      <a:pPr marL="0" lvl="0" indent="0" algn="l" rtl="0">
                        <a:spcBef>
                          <a:spcPts val="0"/>
                        </a:spcBef>
                        <a:spcAft>
                          <a:spcPts val="0"/>
                        </a:spcAft>
                        <a:buNone/>
                      </a:pPr>
                      <a:r>
                        <a:rPr lang="en"/>
                        <a:t>department_name</a:t>
                      </a:r>
                      <a:endParaRPr/>
                    </a:p>
                  </a:txBody>
                  <a:tcPr marL="91425" marR="91425" marT="91425" marB="91425"/>
                </a:tc>
                <a:tc>
                  <a:txBody>
                    <a:bodyPr/>
                    <a:lstStyle/>
                    <a:p>
                      <a:pPr marL="0" lvl="0" indent="0" algn="l" rtl="0">
                        <a:spcBef>
                          <a:spcPts val="0"/>
                        </a:spcBef>
                        <a:spcAft>
                          <a:spcPts val="0"/>
                        </a:spcAft>
                        <a:buNone/>
                      </a:pPr>
                      <a:r>
                        <a:rPr lang="en"/>
                        <a:t>manager_id</a:t>
                      </a:r>
                      <a:endParaRPr/>
                    </a:p>
                  </a:txBody>
                  <a:tcPr marL="91425" marR="91425" marT="91425" marB="91425"/>
                </a:tc>
                <a:tc>
                  <a:txBody>
                    <a:bodyPr/>
                    <a:lstStyle/>
                    <a:p>
                      <a:pPr marL="0" lvl="0" indent="0" algn="l" rtl="0">
                        <a:spcBef>
                          <a:spcPts val="0"/>
                        </a:spcBef>
                        <a:spcAft>
                          <a:spcPts val="0"/>
                        </a:spcAft>
                        <a:buNone/>
                      </a:pPr>
                      <a:r>
                        <a:rPr lang="en"/>
                        <a:t>location_id</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548" name="Google Shape;548;p95"/>
          <p:cNvGraphicFramePr/>
          <p:nvPr/>
        </p:nvGraphicFramePr>
        <p:xfrm>
          <a:off x="1020600" y="4066575"/>
          <a:ext cx="5735400" cy="396210"/>
        </p:xfrm>
        <a:graphic>
          <a:graphicData uri="http://schemas.openxmlformats.org/drawingml/2006/table">
            <a:tbl>
              <a:tblPr>
                <a:noFill/>
                <a:tableStyleId>{5E85B1FC-C110-42C8-8DE5-99AC40F75863}</a:tableStyleId>
              </a:tblPr>
              <a:tblGrid>
                <a:gridCol w="1076525">
                  <a:extLst>
                    <a:ext uri="{9D8B030D-6E8A-4147-A177-3AD203B41FA5}">
                      <a16:colId xmlns:a16="http://schemas.microsoft.com/office/drawing/2014/main" val="20000"/>
                    </a:ext>
                  </a:extLst>
                </a:gridCol>
                <a:gridCol w="1503600">
                  <a:extLst>
                    <a:ext uri="{9D8B030D-6E8A-4147-A177-3AD203B41FA5}">
                      <a16:colId xmlns:a16="http://schemas.microsoft.com/office/drawing/2014/main" val="20001"/>
                    </a:ext>
                  </a:extLst>
                </a:gridCol>
                <a:gridCol w="1150800">
                  <a:extLst>
                    <a:ext uri="{9D8B030D-6E8A-4147-A177-3AD203B41FA5}">
                      <a16:colId xmlns:a16="http://schemas.microsoft.com/office/drawing/2014/main" val="20002"/>
                    </a:ext>
                  </a:extLst>
                </a:gridCol>
                <a:gridCol w="556600">
                  <a:extLst>
                    <a:ext uri="{9D8B030D-6E8A-4147-A177-3AD203B41FA5}">
                      <a16:colId xmlns:a16="http://schemas.microsoft.com/office/drawing/2014/main" val="20003"/>
                    </a:ext>
                  </a:extLst>
                </a:gridCol>
                <a:gridCol w="14478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t>location_id</a:t>
                      </a:r>
                      <a:endParaRPr/>
                    </a:p>
                  </a:txBody>
                  <a:tcPr marL="91425" marR="91425" marT="91425" marB="91425"/>
                </a:tc>
                <a:tc>
                  <a:txBody>
                    <a:bodyPr/>
                    <a:lstStyle/>
                    <a:p>
                      <a:pPr marL="0" lvl="0" indent="0" algn="l" rtl="0">
                        <a:spcBef>
                          <a:spcPts val="0"/>
                        </a:spcBef>
                        <a:spcAft>
                          <a:spcPts val="0"/>
                        </a:spcAft>
                        <a:buNone/>
                      </a:pPr>
                      <a:r>
                        <a:rPr lang="en"/>
                        <a:t>Street_addrress</a:t>
                      </a:r>
                      <a:endParaRPr/>
                    </a:p>
                  </a:txBody>
                  <a:tcPr marL="91425" marR="91425" marT="91425" marB="91425"/>
                </a:tc>
                <a:tc>
                  <a:txBody>
                    <a:bodyPr/>
                    <a:lstStyle/>
                    <a:p>
                      <a:pPr marL="0" lvl="0" indent="0" algn="l" rtl="0">
                        <a:spcBef>
                          <a:spcPts val="0"/>
                        </a:spcBef>
                        <a:spcAft>
                          <a:spcPts val="0"/>
                        </a:spcAft>
                        <a:buNone/>
                      </a:pPr>
                      <a:r>
                        <a:rPr lang="en"/>
                        <a:t>postal_code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state_province</a:t>
                      </a:r>
                      <a:endParaRPr/>
                    </a:p>
                  </a:txBody>
                  <a:tcPr marL="91425" marR="91425" marT="91425" marB="91425"/>
                </a:tc>
                <a:extLst>
                  <a:ext uri="{0D108BD9-81ED-4DB2-BD59-A6C34878D82A}">
                    <a16:rowId xmlns:a16="http://schemas.microsoft.com/office/drawing/2014/main" val="10000"/>
                  </a:ext>
                </a:extLst>
              </a:tr>
            </a:tbl>
          </a:graphicData>
        </a:graphic>
      </p:graphicFrame>
      <p:sp>
        <p:nvSpPr>
          <p:cNvPr id="549" name="Google Shape;549;p95"/>
          <p:cNvSpPr txBox="1"/>
          <p:nvPr/>
        </p:nvSpPr>
        <p:spPr>
          <a:xfrm>
            <a:off x="240686" y="914475"/>
            <a:ext cx="1265374"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Employees</a:t>
            </a:r>
            <a:endParaRPr sz="1600" b="1">
              <a:latin typeface="Proxima Nova"/>
              <a:ea typeface="Proxima Nova"/>
              <a:cs typeface="Proxima Nova"/>
              <a:sym typeface="Proxima Nova"/>
            </a:endParaRPr>
          </a:p>
        </p:txBody>
      </p:sp>
      <p:sp>
        <p:nvSpPr>
          <p:cNvPr id="550" name="Google Shape;550;p95"/>
          <p:cNvSpPr txBox="1"/>
          <p:nvPr/>
        </p:nvSpPr>
        <p:spPr>
          <a:xfrm>
            <a:off x="723200" y="2571750"/>
            <a:ext cx="7338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Departments</a:t>
            </a:r>
            <a:endParaRPr sz="1600" b="1">
              <a:latin typeface="Proxima Nova"/>
              <a:ea typeface="Proxima Nova"/>
              <a:cs typeface="Proxima Nova"/>
              <a:sym typeface="Proxima Nova"/>
            </a:endParaRPr>
          </a:p>
        </p:txBody>
      </p:sp>
      <p:sp>
        <p:nvSpPr>
          <p:cNvPr id="551" name="Google Shape;551;p95"/>
          <p:cNvSpPr txBox="1"/>
          <p:nvPr/>
        </p:nvSpPr>
        <p:spPr>
          <a:xfrm>
            <a:off x="1020600" y="3656750"/>
            <a:ext cx="7338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Proxima Nova"/>
                <a:ea typeface="Proxima Nova"/>
                <a:cs typeface="Proxima Nova"/>
                <a:sym typeface="Proxima Nova"/>
              </a:rPr>
              <a:t>Locations</a:t>
            </a:r>
            <a:endParaRPr sz="1600" b="1">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6"/>
          <p:cNvSpPr txBox="1"/>
          <p:nvPr/>
        </p:nvSpPr>
        <p:spPr>
          <a:xfrm>
            <a:off x="232600" y="602950"/>
            <a:ext cx="357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EMPLOYEES TABLE (HR USER)</a:t>
            </a:r>
            <a:endParaRPr b="1">
              <a:latin typeface="Proxima Nova"/>
              <a:ea typeface="Proxima Nova"/>
              <a:cs typeface="Proxima Nova"/>
              <a:sym typeface="Proxima Nova"/>
            </a:endParaRPr>
          </a:p>
        </p:txBody>
      </p:sp>
      <p:pic>
        <p:nvPicPr>
          <p:cNvPr id="557" name="Google Shape;557;p96"/>
          <p:cNvPicPr preferRelativeResize="0"/>
          <p:nvPr/>
        </p:nvPicPr>
        <p:blipFill>
          <a:blip r:embed="rId3">
            <a:alphaModFix/>
          </a:blip>
          <a:stretch>
            <a:fillRect/>
          </a:stretch>
        </p:blipFill>
        <p:spPr>
          <a:xfrm>
            <a:off x="309925" y="1037225"/>
            <a:ext cx="7952749" cy="343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311700" y="25395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DDL Commands</a:t>
            </a:r>
            <a:endParaRPr b="1" dirty="0"/>
          </a:p>
        </p:txBody>
      </p:sp>
      <p:sp>
        <p:nvSpPr>
          <p:cNvPr id="143" name="Google Shape;143;p31"/>
          <p:cNvSpPr txBox="1">
            <a:spLocks noGrp="1"/>
          </p:cNvSpPr>
          <p:nvPr>
            <p:ph type="body" idx="1"/>
          </p:nvPr>
        </p:nvSpPr>
        <p:spPr>
          <a:xfrm>
            <a:off x="206193" y="826653"/>
            <a:ext cx="8750238" cy="4251102"/>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Clr>
                <a:schemeClr val="dk1"/>
              </a:buClr>
              <a:buSzPts val="2000"/>
              <a:buNone/>
            </a:pPr>
            <a:r>
              <a:rPr lang="en" sz="2000" b="1" dirty="0">
                <a:solidFill>
                  <a:schemeClr val="dk1"/>
                </a:solidFill>
              </a:rPr>
              <a:t>CREATE TABLE Command</a:t>
            </a:r>
            <a:endParaRPr sz="2000" b="1" dirty="0">
              <a:solidFill>
                <a:schemeClr val="dk1"/>
              </a:solidFill>
            </a:endParaRPr>
          </a:p>
          <a:p>
            <a:pPr marL="0" lvl="0" indent="0" algn="l" rtl="0">
              <a:spcBef>
                <a:spcPts val="1200"/>
              </a:spcBef>
              <a:spcAft>
                <a:spcPts val="0"/>
              </a:spcAft>
              <a:buNone/>
            </a:pPr>
            <a:r>
              <a:rPr lang="en" sz="2000" dirty="0">
                <a:solidFill>
                  <a:schemeClr val="dk1"/>
                </a:solidFill>
              </a:rPr>
              <a:t>The CREATE TABLE command is used to specify a </a:t>
            </a:r>
            <a:r>
              <a:rPr lang="en" sz="2000" b="1" dirty="0">
                <a:solidFill>
                  <a:schemeClr val="dk1"/>
                </a:solidFill>
              </a:rPr>
              <a:t>new relation</a:t>
            </a:r>
            <a:r>
              <a:rPr lang="en" sz="2000" dirty="0">
                <a:solidFill>
                  <a:schemeClr val="dk1"/>
                </a:solidFill>
              </a:rPr>
              <a:t> by giving it </a:t>
            </a:r>
            <a:endParaRPr sz="2000" dirty="0">
              <a:solidFill>
                <a:schemeClr val="dk1"/>
              </a:solidFill>
            </a:endParaRPr>
          </a:p>
          <a:p>
            <a:pPr marL="457200" lvl="0" indent="-355600" algn="l" rtl="0">
              <a:spcBef>
                <a:spcPts val="1200"/>
              </a:spcBef>
              <a:spcAft>
                <a:spcPts val="0"/>
              </a:spcAft>
              <a:buClr>
                <a:schemeClr val="dk1"/>
              </a:buClr>
              <a:buSzPts val="2000"/>
              <a:buChar char="●"/>
            </a:pPr>
            <a:r>
              <a:rPr lang="en" sz="2000" dirty="0">
                <a:solidFill>
                  <a:schemeClr val="dk1"/>
                </a:solidFill>
              </a:rPr>
              <a:t>a </a:t>
            </a:r>
            <a:r>
              <a:rPr lang="en" sz="2000" b="1" dirty="0">
                <a:solidFill>
                  <a:schemeClr val="dk1"/>
                </a:solidFill>
              </a:rPr>
              <a:t>name</a:t>
            </a:r>
            <a:r>
              <a:rPr lang="en" sz="2000" dirty="0">
                <a:solidFill>
                  <a:schemeClr val="dk1"/>
                </a:solidFill>
              </a:rPr>
              <a:t>,</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specifying its </a:t>
            </a:r>
            <a:r>
              <a:rPr lang="en" sz="2000" b="1" dirty="0">
                <a:solidFill>
                  <a:schemeClr val="dk1"/>
                </a:solidFill>
              </a:rPr>
              <a:t>attributes </a:t>
            </a:r>
            <a:r>
              <a:rPr lang="en" sz="2000" dirty="0">
                <a:solidFill>
                  <a:schemeClr val="dk1"/>
                </a:solidFill>
              </a:rPr>
              <a:t>and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initial </a:t>
            </a:r>
            <a:r>
              <a:rPr lang="en" sz="2000" b="1" dirty="0">
                <a:solidFill>
                  <a:schemeClr val="dk1"/>
                </a:solidFill>
              </a:rPr>
              <a:t>constraints</a:t>
            </a:r>
            <a:r>
              <a:rPr lang="en" sz="2000" dirty="0">
                <a:solidFill>
                  <a:schemeClr val="dk1"/>
                </a:solidFill>
              </a:rPr>
              <a:t>. </a:t>
            </a:r>
            <a:endParaRPr sz="2000" dirty="0">
              <a:solidFill>
                <a:schemeClr val="dk1"/>
              </a:solidFill>
            </a:endParaRPr>
          </a:p>
          <a:p>
            <a:pPr marL="0" lvl="0" indent="0" algn="l" rtl="0">
              <a:spcBef>
                <a:spcPts val="1200"/>
              </a:spcBef>
              <a:spcAft>
                <a:spcPts val="0"/>
              </a:spcAft>
              <a:buNone/>
            </a:pPr>
            <a:r>
              <a:rPr lang="en" sz="2000" dirty="0">
                <a:solidFill>
                  <a:schemeClr val="dk1"/>
                </a:solidFill>
              </a:rPr>
              <a:t>The attributes are specified first, and each attribute is given a </a:t>
            </a:r>
            <a:endParaRPr sz="2000" dirty="0">
              <a:solidFill>
                <a:schemeClr val="dk1"/>
              </a:solidFill>
            </a:endParaRPr>
          </a:p>
          <a:p>
            <a:pPr marL="457200" lvl="0" indent="-355600" algn="l" rtl="0">
              <a:spcBef>
                <a:spcPts val="1200"/>
              </a:spcBef>
              <a:spcAft>
                <a:spcPts val="0"/>
              </a:spcAft>
              <a:buClr>
                <a:schemeClr val="dk1"/>
              </a:buClr>
              <a:buSzPts val="2000"/>
              <a:buChar char="●"/>
            </a:pPr>
            <a:r>
              <a:rPr lang="en" sz="2000" b="1" dirty="0">
                <a:solidFill>
                  <a:schemeClr val="dk1"/>
                </a:solidFill>
              </a:rPr>
              <a:t>name</a:t>
            </a:r>
            <a:r>
              <a:rPr lang="en" sz="2000" dirty="0">
                <a:solidFill>
                  <a:schemeClr val="dk1"/>
                </a:solidFill>
              </a:rPr>
              <a:t>,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a </a:t>
            </a:r>
            <a:r>
              <a:rPr lang="en" sz="2000" b="1" dirty="0">
                <a:solidFill>
                  <a:schemeClr val="dk1"/>
                </a:solidFill>
              </a:rPr>
              <a:t>data type</a:t>
            </a:r>
            <a:r>
              <a:rPr lang="en" sz="2000" dirty="0">
                <a:solidFill>
                  <a:schemeClr val="dk1"/>
                </a:solidFill>
              </a:rPr>
              <a:t> to specify its domain of values, </a:t>
            </a:r>
            <a:endParaRPr sz="2000" dirty="0">
              <a:solidFill>
                <a:schemeClr val="dk1"/>
              </a:solidFill>
            </a:endParaRPr>
          </a:p>
          <a:p>
            <a:pPr marL="457200" lvl="0" indent="-355600" algn="l" rtl="0">
              <a:spcBef>
                <a:spcPts val="0"/>
              </a:spcBef>
              <a:spcAft>
                <a:spcPts val="0"/>
              </a:spcAft>
              <a:buClr>
                <a:schemeClr val="dk1"/>
              </a:buClr>
              <a:buSzPts val="2000"/>
              <a:buChar char="●"/>
            </a:pPr>
            <a:r>
              <a:rPr lang="en" sz="2000" dirty="0">
                <a:solidFill>
                  <a:schemeClr val="dk1"/>
                </a:solidFill>
              </a:rPr>
              <a:t>and possibly attribute </a:t>
            </a:r>
            <a:r>
              <a:rPr lang="en" sz="2000" b="1" dirty="0">
                <a:solidFill>
                  <a:schemeClr val="dk1"/>
                </a:solidFill>
              </a:rPr>
              <a:t>constraints</a:t>
            </a:r>
            <a:r>
              <a:rPr lang="en" sz="2000" dirty="0">
                <a:solidFill>
                  <a:schemeClr val="dk1"/>
                </a:solidFill>
              </a:rPr>
              <a:t>, such as NOT NULL. </a:t>
            </a:r>
            <a:endParaRPr sz="2000" dirty="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7"/>
          <p:cNvSpPr txBox="1"/>
          <p:nvPr/>
        </p:nvSpPr>
        <p:spPr>
          <a:xfrm>
            <a:off x="232600" y="374350"/>
            <a:ext cx="357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DEPARTMENTS TABLE (HR USER)</a:t>
            </a:r>
            <a:endParaRPr b="1">
              <a:latin typeface="Proxima Nova"/>
              <a:ea typeface="Proxima Nova"/>
              <a:cs typeface="Proxima Nova"/>
              <a:sym typeface="Proxima Nova"/>
            </a:endParaRPr>
          </a:p>
        </p:txBody>
      </p:sp>
      <p:pic>
        <p:nvPicPr>
          <p:cNvPr id="563" name="Google Shape;563;p97"/>
          <p:cNvPicPr preferRelativeResize="0"/>
          <p:nvPr/>
        </p:nvPicPr>
        <p:blipFill>
          <a:blip r:embed="rId3">
            <a:alphaModFix/>
          </a:blip>
          <a:stretch>
            <a:fillRect/>
          </a:stretch>
        </p:blipFill>
        <p:spPr>
          <a:xfrm>
            <a:off x="372950" y="774550"/>
            <a:ext cx="4657999" cy="40641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Query: </a:t>
            </a:r>
            <a:r>
              <a:rPr lang="en" sz="2000"/>
              <a:t>Retrieve the department name of all the employees</a:t>
            </a:r>
            <a:endParaRPr sz="2000"/>
          </a:p>
          <a:p>
            <a:pPr marL="0" lvl="0" indent="0" algn="l" rtl="0">
              <a:spcBef>
                <a:spcPts val="0"/>
              </a:spcBef>
              <a:spcAft>
                <a:spcPts val="0"/>
              </a:spcAft>
              <a:buSzPts val="990"/>
              <a:buNone/>
            </a:pPr>
            <a:endParaRPr sz="2400"/>
          </a:p>
        </p:txBody>
      </p:sp>
      <p:sp>
        <p:nvSpPr>
          <p:cNvPr id="569" name="Google Shape;569;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t>SELECT </a:t>
            </a:r>
            <a:r>
              <a:rPr lang="en" b="1">
                <a:solidFill>
                  <a:schemeClr val="dk2"/>
                </a:solidFill>
              </a:rPr>
              <a:t>employees</a:t>
            </a:r>
            <a:r>
              <a:rPr lang="en" b="1"/>
              <a:t>.employee_id, </a:t>
            </a:r>
            <a:r>
              <a:rPr lang="en" b="1">
                <a:solidFill>
                  <a:schemeClr val="dk2"/>
                </a:solidFill>
              </a:rPr>
              <a:t>employees</a:t>
            </a:r>
            <a:r>
              <a:rPr lang="en" b="1"/>
              <a:t>.first_name, </a:t>
            </a:r>
            <a:r>
              <a:rPr lang="en" b="1">
                <a:solidFill>
                  <a:schemeClr val="dk2"/>
                </a:solidFill>
              </a:rPr>
              <a:t>employees</a:t>
            </a:r>
            <a:r>
              <a:rPr lang="en" b="1"/>
              <a:t>.last_name, </a:t>
            </a:r>
            <a:r>
              <a:rPr lang="en" b="1">
                <a:solidFill>
                  <a:srgbClr val="0000CD"/>
                </a:solidFill>
              </a:rPr>
              <a:t>departments</a:t>
            </a:r>
            <a:r>
              <a:rPr lang="en" b="1"/>
              <a:t>.DEPARTMENT_NAME</a:t>
            </a:r>
            <a:endParaRPr b="1"/>
          </a:p>
          <a:p>
            <a:pPr marL="0" lvl="0" indent="0" algn="l" rtl="0">
              <a:lnSpc>
                <a:spcPct val="100000"/>
              </a:lnSpc>
              <a:spcBef>
                <a:spcPts val="1200"/>
              </a:spcBef>
              <a:spcAft>
                <a:spcPts val="0"/>
              </a:spcAft>
              <a:buNone/>
            </a:pPr>
            <a:r>
              <a:rPr lang="en" b="1"/>
              <a:t>FROM </a:t>
            </a:r>
            <a:r>
              <a:rPr lang="en" b="1">
                <a:solidFill>
                  <a:schemeClr val="dk2"/>
                </a:solidFill>
              </a:rPr>
              <a:t>employees</a:t>
            </a:r>
            <a:r>
              <a:rPr lang="en" b="1"/>
              <a:t>, </a:t>
            </a:r>
            <a:r>
              <a:rPr lang="en" b="1">
                <a:solidFill>
                  <a:srgbClr val="0000CD"/>
                </a:solidFill>
              </a:rPr>
              <a:t>departments</a:t>
            </a:r>
            <a:endParaRPr b="1">
              <a:solidFill>
                <a:srgbClr val="0000CD"/>
              </a:solidFill>
            </a:endParaRPr>
          </a:p>
          <a:p>
            <a:pPr marL="0" lvl="0" indent="0" algn="l" rtl="0">
              <a:lnSpc>
                <a:spcPct val="100000"/>
              </a:lnSpc>
              <a:spcBef>
                <a:spcPts val="1200"/>
              </a:spcBef>
              <a:spcAft>
                <a:spcPts val="0"/>
              </a:spcAft>
              <a:buNone/>
            </a:pPr>
            <a:r>
              <a:rPr lang="en" b="1"/>
              <a:t>WHERE </a:t>
            </a:r>
            <a:r>
              <a:rPr lang="en" b="1">
                <a:solidFill>
                  <a:schemeClr val="dk2"/>
                </a:solidFill>
              </a:rPr>
              <a:t>employees</a:t>
            </a:r>
            <a:r>
              <a:rPr lang="en" b="1"/>
              <a:t>.department_id=</a:t>
            </a:r>
            <a:r>
              <a:rPr lang="en" b="1">
                <a:solidFill>
                  <a:srgbClr val="0000CD"/>
                </a:solidFill>
              </a:rPr>
              <a:t>departments</a:t>
            </a:r>
            <a:r>
              <a:rPr lang="en" b="1"/>
              <a:t>.DEPARTMENT_ID </a:t>
            </a:r>
            <a:endParaRPr b="1"/>
          </a:p>
          <a:p>
            <a:pPr marL="0" lvl="0" indent="0" algn="l" rtl="0">
              <a:lnSpc>
                <a:spcPct val="100000"/>
              </a:lnSpc>
              <a:spcBef>
                <a:spcPts val="1200"/>
              </a:spcBef>
              <a:spcAft>
                <a:spcPts val="1200"/>
              </a:spcAft>
              <a:buNone/>
            </a:pPr>
            <a:r>
              <a:rPr lang="en" b="1"/>
              <a:t>ORDER BY employees.EMPLOYEE_ID;</a:t>
            </a:r>
            <a:endParaRPr sz="20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Query output</a:t>
            </a:r>
            <a:endParaRPr sz="2400" b="1"/>
          </a:p>
        </p:txBody>
      </p:sp>
      <p:pic>
        <p:nvPicPr>
          <p:cNvPr id="575" name="Google Shape;575;p99"/>
          <p:cNvPicPr preferRelativeResize="0"/>
          <p:nvPr/>
        </p:nvPicPr>
        <p:blipFill>
          <a:blip r:embed="rId3">
            <a:alphaModFix/>
          </a:blip>
          <a:stretch>
            <a:fillRect/>
          </a:stretch>
        </p:blipFill>
        <p:spPr>
          <a:xfrm>
            <a:off x="1491450" y="1067725"/>
            <a:ext cx="4407450" cy="3820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a:t>
            </a:r>
          </a:p>
        </p:txBody>
      </p:sp>
      <p:sp>
        <p:nvSpPr>
          <p:cNvPr id="3" name="Text Placeholder 2"/>
          <p:cNvSpPr>
            <a:spLocks noGrp="1"/>
          </p:cNvSpPr>
          <p:nvPr>
            <p:ph type="body" idx="1"/>
          </p:nvPr>
        </p:nvSpPr>
        <p:spPr/>
        <p:txBody>
          <a:bodyPr/>
          <a:lstStyle/>
          <a:p>
            <a:r>
              <a:rPr lang="en-US" dirty="0"/>
              <a:t>Retrieve the name and ID of all employees who work for the ‘Marketing’ department.</a:t>
            </a:r>
          </a:p>
          <a:p>
            <a:endParaRPr lang="en-US" dirty="0"/>
          </a:p>
          <a:p>
            <a:pPr marL="101600" indent="0">
              <a:buNone/>
            </a:pPr>
            <a:r>
              <a:rPr lang="en-US" dirty="0"/>
              <a:t>SELECT FIRST_NAME, LAST_NAME, </a:t>
            </a:r>
            <a:r>
              <a:rPr lang="en-US" dirty="0" err="1"/>
              <a:t>Employee_id</a:t>
            </a:r>
            <a:endParaRPr lang="en-US" dirty="0"/>
          </a:p>
          <a:p>
            <a:pPr marL="101600" indent="0">
              <a:buNone/>
            </a:pPr>
            <a:r>
              <a:rPr lang="en-US" dirty="0"/>
              <a:t>FROM EMPLOYEES, DEPARTMENTS</a:t>
            </a:r>
          </a:p>
          <a:p>
            <a:pPr marL="101600" indent="0">
              <a:buNone/>
            </a:pPr>
            <a:r>
              <a:rPr lang="en-US" dirty="0"/>
              <a:t>WHERE  </a:t>
            </a:r>
            <a:r>
              <a:rPr lang="en-US" dirty="0" err="1"/>
              <a:t>Department_name</a:t>
            </a:r>
            <a:r>
              <a:rPr lang="en-US" dirty="0"/>
              <a:t>= 'Marketing' AND EMPLOYEES.DEPARTMENT_ID = DEPARTMENTS.DEPARTMENT_ID;</a:t>
            </a:r>
          </a:p>
        </p:txBody>
      </p:sp>
      <p:pic>
        <p:nvPicPr>
          <p:cNvPr id="4" name="Picture 3"/>
          <p:cNvPicPr>
            <a:picLocks noChangeAspect="1"/>
          </p:cNvPicPr>
          <p:nvPr/>
        </p:nvPicPr>
        <p:blipFill>
          <a:blip r:embed="rId2"/>
          <a:stretch>
            <a:fillRect/>
          </a:stretch>
        </p:blipFill>
        <p:spPr>
          <a:xfrm>
            <a:off x="1954870" y="3950898"/>
            <a:ext cx="4216553" cy="995383"/>
          </a:xfrm>
          <a:prstGeom prst="rect">
            <a:avLst/>
          </a:prstGeom>
        </p:spPr>
      </p:pic>
    </p:spTree>
    <p:extLst>
      <p:ext uri="{BB962C8B-B14F-4D97-AF65-F5344CB8AC3E}">
        <p14:creationId xmlns:p14="http://schemas.microsoft.com/office/powerpoint/2010/main" val="778496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Aliasing</a:t>
            </a:r>
            <a:endParaRPr sz="2400" b="1"/>
          </a:p>
        </p:txBody>
      </p:sp>
      <p:sp>
        <p:nvSpPr>
          <p:cNvPr id="581" name="Google Shape;581;p100"/>
          <p:cNvSpPr txBox="1">
            <a:spLocks noGrp="1"/>
          </p:cNvSpPr>
          <p:nvPr>
            <p:ph type="body" idx="1"/>
          </p:nvPr>
        </p:nvSpPr>
        <p:spPr>
          <a:xfrm>
            <a:off x="185675" y="1152475"/>
            <a:ext cx="8646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alternative relation names </a:t>
            </a:r>
            <a:endParaRPr/>
          </a:p>
          <a:p>
            <a:pPr marL="0" lvl="0" indent="0" algn="l" rtl="0">
              <a:lnSpc>
                <a:spcPct val="100000"/>
              </a:lnSpc>
              <a:spcBef>
                <a:spcPts val="1200"/>
              </a:spcBef>
              <a:spcAft>
                <a:spcPts val="0"/>
              </a:spcAft>
              <a:buNone/>
            </a:pPr>
            <a:r>
              <a:rPr lang="en"/>
              <a:t>Example: </a:t>
            </a:r>
            <a:endParaRPr/>
          </a:p>
          <a:p>
            <a:pPr marL="0" lvl="0" indent="0" algn="l" rtl="0">
              <a:lnSpc>
                <a:spcPct val="100000"/>
              </a:lnSpc>
              <a:spcBef>
                <a:spcPts val="1200"/>
              </a:spcBef>
              <a:spcAft>
                <a:spcPts val="0"/>
              </a:spcAft>
              <a:buNone/>
            </a:pPr>
            <a:r>
              <a:rPr lang="en" b="1"/>
              <a:t>SELECT employee_id, </a:t>
            </a:r>
            <a:r>
              <a:rPr lang="en" b="1">
                <a:solidFill>
                  <a:schemeClr val="dk2"/>
                </a:solidFill>
              </a:rPr>
              <a:t>E</a:t>
            </a:r>
            <a:r>
              <a:rPr lang="en" b="1"/>
              <a:t>.first_name, </a:t>
            </a:r>
            <a:r>
              <a:rPr lang="en" b="1">
                <a:solidFill>
                  <a:schemeClr val="dk2"/>
                </a:solidFill>
              </a:rPr>
              <a:t>E</a:t>
            </a:r>
            <a:r>
              <a:rPr lang="en" b="1"/>
              <a:t>.last_name, </a:t>
            </a:r>
            <a:r>
              <a:rPr lang="en" b="1">
                <a:solidFill>
                  <a:srgbClr val="0000CD"/>
                </a:solidFill>
              </a:rPr>
              <a:t>D</a:t>
            </a:r>
            <a:r>
              <a:rPr lang="en" b="1"/>
              <a:t>.DEPARTMENT_NAME</a:t>
            </a:r>
            <a:endParaRPr b="1"/>
          </a:p>
          <a:p>
            <a:pPr marL="0" lvl="0" indent="0" algn="l" rtl="0">
              <a:lnSpc>
                <a:spcPct val="100000"/>
              </a:lnSpc>
              <a:spcBef>
                <a:spcPts val="1200"/>
              </a:spcBef>
              <a:spcAft>
                <a:spcPts val="0"/>
              </a:spcAft>
              <a:buNone/>
            </a:pPr>
            <a:r>
              <a:rPr lang="en" b="1"/>
              <a:t>FROM </a:t>
            </a:r>
            <a:r>
              <a:rPr lang="en" b="1">
                <a:solidFill>
                  <a:schemeClr val="dk2"/>
                </a:solidFill>
              </a:rPr>
              <a:t>employees E</a:t>
            </a:r>
            <a:r>
              <a:rPr lang="en" b="1"/>
              <a:t>, </a:t>
            </a:r>
            <a:r>
              <a:rPr lang="en" b="1">
                <a:solidFill>
                  <a:srgbClr val="0000CD"/>
                </a:solidFill>
              </a:rPr>
              <a:t>departments D</a:t>
            </a:r>
            <a:endParaRPr b="1">
              <a:solidFill>
                <a:srgbClr val="0000CD"/>
              </a:solidFill>
            </a:endParaRPr>
          </a:p>
          <a:p>
            <a:pPr marL="0" lvl="0" indent="0" algn="l" rtl="0">
              <a:lnSpc>
                <a:spcPct val="100000"/>
              </a:lnSpc>
              <a:spcBef>
                <a:spcPts val="1200"/>
              </a:spcBef>
              <a:spcAft>
                <a:spcPts val="0"/>
              </a:spcAft>
              <a:buNone/>
            </a:pPr>
            <a:r>
              <a:rPr lang="en" b="1"/>
              <a:t>WHERE </a:t>
            </a:r>
            <a:r>
              <a:rPr lang="en" b="1">
                <a:solidFill>
                  <a:schemeClr val="dk2"/>
                </a:solidFill>
              </a:rPr>
              <a:t>E</a:t>
            </a:r>
            <a:r>
              <a:rPr lang="en" b="1"/>
              <a:t>.department_id=</a:t>
            </a:r>
            <a:r>
              <a:rPr lang="en" b="1">
                <a:solidFill>
                  <a:srgbClr val="0000CD"/>
                </a:solidFill>
              </a:rPr>
              <a:t>D</a:t>
            </a:r>
            <a:r>
              <a:rPr lang="en" b="1"/>
              <a:t>.DEPARTMENT_ID </a:t>
            </a:r>
            <a:endParaRPr b="1"/>
          </a:p>
          <a:p>
            <a:pPr marL="0" lvl="0" indent="0" algn="l" rtl="0">
              <a:lnSpc>
                <a:spcPct val="100000"/>
              </a:lnSpc>
              <a:spcBef>
                <a:spcPts val="1200"/>
              </a:spcBef>
              <a:spcAft>
                <a:spcPts val="1200"/>
              </a:spcAft>
              <a:buNone/>
            </a:pPr>
            <a:r>
              <a:rPr lang="en" b="1"/>
              <a:t>ORDER BY E.EMPLOYEE_ID;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a:t>JOIN KEYWORD</a:t>
            </a:r>
            <a:endParaRPr sz="2400" b="1" dirty="0"/>
          </a:p>
        </p:txBody>
      </p:sp>
      <p:sp>
        <p:nvSpPr>
          <p:cNvPr id="587" name="Google Shape;587;p101"/>
          <p:cNvSpPr txBox="1">
            <a:spLocks noGrp="1"/>
          </p:cNvSpPr>
          <p:nvPr>
            <p:ph type="body" idx="1"/>
          </p:nvPr>
        </p:nvSpPr>
        <p:spPr>
          <a:xfrm>
            <a:off x="185675" y="1152475"/>
            <a:ext cx="8646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dirty="0"/>
              <a:t>alternative relation names </a:t>
            </a:r>
            <a:endParaRPr dirty="0"/>
          </a:p>
          <a:p>
            <a:pPr marL="0" lvl="0" indent="0" algn="l" rtl="0">
              <a:lnSpc>
                <a:spcPct val="100000"/>
              </a:lnSpc>
              <a:spcBef>
                <a:spcPts val="1200"/>
              </a:spcBef>
              <a:spcAft>
                <a:spcPts val="0"/>
              </a:spcAft>
              <a:buNone/>
            </a:pPr>
            <a:r>
              <a:rPr lang="en" dirty="0"/>
              <a:t>Example: </a:t>
            </a:r>
            <a:endParaRPr dirty="0"/>
          </a:p>
          <a:p>
            <a:pPr marL="0" lvl="0" indent="0" algn="l" rtl="0">
              <a:lnSpc>
                <a:spcPct val="100000"/>
              </a:lnSpc>
              <a:spcBef>
                <a:spcPts val="1200"/>
              </a:spcBef>
              <a:spcAft>
                <a:spcPts val="0"/>
              </a:spcAft>
              <a:buNone/>
            </a:pPr>
            <a:r>
              <a:rPr lang="en" b="1" dirty="0"/>
              <a:t>SELECT employee_id, </a:t>
            </a:r>
            <a:r>
              <a:rPr lang="en" b="1" dirty="0">
                <a:solidFill>
                  <a:schemeClr val="dk2"/>
                </a:solidFill>
              </a:rPr>
              <a:t>E</a:t>
            </a:r>
            <a:r>
              <a:rPr lang="en" b="1" dirty="0"/>
              <a:t>.first_name, </a:t>
            </a:r>
            <a:r>
              <a:rPr lang="en" b="1" dirty="0">
                <a:solidFill>
                  <a:schemeClr val="dk2"/>
                </a:solidFill>
              </a:rPr>
              <a:t>E</a:t>
            </a:r>
            <a:r>
              <a:rPr lang="en" b="1" dirty="0"/>
              <a:t>.last_name, </a:t>
            </a:r>
            <a:r>
              <a:rPr lang="en" b="1" dirty="0">
                <a:solidFill>
                  <a:srgbClr val="0000CD"/>
                </a:solidFill>
              </a:rPr>
              <a:t>D</a:t>
            </a:r>
            <a:r>
              <a:rPr lang="en" b="1" dirty="0"/>
              <a:t>.DEPARTMENT_NAME</a:t>
            </a:r>
            <a:endParaRPr b="1" dirty="0"/>
          </a:p>
          <a:p>
            <a:pPr marL="0" lvl="0" indent="0" algn="l" rtl="0">
              <a:lnSpc>
                <a:spcPct val="100000"/>
              </a:lnSpc>
              <a:spcBef>
                <a:spcPts val="1200"/>
              </a:spcBef>
              <a:spcAft>
                <a:spcPts val="0"/>
              </a:spcAft>
              <a:buNone/>
            </a:pPr>
            <a:r>
              <a:rPr lang="en" b="1" dirty="0"/>
              <a:t>FROM </a:t>
            </a:r>
            <a:r>
              <a:rPr lang="en" b="1" dirty="0">
                <a:solidFill>
                  <a:schemeClr val="dk2"/>
                </a:solidFill>
              </a:rPr>
              <a:t>employees E</a:t>
            </a:r>
            <a:r>
              <a:rPr lang="en" b="1" dirty="0"/>
              <a:t> </a:t>
            </a:r>
            <a:r>
              <a:rPr lang="en" b="1" dirty="0">
                <a:solidFill>
                  <a:srgbClr val="00B0F0"/>
                </a:solidFill>
              </a:rPr>
              <a:t>join</a:t>
            </a:r>
            <a:r>
              <a:rPr lang="en" b="1" dirty="0"/>
              <a:t> </a:t>
            </a:r>
            <a:r>
              <a:rPr lang="en" b="1" dirty="0">
                <a:solidFill>
                  <a:srgbClr val="0000CD"/>
                </a:solidFill>
              </a:rPr>
              <a:t>departments D</a:t>
            </a:r>
            <a:endParaRPr b="1" dirty="0">
              <a:solidFill>
                <a:srgbClr val="0000CD"/>
              </a:solidFill>
            </a:endParaRPr>
          </a:p>
          <a:p>
            <a:pPr marL="0" lvl="0" indent="0" algn="l" rtl="0">
              <a:lnSpc>
                <a:spcPct val="100000"/>
              </a:lnSpc>
              <a:spcBef>
                <a:spcPts val="1200"/>
              </a:spcBef>
              <a:spcAft>
                <a:spcPts val="0"/>
              </a:spcAft>
              <a:buNone/>
            </a:pPr>
            <a:r>
              <a:rPr lang="en" b="1" dirty="0">
                <a:solidFill>
                  <a:srgbClr val="00B0F0"/>
                </a:solidFill>
              </a:rPr>
              <a:t>On</a:t>
            </a:r>
            <a:r>
              <a:rPr lang="en" b="1" dirty="0"/>
              <a:t> </a:t>
            </a:r>
            <a:r>
              <a:rPr lang="en" b="1" dirty="0">
                <a:solidFill>
                  <a:schemeClr val="dk2"/>
                </a:solidFill>
              </a:rPr>
              <a:t>E</a:t>
            </a:r>
            <a:r>
              <a:rPr lang="en" b="1" dirty="0"/>
              <a:t>.department_id=</a:t>
            </a:r>
            <a:r>
              <a:rPr lang="en" b="1" dirty="0">
                <a:solidFill>
                  <a:srgbClr val="0000CD"/>
                </a:solidFill>
              </a:rPr>
              <a:t>D</a:t>
            </a:r>
            <a:r>
              <a:rPr lang="en" b="1" dirty="0"/>
              <a:t>.DEPARTMENT_ID </a:t>
            </a:r>
            <a:endParaRPr b="1" dirty="0"/>
          </a:p>
          <a:p>
            <a:pPr marL="0" lvl="0" indent="0" algn="l" rtl="0">
              <a:lnSpc>
                <a:spcPct val="100000"/>
              </a:lnSpc>
              <a:spcBef>
                <a:spcPts val="1200"/>
              </a:spcBef>
              <a:spcAft>
                <a:spcPts val="1200"/>
              </a:spcAft>
              <a:buNone/>
            </a:pPr>
            <a:r>
              <a:rPr lang="en" b="1" dirty="0"/>
              <a:t>ORDER BY E.EMPLOYEE_ID;</a:t>
            </a:r>
            <a:endParaRPr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3"/>
          <p:cNvSpPr txBox="1">
            <a:spLocks noGrp="1"/>
          </p:cNvSpPr>
          <p:nvPr>
            <p:ph type="title"/>
          </p:nvPr>
        </p:nvSpPr>
        <p:spPr>
          <a:xfrm>
            <a:off x="311700" y="296475"/>
            <a:ext cx="8656800" cy="76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Exercise</a:t>
            </a:r>
            <a:endParaRPr dirty="0"/>
          </a:p>
        </p:txBody>
      </p:sp>
      <p:sp>
        <p:nvSpPr>
          <p:cNvPr id="598" name="Google Shape;598;p103"/>
          <p:cNvSpPr txBox="1">
            <a:spLocks noGrp="1"/>
          </p:cNvSpPr>
          <p:nvPr>
            <p:ph type="body" idx="1"/>
          </p:nvPr>
        </p:nvSpPr>
        <p:spPr>
          <a:xfrm>
            <a:off x="311700" y="1058475"/>
            <a:ext cx="8520600" cy="3510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300" b="1" dirty="0"/>
              <a:t>Retrieve department name and street address of department of all the employees</a:t>
            </a:r>
            <a:endParaRPr sz="2300" b="1" dirty="0"/>
          </a:p>
          <a:p>
            <a:pPr marL="0" lvl="0" indent="0" algn="l" rtl="0">
              <a:spcBef>
                <a:spcPts val="0"/>
              </a:spcBef>
              <a:spcAft>
                <a:spcPts val="1200"/>
              </a:spcAft>
              <a:buNone/>
            </a:pPr>
            <a:endParaRPr sz="2800" b="1" dirty="0"/>
          </a:p>
        </p:txBody>
      </p:sp>
      <p:pic>
        <p:nvPicPr>
          <p:cNvPr id="599" name="Google Shape;599;p103"/>
          <p:cNvPicPr preferRelativeResize="0"/>
          <p:nvPr/>
        </p:nvPicPr>
        <p:blipFill>
          <a:blip r:embed="rId3">
            <a:alphaModFix/>
          </a:blip>
          <a:stretch>
            <a:fillRect/>
          </a:stretch>
        </p:blipFill>
        <p:spPr>
          <a:xfrm>
            <a:off x="1181820" y="2104845"/>
            <a:ext cx="7259956" cy="289010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a:solidFill>
                  <a:srgbClr val="C00000"/>
                </a:solidFill>
              </a:rPr>
              <a:t>Renaming</a:t>
            </a:r>
            <a:endParaRPr sz="2400" b="1" dirty="0">
              <a:solidFill>
                <a:srgbClr val="C00000"/>
              </a:solidFill>
            </a:endParaRPr>
          </a:p>
        </p:txBody>
      </p:sp>
      <p:sp>
        <p:nvSpPr>
          <p:cNvPr id="605" name="Google Shape;605;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SzPts val="2000"/>
              <a:buChar char="●"/>
            </a:pPr>
            <a:r>
              <a:rPr lang="en"/>
              <a:t>It is also possible to rename the relation attributes within the query in SQL by giving them aliases. </a:t>
            </a:r>
            <a:endParaRPr/>
          </a:p>
          <a:p>
            <a:pPr marL="457200" lvl="0" indent="-355600" algn="l" rtl="0">
              <a:lnSpc>
                <a:spcPct val="100000"/>
              </a:lnSpc>
              <a:spcBef>
                <a:spcPts val="0"/>
              </a:spcBef>
              <a:spcAft>
                <a:spcPts val="0"/>
              </a:spcAft>
              <a:buSzPts val="2000"/>
              <a:buChar char="●"/>
            </a:pPr>
            <a:r>
              <a:rPr lang="en"/>
              <a:t>For example, if we write </a:t>
            </a:r>
            <a:endParaRPr/>
          </a:p>
          <a:p>
            <a:pPr marL="0" lvl="0" indent="0" algn="l" rtl="0">
              <a:lnSpc>
                <a:spcPct val="100000"/>
              </a:lnSpc>
              <a:spcBef>
                <a:spcPts val="1200"/>
              </a:spcBef>
              <a:spcAft>
                <a:spcPts val="0"/>
              </a:spcAft>
              <a:buNone/>
            </a:pPr>
            <a:r>
              <a:rPr lang="en" b="1"/>
              <a:t>EMPLOYEE AS E(Fn, Mi, Ln, Ssn, Bd, Addr, Sex, Sal, Sssn, Dno) </a:t>
            </a:r>
            <a:endParaRPr b="1"/>
          </a:p>
          <a:p>
            <a:pPr marL="457200" lvl="0" indent="-355600" algn="l" rtl="0">
              <a:lnSpc>
                <a:spcPct val="100000"/>
              </a:lnSpc>
              <a:spcBef>
                <a:spcPts val="1200"/>
              </a:spcBef>
              <a:spcAft>
                <a:spcPts val="0"/>
              </a:spcAft>
              <a:buSzPts val="2000"/>
              <a:buChar char="●"/>
            </a:pPr>
            <a:r>
              <a:rPr lang="en"/>
              <a:t>in the FROM clause, Fn becomes an alias for Fname, Mi for Minit, Ln for Lname, and so 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Guess the output</a:t>
            </a:r>
            <a:endParaRPr b="1"/>
          </a:p>
        </p:txBody>
      </p:sp>
      <p:sp>
        <p:nvSpPr>
          <p:cNvPr id="616" name="Google Shape;616;p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b="1"/>
              <a:t>Q1: SELECT Ssn, Dname FROM EMPLOYEE, DEPARTMENT;</a:t>
            </a:r>
            <a:endParaRPr sz="23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0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SELECT STATEMENT</a:t>
            </a:r>
            <a:endParaRPr sz="2400" b="1"/>
          </a:p>
        </p:txBody>
      </p:sp>
      <p:sp>
        <p:nvSpPr>
          <p:cNvPr id="622" name="Google Shape;622;p107"/>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 to retrieve and display data from one or more database tables</a:t>
            </a:r>
            <a:endParaRPr sz="2000"/>
          </a:p>
          <a:p>
            <a:pPr marL="0" lvl="0" indent="0" algn="l" rtl="0">
              <a:spcBef>
                <a:spcPts val="1200"/>
              </a:spcBef>
              <a:spcAft>
                <a:spcPts val="0"/>
              </a:spcAft>
              <a:buNone/>
            </a:pPr>
            <a:r>
              <a:rPr lang="en" sz="2000" b="1"/>
              <a:t>General form: </a:t>
            </a:r>
            <a:endParaRPr sz="2000" b="1"/>
          </a:p>
          <a:p>
            <a:pPr marL="0" lvl="0" indent="0" algn="l" rtl="0">
              <a:spcBef>
                <a:spcPts val="1200"/>
              </a:spcBef>
              <a:spcAft>
                <a:spcPts val="0"/>
              </a:spcAft>
              <a:buNone/>
            </a:pPr>
            <a:r>
              <a:rPr lang="en" sz="2000" b="1">
                <a:solidFill>
                  <a:srgbClr val="0000CD"/>
                </a:solidFill>
              </a:rPr>
              <a:t>SELECT </a:t>
            </a:r>
            <a:r>
              <a:rPr lang="en" sz="2000" b="1"/>
              <a:t>[DISTINCT | ALL] {* | [columnExpression [AS newName]] [, . . .]} </a:t>
            </a:r>
            <a:endParaRPr sz="2000" b="1"/>
          </a:p>
          <a:p>
            <a:pPr marL="0" lvl="0" indent="0" algn="l" rtl="0">
              <a:spcBef>
                <a:spcPts val="1200"/>
              </a:spcBef>
              <a:spcAft>
                <a:spcPts val="0"/>
              </a:spcAft>
              <a:buNone/>
            </a:pPr>
            <a:r>
              <a:rPr lang="en" sz="2000" b="1">
                <a:solidFill>
                  <a:srgbClr val="0000CD"/>
                </a:solidFill>
              </a:rPr>
              <a:t>FROM </a:t>
            </a:r>
            <a:r>
              <a:rPr lang="en" sz="2000" b="1"/>
              <a:t>TableName [alias] [, . . .] </a:t>
            </a:r>
            <a:endParaRPr sz="2000" b="1"/>
          </a:p>
          <a:p>
            <a:pPr marL="0" lvl="0" indent="0" algn="l" rtl="0">
              <a:spcBef>
                <a:spcPts val="1200"/>
              </a:spcBef>
              <a:spcAft>
                <a:spcPts val="0"/>
              </a:spcAft>
              <a:buNone/>
            </a:pPr>
            <a:r>
              <a:rPr lang="en" sz="2000" b="1"/>
              <a:t>[</a:t>
            </a:r>
            <a:r>
              <a:rPr lang="en" sz="2000" b="1">
                <a:solidFill>
                  <a:schemeClr val="dk2"/>
                </a:solidFill>
              </a:rPr>
              <a:t>WHERE</a:t>
            </a:r>
            <a:r>
              <a:rPr lang="en" sz="2000" b="1"/>
              <a:t> condition] </a:t>
            </a:r>
            <a:endParaRPr sz="2000" b="1"/>
          </a:p>
          <a:p>
            <a:pPr marL="0" lvl="0" indent="0" algn="l" rtl="0">
              <a:spcBef>
                <a:spcPts val="1200"/>
              </a:spcBef>
              <a:spcAft>
                <a:spcPts val="0"/>
              </a:spcAft>
              <a:buNone/>
            </a:pPr>
            <a:r>
              <a:rPr lang="en" sz="2000" b="1"/>
              <a:t>[</a:t>
            </a:r>
            <a:r>
              <a:rPr lang="en" sz="2000" b="1">
                <a:solidFill>
                  <a:schemeClr val="dk2"/>
                </a:solidFill>
              </a:rPr>
              <a:t>GROUP BY</a:t>
            </a:r>
            <a:r>
              <a:rPr lang="en" sz="2000" b="1"/>
              <a:t> columnList] </a:t>
            </a:r>
            <a:endParaRPr sz="2000" b="1"/>
          </a:p>
          <a:p>
            <a:pPr marL="0" lvl="0" indent="0" algn="l" rtl="0">
              <a:spcBef>
                <a:spcPts val="1200"/>
              </a:spcBef>
              <a:spcAft>
                <a:spcPts val="0"/>
              </a:spcAft>
              <a:buNone/>
            </a:pPr>
            <a:r>
              <a:rPr lang="en" sz="2000" b="1"/>
              <a:t>[</a:t>
            </a:r>
            <a:r>
              <a:rPr lang="en" sz="2000" b="1">
                <a:solidFill>
                  <a:schemeClr val="dk2"/>
                </a:solidFill>
              </a:rPr>
              <a:t>HAVING</a:t>
            </a:r>
            <a:r>
              <a:rPr lang="en" sz="2000" b="1"/>
              <a:t> condition] </a:t>
            </a:r>
            <a:endParaRPr sz="2000" b="1"/>
          </a:p>
          <a:p>
            <a:pPr marL="0" lvl="0" indent="0" algn="l" rtl="0">
              <a:spcBef>
                <a:spcPts val="1200"/>
              </a:spcBef>
              <a:spcAft>
                <a:spcPts val="1200"/>
              </a:spcAft>
              <a:buNone/>
            </a:pPr>
            <a:r>
              <a:rPr lang="en" sz="2000" b="1"/>
              <a:t>[</a:t>
            </a:r>
            <a:r>
              <a:rPr lang="en" sz="2000" b="1">
                <a:solidFill>
                  <a:schemeClr val="dk2"/>
                </a:solidFill>
              </a:rPr>
              <a:t>ORDER BY </a:t>
            </a:r>
            <a:r>
              <a:rPr lang="en" sz="2000" b="1"/>
              <a:t>columnList]</a:t>
            </a:r>
            <a:endParaRPr sz="2000" b="1"/>
          </a:p>
        </p:txBody>
      </p:sp>
      <p:sp>
        <p:nvSpPr>
          <p:cNvPr id="623" name="Google Shape;623;p107"/>
          <p:cNvSpPr txBox="1"/>
          <p:nvPr/>
        </p:nvSpPr>
        <p:spPr>
          <a:xfrm>
            <a:off x="7516350" y="1287625"/>
            <a:ext cx="1538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represents a column name or an expression</a:t>
            </a:r>
            <a:endParaRPr>
              <a:latin typeface="Proxima Nova"/>
              <a:ea typeface="Proxima Nova"/>
              <a:cs typeface="Proxima Nova"/>
              <a:sym typeface="Proxima Nova"/>
            </a:endParaRPr>
          </a:p>
        </p:txBody>
      </p:sp>
      <p:cxnSp>
        <p:nvCxnSpPr>
          <p:cNvPr id="624" name="Google Shape;624;p107"/>
          <p:cNvCxnSpPr>
            <a:stCxn id="623" idx="1"/>
          </p:cNvCxnSpPr>
          <p:nvPr/>
        </p:nvCxnSpPr>
        <p:spPr>
          <a:xfrm flipH="1">
            <a:off x="6722850" y="1703275"/>
            <a:ext cx="793500" cy="4200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107"/>
          <p:cNvSpPr txBox="1"/>
          <p:nvPr/>
        </p:nvSpPr>
        <p:spPr>
          <a:xfrm>
            <a:off x="4724400" y="2580600"/>
            <a:ext cx="36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specifies the table or tables to be used</a:t>
            </a:r>
            <a:endParaRPr sz="1200">
              <a:latin typeface="Proxima Nova"/>
              <a:ea typeface="Proxima Nova"/>
              <a:cs typeface="Proxima Nova"/>
              <a:sym typeface="Proxima Nova"/>
            </a:endParaRPr>
          </a:p>
        </p:txBody>
      </p:sp>
      <p:sp>
        <p:nvSpPr>
          <p:cNvPr id="626" name="Google Shape;626;p107"/>
          <p:cNvSpPr txBox="1"/>
          <p:nvPr/>
        </p:nvSpPr>
        <p:spPr>
          <a:xfrm>
            <a:off x="3898650" y="3082825"/>
            <a:ext cx="361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filters the rows subject to some condition</a:t>
            </a:r>
            <a:endParaRPr>
              <a:latin typeface="Roboto"/>
              <a:ea typeface="Roboto"/>
              <a:cs typeface="Roboto"/>
              <a:sym typeface="Roboto"/>
            </a:endParaRPr>
          </a:p>
        </p:txBody>
      </p:sp>
      <p:sp>
        <p:nvSpPr>
          <p:cNvPr id="627" name="Google Shape;627;p107"/>
          <p:cNvSpPr txBox="1"/>
          <p:nvPr/>
        </p:nvSpPr>
        <p:spPr>
          <a:xfrm>
            <a:off x="3983325" y="3554325"/>
            <a:ext cx="42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forms groups of rows with the same column value</a:t>
            </a:r>
            <a:endParaRPr>
              <a:latin typeface="Roboto"/>
              <a:ea typeface="Roboto"/>
              <a:cs typeface="Roboto"/>
              <a:sym typeface="Roboto"/>
            </a:endParaRPr>
          </a:p>
        </p:txBody>
      </p:sp>
      <p:sp>
        <p:nvSpPr>
          <p:cNvPr id="628" name="Google Shape;628;p107"/>
          <p:cNvSpPr txBox="1"/>
          <p:nvPr/>
        </p:nvSpPr>
        <p:spPr>
          <a:xfrm>
            <a:off x="4071000" y="4000625"/>
            <a:ext cx="38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filters the groups subject to some condition</a:t>
            </a:r>
            <a:endParaRPr>
              <a:latin typeface="Roboto"/>
              <a:ea typeface="Roboto"/>
              <a:cs typeface="Roboto"/>
              <a:sym typeface="Roboto"/>
            </a:endParaRPr>
          </a:p>
        </p:txBody>
      </p:sp>
      <p:cxnSp>
        <p:nvCxnSpPr>
          <p:cNvPr id="629" name="Google Shape;629;p107"/>
          <p:cNvCxnSpPr>
            <a:stCxn id="625" idx="1"/>
          </p:cNvCxnSpPr>
          <p:nvPr/>
        </p:nvCxnSpPr>
        <p:spPr>
          <a:xfrm rot="10800000">
            <a:off x="4281600" y="2774700"/>
            <a:ext cx="442800" cy="6000"/>
          </a:xfrm>
          <a:prstGeom prst="straightConnector1">
            <a:avLst/>
          </a:prstGeom>
          <a:noFill/>
          <a:ln w="9525" cap="flat" cmpd="sng">
            <a:solidFill>
              <a:schemeClr val="dk2"/>
            </a:solidFill>
            <a:prstDash val="solid"/>
            <a:round/>
            <a:headEnd type="none" w="med" len="med"/>
            <a:tailEnd type="triangle" w="med" len="med"/>
          </a:ln>
        </p:spPr>
      </p:cxnSp>
      <p:cxnSp>
        <p:nvCxnSpPr>
          <p:cNvPr id="630" name="Google Shape;630;p107"/>
          <p:cNvCxnSpPr>
            <a:stCxn id="626" idx="1"/>
          </p:cNvCxnSpPr>
          <p:nvPr/>
        </p:nvCxnSpPr>
        <p:spPr>
          <a:xfrm flipH="1">
            <a:off x="3143850" y="3282925"/>
            <a:ext cx="754800" cy="3000"/>
          </a:xfrm>
          <a:prstGeom prst="straightConnector1">
            <a:avLst/>
          </a:prstGeom>
          <a:noFill/>
          <a:ln w="9525" cap="flat" cmpd="sng">
            <a:solidFill>
              <a:schemeClr val="dk2"/>
            </a:solidFill>
            <a:prstDash val="solid"/>
            <a:round/>
            <a:headEnd type="none" w="med" len="med"/>
            <a:tailEnd type="triangle" w="med" len="med"/>
          </a:ln>
        </p:spPr>
      </p:cxnSp>
      <p:sp>
        <p:nvSpPr>
          <p:cNvPr id="631" name="Google Shape;631;p107"/>
          <p:cNvSpPr txBox="1"/>
          <p:nvPr/>
        </p:nvSpPr>
        <p:spPr>
          <a:xfrm>
            <a:off x="4196775" y="4523125"/>
            <a:ext cx="382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latin typeface="Roboto"/>
                <a:ea typeface="Roboto"/>
                <a:cs typeface="Roboto"/>
                <a:sym typeface="Roboto"/>
              </a:rPr>
              <a:t>specifies the order of the output</a:t>
            </a:r>
            <a:endParaRPr>
              <a:latin typeface="Roboto"/>
              <a:ea typeface="Roboto"/>
              <a:cs typeface="Roboto"/>
              <a:sym typeface="Roboto"/>
            </a:endParaRPr>
          </a:p>
        </p:txBody>
      </p:sp>
      <p:cxnSp>
        <p:nvCxnSpPr>
          <p:cNvPr id="632" name="Google Shape;632;p107"/>
          <p:cNvCxnSpPr>
            <a:stCxn id="627" idx="1"/>
          </p:cNvCxnSpPr>
          <p:nvPr/>
        </p:nvCxnSpPr>
        <p:spPr>
          <a:xfrm rot="10800000">
            <a:off x="3289725" y="3740325"/>
            <a:ext cx="693600" cy="14100"/>
          </a:xfrm>
          <a:prstGeom prst="straightConnector1">
            <a:avLst/>
          </a:prstGeom>
          <a:noFill/>
          <a:ln w="9525" cap="flat" cmpd="sng">
            <a:solidFill>
              <a:schemeClr val="dk2"/>
            </a:solidFill>
            <a:prstDash val="solid"/>
            <a:round/>
            <a:headEnd type="none" w="med" len="med"/>
            <a:tailEnd type="triangle" w="med" len="med"/>
          </a:ln>
        </p:spPr>
      </p:cxnSp>
      <p:cxnSp>
        <p:nvCxnSpPr>
          <p:cNvPr id="633" name="Google Shape;633;p107"/>
          <p:cNvCxnSpPr>
            <a:stCxn id="628" idx="1"/>
          </p:cNvCxnSpPr>
          <p:nvPr/>
        </p:nvCxnSpPr>
        <p:spPr>
          <a:xfrm rot="10800000">
            <a:off x="3331200" y="4193225"/>
            <a:ext cx="739800" cy="7500"/>
          </a:xfrm>
          <a:prstGeom prst="straightConnector1">
            <a:avLst/>
          </a:prstGeom>
          <a:noFill/>
          <a:ln w="9525" cap="flat" cmpd="sng">
            <a:solidFill>
              <a:schemeClr val="dk2"/>
            </a:solidFill>
            <a:prstDash val="solid"/>
            <a:round/>
            <a:headEnd type="none" w="med" len="med"/>
            <a:tailEnd type="triangle" w="med" len="med"/>
          </a:ln>
        </p:spPr>
      </p:cxnSp>
      <p:cxnSp>
        <p:nvCxnSpPr>
          <p:cNvPr id="634" name="Google Shape;634;p107"/>
          <p:cNvCxnSpPr>
            <a:stCxn id="631" idx="1"/>
          </p:cNvCxnSpPr>
          <p:nvPr/>
        </p:nvCxnSpPr>
        <p:spPr>
          <a:xfrm flipH="1">
            <a:off x="3300675" y="4723225"/>
            <a:ext cx="896100" cy="32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200"/>
              </a:spcAft>
              <a:buNone/>
            </a:pPr>
            <a:r>
              <a:rPr lang="en" sz="2500" b="1"/>
              <a:t>CREATE TABLE Command</a:t>
            </a:r>
            <a:endParaRPr sz="2500" b="1"/>
          </a:p>
        </p:txBody>
      </p:sp>
      <p:sp>
        <p:nvSpPr>
          <p:cNvPr id="149" name="Google Shape;14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highlight>
                  <a:schemeClr val="lt1"/>
                </a:highlight>
              </a:rPr>
              <a:t>Syntax</a:t>
            </a:r>
            <a:r>
              <a:rPr lang="en" sz="1600" b="1">
                <a:solidFill>
                  <a:srgbClr val="0000CD"/>
                </a:solidFill>
                <a:highlight>
                  <a:schemeClr val="lt1"/>
                </a:highlight>
              </a:rPr>
              <a:t>:</a:t>
            </a:r>
            <a:endParaRPr sz="1600" b="1">
              <a:solidFill>
                <a:srgbClr val="0000CD"/>
              </a:solidFill>
              <a:highlight>
                <a:schemeClr val="lt1"/>
              </a:highlight>
            </a:endParaRPr>
          </a:p>
          <a:p>
            <a:pPr marL="0" lvl="0" indent="0" algn="l" rtl="0">
              <a:lnSpc>
                <a:spcPct val="100000"/>
              </a:lnSpc>
              <a:spcBef>
                <a:spcPts val="1200"/>
              </a:spcBef>
              <a:spcAft>
                <a:spcPts val="0"/>
              </a:spcAft>
              <a:buNone/>
            </a:pPr>
            <a:r>
              <a:rPr lang="en" sz="1600" b="1">
                <a:solidFill>
                  <a:srgbClr val="0000CD"/>
                </a:solidFill>
                <a:highlight>
                  <a:schemeClr val="lt1"/>
                </a:highlight>
              </a:rPr>
              <a:t>CREATE</a:t>
            </a:r>
            <a:r>
              <a:rPr lang="en" sz="1600" b="1">
                <a:solidFill>
                  <a:srgbClr val="000000"/>
                </a:solidFill>
                <a:highlight>
                  <a:schemeClr val="lt1"/>
                </a:highlight>
              </a:rPr>
              <a:t> </a:t>
            </a:r>
            <a:r>
              <a:rPr lang="en" sz="1600" b="1">
                <a:solidFill>
                  <a:srgbClr val="0000CD"/>
                </a:solidFill>
                <a:highlight>
                  <a:schemeClr val="lt1"/>
                </a:highlight>
              </a:rPr>
              <a:t>TABLE</a:t>
            </a:r>
            <a:r>
              <a:rPr lang="en" sz="1600" b="1">
                <a:solidFill>
                  <a:srgbClr val="000000"/>
                </a:solidFill>
                <a:highlight>
                  <a:schemeClr val="lt1"/>
                </a:highlight>
              </a:rPr>
              <a:t> </a:t>
            </a:r>
            <a:r>
              <a:rPr lang="en" sz="1600" b="1" i="1">
                <a:solidFill>
                  <a:srgbClr val="000000"/>
                </a:solidFill>
                <a:highlight>
                  <a:schemeClr val="lt1"/>
                </a:highlight>
              </a:rPr>
              <a:t>table_name </a:t>
            </a:r>
            <a:r>
              <a:rPr lang="en" sz="1600" b="1">
                <a:solidFill>
                  <a:srgbClr val="000000"/>
                </a:solidFill>
                <a:highlight>
                  <a:schemeClr val="lt1"/>
                </a:highlight>
              </a:rPr>
              <a:t>(</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i="1">
                <a:solidFill>
                  <a:srgbClr val="000000"/>
                </a:solidFill>
                <a:highlight>
                  <a:schemeClr val="lt1"/>
                </a:highlight>
              </a:rPr>
              <a:t>	column1 datatype constraint</a:t>
            </a:r>
            <a:r>
              <a:rPr lang="en" sz="1600" b="1">
                <a:solidFill>
                  <a:srgbClr val="000000"/>
                </a:solidFill>
                <a:highlight>
                  <a:schemeClr val="lt1"/>
                </a:highlight>
              </a:rPr>
              <a:t>,</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i="1">
                <a:solidFill>
                  <a:srgbClr val="000000"/>
                </a:solidFill>
                <a:highlight>
                  <a:schemeClr val="lt1"/>
                </a:highlight>
              </a:rPr>
              <a:t>	column2 datatype constraint</a:t>
            </a:r>
            <a:r>
              <a:rPr lang="en" sz="1600" b="1">
                <a:solidFill>
                  <a:srgbClr val="000000"/>
                </a:solidFill>
                <a:highlight>
                  <a:schemeClr val="lt1"/>
                </a:highlight>
              </a:rPr>
              <a:t>,</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i="1">
                <a:solidFill>
                  <a:srgbClr val="000000"/>
                </a:solidFill>
                <a:highlight>
                  <a:schemeClr val="lt1"/>
                </a:highlight>
              </a:rPr>
              <a:t>	</a:t>
            </a:r>
            <a:r>
              <a:rPr lang="en" sz="1600" b="1">
                <a:solidFill>
                  <a:srgbClr val="000000"/>
                </a:solidFill>
                <a:highlight>
                  <a:schemeClr val="lt1"/>
                </a:highlight>
              </a:rPr>
              <a:t> ....</a:t>
            </a:r>
            <a:endParaRPr sz="1600" b="1">
              <a:solidFill>
                <a:srgbClr val="000000"/>
              </a:solidFill>
              <a:highlight>
                <a:schemeClr val="lt1"/>
              </a:highlight>
            </a:endParaRPr>
          </a:p>
          <a:p>
            <a:pPr marL="0" lvl="0" indent="0" algn="l" rtl="0">
              <a:lnSpc>
                <a:spcPct val="100000"/>
              </a:lnSpc>
              <a:spcBef>
                <a:spcPts val="0"/>
              </a:spcBef>
              <a:spcAft>
                <a:spcPts val="0"/>
              </a:spcAft>
              <a:buNone/>
            </a:pPr>
            <a:r>
              <a:rPr lang="en" sz="1600" b="1">
                <a:solidFill>
                  <a:srgbClr val="000000"/>
                </a:solidFill>
                <a:highlight>
                  <a:schemeClr val="lt1"/>
                </a:highlight>
              </a:rPr>
              <a:t>);</a:t>
            </a:r>
            <a:endParaRPr sz="1600"/>
          </a:p>
          <a:p>
            <a:pPr marL="0" lvl="0" indent="0" algn="l" rtl="0">
              <a:lnSpc>
                <a:spcPct val="100000"/>
              </a:lnSpc>
              <a:spcBef>
                <a:spcPts val="1000"/>
              </a:spcBef>
              <a:spcAft>
                <a:spcPts val="0"/>
              </a:spcAft>
              <a:buNone/>
            </a:pPr>
            <a:r>
              <a:rPr lang="en" sz="1600" b="1">
                <a:solidFill>
                  <a:schemeClr val="dk1"/>
                </a:solidFill>
              </a:rPr>
              <a:t>Example:</a:t>
            </a:r>
            <a:endParaRPr sz="1600" b="1">
              <a:solidFill>
                <a:schemeClr val="dk1"/>
              </a:solidFill>
            </a:endParaRPr>
          </a:p>
          <a:p>
            <a:pPr marL="0" lvl="0" indent="0" algn="l" rtl="0">
              <a:lnSpc>
                <a:spcPct val="100000"/>
              </a:lnSpc>
              <a:spcBef>
                <a:spcPts val="1200"/>
              </a:spcBef>
              <a:spcAft>
                <a:spcPts val="0"/>
              </a:spcAft>
              <a:buNone/>
            </a:pPr>
            <a:r>
              <a:rPr lang="en" sz="1600" b="1">
                <a:solidFill>
                  <a:srgbClr val="0000CD"/>
                </a:solidFill>
                <a:highlight>
                  <a:srgbClr val="FFFFFF"/>
                </a:highlight>
              </a:rPr>
              <a:t>CREATE</a:t>
            </a:r>
            <a:r>
              <a:rPr lang="en" sz="1600" b="1">
                <a:solidFill>
                  <a:srgbClr val="000000"/>
                </a:solidFill>
                <a:highlight>
                  <a:srgbClr val="FFFFFF"/>
                </a:highlight>
              </a:rPr>
              <a:t> </a:t>
            </a:r>
            <a:r>
              <a:rPr lang="en" sz="1600" b="1">
                <a:solidFill>
                  <a:srgbClr val="0000CD"/>
                </a:solidFill>
                <a:highlight>
                  <a:srgbClr val="FFFFFF"/>
                </a:highlight>
              </a:rPr>
              <a:t>TABLE</a:t>
            </a:r>
            <a:r>
              <a:rPr lang="en" sz="1600" b="1">
                <a:solidFill>
                  <a:srgbClr val="000000"/>
                </a:solidFill>
                <a:highlight>
                  <a:srgbClr val="FFFFFF"/>
                </a:highlight>
              </a:rPr>
              <a:t> Books(</a:t>
            </a:r>
            <a:endParaRPr sz="1600" b="1">
              <a:solidFill>
                <a:srgbClr val="000000"/>
              </a:solidFill>
              <a:highlight>
                <a:srgbClr val="FFFFFF"/>
              </a:highlight>
            </a:endParaRPr>
          </a:p>
          <a:p>
            <a:pPr marL="0" lvl="0" indent="0" algn="l" rtl="0">
              <a:lnSpc>
                <a:spcPct val="100000"/>
              </a:lnSpc>
              <a:spcBef>
                <a:spcPts val="1200"/>
              </a:spcBef>
              <a:spcAft>
                <a:spcPts val="0"/>
              </a:spcAft>
              <a:buNone/>
            </a:pPr>
            <a:r>
              <a:rPr lang="en" sz="1600">
                <a:solidFill>
                  <a:srgbClr val="000000"/>
                </a:solidFill>
                <a:highlight>
                  <a:srgbClr val="FFFFFF"/>
                </a:highlight>
              </a:rPr>
              <a:t>	</a:t>
            </a:r>
            <a:r>
              <a:rPr lang="en" sz="1600" b="1">
                <a:solidFill>
                  <a:schemeClr val="dk2"/>
                </a:solidFill>
                <a:highlight>
                  <a:srgbClr val="FFFFFF"/>
                </a:highlight>
              </a:rPr>
              <a:t>ID</a:t>
            </a:r>
            <a:r>
              <a:rPr lang="en" sz="1600">
                <a:solidFill>
                  <a:srgbClr val="000000"/>
                </a:solidFill>
                <a:highlight>
                  <a:srgbClr val="FFFFFF"/>
                </a:highlight>
              </a:rPr>
              <a:t> </a:t>
            </a:r>
            <a:r>
              <a:rPr lang="en" sz="1600" b="1">
                <a:solidFill>
                  <a:srgbClr val="4A86E8"/>
                </a:solidFill>
                <a:highlight>
                  <a:srgbClr val="FFFFFF"/>
                </a:highlight>
              </a:rPr>
              <a:t>INT </a:t>
            </a:r>
            <a:r>
              <a:rPr lang="en" sz="1600" b="1">
                <a:solidFill>
                  <a:srgbClr val="A52A2A"/>
                </a:solidFill>
                <a:highlight>
                  <a:srgbClr val="FFFFFF"/>
                </a:highlight>
              </a:rPr>
              <a:t>NOT NULL</a:t>
            </a:r>
            <a:r>
              <a:rPr lang="en" sz="1600">
                <a:solidFill>
                  <a:srgbClr val="000000"/>
                </a:solidFill>
                <a:highlight>
                  <a:srgbClr val="FFFFFF"/>
                </a:highlight>
              </a:rPr>
              <a:t>,</a:t>
            </a:r>
            <a:endParaRPr sz="1600">
              <a:solidFill>
                <a:srgbClr val="000000"/>
              </a:solidFill>
              <a:highlight>
                <a:srgbClr val="FFFFFF"/>
              </a:highlight>
            </a:endParaRPr>
          </a:p>
          <a:p>
            <a:pPr marL="0" lvl="0" indent="0" algn="l" rtl="0">
              <a:lnSpc>
                <a:spcPct val="100000"/>
              </a:lnSpc>
              <a:spcBef>
                <a:spcPts val="0"/>
              </a:spcBef>
              <a:spcAft>
                <a:spcPts val="0"/>
              </a:spcAft>
              <a:buNone/>
            </a:pPr>
            <a:r>
              <a:rPr lang="en" sz="1600">
                <a:solidFill>
                  <a:srgbClr val="000000"/>
                </a:solidFill>
                <a:highlight>
                  <a:srgbClr val="FFFFFF"/>
                </a:highlight>
              </a:rPr>
              <a:t>	</a:t>
            </a:r>
            <a:r>
              <a:rPr lang="en" sz="1600" b="1">
                <a:solidFill>
                  <a:srgbClr val="000000"/>
                </a:solidFill>
                <a:highlight>
                  <a:srgbClr val="FFFFFF"/>
                </a:highlight>
              </a:rPr>
              <a:t>Name VARCHAR(255),</a:t>
            </a:r>
            <a:endParaRPr sz="1600" b="1">
              <a:solidFill>
                <a:srgbClr val="000000"/>
              </a:solidFill>
              <a:highlight>
                <a:srgbClr val="FFFFFF"/>
              </a:highlight>
            </a:endParaRPr>
          </a:p>
          <a:p>
            <a:pPr marL="0" lvl="0" indent="0" algn="l" rtl="0">
              <a:lnSpc>
                <a:spcPct val="100000"/>
              </a:lnSpc>
              <a:spcBef>
                <a:spcPts val="0"/>
              </a:spcBef>
              <a:spcAft>
                <a:spcPts val="0"/>
              </a:spcAft>
              <a:buNone/>
            </a:pPr>
            <a:r>
              <a:rPr lang="en" sz="1600" b="1">
                <a:solidFill>
                  <a:srgbClr val="000000"/>
                </a:solidFill>
                <a:highlight>
                  <a:srgbClr val="FFFFFF"/>
                </a:highlight>
              </a:rPr>
              <a:t>	Quantity SMALLINT,</a:t>
            </a:r>
            <a:endParaRPr sz="1600" b="1">
              <a:solidFill>
                <a:srgbClr val="000000"/>
              </a:solidFill>
              <a:highlight>
                <a:srgbClr val="FFFFFF"/>
              </a:highlight>
            </a:endParaRPr>
          </a:p>
          <a:p>
            <a:pPr marL="0" lvl="0" indent="0" algn="l" rtl="0">
              <a:lnSpc>
                <a:spcPct val="100000"/>
              </a:lnSpc>
              <a:spcBef>
                <a:spcPts val="0"/>
              </a:spcBef>
              <a:spcAft>
                <a:spcPts val="0"/>
              </a:spcAft>
              <a:buNone/>
            </a:pPr>
            <a:r>
              <a:rPr lang="en" sz="1600" b="1">
                <a:solidFill>
                  <a:srgbClr val="000000"/>
                </a:solidFill>
                <a:highlight>
                  <a:srgbClr val="FFFFFF"/>
                </a:highlight>
              </a:rPr>
              <a:t>	Edition VARCHAR(255)</a:t>
            </a:r>
            <a:endParaRPr sz="1600" b="1">
              <a:solidFill>
                <a:srgbClr val="000000"/>
              </a:solidFill>
              <a:highlight>
                <a:srgbClr val="FFFFFF"/>
              </a:highlight>
            </a:endParaRPr>
          </a:p>
          <a:p>
            <a:pPr marL="0" lvl="0" indent="0" algn="l" rtl="0">
              <a:lnSpc>
                <a:spcPct val="100000"/>
              </a:lnSpc>
              <a:spcBef>
                <a:spcPts val="0"/>
              </a:spcBef>
              <a:spcAft>
                <a:spcPts val="1200"/>
              </a:spcAft>
              <a:buNone/>
            </a:pPr>
            <a:r>
              <a:rPr lang="en" sz="1600" b="1">
                <a:solidFill>
                  <a:srgbClr val="000000"/>
                </a:solidFill>
                <a:highlight>
                  <a:srgbClr val="FFFFFF"/>
                </a:highlight>
              </a:rPr>
              <a:t>);</a:t>
            </a:r>
            <a:endParaRPr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DDL Commands</a:t>
            </a:r>
            <a:endParaRPr b="1"/>
          </a:p>
        </p:txBody>
      </p:sp>
      <p:sp>
        <p:nvSpPr>
          <p:cNvPr id="155" name="Google Shape;15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rPr>
              <a:t>CREATE TABLE Command</a:t>
            </a:r>
            <a:endParaRPr sz="2000" b="1">
              <a:solidFill>
                <a:schemeClr val="dk1"/>
              </a:solidFill>
            </a:endParaRPr>
          </a:p>
          <a:p>
            <a:pPr marL="457200" lvl="0" indent="-355600" algn="l" rtl="0">
              <a:spcBef>
                <a:spcPts val="1200"/>
              </a:spcBef>
              <a:spcAft>
                <a:spcPts val="0"/>
              </a:spcAft>
              <a:buSzPts val="2000"/>
              <a:buChar char="●"/>
            </a:pPr>
            <a:r>
              <a:rPr lang="en" sz="2000"/>
              <a:t>Typically, the SQL schema in which the relations are declared is implicitly specified in the environment in which the CREATE TABLE statements are executed. </a:t>
            </a:r>
            <a:endParaRPr sz="2000"/>
          </a:p>
          <a:p>
            <a:pPr marL="457200" lvl="0" indent="-355600" algn="l" rtl="0">
              <a:spcBef>
                <a:spcPts val="0"/>
              </a:spcBef>
              <a:spcAft>
                <a:spcPts val="0"/>
              </a:spcAft>
              <a:buSzPts val="2000"/>
              <a:buChar char="●"/>
            </a:pPr>
            <a:r>
              <a:rPr lang="en" sz="2000"/>
              <a:t>Alternatively, we can explicitly attach the schema name to the relation name, separated by a period. </a:t>
            </a:r>
            <a:endParaRPr sz="2000"/>
          </a:p>
          <a:p>
            <a:pPr marL="0" lvl="0" indent="0" algn="ctr" rtl="0">
              <a:spcBef>
                <a:spcPts val="1200"/>
              </a:spcBef>
              <a:spcAft>
                <a:spcPts val="0"/>
              </a:spcAft>
              <a:buNone/>
            </a:pPr>
            <a:r>
              <a:rPr lang="en" sz="2000" b="1"/>
              <a:t>CREATE TABLE COMPANY.EMPLOYEE </a:t>
            </a:r>
            <a:endParaRPr sz="2000" b="1"/>
          </a:p>
          <a:p>
            <a:pPr marL="0" lvl="0" indent="0" algn="l" rtl="0">
              <a:spcBef>
                <a:spcPts val="1200"/>
              </a:spcBef>
              <a:spcAft>
                <a:spcPts val="0"/>
              </a:spcAft>
              <a:buNone/>
            </a:pPr>
            <a:r>
              <a:rPr lang="en" sz="2000"/>
              <a:t>rather than </a:t>
            </a:r>
            <a:endParaRPr sz="2000"/>
          </a:p>
          <a:p>
            <a:pPr marL="0" lvl="0" indent="0" algn="ctr" rtl="0">
              <a:spcBef>
                <a:spcPts val="1200"/>
              </a:spcBef>
              <a:spcAft>
                <a:spcPts val="1200"/>
              </a:spcAft>
              <a:buNone/>
            </a:pPr>
            <a:r>
              <a:rPr lang="en" sz="2000" b="1"/>
              <a:t>CREATE TABLE EMPLOYEE</a:t>
            </a:r>
            <a:endParaRPr sz="2000"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Attribute Data Types and Domains in SQL</a:t>
            </a:r>
            <a:endParaRPr/>
          </a:p>
        </p:txBody>
      </p:sp>
      <p:sp>
        <p:nvSpPr>
          <p:cNvPr id="167" name="Google Shape;16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basic data types available for attributes include numeric, character string, bit string, Boolean, date, and time</a:t>
            </a:r>
            <a:endParaRPr sz="2000"/>
          </a:p>
          <a:p>
            <a:pPr marL="457200" lvl="0" indent="-355600" algn="l" rtl="0">
              <a:spcBef>
                <a:spcPts val="0"/>
              </a:spcBef>
              <a:spcAft>
                <a:spcPts val="0"/>
              </a:spcAft>
              <a:buSzPts val="2000"/>
              <a:buChar char="●"/>
            </a:pPr>
            <a:r>
              <a:rPr lang="en" sz="2000" b="1"/>
              <a:t>Numeric data types</a:t>
            </a:r>
            <a:r>
              <a:rPr lang="en" sz="2000"/>
              <a:t> </a:t>
            </a:r>
            <a:endParaRPr sz="2000"/>
          </a:p>
          <a:p>
            <a:pPr marL="914400" lvl="1" indent="-355600" algn="l" rtl="0">
              <a:spcBef>
                <a:spcPts val="0"/>
              </a:spcBef>
              <a:spcAft>
                <a:spcPts val="0"/>
              </a:spcAft>
              <a:buSzPts val="2000"/>
              <a:buChar char="○"/>
            </a:pPr>
            <a:r>
              <a:rPr lang="en" sz="2000" b="1"/>
              <a:t>integer numbers:</a:t>
            </a:r>
            <a:r>
              <a:rPr lang="en" sz="2000"/>
              <a:t> </a:t>
            </a:r>
            <a:r>
              <a:rPr lang="en" sz="2000" b="1"/>
              <a:t>INTEGER</a:t>
            </a:r>
            <a:r>
              <a:rPr lang="en" sz="2000"/>
              <a:t> or </a:t>
            </a:r>
            <a:r>
              <a:rPr lang="en" sz="2000" b="1"/>
              <a:t>INT</a:t>
            </a:r>
            <a:r>
              <a:rPr lang="en" sz="2000"/>
              <a:t>, and </a:t>
            </a:r>
            <a:r>
              <a:rPr lang="en" sz="2000" b="1"/>
              <a:t>SMALLINT</a:t>
            </a:r>
            <a:r>
              <a:rPr lang="en" sz="2000"/>
              <a:t>) </a:t>
            </a:r>
            <a:endParaRPr sz="2000"/>
          </a:p>
          <a:p>
            <a:pPr marL="914400" lvl="1" indent="-355600" algn="l" rtl="0">
              <a:spcBef>
                <a:spcPts val="0"/>
              </a:spcBef>
              <a:spcAft>
                <a:spcPts val="0"/>
              </a:spcAft>
              <a:buSzPts val="2000"/>
              <a:buChar char="○"/>
            </a:pPr>
            <a:r>
              <a:rPr lang="en" sz="2000" b="1"/>
              <a:t>floating-point (real) numbers:</a:t>
            </a:r>
            <a:r>
              <a:rPr lang="en" sz="2000"/>
              <a:t> </a:t>
            </a:r>
            <a:r>
              <a:rPr lang="en" sz="2000" b="1"/>
              <a:t>FLOAT</a:t>
            </a:r>
            <a:r>
              <a:rPr lang="en" sz="2000"/>
              <a:t> or </a:t>
            </a:r>
            <a:r>
              <a:rPr lang="en" sz="2000" b="1">
                <a:solidFill>
                  <a:srgbClr val="A52A2A"/>
                </a:solidFill>
              </a:rPr>
              <a:t>REAL</a:t>
            </a:r>
            <a:r>
              <a:rPr lang="en" sz="2000"/>
              <a:t>, and </a:t>
            </a:r>
            <a:r>
              <a:rPr lang="en" sz="2000" b="1"/>
              <a:t>DOUBLE PRECISION</a:t>
            </a:r>
            <a:r>
              <a:rPr lang="en" sz="2000"/>
              <a:t> </a:t>
            </a:r>
            <a:endParaRPr sz="2000"/>
          </a:p>
          <a:p>
            <a:pPr marL="914400" lvl="1" indent="-355600" algn="l" rtl="0">
              <a:spcBef>
                <a:spcPts val="0"/>
              </a:spcBef>
              <a:spcAft>
                <a:spcPts val="0"/>
              </a:spcAft>
              <a:buSzPts val="2000"/>
              <a:buChar char="○"/>
            </a:pPr>
            <a:r>
              <a:rPr lang="en" sz="2000" b="1"/>
              <a:t>Formatted numbers:</a:t>
            </a:r>
            <a:r>
              <a:rPr lang="en" sz="2000"/>
              <a:t> </a:t>
            </a:r>
            <a:r>
              <a:rPr lang="en" sz="2000" b="1"/>
              <a:t>DECIMAL</a:t>
            </a:r>
            <a:r>
              <a:rPr lang="en" sz="2000"/>
              <a:t>(i, j)—or </a:t>
            </a:r>
            <a:r>
              <a:rPr lang="en" sz="2000" b="1"/>
              <a:t>DEC</a:t>
            </a:r>
            <a:r>
              <a:rPr lang="en" sz="2000"/>
              <a:t>(i, j) or </a:t>
            </a:r>
            <a:r>
              <a:rPr lang="en" sz="2000" b="1"/>
              <a:t>NUMERIC</a:t>
            </a:r>
            <a:r>
              <a:rPr lang="en" sz="2000"/>
              <a:t>(i, j)</a:t>
            </a:r>
            <a:endParaRPr sz="2000"/>
          </a:p>
          <a:p>
            <a:pPr marL="1371600" lvl="2" indent="-355600" algn="l" rtl="0">
              <a:spcBef>
                <a:spcPts val="0"/>
              </a:spcBef>
              <a:spcAft>
                <a:spcPts val="0"/>
              </a:spcAft>
              <a:buSzPts val="2000"/>
              <a:buChar char="■"/>
            </a:pPr>
            <a:r>
              <a:rPr lang="en" sz="2000"/>
              <a:t>i, the precision, is the total number of decimal digits and </a:t>
            </a:r>
            <a:endParaRPr sz="2000"/>
          </a:p>
          <a:p>
            <a:pPr marL="1371600" lvl="2" indent="-355600" algn="l" rtl="0">
              <a:spcBef>
                <a:spcPts val="0"/>
              </a:spcBef>
              <a:spcAft>
                <a:spcPts val="0"/>
              </a:spcAft>
              <a:buSzPts val="2000"/>
              <a:buChar char="■"/>
            </a:pPr>
            <a:r>
              <a:rPr lang="en" sz="2000"/>
              <a:t>j, the scale, is the number of digits after the decimal point. </a:t>
            </a: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6061</Words>
  <Application>Microsoft Office PowerPoint</Application>
  <PresentationFormat>On-screen Show (16:9)</PresentationFormat>
  <Paragraphs>597</Paragraphs>
  <Slides>69</Slides>
  <Notes>68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69</vt:i4>
      </vt:variant>
    </vt:vector>
  </HeadingPairs>
  <TitlesOfParts>
    <vt:vector size="76" baseType="lpstr">
      <vt:lpstr>Courier New</vt:lpstr>
      <vt:lpstr>Verdana</vt:lpstr>
      <vt:lpstr>Proxima Nova</vt:lpstr>
      <vt:lpstr>Roboto</vt:lpstr>
      <vt:lpstr>Arial</vt:lpstr>
      <vt:lpstr>Simple Light</vt:lpstr>
      <vt:lpstr>Spearmint</vt:lpstr>
      <vt:lpstr>Database Systems </vt:lpstr>
      <vt:lpstr>SQL - Structured Query Language  </vt:lpstr>
      <vt:lpstr>SQL Data Definition</vt:lpstr>
      <vt:lpstr>SQL Schema and Catalog  </vt:lpstr>
      <vt:lpstr>SQL Schema and Catalog  </vt:lpstr>
      <vt:lpstr>DDL Commands</vt:lpstr>
      <vt:lpstr>CREATE TABLE Command</vt:lpstr>
      <vt:lpstr>DDL Commands</vt:lpstr>
      <vt:lpstr>Attribute Data Types and Domains in SQL</vt:lpstr>
      <vt:lpstr>Attribute Data Types and Domains in SQL</vt:lpstr>
      <vt:lpstr>Attribute Data Types and Domains in SQL</vt:lpstr>
      <vt:lpstr>Attribute Data Types and Domains in SQL</vt:lpstr>
      <vt:lpstr>Attribute Data Types and Domains in SQL</vt:lpstr>
      <vt:lpstr>Attribute Data Types and Domains in SQL</vt:lpstr>
      <vt:lpstr>Attribute Data Types and Domains in SQL </vt:lpstr>
      <vt:lpstr>EXERCISE</vt:lpstr>
      <vt:lpstr>Not Null and Default clause</vt:lpstr>
      <vt:lpstr>Check clause</vt:lpstr>
      <vt:lpstr>Specifying Key Constraint (Primary Key clause)</vt:lpstr>
      <vt:lpstr>UNIQUE clause</vt:lpstr>
      <vt:lpstr>Specifying  Referential Integrity Constraints (Foreign KEY clause)</vt:lpstr>
      <vt:lpstr>FOREIGN KEY clause </vt:lpstr>
      <vt:lpstr>Specifying  Referential Integrity Constraint</vt:lpstr>
      <vt:lpstr>Specifying  Referential Integrity Constraint</vt:lpstr>
      <vt:lpstr>Specifying  Referential Integrity Constraint </vt:lpstr>
      <vt:lpstr>Specifying Referential Integrity Constraint </vt:lpstr>
      <vt:lpstr>Giving names to constraint</vt:lpstr>
      <vt:lpstr>Implement this schema diagram</vt:lpstr>
      <vt:lpstr>Implement this schema diagram</vt:lpstr>
      <vt:lpstr>SELECT Statement</vt:lpstr>
      <vt:lpstr>SELECT-FROM-WHERE Structure  </vt:lpstr>
      <vt:lpstr>SELECT-FROM-WHERE Structure  </vt:lpstr>
      <vt:lpstr>Use of DISTINCT</vt:lpstr>
      <vt:lpstr>Use of DISTINCT</vt:lpstr>
      <vt:lpstr>Exercise</vt:lpstr>
      <vt:lpstr>SELECT ALL</vt:lpstr>
      <vt:lpstr>Tables as Sets in SQL</vt:lpstr>
      <vt:lpstr> Tables as Sets in SQL</vt:lpstr>
      <vt:lpstr> Tables as Sets in SQL</vt:lpstr>
      <vt:lpstr>Pattern Matching </vt:lpstr>
      <vt:lpstr>Pattern Matching </vt:lpstr>
      <vt:lpstr>Pattern Matching </vt:lpstr>
      <vt:lpstr>Exercise </vt:lpstr>
      <vt:lpstr>Calculated Fields</vt:lpstr>
      <vt:lpstr>Calculated Fields</vt:lpstr>
      <vt:lpstr>Calculated Fields</vt:lpstr>
      <vt:lpstr>Calculated Fields</vt:lpstr>
      <vt:lpstr>BETWEEN </vt:lpstr>
      <vt:lpstr>Ordering of Query Results</vt:lpstr>
      <vt:lpstr>INSERT COMMAND</vt:lpstr>
      <vt:lpstr>INSERT COMMAND</vt:lpstr>
      <vt:lpstr>INSERT COMMAND</vt:lpstr>
      <vt:lpstr>INSERT COMMAND</vt:lpstr>
      <vt:lpstr>INSERT COMMAND</vt:lpstr>
      <vt:lpstr>DELETE COMMAND</vt:lpstr>
      <vt:lpstr>UPDATE Command</vt:lpstr>
      <vt:lpstr>JOIN</vt:lpstr>
      <vt:lpstr>HR schema</vt:lpstr>
      <vt:lpstr>PowerPoint Presentation</vt:lpstr>
      <vt:lpstr>PowerPoint Presentation</vt:lpstr>
      <vt:lpstr>Query: Retrieve the department name of all the employees </vt:lpstr>
      <vt:lpstr>Query output</vt:lpstr>
      <vt:lpstr>Example 2</vt:lpstr>
      <vt:lpstr>Aliasing</vt:lpstr>
      <vt:lpstr>JOIN KEYWORD</vt:lpstr>
      <vt:lpstr>Exercise</vt:lpstr>
      <vt:lpstr>Renaming</vt:lpstr>
      <vt:lpstr>Guess the output</vt:lpstr>
      <vt:lpstr>SELECT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c:title>
  <cp:lastModifiedBy>Tōshirō</cp:lastModifiedBy>
  <cp:revision>11</cp:revision>
  <dcterms:modified xsi:type="dcterms:W3CDTF">2021-10-04T13:08:53Z</dcterms:modified>
</cp:coreProperties>
</file>