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328" r:id="rId7"/>
    <p:sldId id="262" r:id="rId8"/>
    <p:sldId id="261" r:id="rId9"/>
    <p:sldId id="263" r:id="rId10"/>
    <p:sldId id="264" r:id="rId11"/>
    <p:sldId id="265" r:id="rId12"/>
    <p:sldId id="266" r:id="rId13"/>
    <p:sldId id="267" r:id="rId14"/>
    <p:sldId id="268" r:id="rId15"/>
    <p:sldId id="269" r:id="rId16"/>
    <p:sldId id="329"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5143500" type="screen16x9"/>
  <p:notesSz cx="6858000" cy="9144000"/>
  <p:embeddedFontLs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C9477D-28C1-47EE-B518-6F21EEFE438C}">
  <a:tblStyle styleId="{9EC9477D-28C1-47EE-B518-6F21EEFE43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45" autoAdjust="0"/>
  </p:normalViewPr>
  <p:slideViewPr>
    <p:cSldViewPr snapToGrid="0">
      <p:cViewPr varScale="1">
        <p:scale>
          <a:sx n="80" d="100"/>
          <a:sy n="80" d="100"/>
        </p:scale>
        <p:origin x="109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97076DD9-757F-4DB8-8B9C-FDD16EF37506}"/>
    <pc:docChg chg="modSld">
      <pc:chgData name="Tōshirō" userId="a7559cd061a41bbe" providerId="LiveId" clId="{97076DD9-757F-4DB8-8B9C-FDD16EF37506}" dt="2021-10-11T18:16:31.988" v="7" actId="1038"/>
      <pc:docMkLst>
        <pc:docMk/>
      </pc:docMkLst>
      <pc:sldChg chg="modSp mod">
        <pc:chgData name="Tōshirō" userId="a7559cd061a41bbe" providerId="LiveId" clId="{97076DD9-757F-4DB8-8B9C-FDD16EF37506}" dt="2021-10-11T18:08:30.430" v="3" actId="1038"/>
        <pc:sldMkLst>
          <pc:docMk/>
          <pc:sldMk cId="0" sldId="256"/>
        </pc:sldMkLst>
        <pc:picChg chg="mod">
          <ac:chgData name="Tōshirō" userId="a7559cd061a41bbe" providerId="LiveId" clId="{97076DD9-757F-4DB8-8B9C-FDD16EF37506}" dt="2021-10-11T18:08:30.430" v="3" actId="1038"/>
          <ac:picMkLst>
            <pc:docMk/>
            <pc:sldMk cId="0" sldId="256"/>
            <ac:picMk id="59" creationId="{00000000-0000-0000-0000-000000000000}"/>
          </ac:picMkLst>
        </pc:picChg>
      </pc:sldChg>
      <pc:sldChg chg="modSp mod">
        <pc:chgData name="Tōshirō" userId="a7559cd061a41bbe" providerId="LiveId" clId="{97076DD9-757F-4DB8-8B9C-FDD16EF37506}" dt="2021-10-11T18:09:00.245" v="4" actId="1038"/>
        <pc:sldMkLst>
          <pc:docMk/>
          <pc:sldMk cId="0" sldId="268"/>
        </pc:sldMkLst>
        <pc:spChg chg="mod">
          <ac:chgData name="Tōshirō" userId="a7559cd061a41bbe" providerId="LiveId" clId="{97076DD9-757F-4DB8-8B9C-FDD16EF37506}" dt="2021-10-11T18:09:00.245" v="4" actId="1038"/>
          <ac:spMkLst>
            <pc:docMk/>
            <pc:sldMk cId="0" sldId="268"/>
            <ac:spMk id="139" creationId="{00000000-0000-0000-0000-000000000000}"/>
          </ac:spMkLst>
        </pc:spChg>
      </pc:sldChg>
      <pc:sldChg chg="modSp mod">
        <pc:chgData name="Tōshirō" userId="a7559cd061a41bbe" providerId="LiveId" clId="{97076DD9-757F-4DB8-8B9C-FDD16EF37506}" dt="2021-10-11T18:15:51.994" v="6" actId="1038"/>
        <pc:sldMkLst>
          <pc:docMk/>
          <pc:sldMk cId="0" sldId="274"/>
        </pc:sldMkLst>
        <pc:spChg chg="mod">
          <ac:chgData name="Tōshirō" userId="a7559cd061a41bbe" providerId="LiveId" clId="{97076DD9-757F-4DB8-8B9C-FDD16EF37506}" dt="2021-10-11T18:15:51.994" v="6" actId="1038"/>
          <ac:spMkLst>
            <pc:docMk/>
            <pc:sldMk cId="0" sldId="274"/>
            <ac:spMk id="173" creationId="{00000000-0000-0000-0000-000000000000}"/>
          </ac:spMkLst>
        </pc:spChg>
      </pc:sldChg>
      <pc:sldChg chg="modSp mod">
        <pc:chgData name="Tōshirō" userId="a7559cd061a41bbe" providerId="LiveId" clId="{97076DD9-757F-4DB8-8B9C-FDD16EF37506}" dt="2021-10-11T18:16:31.988" v="7" actId="1038"/>
        <pc:sldMkLst>
          <pc:docMk/>
          <pc:sldMk cId="0" sldId="275"/>
        </pc:sldMkLst>
        <pc:spChg chg="mod">
          <ac:chgData name="Tōshirō" userId="a7559cd061a41bbe" providerId="LiveId" clId="{97076DD9-757F-4DB8-8B9C-FDD16EF37506}" dt="2021-10-11T18:16:31.988" v="7" actId="1038"/>
          <ac:spMkLst>
            <pc:docMk/>
            <pc:sldMk cId="0" sldId="275"/>
            <ac:spMk id="1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1520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9e30f1c4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9e30f1c4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39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aede105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aede10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3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aede1050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aede1050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69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58ed36a6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58ed36a6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has various rules for dealing with NULL values. </a:t>
            </a:r>
            <a:endParaRPr/>
          </a:p>
          <a:p>
            <a:pPr marL="0" lvl="0" indent="0" algn="l" rtl="0">
              <a:spcBef>
                <a:spcPts val="0"/>
              </a:spcBef>
              <a:spcAft>
                <a:spcPts val="0"/>
              </a:spcAft>
              <a:buNone/>
            </a:pPr>
            <a:r>
              <a:rPr lang="en"/>
              <a:t>NULL is used to represent a missing value, but that it usually has one of three different interpretations—value unknown (value exists but is not known, or it is not known whether or not the value exists), value not available (value exists but is purposely withheld), or value not applicable (the attribute does not apply to this tuple or is undefined for this tuple).</a:t>
            </a:r>
            <a:endParaRPr/>
          </a:p>
        </p:txBody>
      </p:sp>
    </p:spTree>
    <p:extLst>
      <p:ext uri="{BB962C8B-B14F-4D97-AF65-F5344CB8AC3E}">
        <p14:creationId xmlns:p14="http://schemas.microsoft.com/office/powerpoint/2010/main" val="376427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58ed36a6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58ed36a6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has various rules for dealing with NULL values. </a:t>
            </a:r>
            <a:endParaRPr/>
          </a:p>
        </p:txBody>
      </p:sp>
    </p:spTree>
    <p:extLst>
      <p:ext uri="{BB962C8B-B14F-4D97-AF65-F5344CB8AC3E}">
        <p14:creationId xmlns:p14="http://schemas.microsoft.com/office/powerpoint/2010/main" val="201547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58ed36a6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58ed36a6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73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functions can be used in the SELECT clause or in a HAVING clause </a:t>
            </a:r>
          </a:p>
        </p:txBody>
      </p:sp>
    </p:spTree>
    <p:extLst>
      <p:ext uri="{BB962C8B-B14F-4D97-AF65-F5344CB8AC3E}">
        <p14:creationId xmlns:p14="http://schemas.microsoft.com/office/powerpoint/2010/main" val="577325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58ed36a6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58ed36a6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write COUNT(SALARY) instead of COUNT(DISTINCT SALARY), then duplicate values will not be eliminated. However, any tuples with NULL for SALARY will not be counted</a:t>
            </a:r>
            <a:endParaRPr/>
          </a:p>
          <a:p>
            <a:pPr marL="0" lvl="0" indent="0" algn="l" rtl="0">
              <a:spcBef>
                <a:spcPts val="0"/>
              </a:spcBef>
              <a:spcAft>
                <a:spcPts val="0"/>
              </a:spcAft>
              <a:buNone/>
            </a:pPr>
            <a:r>
              <a:rPr lang="en"/>
              <a:t>In general, NULL values are discarded when aggregate functions are applied to a particular column (attribute); the only exception is for COUNT(*) because tuples instead of values are counted</a:t>
            </a:r>
            <a:endParaRPr/>
          </a:p>
        </p:txBody>
      </p:sp>
    </p:spTree>
    <p:extLst>
      <p:ext uri="{BB962C8B-B14F-4D97-AF65-F5344CB8AC3E}">
        <p14:creationId xmlns:p14="http://schemas.microsoft.com/office/powerpoint/2010/main" val="47759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58ed36a66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58ed36a6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821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58ed36a6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58ed36a6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9e30f1c4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9e30f1c4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90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58ed36a6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58ed36a6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2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58ed36a6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58ed36a6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04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58ed36a6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58ed36a6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255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58ed36a6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58ed36a6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SUM (Salary), MAX (Salary), MIN (Salary), AVG (Salary) </a:t>
            </a:r>
            <a:endParaRPr/>
          </a:p>
          <a:p>
            <a:pPr marL="0" lvl="0" indent="0" algn="l" rtl="0">
              <a:spcBef>
                <a:spcPts val="0"/>
              </a:spcBef>
              <a:spcAft>
                <a:spcPts val="0"/>
              </a:spcAft>
              <a:buNone/>
            </a:pPr>
            <a:r>
              <a:rPr lang="en"/>
              <a:t>FROM EMPLOYEE JOIN DEPARTMENT ON Dno = Dnumberb</a:t>
            </a:r>
            <a:endParaRPr/>
          </a:p>
          <a:p>
            <a:pPr marL="0" lvl="0" indent="0" algn="l" rtl="0">
              <a:spcBef>
                <a:spcPts val="0"/>
              </a:spcBef>
              <a:spcAft>
                <a:spcPts val="0"/>
              </a:spcAft>
              <a:buNone/>
            </a:pPr>
            <a:r>
              <a:rPr lang="en"/>
              <a:t>WHERE Dname = ‘Research’;</a:t>
            </a:r>
            <a:endParaRPr/>
          </a:p>
        </p:txBody>
      </p:sp>
    </p:spTree>
    <p:extLst>
      <p:ext uri="{BB962C8B-B14F-4D97-AF65-F5344CB8AC3E}">
        <p14:creationId xmlns:p14="http://schemas.microsoft.com/office/powerpoint/2010/main" val="239547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58ed36a6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58ed36a6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5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58ed36a6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58ed36a6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It follows that when a join condition is specified, tuples with NULL values for the join attributes are not included in the result (unless it is an OUTER JOIN)</a:t>
            </a:r>
            <a:endParaRPr/>
          </a:p>
        </p:txBody>
      </p:sp>
    </p:spTree>
    <p:extLst>
      <p:ext uri="{BB962C8B-B14F-4D97-AF65-F5344CB8AC3E}">
        <p14:creationId xmlns:p14="http://schemas.microsoft.com/office/powerpoint/2010/main" val="321853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58ed36a6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58ed36a6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1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58ed36a6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58ed36a6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18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58ed36a6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58ed36a6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53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58ed36a6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58ed36a6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58ed36a6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58ed36a6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we take take cross product now of these tables we will have </a:t>
            </a:r>
            <a:endParaRPr dirty="0"/>
          </a:p>
          <a:p>
            <a:pPr marL="0" lvl="0" indent="0" algn="l" rtl="0">
              <a:spcBef>
                <a:spcPts val="0"/>
              </a:spcBef>
              <a:spcAft>
                <a:spcPts val="0"/>
              </a:spcAft>
              <a:buNone/>
            </a:pPr>
            <a:r>
              <a:rPr lang="en" dirty="0"/>
              <a:t>Id    sid    id   name 	sid</a:t>
            </a:r>
            <a:endParaRPr dirty="0"/>
          </a:p>
          <a:p>
            <a:pPr marL="0" lvl="0" indent="0" algn="l" rtl="0">
              <a:spcBef>
                <a:spcPts val="0"/>
              </a:spcBef>
              <a:spcAft>
                <a:spcPts val="0"/>
              </a:spcAft>
              <a:buNone/>
            </a:pPr>
            <a:r>
              <a:rPr lang="en" dirty="0"/>
              <a:t>123 456 123  abc        456</a:t>
            </a:r>
            <a:endParaRPr dirty="0"/>
          </a:p>
          <a:p>
            <a:pPr marL="0" lvl="0" indent="0" algn="l" rtl="0">
              <a:spcBef>
                <a:spcPts val="0"/>
              </a:spcBef>
              <a:spcAft>
                <a:spcPts val="0"/>
              </a:spcAft>
              <a:buNone/>
            </a:pPr>
            <a:r>
              <a:rPr lang="en" dirty="0"/>
              <a:t>	   456 cde	789</a:t>
            </a:r>
            <a:endParaRPr dirty="0"/>
          </a:p>
          <a:p>
            <a:pPr marL="0" lvl="0" indent="0" algn="l" rtl="0">
              <a:spcBef>
                <a:spcPts val="0"/>
              </a:spcBef>
              <a:spcAft>
                <a:spcPts val="0"/>
              </a:spcAft>
              <a:buNone/>
            </a:pPr>
            <a:r>
              <a:rPr lang="en" dirty="0"/>
              <a:t>	   789 fgh	123</a:t>
            </a:r>
            <a:endParaRPr dirty="0"/>
          </a:p>
          <a:p>
            <a:pPr marL="0" lvl="0" indent="0" algn="l" rtl="0">
              <a:spcBef>
                <a:spcPts val="0"/>
              </a:spcBef>
              <a:spcAft>
                <a:spcPts val="0"/>
              </a:spcAft>
              <a:buNone/>
            </a:pPr>
            <a:r>
              <a:rPr lang="en" dirty="0"/>
              <a:t>456 789  </a:t>
            </a:r>
            <a:r>
              <a:rPr lang="en" dirty="0">
                <a:solidFill>
                  <a:schemeClr val="dk1"/>
                </a:solidFill>
              </a:rPr>
              <a:t>123 abc	456</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456 cde	789</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789 fgh	123</a:t>
            </a:r>
            <a:endParaRPr dirty="0">
              <a:solidFill>
                <a:schemeClr val="dk1"/>
              </a:solidFill>
            </a:endParaRPr>
          </a:p>
          <a:p>
            <a:pPr marL="0" lvl="0" indent="0" algn="l" rtl="0">
              <a:spcBef>
                <a:spcPts val="0"/>
              </a:spcBef>
              <a:spcAft>
                <a:spcPts val="0"/>
              </a:spcAft>
              <a:buNone/>
            </a:pPr>
            <a:r>
              <a:rPr lang="en" dirty="0"/>
              <a:t>789 123 </a:t>
            </a:r>
            <a:r>
              <a:rPr lang="en" dirty="0">
                <a:solidFill>
                  <a:schemeClr val="dk1"/>
                </a:solidFill>
              </a:rPr>
              <a:t>123 abc	456</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456 cde	789</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789 fgh	123</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586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8ed36a6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8ed36a6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64502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8ed36a6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8ed36a6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1813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58ed36a6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58ed36a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42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58ed36a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58ed36a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CD"/>
                </a:solidFill>
                <a:highlight>
                  <a:srgbClr val="FFFFFF"/>
                </a:highlight>
              </a:rPr>
              <a:t>SELECT</a:t>
            </a:r>
            <a:r>
              <a:rPr lang="en">
                <a:solidFill>
                  <a:schemeClr val="dk1"/>
                </a:solidFill>
                <a:highlight>
                  <a:srgbClr val="FFFFFF"/>
                </a:highlight>
              </a:rPr>
              <a:t> S1.S_ID</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FROM</a:t>
            </a:r>
            <a:r>
              <a:rPr lang="en">
                <a:solidFill>
                  <a:schemeClr val="dk1"/>
                </a:solidFill>
                <a:highlight>
                  <a:srgbClr val="FFFFFF"/>
                </a:highlight>
              </a:rPr>
              <a:t> </a:t>
            </a:r>
            <a:r>
              <a:rPr lang="en" b="1">
                <a:solidFill>
                  <a:schemeClr val="dk1"/>
                </a:solidFill>
                <a:highlight>
                  <a:srgbClr val="FFFFFF"/>
                </a:highlight>
              </a:rPr>
              <a:t>STUDY</a:t>
            </a:r>
            <a:r>
              <a:rPr lang="en">
                <a:solidFill>
                  <a:schemeClr val="dk1"/>
                </a:solidFill>
                <a:highlight>
                  <a:srgbClr val="FFFFFF"/>
                </a:highlight>
              </a:rPr>
              <a:t> S1, </a:t>
            </a:r>
            <a:r>
              <a:rPr lang="en" b="1">
                <a:solidFill>
                  <a:schemeClr val="dk1"/>
                </a:solidFill>
                <a:highlight>
                  <a:srgbClr val="FFFFFF"/>
                </a:highlight>
              </a:rPr>
              <a:t>STUDY </a:t>
            </a:r>
            <a:r>
              <a:rPr lang="en">
                <a:solidFill>
                  <a:schemeClr val="dk1"/>
                </a:solidFill>
                <a:highlight>
                  <a:srgbClr val="FFFFFF"/>
                </a:highlight>
              </a:rPr>
              <a:t>B2</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WHERE</a:t>
            </a:r>
            <a:r>
              <a:rPr lang="en">
                <a:solidFill>
                  <a:schemeClr val="dk1"/>
                </a:solidFill>
                <a:highlight>
                  <a:srgbClr val="FFFFFF"/>
                </a:highlight>
              </a:rPr>
              <a:t> S1.S_ID=S2.S_ID</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AND</a:t>
            </a:r>
            <a:r>
              <a:rPr lang="en">
                <a:solidFill>
                  <a:schemeClr val="dk1"/>
                </a:solidFill>
                <a:highlight>
                  <a:srgbClr val="FFFFFF"/>
                </a:highlight>
              </a:rPr>
              <a:t> S1.C_ID &lt;&gt; S2.C_ID</a:t>
            </a:r>
            <a:endParaRPr/>
          </a:p>
        </p:txBody>
      </p:sp>
    </p:spTree>
    <p:extLst>
      <p:ext uri="{BB962C8B-B14F-4D97-AF65-F5344CB8AC3E}">
        <p14:creationId xmlns:p14="http://schemas.microsoft.com/office/powerpoint/2010/main" val="19940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4">
            <a:alphaModFix/>
          </a:blip>
          <a:srcRect l="3332" r="3332"/>
          <a:stretch/>
        </p:blipFill>
        <p:spPr>
          <a:xfrm>
            <a:off x="12032" y="36096"/>
            <a:ext cx="9144000" cy="5143500"/>
          </a:xfrm>
          <a:prstGeom prst="rect">
            <a:avLst/>
          </a:prstGeom>
          <a:noFill/>
          <a:ln>
            <a:noFill/>
          </a:ln>
          <a:effectLst>
            <a:outerShdw blurRad="57150" dist="19050" algn="bl" rotWithShape="0">
              <a:srgbClr val="000000">
                <a:alpha val="0"/>
              </a:srgbClr>
            </a:outerShdw>
          </a:effectLst>
        </p:spPr>
      </p:pic>
      <p:sp>
        <p:nvSpPr>
          <p:cNvPr id="60" name="Google Shape;60;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t>Database Systems </a:t>
            </a:r>
            <a:endParaRPr sz="6000"/>
          </a:p>
        </p:txBody>
      </p:sp>
      <p:sp>
        <p:nvSpPr>
          <p:cNvPr id="61" name="Google Shape;61;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Chapter 07: More SQL: Complex Queries, Views, and Schema Modification</a:t>
            </a:r>
            <a:endParaRPr/>
          </a:p>
        </p:txBody>
      </p:sp>
      <p:sp>
        <p:nvSpPr>
          <p:cNvPr id="62" name="Google Shape;62;p13"/>
          <p:cNvSpPr txBox="1">
            <a:spLocks noGrp="1"/>
          </p:cNvSpPr>
          <p:nvPr>
            <p:ph type="subTitle" idx="1"/>
          </p:nvPr>
        </p:nvSpPr>
        <p:spPr>
          <a:xfrm>
            <a:off x="510450" y="4006100"/>
            <a:ext cx="8123100" cy="9666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sz="1800"/>
              <a:t>Bushra</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bushra@nu.edu.pk</a:t>
            </a:r>
            <a:endParaRPr sz="1800"/>
          </a:p>
        </p:txBody>
      </p:sp>
      <p:cxnSp>
        <p:nvCxnSpPr>
          <p:cNvPr id="63" name="Google Shape;63;p13"/>
          <p:cNvCxnSpPr/>
          <p:nvPr/>
        </p:nvCxnSpPr>
        <p:spPr>
          <a:xfrm rot="10800000" flipH="1">
            <a:off x="615150" y="2984525"/>
            <a:ext cx="6186300" cy="13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1200"/>
              </a:spcAft>
              <a:buNone/>
            </a:pPr>
            <a:r>
              <a:rPr lang="en"/>
              <a:t>More Complex SQL Retrieval Queries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Three-Valued Logic</a:t>
            </a:r>
            <a:endParaRPr b="1"/>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SQL uses a three-valued logic with values </a:t>
            </a:r>
            <a:r>
              <a:rPr lang="en" sz="2000" b="1">
                <a:solidFill>
                  <a:schemeClr val="dk1"/>
                </a:solidFill>
              </a:rPr>
              <a:t>TRUE</a:t>
            </a:r>
            <a:r>
              <a:rPr lang="en" sz="2000">
                <a:solidFill>
                  <a:schemeClr val="dk1"/>
                </a:solidFill>
              </a:rPr>
              <a:t>, </a:t>
            </a:r>
            <a:r>
              <a:rPr lang="en" sz="2000" b="1">
                <a:solidFill>
                  <a:schemeClr val="dk1"/>
                </a:solidFill>
              </a:rPr>
              <a:t>FALSE</a:t>
            </a:r>
            <a:r>
              <a:rPr lang="en" sz="2000">
                <a:solidFill>
                  <a:schemeClr val="dk1"/>
                </a:solidFill>
              </a:rPr>
              <a:t>, and </a:t>
            </a:r>
            <a:r>
              <a:rPr lang="en" sz="2000" b="1">
                <a:solidFill>
                  <a:schemeClr val="dk1"/>
                </a:solidFill>
              </a:rPr>
              <a:t>NULL(unknown)</a:t>
            </a:r>
            <a:r>
              <a:rPr lang="en" sz="2000">
                <a:solidFill>
                  <a:schemeClr val="dk1"/>
                </a:solidFill>
              </a:rPr>
              <a:t> instead of the standard two-valued (Boolean) logic with values TRUE or FALSE.</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When a record with NULL in one of its attributes is involved in a comparison operation, the result is considered to be UNKNOWN (it may be TRUE or it may be FALSE).</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Three-Valued Logic</a:t>
            </a:r>
            <a:endParaRPr b="1"/>
          </a:p>
        </p:txBody>
      </p:sp>
      <p:pic>
        <p:nvPicPr>
          <p:cNvPr id="126" name="Google Shape;126;p23"/>
          <p:cNvPicPr preferRelativeResize="0"/>
          <p:nvPr/>
        </p:nvPicPr>
        <p:blipFill>
          <a:blip r:embed="rId3">
            <a:alphaModFix/>
          </a:blip>
          <a:stretch>
            <a:fillRect/>
          </a:stretch>
        </p:blipFill>
        <p:spPr>
          <a:xfrm>
            <a:off x="896100" y="1656125"/>
            <a:ext cx="7162800" cy="3276600"/>
          </a:xfrm>
          <a:prstGeom prst="rect">
            <a:avLst/>
          </a:prstGeom>
          <a:noFill/>
          <a:ln>
            <a:noFill/>
          </a:ln>
        </p:spPr>
      </p:pic>
      <p:sp>
        <p:nvSpPr>
          <p:cNvPr id="127" name="Google Shape;127;p23"/>
          <p:cNvSpPr txBox="1"/>
          <p:nvPr/>
        </p:nvSpPr>
        <p:spPr>
          <a:xfrm>
            <a:off x="896100" y="1179725"/>
            <a:ext cx="7001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Proxima Nova"/>
                <a:ea typeface="Proxima Nova"/>
                <a:cs typeface="Proxima Nova"/>
                <a:sym typeface="Proxima Nova"/>
              </a:rPr>
              <a:t>Logical Connectives in Three-Valued Logic</a:t>
            </a:r>
            <a:endParaRPr sz="2100" b="1">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IS NULL and IS NOT NULL</a:t>
            </a:r>
            <a:endParaRPr b="1"/>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SQL allows queries that check whether an attribute value is NULL. Rather than using = or &lt;&gt; to compare an attribute value to NULL, SQL uses the comparison operators IS or IS NOT.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This is because SQL considers each NULL value as being distinct from every other NULL value, so equality comparison is not appropriate.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It follows that when a join condition is specified, tuples with NULL values for the join attributes are not included in the result</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a:t>
            </a:r>
            <a:endParaRPr b="1"/>
          </a:p>
        </p:txBody>
      </p:sp>
      <p:sp>
        <p:nvSpPr>
          <p:cNvPr id="139" name="Google Shape;139;p25"/>
          <p:cNvSpPr txBox="1">
            <a:spLocks noGrp="1"/>
          </p:cNvSpPr>
          <p:nvPr>
            <p:ph type="body" idx="1"/>
          </p:nvPr>
        </p:nvSpPr>
        <p:spPr>
          <a:xfrm>
            <a:off x="323732"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dirty="0">
                <a:solidFill>
                  <a:schemeClr val="dk1"/>
                </a:solidFill>
              </a:rPr>
              <a:t>. </a:t>
            </a:r>
            <a:r>
              <a:rPr lang="en" sz="2000" b="1" dirty="0">
                <a:solidFill>
                  <a:schemeClr val="dk1"/>
                </a:solidFill>
              </a:rPr>
              <a:t>Retrieve the names of all employees who do not have supervisors.</a:t>
            </a:r>
            <a:endParaRPr sz="2000" b="1" dirty="0">
              <a:solidFill>
                <a:schemeClr val="dk1"/>
              </a:solidFill>
            </a:endParaRPr>
          </a:p>
          <a:p>
            <a:pPr marL="0" lvl="0" indent="0" algn="l" rtl="0">
              <a:spcBef>
                <a:spcPts val="1200"/>
              </a:spcBef>
              <a:spcAft>
                <a:spcPts val="0"/>
              </a:spcAft>
              <a:buNone/>
            </a:pPr>
            <a:r>
              <a:rPr lang="en" sz="2000" dirty="0">
                <a:solidFill>
                  <a:schemeClr val="dk1"/>
                </a:solidFill>
              </a:rPr>
              <a:t>SELECT Fname, Lname </a:t>
            </a:r>
            <a:endParaRPr sz="2000" dirty="0">
              <a:solidFill>
                <a:schemeClr val="dk1"/>
              </a:solidFill>
            </a:endParaRPr>
          </a:p>
          <a:p>
            <a:pPr marL="0" lvl="0" indent="0" algn="l" rtl="0">
              <a:spcBef>
                <a:spcPts val="1200"/>
              </a:spcBef>
              <a:spcAft>
                <a:spcPts val="0"/>
              </a:spcAft>
              <a:buNone/>
            </a:pPr>
            <a:r>
              <a:rPr lang="en" sz="2000" dirty="0">
                <a:solidFill>
                  <a:schemeClr val="dk1"/>
                </a:solidFill>
              </a:rPr>
              <a:t>FROM EMPLOYEE </a:t>
            </a:r>
            <a:endParaRPr sz="2000" dirty="0">
              <a:solidFill>
                <a:schemeClr val="dk1"/>
              </a:solidFill>
            </a:endParaRPr>
          </a:p>
          <a:p>
            <a:pPr marL="0" lvl="0" indent="0" algn="l" rtl="0">
              <a:spcBef>
                <a:spcPts val="1200"/>
              </a:spcBef>
              <a:spcAft>
                <a:spcPts val="1200"/>
              </a:spcAft>
              <a:buNone/>
            </a:pPr>
            <a:r>
              <a:rPr lang="en" sz="2000" dirty="0">
                <a:solidFill>
                  <a:schemeClr val="dk1"/>
                </a:solidFill>
              </a:rPr>
              <a:t>WHERE Super_ssn </a:t>
            </a:r>
            <a:r>
              <a:rPr lang="en" sz="2000" b="1" dirty="0">
                <a:solidFill>
                  <a:schemeClr val="dk1"/>
                </a:solidFill>
              </a:rPr>
              <a:t>IS NULL</a:t>
            </a:r>
            <a:r>
              <a:rPr lang="en" sz="2000" dirty="0">
                <a:solidFill>
                  <a:schemeClr val="dk1"/>
                </a:solidFill>
              </a:rPr>
              <a:t>; </a:t>
            </a:r>
            <a:endParaRPr sz="20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Aggregate Functions in SQL</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dirty="0"/>
              <a:t>Aggregate Functions in SQL</a:t>
            </a:r>
            <a:endParaRPr lang="en-US" dirty="0"/>
          </a:p>
        </p:txBody>
      </p:sp>
      <p:sp>
        <p:nvSpPr>
          <p:cNvPr id="3" name="Text Placeholder 2"/>
          <p:cNvSpPr>
            <a:spLocks noGrp="1"/>
          </p:cNvSpPr>
          <p:nvPr>
            <p:ph type="body" idx="1"/>
          </p:nvPr>
        </p:nvSpPr>
        <p:spPr>
          <a:xfrm>
            <a:off x="311700" y="1152474"/>
            <a:ext cx="8520600" cy="3782263"/>
          </a:xfrm>
        </p:spPr>
        <p:txBody>
          <a:bodyPr>
            <a:normAutofit lnSpcReduction="10000"/>
          </a:bodyPr>
          <a:lstStyle/>
          <a:p>
            <a:r>
              <a:rPr lang="en-US" dirty="0">
                <a:solidFill>
                  <a:schemeClr val="tx1"/>
                </a:solidFill>
              </a:rPr>
              <a:t>used to summarize information from multiple tuples into a single-tuple summary. </a:t>
            </a:r>
          </a:p>
          <a:p>
            <a:r>
              <a:rPr lang="en-US" dirty="0">
                <a:solidFill>
                  <a:schemeClr val="tx1"/>
                </a:solidFill>
              </a:rPr>
              <a:t>built-in aggregate functions exist: COUNT, SUM, MAX, MIN, and AVG.  </a:t>
            </a:r>
          </a:p>
          <a:p>
            <a:r>
              <a:rPr lang="en-US" dirty="0">
                <a:solidFill>
                  <a:schemeClr val="tx1"/>
                </a:solidFill>
              </a:rPr>
              <a:t>The COUNT function returns the number of tuples or values as specified in a query.</a:t>
            </a:r>
          </a:p>
          <a:p>
            <a:r>
              <a:rPr lang="en-US" dirty="0">
                <a:solidFill>
                  <a:schemeClr val="tx1"/>
                </a:solidFill>
              </a:rPr>
              <a:t>The functions SUM, MAX, MIN, and AVG can be applied to a set or multiset of numeric values and return, respectively, the sum, maximum value, minimum value, and average (mean) of those values</a:t>
            </a:r>
          </a:p>
          <a:p>
            <a:r>
              <a:rPr lang="en-US" dirty="0">
                <a:solidFill>
                  <a:schemeClr val="tx1"/>
                </a:solidFill>
              </a:rPr>
              <a:t>Example: Find the sum of the salaries of all employees, the maximum salary, the minimum salary, and the average salary</a:t>
            </a:r>
          </a:p>
          <a:p>
            <a:pPr marL="114300" indent="0">
              <a:buNone/>
            </a:pPr>
            <a:r>
              <a:rPr lang="en-US" b="1" dirty="0">
                <a:solidFill>
                  <a:schemeClr val="tx1"/>
                </a:solidFill>
              </a:rPr>
              <a:t>SELECT SUM (Salary), MAX (Salary), MIN (Salary), AVG (Salary) FROM EMPLOYEE;</a:t>
            </a:r>
          </a:p>
        </p:txBody>
      </p:sp>
    </p:spTree>
    <p:extLst>
      <p:ext uri="{BB962C8B-B14F-4D97-AF65-F5344CB8AC3E}">
        <p14:creationId xmlns:p14="http://schemas.microsoft.com/office/powerpoint/2010/main" val="287315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What is the difference between following queries</a:t>
            </a:r>
            <a:endParaRPr b="1"/>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dirty="0">
                <a:solidFill>
                  <a:schemeClr val="dk1"/>
                </a:solidFill>
              </a:rPr>
              <a:t>What is the difference between following queries</a:t>
            </a:r>
            <a:endParaRPr sz="800"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SELECT COUNT (Salary) FROM EMPLOYEE; </a:t>
            </a:r>
            <a:endParaRPr dirty="0">
              <a:solidFill>
                <a:schemeClr val="dk1"/>
              </a:solidFill>
            </a:endParaRP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Vs</a:t>
            </a:r>
            <a:endParaRPr dirty="0">
              <a:solidFill>
                <a:schemeClr val="dk1"/>
              </a:solidFill>
            </a:endParaRPr>
          </a:p>
          <a:p>
            <a:pPr marL="0" lvl="0" indent="0" algn="l" rtl="0">
              <a:spcBef>
                <a:spcPts val="1200"/>
              </a:spcBef>
              <a:spcAft>
                <a:spcPts val="1200"/>
              </a:spcAft>
              <a:buNone/>
            </a:pPr>
            <a:r>
              <a:rPr lang="en" dirty="0">
                <a:solidFill>
                  <a:schemeClr val="dk1"/>
                </a:solidFill>
              </a:rPr>
              <a:t>SELECT COUNT (DISTINCT Salary) FROM EMPLOYEE; </a:t>
            </a: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Grouping: The GROUP BY </a:t>
            </a:r>
            <a:endParaRPr b="1"/>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Grouping is used to create subgroups of tuples before summarization</a:t>
            </a:r>
            <a:endParaRPr dirty="0">
              <a:solidFill>
                <a:schemeClr val="dk1"/>
              </a:solidFill>
            </a:endParaRPr>
          </a:p>
          <a:p>
            <a:pPr marL="0" lvl="0" indent="0" algn="l" rtl="0">
              <a:spcBef>
                <a:spcPts val="1200"/>
              </a:spcBef>
              <a:spcAft>
                <a:spcPts val="0"/>
              </a:spcAft>
              <a:buNone/>
            </a:pPr>
            <a:r>
              <a:rPr lang="en" dirty="0">
                <a:solidFill>
                  <a:schemeClr val="dk1"/>
                </a:solidFill>
              </a:rPr>
              <a:t>The GROUP BY clause specifies the grouping attributes</a:t>
            </a:r>
            <a:endParaRPr dirty="0">
              <a:solidFill>
                <a:schemeClr val="dk1"/>
              </a:solidFill>
            </a:endParaRPr>
          </a:p>
          <a:p>
            <a:pPr marL="0" lvl="0" indent="0" algn="l" rtl="0">
              <a:spcBef>
                <a:spcPts val="1200"/>
              </a:spcBef>
              <a:spcAft>
                <a:spcPts val="0"/>
              </a:spcAft>
              <a:buNone/>
            </a:pPr>
            <a:r>
              <a:rPr lang="en" b="1" dirty="0">
                <a:solidFill>
                  <a:schemeClr val="dk1"/>
                </a:solidFill>
              </a:rPr>
              <a:t>Example:</a:t>
            </a:r>
            <a:endParaRPr b="1" dirty="0">
              <a:solidFill>
                <a:schemeClr val="dk1"/>
              </a:solidFill>
            </a:endParaRPr>
          </a:p>
          <a:p>
            <a:pPr marL="0" lvl="0" indent="0" algn="l" rtl="0">
              <a:spcBef>
                <a:spcPts val="1200"/>
              </a:spcBef>
              <a:spcAft>
                <a:spcPts val="0"/>
              </a:spcAft>
              <a:buNone/>
            </a:pPr>
            <a:r>
              <a:rPr lang="en" dirty="0">
                <a:solidFill>
                  <a:schemeClr val="dk1"/>
                </a:solidFill>
              </a:rPr>
              <a:t>For each department, retrieve the department number, the number of employees in the department, and their average salary.</a:t>
            </a:r>
            <a:endParaRPr dirty="0">
              <a:solidFill>
                <a:schemeClr val="dk1"/>
              </a:solidFill>
            </a:endParaRPr>
          </a:p>
          <a:p>
            <a:pPr marL="0" lvl="0" indent="0" algn="l" rtl="0">
              <a:spcBef>
                <a:spcPts val="1200"/>
              </a:spcBef>
              <a:spcAft>
                <a:spcPts val="0"/>
              </a:spcAft>
              <a:buNone/>
            </a:pPr>
            <a:r>
              <a:rPr lang="en" dirty="0">
                <a:solidFill>
                  <a:schemeClr val="dk1"/>
                </a:solidFill>
              </a:rPr>
              <a:t>SELECT Dno, COUNT (*), AVG (Salary) FROM EMPLOYEE GROUP BY Dno;</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Grouping: The GROUP BY </a:t>
            </a:r>
            <a:endParaRPr b="1" dirty="0"/>
          </a:p>
        </p:txBody>
      </p:sp>
      <p:sp>
        <p:nvSpPr>
          <p:cNvPr id="167" name="Google Shape;16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If NULLs exist in the grouping attribute, then a separate group is created for all tuples with a NULL value in the grouping attribute. </a:t>
            </a:r>
            <a:endParaRPr dirty="0">
              <a:solidFill>
                <a:schemeClr val="dk1"/>
              </a:solidFill>
            </a:endParaRPr>
          </a:p>
          <a:p>
            <a:pPr marL="0" lvl="0" indent="0" algn="l" rtl="0">
              <a:spcBef>
                <a:spcPts val="1200"/>
              </a:spcBef>
              <a:spcAft>
                <a:spcPts val="1200"/>
              </a:spcAft>
              <a:buNone/>
            </a:pPr>
            <a:r>
              <a:rPr lang="en" dirty="0">
                <a:solidFill>
                  <a:schemeClr val="dk1"/>
                </a:solidFill>
              </a:rPr>
              <a:t>For example, if the EMPLOYEE table had some tuples that had NULL for the grouping attribute Dno, there would be a separate group for those tuples in the result</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Char char="●"/>
            </a:pPr>
            <a:r>
              <a:rPr lang="en"/>
              <a:t>More Complex SQL Retrieval Queries</a:t>
            </a:r>
            <a:endParaRPr/>
          </a:p>
          <a:p>
            <a:pPr marL="457200" lvl="0" indent="-342900" algn="l" rtl="0">
              <a:spcBef>
                <a:spcPts val="0"/>
              </a:spcBef>
              <a:spcAft>
                <a:spcPts val="0"/>
              </a:spcAft>
              <a:buSzPts val="1800"/>
              <a:buChar char="●"/>
            </a:pPr>
            <a:r>
              <a:rPr lang="en"/>
              <a:t>Views (Virtual Tables) in SQL</a:t>
            </a:r>
            <a:endParaRPr/>
          </a:p>
          <a:p>
            <a:pPr marL="457200" lvl="0" indent="-342900" algn="l" rtl="0">
              <a:spcBef>
                <a:spcPts val="0"/>
              </a:spcBef>
              <a:spcAft>
                <a:spcPts val="0"/>
              </a:spcAft>
              <a:buSzPts val="1800"/>
              <a:buChar char="●"/>
            </a:pPr>
            <a:r>
              <a:rPr lang="en"/>
              <a:t>Schema Change Statements in SQL</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HAVING Clauses</a:t>
            </a:r>
            <a:endParaRPr b="1"/>
          </a:p>
        </p:txBody>
      </p:sp>
      <p:sp>
        <p:nvSpPr>
          <p:cNvPr id="173" name="Google Shape;173;p31"/>
          <p:cNvSpPr txBox="1">
            <a:spLocks noGrp="1"/>
          </p:cNvSpPr>
          <p:nvPr>
            <p:ph type="body" idx="1"/>
          </p:nvPr>
        </p:nvSpPr>
        <p:spPr>
          <a:xfrm>
            <a:off x="335764"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Sometimes we want to retrieve the values of these functions only for groups that satisfy certain conditions.</a:t>
            </a:r>
            <a:endParaRPr dirty="0">
              <a:solidFill>
                <a:schemeClr val="dk1"/>
              </a:solidFill>
            </a:endParaRPr>
          </a:p>
          <a:p>
            <a:pPr marL="0" lvl="0" indent="0" algn="l" rtl="0">
              <a:spcBef>
                <a:spcPts val="1200"/>
              </a:spcBef>
              <a:spcAft>
                <a:spcPts val="0"/>
              </a:spcAft>
              <a:buNone/>
            </a:pPr>
            <a:r>
              <a:rPr lang="en" dirty="0">
                <a:solidFill>
                  <a:schemeClr val="dk1"/>
                </a:solidFill>
              </a:rPr>
              <a:t>HAVING Clause  provides a condition on the summary information regarding the group of tuples associated with each value of the grouping attributes. </a:t>
            </a:r>
            <a:endParaRPr dirty="0">
              <a:solidFill>
                <a:schemeClr val="dk1"/>
              </a:solidFill>
            </a:endParaRPr>
          </a:p>
          <a:p>
            <a:pPr marL="0" lvl="0" indent="0" algn="l" rtl="0">
              <a:spcBef>
                <a:spcPts val="1200"/>
              </a:spcBef>
              <a:spcAft>
                <a:spcPts val="0"/>
              </a:spcAft>
              <a:buNone/>
            </a:pPr>
            <a:r>
              <a:rPr lang="en" dirty="0">
                <a:solidFill>
                  <a:schemeClr val="dk1"/>
                </a:solidFill>
              </a:rPr>
              <a:t>Only the groups that satisfy the condition are retrieved in the result of the query. </a:t>
            </a:r>
            <a:endParaRPr dirty="0">
              <a:solidFill>
                <a:schemeClr val="dk1"/>
              </a:solidFill>
            </a:endParaRPr>
          </a:p>
          <a:p>
            <a:pPr marL="0" lvl="0" indent="0" algn="l" rtl="0">
              <a:spcBef>
                <a:spcPts val="1200"/>
              </a:spcBef>
              <a:spcAft>
                <a:spcPts val="1200"/>
              </a:spcAft>
              <a:buNone/>
            </a:pPr>
            <a:endParaRPr b="1"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Grouping: The GROUP BY </a:t>
            </a:r>
            <a:endParaRPr b="1"/>
          </a:p>
        </p:txBody>
      </p:sp>
      <p:sp>
        <p:nvSpPr>
          <p:cNvPr id="179" name="Google Shape;179;p32"/>
          <p:cNvSpPr txBox="1">
            <a:spLocks noGrp="1"/>
          </p:cNvSpPr>
          <p:nvPr>
            <p:ph type="body" idx="1"/>
          </p:nvPr>
        </p:nvSpPr>
        <p:spPr>
          <a:xfrm>
            <a:off x="323732"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Example:</a:t>
            </a:r>
            <a:endParaRPr b="1" dirty="0">
              <a:solidFill>
                <a:schemeClr val="dk1"/>
              </a:solidFill>
            </a:endParaRPr>
          </a:p>
          <a:p>
            <a:pPr marL="0" lvl="0" indent="0" algn="l" rtl="0">
              <a:spcBef>
                <a:spcPts val="1200"/>
              </a:spcBef>
              <a:spcAft>
                <a:spcPts val="0"/>
              </a:spcAft>
              <a:buNone/>
            </a:pPr>
            <a:r>
              <a:rPr lang="en" dirty="0">
                <a:solidFill>
                  <a:schemeClr val="dk1"/>
                </a:solidFill>
              </a:rPr>
              <a:t>For each department, retrieve the department number, the number of employees in the department, and their average salary </a:t>
            </a:r>
            <a:r>
              <a:rPr lang="en" b="1" dirty="0">
                <a:solidFill>
                  <a:schemeClr val="dk1"/>
                </a:solidFill>
              </a:rPr>
              <a:t>having number of employees greater than 2</a:t>
            </a:r>
            <a:r>
              <a:rPr lang="en" dirty="0">
                <a:solidFill>
                  <a:schemeClr val="dk1"/>
                </a:solidFill>
              </a:rPr>
              <a:t>.</a:t>
            </a:r>
            <a:endParaRPr dirty="0">
              <a:solidFill>
                <a:schemeClr val="dk1"/>
              </a:solidFill>
            </a:endParaRPr>
          </a:p>
          <a:p>
            <a:pPr marL="0" lvl="0" indent="0" algn="l" rtl="0">
              <a:spcBef>
                <a:spcPts val="1200"/>
              </a:spcBef>
              <a:spcAft>
                <a:spcPts val="0"/>
              </a:spcAft>
              <a:buNone/>
            </a:pPr>
            <a:r>
              <a:rPr lang="en" dirty="0">
                <a:solidFill>
                  <a:schemeClr val="dk1"/>
                </a:solidFill>
              </a:rPr>
              <a:t>SELECT Dno, COUNT (*), AVG (Salary) FROM EMPLOYEE </a:t>
            </a:r>
            <a:endParaRPr dirty="0">
              <a:solidFill>
                <a:schemeClr val="dk1"/>
              </a:solidFill>
            </a:endParaRPr>
          </a:p>
          <a:p>
            <a:pPr marL="0" lvl="0" indent="0" algn="l" rtl="0">
              <a:spcBef>
                <a:spcPts val="1200"/>
              </a:spcBef>
              <a:spcAft>
                <a:spcPts val="0"/>
              </a:spcAft>
              <a:buNone/>
            </a:pPr>
            <a:r>
              <a:rPr lang="en" dirty="0">
                <a:solidFill>
                  <a:schemeClr val="dk1"/>
                </a:solidFill>
              </a:rPr>
              <a:t>GROUP BY Dno</a:t>
            </a:r>
            <a:endParaRPr dirty="0">
              <a:solidFill>
                <a:schemeClr val="dk1"/>
              </a:solidFill>
            </a:endParaRPr>
          </a:p>
          <a:p>
            <a:pPr marL="0" lvl="0" indent="0" algn="l" rtl="0">
              <a:spcBef>
                <a:spcPts val="1200"/>
              </a:spcBef>
              <a:spcAft>
                <a:spcPts val="1200"/>
              </a:spcAft>
              <a:buNone/>
            </a:pPr>
            <a:r>
              <a:rPr lang="en" dirty="0">
                <a:solidFill>
                  <a:schemeClr val="dk1"/>
                </a:solidFill>
              </a:rPr>
              <a:t>HAVING COUNT(*) &gt; 2;</a:t>
            </a: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Exercise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a:t>
            </a:r>
            <a:endParaRPr/>
          </a:p>
        </p:txBody>
      </p:sp>
      <p:sp>
        <p:nvSpPr>
          <p:cNvPr id="190" name="Google Shape;19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Find the sum of the salaries of all employees of the ‘Research’ department, as well as the maximum salary, the minimum salary, and the average salary in this department.</a:t>
            </a:r>
            <a:endParaRPr/>
          </a:p>
        </p:txBody>
      </p:sp>
      <p:pic>
        <p:nvPicPr>
          <p:cNvPr id="191" name="Google Shape;191;p34"/>
          <p:cNvPicPr preferRelativeResize="0"/>
          <p:nvPr/>
        </p:nvPicPr>
        <p:blipFill>
          <a:blip r:embed="rId3">
            <a:alphaModFix/>
          </a:blip>
          <a:stretch>
            <a:fillRect/>
          </a:stretch>
        </p:blipFill>
        <p:spPr>
          <a:xfrm>
            <a:off x="2336899" y="1932099"/>
            <a:ext cx="4612500" cy="308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Nested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NESTED QUERIES </a:t>
            </a:r>
            <a:endParaRPr b="1"/>
          </a:p>
        </p:txBody>
      </p:sp>
      <p:sp>
        <p:nvSpPr>
          <p:cNvPr id="202" name="Google Shape;202;p36"/>
          <p:cNvSpPr txBox="1">
            <a:spLocks noGrp="1"/>
          </p:cNvSpPr>
          <p:nvPr>
            <p:ph type="body" idx="1"/>
          </p:nvPr>
        </p:nvSpPr>
        <p:spPr>
          <a:xfrm>
            <a:off x="311700" y="1152475"/>
            <a:ext cx="8520600" cy="3705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dirty="0">
                <a:solidFill>
                  <a:schemeClr val="dk1"/>
                </a:solidFill>
              </a:rPr>
              <a:t>Some queries require that existing values in the database be fetched and then used in a comparison condition.</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Such queries can be conveniently formulated by using nested queries, which are complete select-from-where blocks within another SQL query. </a:t>
            </a:r>
            <a:endParaRPr sz="2000" dirty="0">
              <a:solidFill>
                <a:schemeClr val="dk1"/>
              </a:solidFill>
            </a:endParaRPr>
          </a:p>
          <a:p>
            <a:pPr marL="457200" lvl="0" indent="-355600" algn="l" rtl="0">
              <a:spcBef>
                <a:spcPts val="0"/>
              </a:spcBef>
              <a:spcAft>
                <a:spcPts val="0"/>
              </a:spcAft>
              <a:buClr>
                <a:srgbClr val="000000"/>
              </a:buClr>
              <a:buSzPts val="2000"/>
              <a:buChar char="●"/>
            </a:pPr>
            <a:r>
              <a:rPr lang="en" sz="2000" dirty="0">
                <a:solidFill>
                  <a:srgbClr val="000000"/>
                </a:solidFill>
                <a:highlight>
                  <a:srgbClr val="FFFFFF"/>
                </a:highlight>
              </a:rPr>
              <a:t>A </a:t>
            </a:r>
            <a:r>
              <a:rPr lang="en" sz="2000" b="1" dirty="0">
                <a:solidFill>
                  <a:srgbClr val="000000"/>
                </a:solidFill>
                <a:highlight>
                  <a:srgbClr val="FFFFFF"/>
                </a:highlight>
              </a:rPr>
              <a:t>Subquery </a:t>
            </a:r>
            <a:r>
              <a:rPr lang="en" sz="2000" dirty="0">
                <a:solidFill>
                  <a:srgbClr val="000000"/>
                </a:solidFill>
                <a:highlight>
                  <a:srgbClr val="FFFFFF"/>
                </a:highlight>
              </a:rPr>
              <a:t>or </a:t>
            </a:r>
            <a:r>
              <a:rPr lang="en" sz="2000" b="1" dirty="0">
                <a:solidFill>
                  <a:srgbClr val="000000"/>
                </a:solidFill>
                <a:highlight>
                  <a:srgbClr val="FFFFFF"/>
                </a:highlight>
              </a:rPr>
              <a:t>Inner </a:t>
            </a:r>
            <a:r>
              <a:rPr lang="en" sz="2000" dirty="0">
                <a:solidFill>
                  <a:srgbClr val="000000"/>
                </a:solidFill>
                <a:highlight>
                  <a:srgbClr val="FFFFFF"/>
                </a:highlight>
              </a:rPr>
              <a:t>query or a </a:t>
            </a:r>
            <a:r>
              <a:rPr lang="en" sz="2000" b="1" dirty="0">
                <a:solidFill>
                  <a:srgbClr val="000000"/>
                </a:solidFill>
                <a:highlight>
                  <a:srgbClr val="FFFFFF"/>
                </a:highlight>
              </a:rPr>
              <a:t>Nested </a:t>
            </a:r>
            <a:r>
              <a:rPr lang="en" sz="2000" dirty="0">
                <a:solidFill>
                  <a:srgbClr val="000000"/>
                </a:solidFill>
                <a:highlight>
                  <a:srgbClr val="FFFFFF"/>
                </a:highlight>
              </a:rPr>
              <a:t>query is a query within another SQL query and embedded within the WHERE clause.</a:t>
            </a:r>
            <a:endParaRPr sz="2000" dirty="0">
              <a:solidFill>
                <a:srgbClr val="000000"/>
              </a:solidFill>
              <a:highlight>
                <a:srgbClr val="FFFFFF"/>
              </a:highlight>
            </a:endParaRPr>
          </a:p>
          <a:p>
            <a:pPr marL="457200" lvl="0" indent="-355600" algn="l" rtl="0">
              <a:spcBef>
                <a:spcPts val="0"/>
              </a:spcBef>
              <a:spcAft>
                <a:spcPts val="0"/>
              </a:spcAft>
              <a:buClr>
                <a:schemeClr val="dk1"/>
              </a:buClr>
              <a:buSzPts val="2000"/>
              <a:buChar char="●"/>
            </a:pPr>
            <a:r>
              <a:rPr lang="en" sz="2000" dirty="0">
                <a:solidFill>
                  <a:schemeClr val="dk1"/>
                </a:solidFill>
              </a:rPr>
              <a:t>That other query is called the outer query.</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These nested queries can also appear in the WHERE clause or the FROM clause or the SELECT clause or other SQL clauses as needed</a:t>
            </a:r>
            <a:endParaRPr sz="20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JOINS</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000" dirty="0">
                <a:solidFill>
                  <a:schemeClr val="dk1"/>
                </a:solidFill>
              </a:rPr>
              <a:t>Q: list the employee names in sales department.</a:t>
            </a:r>
            <a:endParaRPr sz="2000" dirty="0">
              <a:solidFill>
                <a:schemeClr val="dk1"/>
              </a:solidFill>
            </a:endParaRPr>
          </a:p>
          <a:p>
            <a:pPr marL="0" lvl="0" indent="0">
              <a:buNone/>
            </a:pPr>
            <a:endParaRPr lang="en-US" sz="2000" b="1" dirty="0"/>
          </a:p>
          <a:p>
            <a:pPr marL="0" lvl="0" indent="0">
              <a:buNone/>
            </a:pPr>
            <a:r>
              <a:rPr lang="en-US" sz="2000" b="1" dirty="0"/>
              <a:t>select </a:t>
            </a:r>
            <a:r>
              <a:rPr lang="en-US" sz="2000" dirty="0"/>
              <a:t>*</a:t>
            </a:r>
            <a:r>
              <a:rPr lang="en-US" sz="2000" b="1" dirty="0"/>
              <a:t> from employees e, departments d</a:t>
            </a:r>
          </a:p>
          <a:p>
            <a:pPr marL="0" lvl="0" indent="0">
              <a:buNone/>
            </a:pPr>
            <a:r>
              <a:rPr lang="en-US" sz="2000" b="1" dirty="0"/>
              <a:t>where </a:t>
            </a:r>
            <a:r>
              <a:rPr lang="en-US" sz="2000" b="1" dirty="0" err="1"/>
              <a:t>e.department_id</a:t>
            </a:r>
            <a:r>
              <a:rPr lang="en-US" sz="2000" b="1" dirty="0"/>
              <a:t> =</a:t>
            </a:r>
            <a:r>
              <a:rPr lang="en-US" sz="2000" b="1" dirty="0" err="1"/>
              <a:t>d.department_id</a:t>
            </a:r>
            <a:r>
              <a:rPr lang="en-US" sz="2000" b="1" dirty="0"/>
              <a:t> and </a:t>
            </a:r>
            <a:r>
              <a:rPr lang="en-US" sz="2000" b="1" dirty="0" err="1"/>
              <a:t>d.department_name</a:t>
            </a:r>
            <a:r>
              <a:rPr lang="en-US" sz="2000" b="1" dirty="0"/>
              <a:t>='Sales';</a:t>
            </a:r>
            <a:endParaRPr sz="2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USING SUBQUERIES</a:t>
            </a:r>
            <a:endParaRPr b="1"/>
          </a:p>
        </p:txBody>
      </p:sp>
      <p:sp>
        <p:nvSpPr>
          <p:cNvPr id="220" name="Google Shape;22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nSpc>
                <a:spcPct val="100000"/>
              </a:lnSpc>
              <a:buNone/>
            </a:pPr>
            <a:r>
              <a:rPr lang="en-US" sz="2000" dirty="0">
                <a:solidFill>
                  <a:schemeClr val="dk1"/>
                </a:solidFill>
              </a:rPr>
              <a:t>Q: list the employee names in sales department.</a:t>
            </a:r>
          </a:p>
          <a:p>
            <a:pPr marL="0" lvl="0" indent="0">
              <a:buNone/>
            </a:pPr>
            <a:endParaRPr lang="en-US" sz="2000" b="1" dirty="0"/>
          </a:p>
          <a:p>
            <a:pPr marL="0" lvl="0" indent="0">
              <a:buNone/>
            </a:pPr>
            <a:endParaRPr lang="en-US" sz="2000" b="1" dirty="0"/>
          </a:p>
          <a:p>
            <a:pPr marL="0" lvl="0" indent="0">
              <a:buNone/>
            </a:pPr>
            <a:r>
              <a:rPr lang="en-US" sz="2000" dirty="0"/>
              <a:t>select * from employees </a:t>
            </a:r>
          </a:p>
          <a:p>
            <a:pPr marL="0" lvl="0" indent="0">
              <a:buNone/>
            </a:pPr>
            <a:r>
              <a:rPr lang="en-US" sz="2000" b="1" dirty="0"/>
              <a:t>where </a:t>
            </a:r>
            <a:r>
              <a:rPr lang="en-US" sz="2000" b="1" dirty="0" err="1"/>
              <a:t>department_id</a:t>
            </a:r>
            <a:r>
              <a:rPr lang="en-US" sz="2000" b="1" dirty="0"/>
              <a:t> =(</a:t>
            </a:r>
          </a:p>
          <a:p>
            <a:pPr marL="0" lvl="0" indent="0">
              <a:buNone/>
            </a:pPr>
            <a:r>
              <a:rPr lang="en-US" sz="2000" dirty="0"/>
              <a:t>Select </a:t>
            </a:r>
            <a:r>
              <a:rPr lang="en-US" sz="2000" dirty="0" err="1"/>
              <a:t>department_id</a:t>
            </a:r>
            <a:r>
              <a:rPr lang="en-US" sz="2000" dirty="0"/>
              <a:t> from departments </a:t>
            </a:r>
          </a:p>
          <a:p>
            <a:pPr marL="0" lvl="0" indent="0">
              <a:buNone/>
            </a:pPr>
            <a:r>
              <a:rPr lang="en-US" sz="2000" dirty="0"/>
              <a:t>where </a:t>
            </a:r>
            <a:r>
              <a:rPr lang="en-US" sz="2000" dirty="0" err="1"/>
              <a:t>department_name</a:t>
            </a:r>
            <a:r>
              <a:rPr lang="en-US" sz="2000" dirty="0"/>
              <a:t>='Sales‘</a:t>
            </a:r>
          </a:p>
          <a:p>
            <a:pPr marL="0" lvl="0" indent="0">
              <a:buNone/>
            </a:pPr>
            <a:r>
              <a:rPr lang="en-US" sz="2000"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a:t>
            </a:r>
            <a:endParaRPr b="1"/>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A self join is a regular join, but the table is joined with itself.</a:t>
            </a:r>
            <a:endParaRPr sz="2000">
              <a:solidFill>
                <a:srgbClr val="000000"/>
              </a:solidFill>
              <a:highlight>
                <a:srgbClr val="FFFFFF"/>
              </a:highlight>
            </a:endParaRPr>
          </a:p>
          <a:p>
            <a:pPr marL="457200" lvl="0" indent="-355600" algn="l" rtl="0">
              <a:spcBef>
                <a:spcPts val="0"/>
              </a:spcBef>
              <a:spcAft>
                <a:spcPts val="0"/>
              </a:spcAft>
              <a:buClr>
                <a:schemeClr val="dk1"/>
              </a:buClr>
              <a:buSzPts val="2000"/>
              <a:buChar char="●"/>
            </a:pPr>
            <a:r>
              <a:rPr lang="en" sz="2000" b="1">
                <a:solidFill>
                  <a:schemeClr val="dk1"/>
                </a:solidFill>
                <a:highlight>
                  <a:srgbClr val="FFFFFF"/>
                </a:highlight>
              </a:rPr>
              <a:t>Syntax</a:t>
            </a:r>
            <a:endParaRPr sz="2000" b="1">
              <a:solidFill>
                <a:schemeClr val="dk1"/>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SELECT</a:t>
            </a:r>
            <a:r>
              <a:rPr lang="en" sz="2000">
                <a:solidFill>
                  <a:srgbClr val="000000"/>
                </a:solidFill>
                <a:highlight>
                  <a:srgbClr val="FFFFFF"/>
                </a:highlight>
              </a:rPr>
              <a:t> </a:t>
            </a:r>
            <a:r>
              <a:rPr lang="en" sz="2000" i="1">
                <a:solidFill>
                  <a:srgbClr val="000000"/>
                </a:solidFill>
                <a:highlight>
                  <a:srgbClr val="FFFFFF"/>
                </a:highlight>
              </a:rPr>
              <a:t>column_name(s)</a:t>
            </a:r>
            <a:endParaRPr sz="2000" i="1">
              <a:solidFill>
                <a:srgbClr val="000000"/>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FROM</a:t>
            </a:r>
            <a:r>
              <a:rPr lang="en" sz="2000">
                <a:solidFill>
                  <a:srgbClr val="000000"/>
                </a:solidFill>
                <a:highlight>
                  <a:srgbClr val="FFFFFF"/>
                </a:highlight>
              </a:rPr>
              <a:t> </a:t>
            </a:r>
            <a:r>
              <a:rPr lang="en" sz="2000" i="1">
                <a:solidFill>
                  <a:srgbClr val="000000"/>
                </a:solidFill>
                <a:highlight>
                  <a:srgbClr val="FFFFFF"/>
                </a:highlight>
              </a:rPr>
              <a:t>table1 T1, table1 T2</a:t>
            </a:r>
            <a:endParaRPr sz="2000" i="1">
              <a:solidFill>
                <a:srgbClr val="000000"/>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WHERE</a:t>
            </a:r>
            <a:r>
              <a:rPr lang="en" sz="2000">
                <a:solidFill>
                  <a:srgbClr val="000000"/>
                </a:solidFill>
                <a:highlight>
                  <a:srgbClr val="FFFFFF"/>
                </a:highlight>
              </a:rPr>
              <a:t> </a:t>
            </a:r>
            <a:r>
              <a:rPr lang="en" sz="2000" i="1">
                <a:solidFill>
                  <a:srgbClr val="000000"/>
                </a:solidFill>
                <a:highlight>
                  <a:srgbClr val="FFFFFF"/>
                </a:highlight>
              </a:rPr>
              <a:t>condition</a:t>
            </a:r>
            <a:r>
              <a:rPr lang="en" sz="2000">
                <a:solidFill>
                  <a:srgbClr val="000000"/>
                </a:solidFill>
                <a:highlight>
                  <a:srgbClr val="FFFFFF"/>
                </a:highlight>
              </a:rPr>
              <a:t>;</a:t>
            </a:r>
            <a:endParaRPr sz="2000">
              <a:solidFill>
                <a:srgbClr val="000000"/>
              </a:solidFill>
              <a:highlight>
                <a:srgbClr val="FFFFFF"/>
              </a:highlight>
            </a:endParaRPr>
          </a:p>
          <a:p>
            <a:pPr marL="0" lvl="0" indent="0" algn="l" rtl="0">
              <a:spcBef>
                <a:spcPts val="1200"/>
              </a:spcBef>
              <a:spcAft>
                <a:spcPts val="1200"/>
              </a:spcAft>
              <a:buNone/>
            </a:pPr>
            <a:endParaRPr sz="20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 Example</a:t>
            </a:r>
            <a:endParaRPr b="1"/>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000000"/>
                </a:solidFill>
                <a:highlight>
                  <a:srgbClr val="FFFFFF"/>
                </a:highlight>
              </a:rPr>
              <a:t>Employee: </a:t>
            </a:r>
            <a:r>
              <a:rPr lang="en" sz="2000"/>
              <a:t>Retrieve the employee_id and their supervisor_name</a:t>
            </a:r>
            <a:endParaRPr sz="2000" b="1">
              <a:solidFill>
                <a:srgbClr val="000000"/>
              </a:solidFill>
              <a:highlight>
                <a:srgbClr val="FFFFFF"/>
              </a:highlight>
            </a:endParaRPr>
          </a:p>
          <a:p>
            <a:pPr marL="0" lvl="0" indent="0" algn="l" rtl="0">
              <a:spcBef>
                <a:spcPts val="1200"/>
              </a:spcBef>
              <a:spcAft>
                <a:spcPts val="1200"/>
              </a:spcAft>
              <a:buNone/>
            </a:pPr>
            <a:endParaRPr sz="2000" b="1">
              <a:solidFill>
                <a:srgbClr val="000000"/>
              </a:solidFill>
              <a:highlight>
                <a:srgbClr val="FFFFFF"/>
              </a:highlight>
            </a:endParaRPr>
          </a:p>
        </p:txBody>
      </p:sp>
      <p:graphicFrame>
        <p:nvGraphicFramePr>
          <p:cNvPr id="82" name="Google Shape;82;p16"/>
          <p:cNvGraphicFramePr/>
          <p:nvPr/>
        </p:nvGraphicFramePr>
        <p:xfrm>
          <a:off x="885000" y="1878750"/>
          <a:ext cx="7239000" cy="1950600"/>
        </p:xfrm>
        <a:graphic>
          <a:graphicData uri="http://schemas.openxmlformats.org/drawingml/2006/table">
            <a:tbl>
              <a:tblPr>
                <a:noFill/>
                <a:tableStyleId>{9EC9477D-28C1-47EE-B518-6F21EEFE438C}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2000" b="1"/>
                        <a:t>id</a:t>
                      </a:r>
                      <a:endParaRPr sz="2000" b="1"/>
                    </a:p>
                  </a:txBody>
                  <a:tcPr marL="91425" marR="91425" marT="91425" marB="91425"/>
                </a:tc>
                <a:tc>
                  <a:txBody>
                    <a:bodyPr/>
                    <a:lstStyle/>
                    <a:p>
                      <a:pPr marL="0" lvl="0" indent="0" algn="l" rtl="0">
                        <a:spcBef>
                          <a:spcPts val="0"/>
                        </a:spcBef>
                        <a:spcAft>
                          <a:spcPts val="0"/>
                        </a:spcAft>
                        <a:buNone/>
                      </a:pPr>
                      <a:r>
                        <a:rPr lang="en" sz="2000" b="1"/>
                        <a:t>name</a:t>
                      </a:r>
                      <a:endParaRPr sz="2000" b="1"/>
                    </a:p>
                  </a:txBody>
                  <a:tcPr marL="91425" marR="91425" marT="91425" marB="91425"/>
                </a:tc>
                <a:tc>
                  <a:txBody>
                    <a:bodyPr/>
                    <a:lstStyle/>
                    <a:p>
                      <a:pPr marL="0" lvl="0" indent="0" algn="l" rtl="0">
                        <a:spcBef>
                          <a:spcPts val="0"/>
                        </a:spcBef>
                        <a:spcAft>
                          <a:spcPts val="0"/>
                        </a:spcAft>
                        <a:buNone/>
                      </a:pPr>
                      <a:r>
                        <a:rPr lang="en" sz="2000" b="1"/>
                        <a:t>s_id</a:t>
                      </a:r>
                      <a:endParaRPr sz="2000"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000"/>
                        <a:t>123</a:t>
                      </a:r>
                      <a:endParaRPr sz="2000"/>
                    </a:p>
                  </a:txBody>
                  <a:tcPr marL="91425" marR="91425" marT="91425" marB="91425"/>
                </a:tc>
                <a:tc>
                  <a:txBody>
                    <a:bodyPr/>
                    <a:lstStyle/>
                    <a:p>
                      <a:pPr marL="0" lvl="0" indent="0" algn="l" rtl="0">
                        <a:spcBef>
                          <a:spcPts val="0"/>
                        </a:spcBef>
                        <a:spcAft>
                          <a:spcPts val="0"/>
                        </a:spcAft>
                        <a:buNone/>
                      </a:pPr>
                      <a:r>
                        <a:rPr lang="en" sz="2000"/>
                        <a:t>abc</a:t>
                      </a:r>
                      <a:endParaRPr sz="2000"/>
                    </a:p>
                  </a:txBody>
                  <a:tcPr marL="91425" marR="91425" marT="91425" marB="91425"/>
                </a:tc>
                <a:tc>
                  <a:txBody>
                    <a:bodyPr/>
                    <a:lstStyle/>
                    <a:p>
                      <a:pPr marL="0" lvl="0" indent="0" algn="l" rtl="0">
                        <a:spcBef>
                          <a:spcPts val="0"/>
                        </a:spcBef>
                        <a:spcAft>
                          <a:spcPts val="0"/>
                        </a:spcAft>
                        <a:buNone/>
                      </a:pPr>
                      <a:r>
                        <a:rPr lang="en" sz="2000"/>
                        <a:t>456</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2000"/>
                        <a:t>456</a:t>
                      </a:r>
                      <a:endParaRPr sz="2000"/>
                    </a:p>
                  </a:txBody>
                  <a:tcPr marL="91425" marR="91425" marT="91425" marB="91425"/>
                </a:tc>
                <a:tc>
                  <a:txBody>
                    <a:bodyPr/>
                    <a:lstStyle/>
                    <a:p>
                      <a:pPr marL="0" lvl="0" indent="0" algn="l" rtl="0">
                        <a:spcBef>
                          <a:spcPts val="0"/>
                        </a:spcBef>
                        <a:spcAft>
                          <a:spcPts val="0"/>
                        </a:spcAft>
                        <a:buNone/>
                      </a:pPr>
                      <a:r>
                        <a:rPr lang="en" sz="2000"/>
                        <a:t>cde</a:t>
                      </a:r>
                      <a:endParaRPr sz="2000"/>
                    </a:p>
                  </a:txBody>
                  <a:tcPr marL="91425" marR="91425" marT="91425" marB="91425"/>
                </a:tc>
                <a:tc>
                  <a:txBody>
                    <a:bodyPr/>
                    <a:lstStyle/>
                    <a:p>
                      <a:pPr marL="0" lvl="0" indent="0" algn="l" rtl="0">
                        <a:spcBef>
                          <a:spcPts val="0"/>
                        </a:spcBef>
                        <a:spcAft>
                          <a:spcPts val="0"/>
                        </a:spcAft>
                        <a:buNone/>
                      </a:pPr>
                      <a:r>
                        <a:rPr lang="en" sz="2000"/>
                        <a:t>789</a:t>
                      </a:r>
                      <a:endParaRPr sz="2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2000"/>
                        <a:t>789</a:t>
                      </a:r>
                      <a:endParaRPr sz="2000"/>
                    </a:p>
                  </a:txBody>
                  <a:tcPr marL="91425" marR="91425" marT="91425" marB="91425"/>
                </a:tc>
                <a:tc>
                  <a:txBody>
                    <a:bodyPr/>
                    <a:lstStyle/>
                    <a:p>
                      <a:pPr marL="0" lvl="0" indent="0" algn="l" rtl="0">
                        <a:spcBef>
                          <a:spcPts val="0"/>
                        </a:spcBef>
                        <a:spcAft>
                          <a:spcPts val="0"/>
                        </a:spcAft>
                        <a:buNone/>
                      </a:pPr>
                      <a:r>
                        <a:rPr lang="en" sz="2000"/>
                        <a:t>fgh</a:t>
                      </a:r>
                      <a:endParaRPr sz="2000"/>
                    </a:p>
                  </a:txBody>
                  <a:tcPr marL="91425" marR="91425" marT="91425" marB="91425"/>
                </a:tc>
                <a:tc>
                  <a:txBody>
                    <a:bodyPr/>
                    <a:lstStyle/>
                    <a:p>
                      <a:pPr marL="0" lvl="0" indent="0" algn="l" rtl="0">
                        <a:spcBef>
                          <a:spcPts val="0"/>
                        </a:spcBef>
                        <a:spcAft>
                          <a:spcPts val="0"/>
                        </a:spcAft>
                        <a:buNone/>
                      </a:pPr>
                      <a:r>
                        <a:rPr lang="en" sz="2000"/>
                        <a:t>123</a:t>
                      </a:r>
                      <a:endParaRPr sz="20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 Example</a:t>
            </a:r>
            <a:endParaRPr b="1"/>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000000"/>
                </a:solidFill>
                <a:highlight>
                  <a:srgbClr val="FFFFFF"/>
                </a:highlight>
              </a:rPr>
              <a:t>Select e1.id as employee_id, e1.s_id as supersor_id, e2.name as supervisor_name</a:t>
            </a:r>
            <a:endParaRPr sz="2000" b="1" dirty="0">
              <a:solidFill>
                <a:srgbClr val="000000"/>
              </a:solidFill>
              <a:highlight>
                <a:srgbClr val="FFFFFF"/>
              </a:highlight>
            </a:endParaRPr>
          </a:p>
          <a:p>
            <a:pPr marL="0" lvl="0" indent="0" algn="l" rtl="0">
              <a:spcBef>
                <a:spcPts val="1200"/>
              </a:spcBef>
              <a:spcAft>
                <a:spcPts val="0"/>
              </a:spcAft>
              <a:buNone/>
            </a:pPr>
            <a:r>
              <a:rPr lang="en" sz="2000" b="1" dirty="0">
                <a:solidFill>
                  <a:srgbClr val="000000"/>
                </a:solidFill>
                <a:highlight>
                  <a:srgbClr val="FFFFFF"/>
                </a:highlight>
              </a:rPr>
              <a:t> from employee e1, employee e2</a:t>
            </a:r>
            <a:endParaRPr sz="2000" b="1" dirty="0">
              <a:solidFill>
                <a:srgbClr val="000000"/>
              </a:solidFill>
              <a:highlight>
                <a:srgbClr val="FFFFFF"/>
              </a:highlight>
            </a:endParaRPr>
          </a:p>
          <a:p>
            <a:pPr marL="0" lvl="0" indent="0" algn="l" rtl="0">
              <a:spcBef>
                <a:spcPts val="1200"/>
              </a:spcBef>
              <a:spcAft>
                <a:spcPts val="0"/>
              </a:spcAft>
              <a:buNone/>
            </a:pPr>
            <a:r>
              <a:rPr lang="en" sz="2000" b="1" dirty="0">
                <a:solidFill>
                  <a:srgbClr val="000000"/>
                </a:solidFill>
                <a:highlight>
                  <a:srgbClr val="FFFFFF"/>
                </a:highlight>
              </a:rPr>
              <a:t>Where e1.s_id=e2.id</a:t>
            </a:r>
            <a:endParaRPr sz="2000" b="1" dirty="0">
              <a:solidFill>
                <a:srgbClr val="000000"/>
              </a:solidFill>
              <a:highlight>
                <a:srgbClr val="FFFFFF"/>
              </a:highlight>
            </a:endParaRPr>
          </a:p>
          <a:p>
            <a:pPr marL="0" lvl="0" indent="0" algn="l" rtl="0">
              <a:spcBef>
                <a:spcPts val="1200"/>
              </a:spcBef>
              <a:spcAft>
                <a:spcPts val="0"/>
              </a:spcAft>
              <a:buNone/>
            </a:pPr>
            <a:endParaRPr sz="2000" b="1" dirty="0">
              <a:solidFill>
                <a:srgbClr val="000000"/>
              </a:solidFill>
              <a:highlight>
                <a:srgbClr val="FFFFFF"/>
              </a:highlight>
            </a:endParaRPr>
          </a:p>
          <a:p>
            <a:pPr marL="0" lvl="0" indent="0" algn="l" rtl="0">
              <a:spcBef>
                <a:spcPts val="1200"/>
              </a:spcBef>
              <a:spcAft>
                <a:spcPts val="1200"/>
              </a:spcAft>
              <a:buNone/>
            </a:pPr>
            <a:endParaRPr sz="2000" b="1" dirty="0">
              <a:solidFill>
                <a:srgbClr val="000000"/>
              </a:solidFill>
              <a:highlight>
                <a:srgbClr val="FFFFFF"/>
              </a:highlight>
            </a:endParaRPr>
          </a:p>
        </p:txBody>
      </p:sp>
      <p:graphicFrame>
        <p:nvGraphicFramePr>
          <p:cNvPr id="89" name="Google Shape;89;p17"/>
          <p:cNvGraphicFramePr/>
          <p:nvPr/>
        </p:nvGraphicFramePr>
        <p:xfrm>
          <a:off x="3039863" y="2964975"/>
          <a:ext cx="2760525" cy="1986175"/>
        </p:xfrm>
        <a:graphic>
          <a:graphicData uri="http://schemas.openxmlformats.org/drawingml/2006/table">
            <a:tbl>
              <a:tblPr>
                <a:noFill/>
                <a:tableStyleId>{9EC9477D-28C1-47EE-B518-6F21EEFE438C}</a:tableStyleId>
              </a:tblPr>
              <a:tblGrid>
                <a:gridCol w="920175">
                  <a:extLst>
                    <a:ext uri="{9D8B030D-6E8A-4147-A177-3AD203B41FA5}">
                      <a16:colId xmlns:a16="http://schemas.microsoft.com/office/drawing/2014/main" val="20000"/>
                    </a:ext>
                  </a:extLst>
                </a:gridCol>
                <a:gridCol w="920175">
                  <a:extLst>
                    <a:ext uri="{9D8B030D-6E8A-4147-A177-3AD203B41FA5}">
                      <a16:colId xmlns:a16="http://schemas.microsoft.com/office/drawing/2014/main" val="20001"/>
                    </a:ext>
                  </a:extLst>
                </a:gridCol>
                <a:gridCol w="920175">
                  <a:extLst>
                    <a:ext uri="{9D8B030D-6E8A-4147-A177-3AD203B41FA5}">
                      <a16:colId xmlns:a16="http://schemas.microsoft.com/office/drawing/2014/main" val="20002"/>
                    </a:ext>
                  </a:extLst>
                </a:gridCol>
              </a:tblGrid>
              <a:tr h="523225">
                <a:tc>
                  <a:txBody>
                    <a:bodyPr/>
                    <a:lstStyle/>
                    <a:p>
                      <a:pPr marL="0" lvl="0" indent="0" algn="l" rtl="0">
                        <a:spcBef>
                          <a:spcPts val="0"/>
                        </a:spcBef>
                        <a:spcAft>
                          <a:spcPts val="0"/>
                        </a:spcAft>
                        <a:buNone/>
                      </a:pPr>
                      <a:r>
                        <a:rPr lang="en" sz="2000" b="1"/>
                        <a:t>name</a:t>
                      </a:r>
                      <a:endParaRPr sz="20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b="1"/>
                        <a:t>id</a:t>
                      </a:r>
                      <a:endParaRPr sz="2000" b="1"/>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b="1"/>
                        <a:t>s_id</a:t>
                      </a:r>
                      <a:endParaRPr sz="2000" b="1"/>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0"/>
                  </a:ext>
                </a:extLst>
              </a:tr>
              <a:tr h="452750">
                <a:tc>
                  <a:txBody>
                    <a:bodyPr/>
                    <a:lstStyle/>
                    <a:p>
                      <a:pPr marL="0" lvl="0" indent="0" algn="l" rtl="0">
                        <a:spcBef>
                          <a:spcPts val="0"/>
                        </a:spcBef>
                        <a:spcAft>
                          <a:spcPts val="0"/>
                        </a:spcAft>
                        <a:buNone/>
                      </a:pPr>
                      <a:r>
                        <a:rPr lang="en" sz="2000"/>
                        <a:t>abc</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123</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456</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452750">
                <a:tc>
                  <a:txBody>
                    <a:bodyPr/>
                    <a:lstStyle/>
                    <a:p>
                      <a:pPr marL="0" lvl="0" indent="0" algn="l" rtl="0">
                        <a:spcBef>
                          <a:spcPts val="0"/>
                        </a:spcBef>
                        <a:spcAft>
                          <a:spcPts val="0"/>
                        </a:spcAft>
                        <a:buNone/>
                      </a:pPr>
                      <a:r>
                        <a:rPr lang="en" sz="2000"/>
                        <a:t>cde</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456</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789</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2"/>
                  </a:ext>
                </a:extLst>
              </a:tr>
              <a:tr h="452750">
                <a:tc>
                  <a:txBody>
                    <a:bodyPr/>
                    <a:lstStyle/>
                    <a:p>
                      <a:pPr marL="0" lvl="0" indent="0" algn="l" rtl="0">
                        <a:spcBef>
                          <a:spcPts val="0"/>
                        </a:spcBef>
                        <a:spcAft>
                          <a:spcPts val="0"/>
                        </a:spcAft>
                        <a:buNone/>
                      </a:pPr>
                      <a:r>
                        <a:rPr lang="en" sz="2000"/>
                        <a:t>fgh</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789</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123</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3"/>
                  </a:ext>
                </a:extLst>
              </a:tr>
            </a:tbl>
          </a:graphicData>
        </a:graphic>
      </p:graphicFrame>
      <p:graphicFrame>
        <p:nvGraphicFramePr>
          <p:cNvPr id="90" name="Google Shape;90;p17"/>
          <p:cNvGraphicFramePr/>
          <p:nvPr/>
        </p:nvGraphicFramePr>
        <p:xfrm>
          <a:off x="6191100" y="2958663"/>
          <a:ext cx="2760525" cy="1998800"/>
        </p:xfrm>
        <a:graphic>
          <a:graphicData uri="http://schemas.openxmlformats.org/drawingml/2006/table">
            <a:tbl>
              <a:tblPr>
                <a:noFill/>
                <a:tableStyleId>{9EC9477D-28C1-47EE-B518-6F21EEFE438C}</a:tableStyleId>
              </a:tblPr>
              <a:tblGrid>
                <a:gridCol w="920175">
                  <a:extLst>
                    <a:ext uri="{9D8B030D-6E8A-4147-A177-3AD203B41FA5}">
                      <a16:colId xmlns:a16="http://schemas.microsoft.com/office/drawing/2014/main" val="20000"/>
                    </a:ext>
                  </a:extLst>
                </a:gridCol>
                <a:gridCol w="920175">
                  <a:extLst>
                    <a:ext uri="{9D8B030D-6E8A-4147-A177-3AD203B41FA5}">
                      <a16:colId xmlns:a16="http://schemas.microsoft.com/office/drawing/2014/main" val="20001"/>
                    </a:ext>
                  </a:extLst>
                </a:gridCol>
                <a:gridCol w="920175">
                  <a:extLst>
                    <a:ext uri="{9D8B030D-6E8A-4147-A177-3AD203B41FA5}">
                      <a16:colId xmlns:a16="http://schemas.microsoft.com/office/drawing/2014/main" val="20002"/>
                    </a:ext>
                  </a:extLst>
                </a:gridCol>
              </a:tblGrid>
              <a:tr h="535850">
                <a:tc>
                  <a:txBody>
                    <a:bodyPr/>
                    <a:lstStyle/>
                    <a:p>
                      <a:pPr marL="0" lvl="0" indent="0" algn="l" rtl="0">
                        <a:spcBef>
                          <a:spcPts val="0"/>
                        </a:spcBef>
                        <a:spcAft>
                          <a:spcPts val="0"/>
                        </a:spcAft>
                        <a:buNone/>
                      </a:pPr>
                      <a:r>
                        <a:rPr lang="en" sz="2000" b="1"/>
                        <a:t>name</a:t>
                      </a:r>
                      <a:endParaRPr sz="20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b="1"/>
                        <a:t>id</a:t>
                      </a:r>
                      <a:endParaRPr sz="2000" b="1"/>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b="1"/>
                        <a:t>s_id</a:t>
                      </a:r>
                      <a:endParaRPr sz="2000" b="1"/>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0"/>
                  </a:ext>
                </a:extLst>
              </a:tr>
              <a:tr h="429450">
                <a:tc>
                  <a:txBody>
                    <a:bodyPr/>
                    <a:lstStyle/>
                    <a:p>
                      <a:pPr marL="0" lvl="0" indent="0" algn="l" rtl="0">
                        <a:spcBef>
                          <a:spcPts val="0"/>
                        </a:spcBef>
                        <a:spcAft>
                          <a:spcPts val="0"/>
                        </a:spcAft>
                        <a:buNone/>
                      </a:pPr>
                      <a:r>
                        <a:rPr lang="en" sz="2000"/>
                        <a:t>abc</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123</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456</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429450">
                <a:tc>
                  <a:txBody>
                    <a:bodyPr/>
                    <a:lstStyle/>
                    <a:p>
                      <a:pPr marL="0" lvl="0" indent="0" algn="l" rtl="0">
                        <a:spcBef>
                          <a:spcPts val="0"/>
                        </a:spcBef>
                        <a:spcAft>
                          <a:spcPts val="0"/>
                        </a:spcAft>
                        <a:buNone/>
                      </a:pPr>
                      <a:r>
                        <a:rPr lang="en" sz="2000"/>
                        <a:t>cde</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456</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789</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2"/>
                  </a:ext>
                </a:extLst>
              </a:tr>
              <a:tr h="429450">
                <a:tc>
                  <a:txBody>
                    <a:bodyPr/>
                    <a:lstStyle/>
                    <a:p>
                      <a:pPr marL="0" lvl="0" indent="0" algn="l" rtl="0">
                        <a:spcBef>
                          <a:spcPts val="0"/>
                        </a:spcBef>
                        <a:spcAft>
                          <a:spcPts val="0"/>
                        </a:spcAft>
                        <a:buNone/>
                      </a:pPr>
                      <a:r>
                        <a:rPr lang="en" sz="2000"/>
                        <a:t>fgh</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789</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123</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351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Query</a:t>
            </a:r>
            <a:endParaRPr b="1" dirty="0"/>
          </a:p>
        </p:txBody>
      </p:sp>
      <p:sp>
        <p:nvSpPr>
          <p:cNvPr id="101" name="Google Shape;101;p19"/>
          <p:cNvSpPr txBox="1">
            <a:spLocks noGrp="1"/>
          </p:cNvSpPr>
          <p:nvPr>
            <p:ph type="body" idx="1"/>
          </p:nvPr>
        </p:nvSpPr>
        <p:spPr>
          <a:xfrm>
            <a:off x="311700" y="707888"/>
            <a:ext cx="8520600" cy="38609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solidFill>
                  <a:srgbClr val="000000"/>
                </a:solidFill>
                <a:highlight>
                  <a:srgbClr val="FFFFFF"/>
                </a:highlight>
              </a:rPr>
              <a:t>Retrieve customers that are from the </a:t>
            </a:r>
            <a:r>
              <a:rPr lang="en" sz="2000" b="1" dirty="0">
                <a:solidFill>
                  <a:srgbClr val="000000"/>
                </a:solidFill>
                <a:highlight>
                  <a:srgbClr val="FFFFFF"/>
                </a:highlight>
              </a:rPr>
              <a:t>same city</a:t>
            </a:r>
          </a:p>
          <a:p>
            <a:pPr marL="0" lvl="0" indent="0" algn="l" rtl="0">
              <a:spcBef>
                <a:spcPts val="0"/>
              </a:spcBef>
              <a:spcAft>
                <a:spcPts val="1200"/>
              </a:spcAft>
              <a:buNone/>
            </a:pPr>
            <a:endParaRPr sz="2000" dirty="0">
              <a:solidFill>
                <a:srgbClr val="000000"/>
              </a:solidFill>
              <a:highlight>
                <a:srgbClr val="FFFFFF"/>
              </a:highlight>
            </a:endParaRPr>
          </a:p>
        </p:txBody>
      </p:sp>
      <p:pic>
        <p:nvPicPr>
          <p:cNvPr id="102" name="Google Shape;102;p19"/>
          <p:cNvPicPr preferRelativeResize="0"/>
          <p:nvPr/>
        </p:nvPicPr>
        <p:blipFill>
          <a:blip r:embed="rId3">
            <a:alphaModFix/>
          </a:blip>
          <a:stretch>
            <a:fillRect/>
          </a:stretch>
        </p:blipFill>
        <p:spPr>
          <a:xfrm>
            <a:off x="717917" y="1367822"/>
            <a:ext cx="7494707" cy="1653968"/>
          </a:xfrm>
          <a:prstGeom prst="rect">
            <a:avLst/>
          </a:prstGeom>
          <a:noFill/>
          <a:ln>
            <a:noFill/>
          </a:ln>
        </p:spPr>
      </p:pic>
      <p:pic>
        <p:nvPicPr>
          <p:cNvPr id="5" name="Google Shape;102;p19"/>
          <p:cNvPicPr preferRelativeResize="0"/>
          <p:nvPr/>
        </p:nvPicPr>
        <p:blipFill>
          <a:blip r:embed="rId3">
            <a:alphaModFix/>
          </a:blip>
          <a:stretch>
            <a:fillRect/>
          </a:stretch>
        </p:blipFill>
        <p:spPr>
          <a:xfrm>
            <a:off x="717917" y="3341465"/>
            <a:ext cx="7494707" cy="1653968"/>
          </a:xfrm>
          <a:prstGeom prst="rect">
            <a:avLst/>
          </a:prstGeom>
          <a:noFill/>
          <a:ln>
            <a:noFill/>
          </a:ln>
        </p:spPr>
      </p:pic>
    </p:spTree>
    <p:extLst>
      <p:ext uri="{BB962C8B-B14F-4D97-AF65-F5344CB8AC3E}">
        <p14:creationId xmlns:p14="http://schemas.microsoft.com/office/powerpoint/2010/main" val="24770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351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Query</a:t>
            </a:r>
            <a:endParaRPr b="1" dirty="0"/>
          </a:p>
        </p:txBody>
      </p:sp>
      <p:sp>
        <p:nvSpPr>
          <p:cNvPr id="101" name="Google Shape;101;p19"/>
          <p:cNvSpPr txBox="1">
            <a:spLocks noGrp="1"/>
          </p:cNvSpPr>
          <p:nvPr>
            <p:ph type="body" idx="1"/>
          </p:nvPr>
        </p:nvSpPr>
        <p:spPr>
          <a:xfrm>
            <a:off x="311700" y="707888"/>
            <a:ext cx="8520600" cy="38609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solidFill>
                  <a:srgbClr val="000000"/>
                </a:solidFill>
                <a:highlight>
                  <a:srgbClr val="FFFFFF"/>
                </a:highlight>
              </a:rPr>
              <a:t>Retrieve customers that are from the same city</a:t>
            </a: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SELECT</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err="1">
                <a:solidFill>
                  <a:schemeClr val="dk1"/>
                </a:solidFill>
                <a:highlight>
                  <a:srgbClr val="FFFFFF"/>
                </a:highlight>
                <a:latin typeface="Proxima Nova" panose="020B0604020202020204" charset="0"/>
                <a:ea typeface="Courier New"/>
                <a:cs typeface="Courier New"/>
                <a:sym typeface="Courier New"/>
              </a:rPr>
              <a:t>A.CustomerName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a:solidFill>
                  <a:srgbClr val="0000CD"/>
                </a:solidFill>
                <a:highlight>
                  <a:srgbClr val="FFFFFF"/>
                </a:highlight>
                <a:latin typeface="Proxima Nova" panose="020B0604020202020204" charset="0"/>
                <a:ea typeface="Courier New"/>
                <a:cs typeface="Courier New"/>
                <a:sym typeface="Courier New"/>
              </a:rPr>
              <a:t>AS</a:t>
            </a:r>
            <a:r>
              <a:rPr lang="en-US" sz="2000" dirty="0">
                <a:solidFill>
                  <a:schemeClr val="dk1"/>
                </a:solidFill>
                <a:highlight>
                  <a:srgbClr val="FFFFFF"/>
                </a:highlight>
                <a:latin typeface="Proxima Nova" panose="020B0604020202020204" charset="0"/>
                <a:ea typeface="Courier New"/>
                <a:cs typeface="Courier New"/>
                <a:sym typeface="Courier New"/>
              </a:rPr>
              <a:t> CustomerName1, </a:t>
            </a:r>
            <a:r>
              <a:rPr lang="en-US" sz="2000" dirty="0" err="1">
                <a:solidFill>
                  <a:schemeClr val="dk1"/>
                </a:solidFill>
                <a:highlight>
                  <a:srgbClr val="FFFFFF"/>
                </a:highlight>
                <a:latin typeface="Proxima Nova" panose="020B0604020202020204" charset="0"/>
                <a:ea typeface="Courier New"/>
                <a:cs typeface="Courier New"/>
                <a:sym typeface="Courier New"/>
              </a:rPr>
              <a:t>B.CustomerName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a:solidFill>
                  <a:srgbClr val="0000CD"/>
                </a:solidFill>
                <a:highlight>
                  <a:srgbClr val="FFFFFF"/>
                </a:highlight>
                <a:latin typeface="Proxima Nova" panose="020B0604020202020204" charset="0"/>
                <a:ea typeface="Courier New"/>
                <a:cs typeface="Courier New"/>
                <a:sym typeface="Courier New"/>
              </a:rPr>
              <a:t>AS</a:t>
            </a:r>
            <a:r>
              <a:rPr lang="en-US" sz="2000" dirty="0">
                <a:solidFill>
                  <a:schemeClr val="dk1"/>
                </a:solidFill>
                <a:highlight>
                  <a:srgbClr val="FFFFFF"/>
                </a:highlight>
                <a:latin typeface="Proxima Nova" panose="020B0604020202020204" charset="0"/>
                <a:ea typeface="Courier New"/>
                <a:cs typeface="Courier New"/>
                <a:sym typeface="Courier New"/>
              </a:rPr>
              <a:t> CustomerName2, </a:t>
            </a:r>
            <a:r>
              <a:rPr lang="en-US" sz="2000" dirty="0" err="1">
                <a:solidFill>
                  <a:schemeClr val="dk1"/>
                </a:solidFill>
                <a:highlight>
                  <a:srgbClr val="FFFFFF"/>
                </a:highlight>
                <a:latin typeface="Proxima Nova" panose="020B0604020202020204" charset="0"/>
                <a:ea typeface="Courier New"/>
                <a:cs typeface="Courier New"/>
                <a:sym typeface="Courier New"/>
              </a:rPr>
              <a:t>A.City</a:t>
            </a:r>
            <a:endParaRPr lang="en-US" sz="2000" dirty="0">
              <a:solidFill>
                <a:schemeClr val="dk1"/>
              </a:solidFill>
              <a:highlight>
                <a:srgbClr val="FFFFFF"/>
              </a:highlight>
              <a:latin typeface="Proxima Nova" panose="020B0604020202020204" charset="0"/>
              <a:ea typeface="Courier New"/>
              <a:cs typeface="Courier New"/>
              <a:sym typeface="Courier New"/>
            </a:endParaRP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FROM</a:t>
            </a:r>
            <a:r>
              <a:rPr lang="en-US" sz="2000" dirty="0">
                <a:solidFill>
                  <a:schemeClr val="dk1"/>
                </a:solidFill>
                <a:highlight>
                  <a:srgbClr val="FFFFFF"/>
                </a:highlight>
                <a:latin typeface="Proxima Nova" panose="020B0604020202020204" charset="0"/>
                <a:ea typeface="Courier New"/>
                <a:cs typeface="Courier New"/>
                <a:sym typeface="Courier New"/>
              </a:rPr>
              <a:t> Customers A, Customers B</a:t>
            </a: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WHERE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b="1" dirty="0" err="1">
                <a:solidFill>
                  <a:schemeClr val="dk1"/>
                </a:solidFill>
                <a:highlight>
                  <a:srgbClr val="FFFFFF"/>
                </a:highlight>
                <a:latin typeface="Proxima Nova" panose="020B0604020202020204" charset="0"/>
                <a:ea typeface="Courier New"/>
                <a:cs typeface="Courier New"/>
                <a:sym typeface="Courier New"/>
              </a:rPr>
              <a:t>A.CustomerID</a:t>
            </a:r>
            <a:r>
              <a:rPr lang="en-US" sz="2000" b="1" dirty="0">
                <a:solidFill>
                  <a:schemeClr val="dk1"/>
                </a:solidFill>
                <a:highlight>
                  <a:srgbClr val="FFFFFF"/>
                </a:highlight>
                <a:latin typeface="Proxima Nova" panose="020B0604020202020204" charset="0"/>
                <a:ea typeface="Courier New"/>
                <a:cs typeface="Courier New"/>
                <a:sym typeface="Courier New"/>
              </a:rPr>
              <a:t> &lt;&gt; </a:t>
            </a:r>
            <a:r>
              <a:rPr lang="en-US" sz="2000" b="1" dirty="0" err="1">
                <a:solidFill>
                  <a:schemeClr val="dk1"/>
                </a:solidFill>
                <a:highlight>
                  <a:srgbClr val="FFFFFF"/>
                </a:highlight>
                <a:latin typeface="Proxima Nova" panose="020B0604020202020204" charset="0"/>
                <a:ea typeface="Courier New"/>
                <a:cs typeface="Courier New"/>
                <a:sym typeface="Courier New"/>
              </a:rPr>
              <a:t>B.CustomerID</a:t>
            </a:r>
            <a:endParaRPr lang="en-US" sz="2000" b="1" dirty="0">
              <a:solidFill>
                <a:schemeClr val="dk1"/>
              </a:solidFill>
              <a:highlight>
                <a:srgbClr val="FFFFFF"/>
              </a:highlight>
              <a:latin typeface="Proxima Nova" panose="020B0604020202020204" charset="0"/>
              <a:ea typeface="Courier New"/>
              <a:cs typeface="Courier New"/>
              <a:sym typeface="Courier New"/>
            </a:endParaRP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AND</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b="1" dirty="0" err="1">
                <a:solidFill>
                  <a:schemeClr val="dk1"/>
                </a:solidFill>
                <a:highlight>
                  <a:srgbClr val="FFFFFF"/>
                </a:highlight>
                <a:latin typeface="Proxima Nova" panose="020B0604020202020204" charset="0"/>
                <a:ea typeface="Courier New"/>
                <a:cs typeface="Courier New"/>
                <a:sym typeface="Courier New"/>
              </a:rPr>
              <a:t>A.City</a:t>
            </a:r>
            <a:r>
              <a:rPr lang="en-US" sz="2000" b="1" dirty="0">
                <a:solidFill>
                  <a:schemeClr val="dk1"/>
                </a:solidFill>
                <a:highlight>
                  <a:srgbClr val="FFFFFF"/>
                </a:highlight>
                <a:latin typeface="Proxima Nova" panose="020B0604020202020204" charset="0"/>
                <a:ea typeface="Courier New"/>
                <a:cs typeface="Courier New"/>
                <a:sym typeface="Courier New"/>
              </a:rPr>
              <a:t> = </a:t>
            </a:r>
            <a:r>
              <a:rPr lang="en-US" sz="2000" b="1" dirty="0" err="1">
                <a:solidFill>
                  <a:schemeClr val="dk1"/>
                </a:solidFill>
                <a:highlight>
                  <a:srgbClr val="FFFFFF"/>
                </a:highlight>
                <a:latin typeface="Proxima Nova" panose="020B0604020202020204" charset="0"/>
                <a:ea typeface="Courier New"/>
                <a:cs typeface="Courier New"/>
                <a:sym typeface="Courier New"/>
              </a:rPr>
              <a:t>B.City</a:t>
            </a:r>
            <a:r>
              <a:rPr lang="en-US" sz="2000" dirty="0">
                <a:solidFill>
                  <a:schemeClr val="dk1"/>
                </a:solidFill>
                <a:highlight>
                  <a:srgbClr val="FFFFFF"/>
                </a:highlight>
                <a:latin typeface="Proxima Nova" panose="020B0604020202020204" charset="0"/>
                <a:ea typeface="Courier New"/>
                <a:cs typeface="Courier New"/>
                <a:sym typeface="Courier New"/>
              </a:rPr>
              <a:t>;</a:t>
            </a:r>
            <a:endParaRPr lang="en-US" sz="2000" dirty="0">
              <a:latin typeface="Proxima Nova" panose="020B0604020202020204" charset="0"/>
            </a:endParaRPr>
          </a:p>
          <a:p>
            <a:pPr marL="0" lvl="0" indent="0" algn="l" rtl="0">
              <a:spcBef>
                <a:spcPts val="0"/>
              </a:spcBef>
              <a:spcAft>
                <a:spcPts val="1200"/>
              </a:spcAft>
              <a:buNone/>
            </a:pPr>
            <a:endParaRPr sz="2000" dirty="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Exercise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Query</a:t>
            </a:r>
            <a:endParaRPr b="1" dirty="0"/>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000000"/>
                </a:solidFill>
                <a:highlight>
                  <a:srgbClr val="FFFFFF"/>
                </a:highlight>
              </a:rPr>
              <a:t>Retrieve the id of students who studies more than one course</a:t>
            </a:r>
            <a:endParaRPr sz="2000" b="1" dirty="0">
              <a:solidFill>
                <a:srgbClr val="000000"/>
              </a:solidFill>
              <a:highlight>
                <a:srgbClr val="FFFFFF"/>
              </a:highlight>
            </a:endParaRPr>
          </a:p>
          <a:p>
            <a:pPr marL="0" lvl="0" indent="0" algn="l" rtl="0">
              <a:spcBef>
                <a:spcPts val="1200"/>
              </a:spcBef>
              <a:spcAft>
                <a:spcPts val="0"/>
              </a:spcAft>
              <a:buNone/>
            </a:pPr>
            <a:r>
              <a:rPr lang="en" sz="2000" b="1" dirty="0">
                <a:solidFill>
                  <a:srgbClr val="000000"/>
                </a:solidFill>
                <a:highlight>
                  <a:srgbClr val="FFFFFF"/>
                </a:highlight>
              </a:rPr>
              <a:t>STUDY(S_ID, C_ID)</a:t>
            </a:r>
            <a:endParaRPr sz="2000" b="1" dirty="0">
              <a:solidFill>
                <a:srgbClr val="000000"/>
              </a:solidFill>
              <a:highlight>
                <a:srgbClr val="FFFFFF"/>
              </a:highlight>
            </a:endParaRPr>
          </a:p>
          <a:p>
            <a:pPr marL="0" lvl="0" indent="0" algn="l" rtl="0">
              <a:spcBef>
                <a:spcPts val="1200"/>
              </a:spcBef>
              <a:spcAft>
                <a:spcPts val="1200"/>
              </a:spcAft>
              <a:buNone/>
            </a:pPr>
            <a:r>
              <a:rPr lang="en" sz="2000" b="1" dirty="0">
                <a:solidFill>
                  <a:srgbClr val="000000"/>
                </a:solidFill>
                <a:highlight>
                  <a:srgbClr val="FFFFFF"/>
                </a:highlight>
              </a:rPr>
              <a:t>Sample data for STUDY</a:t>
            </a:r>
            <a:endParaRPr sz="2000" b="1" dirty="0">
              <a:solidFill>
                <a:srgbClr val="000000"/>
              </a:solidFill>
              <a:highlight>
                <a:srgbClr val="FFFFFF"/>
              </a:highlight>
            </a:endParaRPr>
          </a:p>
        </p:txBody>
      </p:sp>
      <p:graphicFrame>
        <p:nvGraphicFramePr>
          <p:cNvPr id="109" name="Google Shape;109;p20"/>
          <p:cNvGraphicFramePr/>
          <p:nvPr>
            <p:extLst>
              <p:ext uri="{D42A27DB-BD31-4B8C-83A1-F6EECF244321}">
                <p14:modId xmlns:p14="http://schemas.microsoft.com/office/powerpoint/2010/main" val="1853949489"/>
              </p:ext>
            </p:extLst>
          </p:nvPr>
        </p:nvGraphicFramePr>
        <p:xfrm>
          <a:off x="4037325" y="3266590"/>
          <a:ext cx="4855650" cy="1584840"/>
        </p:xfrm>
        <a:graphic>
          <a:graphicData uri="http://schemas.openxmlformats.org/drawingml/2006/table">
            <a:tbl>
              <a:tblPr>
                <a:noFill/>
                <a:tableStyleId>{9EC9477D-28C1-47EE-B518-6F21EEFE438C}</a:tableStyleId>
              </a:tblPr>
              <a:tblGrid>
                <a:gridCol w="2427825">
                  <a:extLst>
                    <a:ext uri="{9D8B030D-6E8A-4147-A177-3AD203B41FA5}">
                      <a16:colId xmlns:a16="http://schemas.microsoft.com/office/drawing/2014/main" val="20000"/>
                    </a:ext>
                  </a:extLst>
                </a:gridCol>
                <a:gridCol w="2427825">
                  <a:extLst>
                    <a:ext uri="{9D8B030D-6E8A-4147-A177-3AD203B41FA5}">
                      <a16:colId xmlns:a16="http://schemas.microsoft.com/office/drawing/2014/main" val="20001"/>
                    </a:ext>
                  </a:extLst>
                </a:gridCol>
              </a:tblGrid>
              <a:tr h="310175">
                <a:tc>
                  <a:txBody>
                    <a:bodyPr/>
                    <a:lstStyle/>
                    <a:p>
                      <a:pPr marL="0" lvl="0" indent="0" algn="l" rtl="0">
                        <a:spcBef>
                          <a:spcPts val="0"/>
                        </a:spcBef>
                        <a:spcAft>
                          <a:spcPts val="0"/>
                        </a:spcAft>
                        <a:buNone/>
                      </a:pPr>
                      <a:r>
                        <a:rPr lang="en"/>
                        <a:t>SID</a:t>
                      </a:r>
                      <a:endParaRPr/>
                    </a:p>
                  </a:txBody>
                  <a:tcPr marL="91425" marR="91425" marT="91425" marB="91425"/>
                </a:tc>
                <a:tc>
                  <a:txBody>
                    <a:bodyPr/>
                    <a:lstStyle/>
                    <a:p>
                      <a:pPr marL="0" lvl="0" indent="0" algn="l" rtl="0">
                        <a:spcBef>
                          <a:spcPts val="0"/>
                        </a:spcBef>
                        <a:spcAft>
                          <a:spcPts val="0"/>
                        </a:spcAft>
                        <a:buNone/>
                      </a:pPr>
                      <a:r>
                        <a:rPr lang="en"/>
                        <a:t>CID</a:t>
                      </a:r>
                      <a:endParaRPr/>
                    </a:p>
                  </a:txBody>
                  <a:tcPr marL="91425" marR="91425" marT="91425" marB="91425"/>
                </a:tc>
                <a:extLst>
                  <a:ext uri="{0D108BD9-81ED-4DB2-BD59-A6C34878D82A}">
                    <a16:rowId xmlns:a16="http://schemas.microsoft.com/office/drawing/2014/main" val="10000"/>
                  </a:ext>
                </a:extLst>
              </a:tr>
              <a:tr h="310175">
                <a:tc>
                  <a:txBody>
                    <a:bodyPr/>
                    <a:lstStyle/>
                    <a:p>
                      <a:pPr marL="0" lvl="0" indent="0" algn="l" rtl="0">
                        <a:spcBef>
                          <a:spcPts val="0"/>
                        </a:spcBef>
                        <a:spcAft>
                          <a:spcPts val="0"/>
                        </a:spcAft>
                        <a:buNone/>
                      </a:pPr>
                      <a:r>
                        <a:rPr lang="en"/>
                        <a:t>S1</a:t>
                      </a:r>
                      <a:endParaRPr/>
                    </a:p>
                  </a:txBody>
                  <a:tcPr marL="91425" marR="91425" marT="91425" marB="91425"/>
                </a:tc>
                <a:tc>
                  <a:txBody>
                    <a:bodyPr/>
                    <a:lstStyle/>
                    <a:p>
                      <a:pPr marL="0" lvl="0" indent="0" algn="l" rtl="0">
                        <a:spcBef>
                          <a:spcPts val="0"/>
                        </a:spcBef>
                        <a:spcAft>
                          <a:spcPts val="0"/>
                        </a:spcAft>
                        <a:buNone/>
                      </a:pPr>
                      <a:r>
                        <a:rPr lang="en"/>
                        <a:t>C1</a:t>
                      </a:r>
                      <a:endParaRPr/>
                    </a:p>
                  </a:txBody>
                  <a:tcPr marL="91425" marR="91425" marT="91425" marB="91425"/>
                </a:tc>
                <a:extLst>
                  <a:ext uri="{0D108BD9-81ED-4DB2-BD59-A6C34878D82A}">
                    <a16:rowId xmlns:a16="http://schemas.microsoft.com/office/drawing/2014/main" val="10001"/>
                  </a:ext>
                </a:extLst>
              </a:tr>
              <a:tr h="310175">
                <a:tc>
                  <a:txBody>
                    <a:bodyPr/>
                    <a:lstStyle/>
                    <a:p>
                      <a:pPr marL="0" lvl="0" indent="0" algn="l" rtl="0">
                        <a:spcBef>
                          <a:spcPts val="0"/>
                        </a:spcBef>
                        <a:spcAft>
                          <a:spcPts val="0"/>
                        </a:spcAft>
                        <a:buNone/>
                      </a:pPr>
                      <a:r>
                        <a:rPr lang="en"/>
                        <a:t>S2</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extLst>
                  <a:ext uri="{0D108BD9-81ED-4DB2-BD59-A6C34878D82A}">
                    <a16:rowId xmlns:a16="http://schemas.microsoft.com/office/drawing/2014/main" val="10002"/>
                  </a:ext>
                </a:extLst>
              </a:tr>
              <a:tr h="310175">
                <a:tc>
                  <a:txBody>
                    <a:bodyPr/>
                    <a:lstStyle/>
                    <a:p>
                      <a:pPr marL="0" lvl="0" indent="0" algn="l" rtl="0">
                        <a:spcBef>
                          <a:spcPts val="0"/>
                        </a:spcBef>
                        <a:spcAft>
                          <a:spcPts val="0"/>
                        </a:spcAft>
                        <a:buNone/>
                      </a:pPr>
                      <a:r>
                        <a:rPr lang="en" dirty="0"/>
                        <a:t>S1</a:t>
                      </a:r>
                      <a:endParaRPr dirty="0"/>
                    </a:p>
                  </a:txBody>
                  <a:tcPr marL="91425" marR="91425" marT="91425" marB="91425"/>
                </a:tc>
                <a:tc>
                  <a:txBody>
                    <a:bodyPr/>
                    <a:lstStyle/>
                    <a:p>
                      <a:pPr marL="0" lvl="0" indent="0" algn="l" rtl="0">
                        <a:spcBef>
                          <a:spcPts val="0"/>
                        </a:spcBef>
                        <a:spcAft>
                          <a:spcPts val="0"/>
                        </a:spcAft>
                        <a:buNone/>
                      </a:pPr>
                      <a:r>
                        <a:rPr lang="en"/>
                        <a:t>C2</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1438</Words>
  <Application>Microsoft Office PowerPoint</Application>
  <PresentationFormat>On-screen Show (16:9)</PresentationFormat>
  <Paragraphs>176</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Proxima Nova</vt:lpstr>
      <vt:lpstr>Arial</vt:lpstr>
      <vt:lpstr>Spearmint</vt:lpstr>
      <vt:lpstr>Database Systems </vt:lpstr>
      <vt:lpstr>AGENDA</vt:lpstr>
      <vt:lpstr>Self Join</vt:lpstr>
      <vt:lpstr>Self Join Example</vt:lpstr>
      <vt:lpstr>Self Join Example</vt:lpstr>
      <vt:lpstr>Query</vt:lpstr>
      <vt:lpstr>Query</vt:lpstr>
      <vt:lpstr>Exercise</vt:lpstr>
      <vt:lpstr>Query</vt:lpstr>
      <vt:lpstr>More Complex SQL Retrieval Queries</vt:lpstr>
      <vt:lpstr>Three-Valued Logic</vt:lpstr>
      <vt:lpstr>Three-Valued Logic</vt:lpstr>
      <vt:lpstr>IS NULL and IS NOT NULL</vt:lpstr>
      <vt:lpstr>Query</vt:lpstr>
      <vt:lpstr>Aggregate Functions in SQL</vt:lpstr>
      <vt:lpstr>Aggregate Functions in SQL</vt:lpstr>
      <vt:lpstr>What is the difference between following queries</vt:lpstr>
      <vt:lpstr>Grouping: The GROUP BY </vt:lpstr>
      <vt:lpstr>Grouping: The GROUP BY </vt:lpstr>
      <vt:lpstr>HAVING Clauses</vt:lpstr>
      <vt:lpstr>Grouping: The GROUP BY </vt:lpstr>
      <vt:lpstr>Exercise</vt:lpstr>
      <vt:lpstr>Query</vt:lpstr>
      <vt:lpstr>Nested Queries</vt:lpstr>
      <vt:lpstr>NESTED QUERIES </vt:lpstr>
      <vt:lpstr>USING JOINS</vt:lpstr>
      <vt:lpstr>USING SUBQUERIES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hp</dc:creator>
  <cp:lastModifiedBy>Tōshirō</cp:lastModifiedBy>
  <cp:revision>10</cp:revision>
  <dcterms:modified xsi:type="dcterms:W3CDTF">2021-10-11T18:16:47Z</dcterms:modified>
</cp:coreProperties>
</file>