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7" r:id="rId2"/>
    <p:sldId id="286" r:id="rId3"/>
    <p:sldId id="287" r:id="rId4"/>
    <p:sldId id="288" r:id="rId5"/>
    <p:sldId id="289" r:id="rId6"/>
    <p:sldId id="291" r:id="rId7"/>
    <p:sldId id="290" r:id="rId8"/>
    <p:sldId id="265" r:id="rId9"/>
    <p:sldId id="264" r:id="rId10"/>
    <p:sldId id="262" r:id="rId11"/>
    <p:sldId id="268" r:id="rId12"/>
    <p:sldId id="278" r:id="rId13"/>
    <p:sldId id="280" r:id="rId14"/>
    <p:sldId id="284" r:id="rId15"/>
    <p:sldId id="292" r:id="rId16"/>
    <p:sldId id="274" r:id="rId17"/>
    <p:sldId id="283" r:id="rId18"/>
    <p:sldId id="275" r:id="rId19"/>
    <p:sldId id="276" r:id="rId20"/>
    <p:sldId id="277" r:id="rId21"/>
    <p:sldId id="293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D253C-1330-4F50-A913-7E085F326C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9B01C-5498-4C97-8781-516FB5F3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Uzbakistan</a:t>
            </a:r>
            <a:r>
              <a:rPr lang="en-US" dirty="0" smtClean="0"/>
              <a:t> -&gt; </a:t>
            </a:r>
            <a:r>
              <a:rPr lang="en-US" dirty="0" err="1" smtClean="0"/>
              <a:t>Khewa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9B01C-5498-4C97-8781-516FB5F334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1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47D5B5B-03AC-4A51-80FC-3675E5B5D214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en-US" smtClean="0"/>
              <a:t>The formalization of the notion of an algorithm led to great breakthroughs in the</a:t>
            </a:r>
          </a:p>
          <a:p>
            <a:r>
              <a:rPr lang="en-US" altLang="en-US" smtClean="0"/>
              <a:t>foundations of mathematics in the 1930s.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080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B6A4170-E0A4-4F06-B970-7B4E0955540F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889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53BA3AA-7F2C-4A46-B2D6-FB3137E75EF3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856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E77A604-E443-43FC-B998-00B4CE4862BD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343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EAEFC5D-4D84-406E-8EC2-CD3170E3814F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091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D3EA5D3-4C62-47F8-8708-3F4A7628FDBF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Euclid’s algorithm is good for introducing the notion of an algorithm because it </a:t>
            </a:r>
          </a:p>
          <a:p>
            <a:r>
              <a:rPr lang="en-US" altLang="en-US" smtClean="0"/>
              <a:t>makes a clear separation from a program that implements the algorithm.</a:t>
            </a:r>
          </a:p>
          <a:p>
            <a:r>
              <a:rPr lang="en-US" altLang="en-US" smtClean="0"/>
              <a:t>It is also one that is familiar to most students.</a:t>
            </a:r>
          </a:p>
          <a:p>
            <a:endParaRPr lang="en-US" altLang="en-US" smtClean="0"/>
          </a:p>
          <a:p>
            <a:r>
              <a:rPr lang="en-US" altLang="en-US" smtClean="0"/>
              <a:t>Al Khowarizmi (many spellings possible...) – “algorism” (originally) and then</a:t>
            </a:r>
          </a:p>
          <a:p>
            <a:r>
              <a:rPr lang="en-US" altLang="en-US" smtClean="0"/>
              <a:t> later “algorithm” come from his name.</a:t>
            </a:r>
          </a:p>
        </p:txBody>
      </p:sp>
    </p:spTree>
    <p:extLst>
      <p:ext uri="{BB962C8B-B14F-4D97-AF65-F5344CB8AC3E}">
        <p14:creationId xmlns:p14="http://schemas.microsoft.com/office/powerpoint/2010/main" val="317868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31DEEC3-C2EE-4FF5-9392-2A2D6A60872C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700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0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25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09F6-2688-4D45-B1BB-4ACA940B5C5F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3FAC13-7C3C-49AC-A316-269F8F029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362201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400" b="1" dirty="0"/>
              <a:t>Design &amp; Analysis of Algorithms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4400" b="1" dirty="0"/>
              <a:t>Lecture # 01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b="1" dirty="0"/>
              <a:t>Muhammad </a:t>
            </a:r>
            <a:r>
              <a:rPr lang="en-US" altLang="en-US" sz="2800" b="1" dirty="0" err="1" smtClean="0"/>
              <a:t>Waqas</a:t>
            </a:r>
            <a:r>
              <a:rPr lang="en-US" altLang="en-US" sz="2800" b="1" dirty="0" smtClean="0"/>
              <a:t> Sheikh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b="1" smtClean="0"/>
              <a:t>Research </a:t>
            </a:r>
            <a:r>
              <a:rPr lang="en-US" altLang="en-US" sz="2800" b="1" dirty="0" smtClean="0"/>
              <a:t>Fellow (FAST-NUCES)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9276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062" y="165279"/>
            <a:ext cx="758825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smtClean="0"/>
              <a:t>Algorithm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53862" y="1460679"/>
            <a:ext cx="8305800" cy="49053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en-US" sz="2800" dirty="0" smtClean="0"/>
              <a:t>An </a:t>
            </a:r>
            <a:r>
              <a:rPr lang="en-US" altLang="en-US" sz="2800" i="1" u="sng" dirty="0" smtClean="0"/>
              <a:t>algorithm</a:t>
            </a:r>
            <a:r>
              <a:rPr lang="en-US" altLang="en-US" sz="2800" dirty="0" smtClean="0"/>
              <a:t> is a sequence of unambiguous instructions for solving a problem, i.e., for obtaining a required output for any legitimate input in a finite amount of time.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63462" y="3746679"/>
            <a:ext cx="6781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Can be represented various forms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Unambiguity/clearness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Effectiveness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Finiteness/termination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Correctness</a:t>
            </a:r>
          </a:p>
        </p:txBody>
      </p:sp>
    </p:spTree>
    <p:extLst>
      <p:ext uri="{BB962C8B-B14F-4D97-AF65-F5344CB8AC3E}">
        <p14:creationId xmlns:p14="http://schemas.microsoft.com/office/powerpoint/2010/main" val="1042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68677" y="559716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What is an algorithm?</a:t>
            </a:r>
          </a:p>
        </p:txBody>
      </p:sp>
      <p:sp>
        <p:nvSpPr>
          <p:cNvPr id="242691" name="Rectangle 1027"/>
          <p:cNvSpPr>
            <a:spLocks noGrp="1" noChangeArrowheads="1"/>
          </p:cNvSpPr>
          <p:nvPr>
            <p:ph idx="1"/>
          </p:nvPr>
        </p:nvSpPr>
        <p:spPr>
          <a:xfrm>
            <a:off x="1648496" y="1493949"/>
            <a:ext cx="9856116" cy="53640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altLang="en-US" sz="2400" dirty="0" smtClean="0"/>
              <a:t>Recipe, process, method, technique, procedure, routine,… with the following requirements: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dirty="0" smtClean="0"/>
              <a:t>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z="1800" dirty="0" smtClean="0"/>
              <a:t>terminates after a finite number of steps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dirty="0" smtClean="0"/>
              <a:t>Definiteness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z="1800" dirty="0" smtClean="0"/>
              <a:t>rigorously and unambiguously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dirty="0" smtClean="0"/>
              <a:t>Clearly specified input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z="1800" dirty="0" smtClean="0"/>
              <a:t>valid inputs are clearly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dirty="0" smtClean="0"/>
              <a:t>Clearly specified/expected output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z="1800" dirty="0" smtClean="0"/>
              <a:t>can be proved to produce the correct output given a valid input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altLang="en-US" sz="2400" dirty="0" smtClean="0"/>
              <a:t>Effectiveness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altLang="en-US" sz="1800" dirty="0" smtClean="0"/>
              <a:t>steps are sufficiently simple and basic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endParaRPr lang="en-US" altLang="en-US" dirty="0" smtClean="0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70CE1830-DACB-4DE3-8D01-3A69148D8038}" type="slidenum">
              <a:rPr lang="en-US" altLang="en-US" sz="1400">
                <a:latin typeface="Arial Narrow" panose="020B0606020202030204" pitchFamily="34" charset="0"/>
              </a:rPr>
              <a:pPr algn="r"/>
              <a:t>11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algorithms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Why is the study of algorithms worthwhile? </a:t>
            </a:r>
            <a:br>
              <a:rPr lang="en-US" sz="3200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52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802" y="31501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the study of algorithms </a:t>
            </a:r>
            <a:r>
              <a:rPr lang="en-US" dirty="0" smtClean="0"/>
              <a:t>worthwhile?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802" y="1373747"/>
            <a:ext cx="8915400" cy="3777622"/>
          </a:xfrm>
        </p:spPr>
        <p:txBody>
          <a:bodyPr/>
          <a:lstStyle/>
          <a:p>
            <a:r>
              <a:rPr lang="en-US" sz="2400" dirty="0" smtClean="0"/>
              <a:t>Suppose computers were infinitely fast and computer memory was free </a:t>
            </a:r>
          </a:p>
          <a:p>
            <a:r>
              <a:rPr lang="en-US" sz="2400" dirty="0" smtClean="0"/>
              <a:t>Would</a:t>
            </a:r>
            <a:r>
              <a:rPr lang="en-US" sz="2400" dirty="0"/>
              <a:t> </a:t>
            </a:r>
            <a:r>
              <a:rPr lang="en-US" sz="2400" dirty="0" smtClean="0"/>
              <a:t>you </a:t>
            </a:r>
            <a:r>
              <a:rPr lang="en-US" sz="2400" dirty="0"/>
              <a:t>have any reason to study algorithms? </a:t>
            </a:r>
            <a:endParaRPr lang="en-US" sz="2400" dirty="0" smtClean="0"/>
          </a:p>
          <a:p>
            <a:r>
              <a:rPr lang="en-US" sz="2400" dirty="0"/>
              <a:t>The answer is </a:t>
            </a:r>
            <a:r>
              <a:rPr lang="en-US" sz="2400" dirty="0" smtClean="0"/>
              <a:t>“YES”</a:t>
            </a:r>
          </a:p>
          <a:p>
            <a:r>
              <a:rPr lang="en-US" sz="2400" dirty="0" smtClean="0"/>
              <a:t>To demonstrate </a:t>
            </a:r>
            <a:r>
              <a:rPr lang="en-US" sz="2400" dirty="0"/>
              <a:t>that your solution method terminates</a:t>
            </a:r>
            <a:br>
              <a:rPr lang="en-US" sz="2400" dirty="0"/>
            </a:br>
            <a:r>
              <a:rPr lang="en-US" sz="2400" dirty="0"/>
              <a:t>and does so with the correct answer.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2302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study of algorithms worthwhile?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Processing Time is a bounded resource.</a:t>
            </a:r>
          </a:p>
          <a:p>
            <a:r>
              <a:rPr lang="en-US" sz="2400" dirty="0"/>
              <a:t>computers may be fast, but they are not infinitely fast. And memory</a:t>
            </a:r>
            <a:br>
              <a:rPr lang="en-US" sz="2400" dirty="0"/>
            </a:br>
            <a:r>
              <a:rPr lang="en-US" sz="2400" dirty="0"/>
              <a:t>may be inexpensive, but it is not free. </a:t>
            </a:r>
            <a:endParaRPr lang="en-US" sz="2400" dirty="0" smtClean="0"/>
          </a:p>
          <a:p>
            <a:r>
              <a:rPr lang="en-US" sz="2400" dirty="0"/>
              <a:t>use these resources wisely </a:t>
            </a:r>
          </a:p>
          <a:p>
            <a:r>
              <a:rPr lang="en-US" sz="2400" dirty="0" smtClean="0"/>
              <a:t>Insertion and Merge Sort 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n-US" dirty="0"/>
              <a:t>Why is the study of algorithms worthwhile?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9859" y="1518814"/>
                <a:ext cx="9276567" cy="520395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Suppose that computer A executes 10billion instructions per second and </a:t>
                </a:r>
                <a:r>
                  <a:rPr lang="en-US" sz="2000" dirty="0"/>
                  <a:t>computer B executes only 10 million instructions per </a:t>
                </a:r>
                <a:r>
                  <a:rPr lang="en-US" sz="2000" dirty="0" smtClean="0"/>
                  <a:t>second.</a:t>
                </a:r>
              </a:p>
              <a:p>
                <a:r>
                  <a:rPr lang="en-US" sz="2000" dirty="0"/>
                  <a:t>I</a:t>
                </a:r>
                <a:r>
                  <a:rPr lang="en-US" sz="2000" smtClean="0"/>
                  <a:t>nsertion </a:t>
                </a:r>
                <a:r>
                  <a:rPr lang="en-US" sz="2000" dirty="0" smtClean="0"/>
                  <a:t>sort in machine language for computer A by world’s craftiest programmer resulting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time.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Suppose an average programmer implements merge sort, using a high-level language with an inefﬁcient </a:t>
                </a:r>
                <a:r>
                  <a:rPr lang="en-US" sz="2000" dirty="0"/>
                  <a:t>compiler</a:t>
                </a:r>
                <a:r>
                  <a:rPr lang="en-US" sz="2000" dirty="0" smtClean="0"/>
                  <a:t>, taking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To sort 10million numbers, computer A takes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While B takes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9859" y="1518814"/>
                <a:ext cx="9276567" cy="5203958"/>
              </a:xfrm>
              <a:blipFill rotWithShape="0">
                <a:blip r:embed="rId2"/>
                <a:stretch>
                  <a:fillRect l="-59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90" y="4439791"/>
            <a:ext cx="5772150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5941722"/>
            <a:ext cx="60674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Two main issues related to algorithms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/>
              <a:t>How to design algorithms</a:t>
            </a:r>
          </a:p>
          <a:p>
            <a:pPr>
              <a:defRPr/>
            </a:pPr>
            <a:endParaRPr lang="en-US" altLang="en-US" sz="2800"/>
          </a:p>
          <a:p>
            <a:pPr>
              <a:defRPr/>
            </a:pPr>
            <a:endParaRPr lang="en-US" altLang="en-US" sz="2800"/>
          </a:p>
          <a:p>
            <a:pPr>
              <a:defRPr/>
            </a:pPr>
            <a:r>
              <a:rPr lang="en-US" altLang="en-US" sz="2800"/>
              <a:t>How to analyze algorithm efficiency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999BDED9-0C5D-4B81-BDF3-089856AA689E}" type="slidenum">
              <a:rPr lang="en-US" altLang="en-US" sz="1400">
                <a:latin typeface="Arial Narrow" panose="020B0606020202030204" pitchFamily="34" charset="0"/>
              </a:rPr>
              <a:pPr algn="r"/>
              <a:t>16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03884"/>
            <a:ext cx="7187610" cy="6754116"/>
          </a:xfrm>
        </p:spPr>
      </p:pic>
    </p:spTree>
    <p:extLst>
      <p:ext uri="{BB962C8B-B14F-4D97-AF65-F5344CB8AC3E}">
        <p14:creationId xmlns:p14="http://schemas.microsoft.com/office/powerpoint/2010/main" val="34135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305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Algorithm  design techniques/strategies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09800" y="1676400"/>
            <a:ext cx="3810000" cy="3962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200" b="1" dirty="0" smtClean="0"/>
              <a:t>Brute force</a:t>
            </a:r>
          </a:p>
          <a:p>
            <a:pPr>
              <a:defRPr/>
            </a:pPr>
            <a:endParaRPr lang="en-US" altLang="en-US" sz="2200" b="1" dirty="0" smtClean="0"/>
          </a:p>
          <a:p>
            <a:pPr>
              <a:defRPr/>
            </a:pPr>
            <a:r>
              <a:rPr lang="en-US" altLang="en-US" sz="2200" b="1" dirty="0" smtClean="0"/>
              <a:t>Divide and conquer</a:t>
            </a:r>
          </a:p>
          <a:p>
            <a:pPr>
              <a:defRPr/>
            </a:pPr>
            <a:endParaRPr lang="en-US" altLang="en-US" sz="2200" b="1" dirty="0" smtClean="0"/>
          </a:p>
          <a:p>
            <a:pPr>
              <a:defRPr/>
            </a:pPr>
            <a:r>
              <a:rPr lang="en-US" altLang="en-US" sz="2200" b="1" dirty="0" smtClean="0"/>
              <a:t>Decrease and conquer</a:t>
            </a:r>
          </a:p>
          <a:p>
            <a:pPr>
              <a:defRPr/>
            </a:pPr>
            <a:endParaRPr lang="en-US" altLang="en-US" sz="2200" b="1" dirty="0" smtClean="0"/>
          </a:p>
          <a:p>
            <a:pPr>
              <a:defRPr/>
            </a:pPr>
            <a:r>
              <a:rPr lang="en-US" altLang="en-US" sz="2200" b="1" dirty="0" smtClean="0"/>
              <a:t>Transform and conquer</a:t>
            </a:r>
            <a:br>
              <a:rPr lang="en-US" altLang="en-US" sz="2200" b="1" dirty="0" smtClean="0"/>
            </a:br>
            <a:endParaRPr lang="en-US" altLang="en-US" sz="2200" b="1" dirty="0" smtClean="0"/>
          </a:p>
          <a:p>
            <a:pPr>
              <a:defRPr/>
            </a:pPr>
            <a:r>
              <a:rPr lang="en-US" altLang="en-US" sz="2200" b="1" dirty="0" smtClean="0"/>
              <a:t>Space and time tradeoffs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53357056-4ABA-4C73-9A11-14A0A551CF84}" type="slidenum">
              <a:rPr lang="en-US" altLang="en-US" sz="1400">
                <a:latin typeface="Arial Narrow" panose="020B0606020202030204" pitchFamily="34" charset="0"/>
              </a:rPr>
              <a:pPr algn="r"/>
              <a:t>18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6248400" y="1676400"/>
            <a:ext cx="441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 kumimoji="1" sz="2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lr>
                <a:srgbClr val="A50021"/>
              </a:buClr>
              <a:buChar char="•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lr>
                <a:srgbClr val="A50021"/>
              </a:buClr>
              <a:buChar char="–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16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Greedy approach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Dynamic programming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defTabSz="4572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Iterative improvement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defTabSz="4572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Backtracking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defTabSz="4572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Branch and bound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6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Analysis of algorithms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b="1" dirty="0" smtClean="0"/>
              <a:t>How good is the algorithm?</a:t>
            </a:r>
          </a:p>
          <a:p>
            <a:pPr lvl="1">
              <a:defRPr/>
            </a:pPr>
            <a:r>
              <a:rPr lang="en-US" altLang="en-US" sz="2400" dirty="0"/>
              <a:t>time efficiency</a:t>
            </a:r>
          </a:p>
          <a:p>
            <a:pPr lvl="1">
              <a:defRPr/>
            </a:pPr>
            <a:r>
              <a:rPr lang="en-US" altLang="en-US" sz="2400" dirty="0"/>
              <a:t>space </a:t>
            </a:r>
            <a:r>
              <a:rPr lang="en-US" altLang="en-US" sz="2400" dirty="0" smtClean="0"/>
              <a:t>efficiency</a:t>
            </a:r>
          </a:p>
          <a:p>
            <a:pPr marL="457200" lvl="1" indent="0">
              <a:buNone/>
              <a:defRPr/>
            </a:pPr>
            <a:endParaRPr lang="en-US" altLang="en-US" dirty="0" smtClean="0">
              <a:solidFill>
                <a:srgbClr val="FF9933"/>
              </a:solidFill>
            </a:endParaRPr>
          </a:p>
          <a:p>
            <a:pPr>
              <a:defRPr/>
            </a:pPr>
            <a:r>
              <a:rPr lang="en-US" altLang="en-US" sz="2000" b="1" dirty="0" smtClean="0"/>
              <a:t>Does there exist a better algorithm?</a:t>
            </a:r>
          </a:p>
          <a:p>
            <a:pPr lvl="1">
              <a:defRPr/>
            </a:pPr>
            <a:r>
              <a:rPr lang="en-US" altLang="en-US" sz="2400" dirty="0"/>
              <a:t>lower bounds</a:t>
            </a:r>
          </a:p>
          <a:p>
            <a:pPr lvl="1">
              <a:defRPr/>
            </a:pPr>
            <a:r>
              <a:rPr lang="en-US" altLang="en-US" sz="2400" dirty="0"/>
              <a:t>optimality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026CB649-40F0-43E2-853A-AA748673CCE0}" type="slidenum">
              <a:rPr lang="en-US" altLang="en-US" sz="1400">
                <a:latin typeface="Arial Narrow" panose="020B0606020202030204" pitchFamily="34" charset="0"/>
              </a:rPr>
              <a:pPr algn="r"/>
              <a:t>19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9211" y="624109"/>
            <a:ext cx="8460861" cy="543595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050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Important problem types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66826"/>
            <a:ext cx="8305800" cy="53625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 smtClean="0"/>
              <a:t>sorting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/>
              <a:t>searching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/>
              <a:t>string processing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/>
              <a:t>graph problems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/>
              <a:t>combinatorial problems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geometric problems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numerical problems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8B58B665-332F-42CB-80BB-0A975ACD104F}" type="slidenum">
              <a:rPr lang="en-US" altLang="en-US" sz="1400">
                <a:latin typeface="Arial Narrow" panose="020B0606020202030204" pitchFamily="34" charset="0"/>
              </a:rPr>
              <a:pPr algn="r"/>
              <a:t>20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running times For each function f(n) and time t in the following table, determine the largest size n of a problem that can be solved in time t, assuming that the algorithm to solve the problem takes microseconds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32" y="3409950"/>
            <a:ext cx="6924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Euclid’s Algorithm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266826"/>
            <a:ext cx="8534400" cy="5286375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Problem: Find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m,n</a:t>
            </a:r>
            <a:r>
              <a:rPr lang="en-US" altLang="en-US" sz="2000" dirty="0" smtClean="0"/>
              <a:t>), the greatest common divisor of two nonnegative, not both zero integers </a:t>
            </a:r>
            <a:r>
              <a:rPr lang="en-US" altLang="en-US" sz="2000" i="1" dirty="0" smtClean="0"/>
              <a:t>m </a:t>
            </a:r>
            <a:r>
              <a:rPr lang="en-US" altLang="en-US" sz="2000" dirty="0" smtClean="0"/>
              <a:t>and </a:t>
            </a:r>
            <a:r>
              <a:rPr lang="en-US" altLang="en-US" sz="2000" i="1" dirty="0" smtClean="0"/>
              <a:t>n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Examples: 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(60,24) = 12,   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(60,0) = 60,   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(0,0) = </a:t>
            </a:r>
            <a:r>
              <a:rPr lang="en-US" altLang="en-US" sz="2000" dirty="0"/>
              <a:t>?</a:t>
            </a:r>
            <a:endParaRPr lang="en-US" altLang="en-US" sz="2000" dirty="0" smtClean="0"/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Euclid’s algorithm is based on repeated application of equality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m,n</a:t>
            </a:r>
            <a:r>
              <a:rPr lang="en-US" altLang="en-US" sz="2000" dirty="0" smtClean="0"/>
              <a:t>) =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n, m </a:t>
            </a:r>
            <a:r>
              <a:rPr lang="en-US" altLang="en-US" sz="2000" dirty="0" smtClean="0"/>
              <a:t>mod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until the second number becomes 0, which makes the problem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trivial.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000" dirty="0" smtClean="0"/>
              <a:t>Example: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(60,24) =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(24,12) = </a:t>
            </a:r>
            <a:r>
              <a:rPr lang="en-US" altLang="en-US" sz="2000" dirty="0" err="1" smtClean="0"/>
              <a:t>gcd</a:t>
            </a:r>
            <a:r>
              <a:rPr lang="en-US" altLang="en-US" sz="2000" dirty="0" smtClean="0"/>
              <a:t>(12,0) = 12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B4BFFB9A-2CCA-43D9-A4ED-86ECD353E221}" type="slidenum">
              <a:rPr lang="en-US" altLang="en-US" sz="1400">
                <a:latin typeface="Arial Narrow" panose="020B0606020202030204" pitchFamily="34" charset="0"/>
              </a:rPr>
              <a:pPr algn="r"/>
              <a:t>22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382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Other methods for computing gcd(</a:t>
            </a:r>
            <a:r>
              <a:rPr lang="en-US" altLang="en-US" i="1" smtClean="0"/>
              <a:t>m,n</a:t>
            </a:r>
            <a:r>
              <a:rPr lang="en-US" altLang="en-US" smtClean="0"/>
              <a:t>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219200"/>
            <a:ext cx="8382000" cy="5334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800"/>
              <a:t>Consecutive integer checking algorithm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Step 1  Assign the value of min{</a:t>
            </a:r>
            <a:r>
              <a:rPr lang="en-US" altLang="en-US" i="1" smtClean="0"/>
              <a:t>m,n</a:t>
            </a:r>
            <a:r>
              <a:rPr lang="en-US" altLang="en-US" smtClean="0"/>
              <a:t>} to </a:t>
            </a:r>
            <a:r>
              <a:rPr lang="en-US" altLang="en-US" i="1" smtClean="0"/>
              <a:t>t</a:t>
            </a:r>
            <a:endParaRPr lang="pt-BR" alt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Step 2  </a:t>
            </a:r>
            <a:r>
              <a:rPr lang="pt-BR" altLang="en-US" smtClean="0"/>
              <a:t>Divide </a:t>
            </a:r>
            <a:r>
              <a:rPr lang="pt-BR" altLang="en-US" i="1" smtClean="0"/>
              <a:t>m</a:t>
            </a:r>
            <a:r>
              <a:rPr lang="pt-BR" altLang="en-US" smtClean="0"/>
              <a:t> by </a:t>
            </a:r>
            <a:r>
              <a:rPr lang="pt-BR" altLang="en-US" i="1" smtClean="0"/>
              <a:t>t.  </a:t>
            </a:r>
            <a:r>
              <a:rPr lang="pt-BR" altLang="en-US" smtClean="0"/>
              <a:t>If the remainder is 0, go to Step 3;</a:t>
            </a:r>
            <a:br>
              <a:rPr lang="pt-BR" altLang="en-US" smtClean="0"/>
            </a:br>
            <a:r>
              <a:rPr lang="pt-BR" altLang="en-US" smtClean="0"/>
              <a:t>        otherwise, go to Step 4</a:t>
            </a:r>
            <a:endParaRPr lang="pt-BR" altLang="en-US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Step 3  </a:t>
            </a:r>
            <a:r>
              <a:rPr lang="pt-BR" altLang="en-US" smtClean="0"/>
              <a:t>Divide </a:t>
            </a:r>
            <a:r>
              <a:rPr lang="pt-BR" altLang="en-US" i="1" smtClean="0"/>
              <a:t>n</a:t>
            </a:r>
            <a:r>
              <a:rPr lang="pt-BR" altLang="en-US" smtClean="0"/>
              <a:t> by </a:t>
            </a:r>
            <a:r>
              <a:rPr lang="pt-BR" altLang="en-US" i="1" smtClean="0"/>
              <a:t>t.  </a:t>
            </a:r>
            <a:r>
              <a:rPr lang="pt-BR" altLang="en-US" smtClean="0"/>
              <a:t>If the remainder is 0, return </a:t>
            </a:r>
            <a:r>
              <a:rPr lang="pt-BR" altLang="en-US" i="1" smtClean="0"/>
              <a:t>t</a:t>
            </a:r>
            <a:r>
              <a:rPr lang="pt-BR" altLang="en-US" smtClean="0"/>
              <a:t> and stop;</a:t>
            </a:r>
            <a:br>
              <a:rPr lang="pt-BR" altLang="en-US" smtClean="0"/>
            </a:br>
            <a:r>
              <a:rPr lang="pt-BR" altLang="en-US" smtClean="0"/>
              <a:t>        otherwise, go to Step 4</a:t>
            </a:r>
            <a:endParaRPr lang="pt-BR" altLang="en-US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Step 4  Decrease </a:t>
            </a:r>
            <a:r>
              <a:rPr lang="en-US" altLang="en-US" i="1" smtClean="0"/>
              <a:t>t </a:t>
            </a:r>
            <a:r>
              <a:rPr lang="en-US" altLang="en-US" smtClean="0"/>
              <a:t>by 1 and go to Step 2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3600"/>
          </a:p>
          <a:p>
            <a:pPr>
              <a:buFont typeface="Monotype Sorts" pitchFamily="2" charset="2"/>
              <a:buNone/>
              <a:defRPr/>
            </a:pPr>
            <a:endParaRPr lang="en-US" altLang="en-US" sz="3600"/>
          </a:p>
          <a:p>
            <a:pPr>
              <a:defRPr/>
            </a:pPr>
            <a:endParaRPr lang="en-US" altLang="en-US" smtClean="0"/>
          </a:p>
          <a:p>
            <a:pPr lvl="1">
              <a:defRPr/>
            </a:pPr>
            <a:endParaRPr lang="en-US" altLang="en-US" smtClean="0"/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6BE18080-A480-42FB-8198-2B48BC62E8E8}" type="slidenum">
              <a:rPr lang="en-US" altLang="en-US" sz="1400">
                <a:latin typeface="Arial Narrow" panose="020B0606020202030204" pitchFamily="34" charset="0"/>
              </a:rPr>
              <a:pPr algn="r"/>
              <a:t>23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209800" y="4724401"/>
            <a:ext cx="533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Is this slower than Euclid’s algorithm? How much slower?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505200" y="5791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 smtClean="0">
                <a:solidFill>
                  <a:srgbClr val="FF9933"/>
                </a:solidFill>
              </a:rPr>
              <a:t>Complexity : O(log </a:t>
            </a:r>
            <a:r>
              <a:rPr lang="en-US" altLang="en-US" dirty="0">
                <a:solidFill>
                  <a:srgbClr val="FF9933"/>
                </a:solidFill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569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Origin of Word: ALGORITHM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12377" r="11775" b="13578"/>
          <a:stretch/>
        </p:blipFill>
        <p:spPr>
          <a:xfrm>
            <a:off x="2592924" y="1462464"/>
            <a:ext cx="6943239" cy="4373559"/>
          </a:xfrm>
          <a:noFill/>
        </p:spPr>
      </p:pic>
    </p:spTree>
    <p:extLst>
      <p:ext uri="{BB962C8B-B14F-4D97-AF65-F5344CB8AC3E}">
        <p14:creationId xmlns:p14="http://schemas.microsoft.com/office/powerpoint/2010/main" val="29943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Origin of Word: ALGORITHM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0" y="1371600"/>
            <a:ext cx="7264400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4172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Origin of Word: ALGORITHM</a:t>
            </a:r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0" y="1371600"/>
            <a:ext cx="7264400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4550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Origin of Word: ALGORITHM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0" y="1371600"/>
            <a:ext cx="7264400" cy="4667250"/>
          </a:xfrm>
          <a:noFill/>
        </p:spPr>
      </p:pic>
    </p:spTree>
    <p:extLst>
      <p:ext uri="{BB962C8B-B14F-4D97-AF65-F5344CB8AC3E}">
        <p14:creationId xmlns:p14="http://schemas.microsoft.com/office/powerpoint/2010/main" val="12962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Origin of Word: ALGORITHM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t="10949" r="18994" b="14429"/>
          <a:stretch/>
        </p:blipFill>
        <p:spPr>
          <a:xfrm>
            <a:off x="3186953" y="1586752"/>
            <a:ext cx="5862918" cy="5078582"/>
          </a:xfrm>
          <a:noFill/>
        </p:spPr>
      </p:pic>
    </p:spTree>
    <p:extLst>
      <p:ext uri="{BB962C8B-B14F-4D97-AF65-F5344CB8AC3E}">
        <p14:creationId xmlns:p14="http://schemas.microsoft.com/office/powerpoint/2010/main" val="11659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xfrm>
            <a:off x="2449066" y="189963"/>
            <a:ext cx="8015287" cy="914400"/>
          </a:xfrm>
        </p:spPr>
        <p:txBody>
          <a:bodyPr/>
          <a:lstStyle/>
          <a:p>
            <a:pPr algn="ctr"/>
            <a:r>
              <a:rPr lang="en-US" altLang="en-US" sz="3800"/>
              <a:t>ALGORITHM informal definition 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5503" y="1332963"/>
            <a:ext cx="7264400" cy="4667250"/>
          </a:xfrm>
          <a:noFill/>
          <a:ln/>
        </p:spPr>
      </p:pic>
      <p:sp>
        <p:nvSpPr>
          <p:cNvPr id="2" name="Oval 1"/>
          <p:cNvSpPr/>
          <p:nvPr/>
        </p:nvSpPr>
        <p:spPr>
          <a:xfrm>
            <a:off x="6787167" y="4275786"/>
            <a:ext cx="218941" cy="20606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003" y="268309"/>
            <a:ext cx="758825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en-US" dirty="0" smtClean="0"/>
              <a:t>What is an algorithm?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1796603" y="1335109"/>
            <a:ext cx="8686800" cy="51339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800" dirty="0" smtClean="0"/>
              <a:t>An </a:t>
            </a:r>
            <a:r>
              <a:rPr lang="en-US" altLang="en-US" sz="2800" i="1" u="sng" dirty="0" smtClean="0"/>
              <a:t>algorithm</a:t>
            </a:r>
            <a:r>
              <a:rPr lang="en-US" altLang="en-US" sz="2800" dirty="0" smtClean="0"/>
              <a:t> is a sequence of unambiguous instructions for solving a problem, i.e., for obtaining a required output for any </a:t>
            </a:r>
            <a:r>
              <a:rPr lang="en-US" altLang="en-US" sz="2800" dirty="0" smtClean="0">
                <a:solidFill>
                  <a:srgbClr val="FF9933"/>
                </a:solidFill>
              </a:rPr>
              <a:t>legitimate</a:t>
            </a:r>
            <a:r>
              <a:rPr lang="en-US" altLang="en-US" sz="2800" dirty="0" smtClean="0"/>
              <a:t> input in a finite amount of time.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>
              <a:buFont typeface="Monotype Sorts" pitchFamily="2" charset="2"/>
              <a:buNone/>
              <a:defRPr/>
            </a:pPr>
            <a:endParaRPr lang="en-US" altLang="en-US" sz="2800" dirty="0" smtClean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625528" y="5449909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5920928" y="3773509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5920928" y="4992709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312916" y="3240109"/>
            <a:ext cx="12842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problem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304978" y="4383109"/>
            <a:ext cx="13700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algorithm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253803" y="5602309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input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8349803" y="5602309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output</a:t>
            </a: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3396803" y="5907109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7359203" y="5907109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3496</TotalTime>
  <Words>664</Words>
  <Application>Microsoft Office PowerPoint</Application>
  <PresentationFormat>Widescreen</PresentationFormat>
  <Paragraphs>145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Calibri</vt:lpstr>
      <vt:lpstr>Cambria Math</vt:lpstr>
      <vt:lpstr>Century Gothic</vt:lpstr>
      <vt:lpstr>Monotype Sorts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Origin of Word: ALGORITHM</vt:lpstr>
      <vt:lpstr>Origin of Word: ALGORITHM</vt:lpstr>
      <vt:lpstr>Origin of Word: ALGORITHM</vt:lpstr>
      <vt:lpstr>Origin of Word: ALGORITHM</vt:lpstr>
      <vt:lpstr>Origin of Word: ALGORITHM</vt:lpstr>
      <vt:lpstr>ALGORITHM informal definition </vt:lpstr>
      <vt:lpstr>What is an algorithm?</vt:lpstr>
      <vt:lpstr>Algorithm</vt:lpstr>
      <vt:lpstr>What is an algorithm?</vt:lpstr>
      <vt:lpstr>PowerPoint Presentation</vt:lpstr>
      <vt:lpstr>Why is the study of algorithms worthwhile? </vt:lpstr>
      <vt:lpstr>Why is the study of algorithms worthwhile?</vt:lpstr>
      <vt:lpstr>Why is the study of algorithms worthwhile?</vt:lpstr>
      <vt:lpstr>Two main issues related to algorithms</vt:lpstr>
      <vt:lpstr>PowerPoint Presentation</vt:lpstr>
      <vt:lpstr>Algorithm  design techniques/strategies</vt:lpstr>
      <vt:lpstr>Analysis of algorithms</vt:lpstr>
      <vt:lpstr>Important problem types</vt:lpstr>
      <vt:lpstr>Problem </vt:lpstr>
      <vt:lpstr>Euclid’s Algorithm</vt:lpstr>
      <vt:lpstr>Other methods for computing gcd(m,n)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</dc:creator>
  <cp:lastModifiedBy>MRT www.Win2Farsi.com</cp:lastModifiedBy>
  <cp:revision>38</cp:revision>
  <dcterms:created xsi:type="dcterms:W3CDTF">2019-08-19T14:46:29Z</dcterms:created>
  <dcterms:modified xsi:type="dcterms:W3CDTF">2021-09-09T08:50:11Z</dcterms:modified>
</cp:coreProperties>
</file>