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303" r:id="rId13"/>
    <p:sldId id="264" r:id="rId14"/>
    <p:sldId id="265" r:id="rId15"/>
    <p:sldId id="266" r:id="rId16"/>
    <p:sldId id="277" r:id="rId17"/>
    <p:sldId id="278" r:id="rId18"/>
    <p:sldId id="279" r:id="rId19"/>
    <p:sldId id="280" r:id="rId20"/>
    <p:sldId id="281" r:id="rId21"/>
    <p:sldId id="267" r:id="rId22"/>
    <p:sldId id="268" r:id="rId23"/>
    <p:sldId id="269" r:id="rId24"/>
    <p:sldId id="270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ōshirō" userId="a7559cd061a41bbe" providerId="LiveId" clId="{A7064A83-E795-44D0-A85D-B21C40DE63EA}"/>
    <pc:docChg chg="modSld">
      <pc:chgData name="Tōshirō" userId="a7559cd061a41bbe" providerId="LiveId" clId="{A7064A83-E795-44D0-A85D-B21C40DE63EA}" dt="2021-10-10T16:21:04.726" v="0" actId="1076"/>
      <pc:docMkLst>
        <pc:docMk/>
      </pc:docMkLst>
      <pc:sldChg chg="modSp mod">
        <pc:chgData name="Tōshirō" userId="a7559cd061a41bbe" providerId="LiveId" clId="{A7064A83-E795-44D0-A85D-B21C40DE63EA}" dt="2021-10-10T16:21:04.726" v="0" actId="1076"/>
        <pc:sldMkLst>
          <pc:docMk/>
          <pc:sldMk cId="3341247836" sldId="279"/>
        </pc:sldMkLst>
        <pc:picChg chg="mod">
          <ac:chgData name="Tōshirō" userId="a7559cd061a41bbe" providerId="LiveId" clId="{A7064A83-E795-44D0-A85D-B21C40DE63EA}" dt="2021-10-10T16:21:04.726" v="0" actId="1076"/>
          <ac:picMkLst>
            <pc:docMk/>
            <pc:sldMk cId="3341247836" sldId="279"/>
            <ac:picMk id="5" creationId="{00000000-0000-0000-0000-000000000000}"/>
          </ac:picMkLst>
        </pc:picChg>
      </pc:sldChg>
    </pc:docChg>
  </pc:docChgLst>
  <pc:docChgLst>
    <pc:chgData name="Tōshirō" userId="a7559cd061a41bbe" providerId="LiveId" clId="{B248BE0E-51EF-46B5-A9B8-B701DD348983}"/>
    <pc:docChg chg="modSld">
      <pc:chgData name="Tōshirō" userId="a7559cd061a41bbe" providerId="LiveId" clId="{B248BE0E-51EF-46B5-A9B8-B701DD348983}" dt="2021-10-09T14:38:06.318" v="40" actId="1035"/>
      <pc:docMkLst>
        <pc:docMk/>
      </pc:docMkLst>
      <pc:sldChg chg="modSp mod">
        <pc:chgData name="Tōshirō" userId="a7559cd061a41bbe" providerId="LiveId" clId="{B248BE0E-51EF-46B5-A9B8-B701DD348983}" dt="2021-10-09T14:38:06.318" v="40" actId="1035"/>
        <pc:sldMkLst>
          <pc:docMk/>
          <pc:sldMk cId="0" sldId="262"/>
        </pc:sldMkLst>
        <pc:spChg chg="mod">
          <ac:chgData name="Tōshirō" userId="a7559cd061a41bbe" providerId="LiveId" clId="{B248BE0E-51EF-46B5-A9B8-B701DD348983}" dt="2021-10-09T14:38:06.318" v="40" actId="1035"/>
          <ac:spMkLst>
            <pc:docMk/>
            <pc:sldMk cId="0" sldId="26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B5D5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DD001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B5D5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B5D5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FF9F1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AC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</a:pathLst>
          </a:custGeom>
          <a:ln w="7349">
            <a:solidFill>
              <a:srgbClr val="CFB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</a:path>
            </a:pathLst>
          </a:custGeom>
          <a:ln w="7349">
            <a:solidFill>
              <a:srgbClr val="CFB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FF9F1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AC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</a:pathLst>
          </a:custGeom>
          <a:ln w="7349">
            <a:solidFill>
              <a:srgbClr val="CFB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</a:path>
            </a:pathLst>
          </a:custGeom>
          <a:ln w="7349">
            <a:solidFill>
              <a:srgbClr val="CFB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B5D5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0403" y="2907029"/>
            <a:ext cx="7770495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DD001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4628" y="653592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BA780"/>
                </a:solidFill>
                <a:latin typeface="Gill Sans MT"/>
                <a:cs typeface="Gill Sans MT"/>
              </a:rPr>
              <a:t>16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 </a:t>
            </a:r>
            <a:r>
              <a:rPr spc="-10" dirty="0"/>
              <a:t>for </a:t>
            </a:r>
            <a:r>
              <a:rPr spc="-5" dirty="0"/>
              <a:t>Solving</a:t>
            </a:r>
            <a:r>
              <a:rPr spc="-85" dirty="0"/>
              <a:t> </a:t>
            </a:r>
            <a:r>
              <a:rPr spc="-10" dirty="0"/>
              <a:t>Recurrences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6897" y="1912747"/>
            <a:ext cx="2931795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b="1" dirty="0">
                <a:latin typeface="Gill Sans MT"/>
                <a:cs typeface="Gill Sans MT"/>
              </a:rPr>
              <a:t>Iteration</a:t>
            </a:r>
            <a:r>
              <a:rPr sz="2000" b="1" spc="-5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method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3B6D2"/>
              </a:buClr>
              <a:buFont typeface="Wingdings 2"/>
              <a:buChar char=""/>
            </a:pPr>
            <a:endParaRPr sz="23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b="1" spc="-5" dirty="0">
                <a:latin typeface="Gill Sans MT"/>
                <a:cs typeface="Gill Sans MT"/>
              </a:rPr>
              <a:t>Recursion-tree</a:t>
            </a:r>
            <a:r>
              <a:rPr sz="2000" b="1" spc="-8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method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3B6D2"/>
              </a:buClr>
              <a:buFont typeface="Wingdings 2"/>
              <a:buChar char=""/>
            </a:pPr>
            <a:endParaRPr sz="23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b="1" dirty="0">
                <a:latin typeface="Gill Sans MT"/>
                <a:cs typeface="Gill Sans MT"/>
              </a:rPr>
              <a:t>Master</a:t>
            </a:r>
            <a:r>
              <a:rPr sz="2000" b="1" spc="-3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method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Several Examples : Iterative 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677108"/>
          </a:xfrm>
        </p:spPr>
        <p:txBody>
          <a:bodyPr/>
          <a:lstStyle/>
          <a:p>
            <a:r>
              <a:rPr lang="en-US" dirty="0"/>
              <a:t>Example 2: </a:t>
            </a:r>
          </a:p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68930" y="1649142"/>
            <a:ext cx="4979670" cy="52088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 + T(n-1)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 + (n-1+T(n-2))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2n – 1 + T(n-2)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2n -1 + ((n-2) + T(n-3))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3n -3 + T(n-3)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3n -3 + n-3 + T(n-4))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4n – 6 + T(n-4)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 + T(n-k)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k = (n-1)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n^2  -1  – c + T(1)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i.e. T(n) = Theta(n^2)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7339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Several Examples : Iterative 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677108"/>
          </a:xfrm>
        </p:spPr>
        <p:txBody>
          <a:bodyPr/>
          <a:lstStyle/>
          <a:p>
            <a:r>
              <a:rPr lang="en-US" dirty="0"/>
              <a:t>Example 3: </a:t>
            </a:r>
          </a:p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84500" y="1981200"/>
            <a:ext cx="4864100" cy="457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T(n/2)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(1+T(n/4))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2 + T(n/4)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 + T(n/8)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 + T(n/2^3)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k + T(n/2^k)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k =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n = 2^k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T(1)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log(n)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i.e. T(n) = Theta(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565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Several Examples : Iterative 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0303" y="3037522"/>
            <a:ext cx="5827871" cy="2031325"/>
          </a:xfrm>
        </p:spPr>
        <p:txBody>
          <a:bodyPr/>
          <a:lstStyle/>
          <a:p>
            <a:r>
              <a:rPr lang="en-US" dirty="0"/>
              <a:t>SOLVE THESE PROBLEMS YOURSELF :</a:t>
            </a:r>
          </a:p>
          <a:p>
            <a:r>
              <a:rPr lang="en-US" dirty="0"/>
              <a:t>1)	T(n) = n + 2T(n/2)</a:t>
            </a:r>
          </a:p>
          <a:p>
            <a:r>
              <a:rPr lang="en-US" dirty="0"/>
              <a:t>2)	T(n) = 2T(n-1)</a:t>
            </a:r>
          </a:p>
          <a:p>
            <a:r>
              <a:rPr lang="en-US" dirty="0"/>
              <a:t>3)	T(n) = n + T(n/2)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39435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3017" y="336930"/>
            <a:ext cx="4042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Iteration</a:t>
            </a:r>
            <a:r>
              <a:rPr spc="-90" dirty="0"/>
              <a:t> </a:t>
            </a:r>
            <a:r>
              <a:rPr dirty="0"/>
              <a:t>Method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6208" y="1216278"/>
            <a:ext cx="777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ill Sans MT"/>
                <a:cs typeface="Gill Sans MT"/>
              </a:rPr>
              <a:t>Convert </a:t>
            </a:r>
            <a:r>
              <a:rPr sz="2000" dirty="0">
                <a:latin typeface="Gill Sans MT"/>
                <a:cs typeface="Gill Sans MT"/>
              </a:rPr>
              <a:t>the </a:t>
            </a:r>
            <a:r>
              <a:rPr sz="2000" spc="-10" dirty="0">
                <a:latin typeface="Gill Sans MT"/>
                <a:cs typeface="Gill Sans MT"/>
              </a:rPr>
              <a:t>recurrence </a:t>
            </a:r>
            <a:r>
              <a:rPr sz="2000" dirty="0">
                <a:latin typeface="Gill Sans MT"/>
                <a:cs typeface="Gill Sans MT"/>
              </a:rPr>
              <a:t>into a summation and </a:t>
            </a:r>
            <a:r>
              <a:rPr sz="2000" spc="-10" dirty="0">
                <a:latin typeface="Gill Sans MT"/>
                <a:cs typeface="Gill Sans MT"/>
              </a:rPr>
              <a:t>solve </a:t>
            </a:r>
            <a:r>
              <a:rPr sz="2000" spc="-5" dirty="0">
                <a:latin typeface="Gill Sans MT"/>
                <a:cs typeface="Gill Sans MT"/>
              </a:rPr>
              <a:t>it </a:t>
            </a:r>
            <a:r>
              <a:rPr sz="2000" dirty="0">
                <a:latin typeface="Gill Sans MT"/>
                <a:cs typeface="Gill Sans MT"/>
              </a:rPr>
              <a:t>using a </a:t>
            </a:r>
            <a:r>
              <a:rPr sz="2000" spc="-5" dirty="0">
                <a:latin typeface="Gill Sans MT"/>
                <a:cs typeface="Gill Sans MT"/>
              </a:rPr>
              <a:t>known</a:t>
            </a:r>
            <a:r>
              <a:rPr sz="2000" spc="-229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series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8503" y="1667636"/>
            <a:ext cx="1572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Gill Sans MT"/>
                <a:cs typeface="Gill Sans MT"/>
              </a:rPr>
              <a:t>Example: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1438" y="1717928"/>
            <a:ext cx="2613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mic Sans MS"/>
                <a:cs typeface="Comic Sans MS"/>
              </a:rPr>
              <a:t>T(n) = c +</a:t>
            </a:r>
            <a:r>
              <a:rPr sz="2400" b="1" spc="-95" dirty="0">
                <a:latin typeface="Comic Sans MS"/>
                <a:cs typeface="Comic Sans MS"/>
              </a:rPr>
              <a:t> </a:t>
            </a:r>
            <a:r>
              <a:rPr sz="2400" b="1" spc="-10" dirty="0">
                <a:latin typeface="Comic Sans MS"/>
                <a:cs typeface="Comic Sans MS"/>
              </a:rPr>
              <a:t>T(n/2)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0886" y="2071370"/>
            <a:ext cx="1450975" cy="0"/>
          </a:xfrm>
          <a:custGeom>
            <a:avLst/>
            <a:gdLst/>
            <a:ahLst/>
            <a:cxnLst/>
            <a:rect l="l" t="t" r="r" b="b"/>
            <a:pathLst>
              <a:path w="1450975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2303" y="2110206"/>
            <a:ext cx="4615815" cy="27330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180"/>
              </a:spcBef>
              <a:tabLst>
                <a:tab pos="1224280" algn="l"/>
                <a:tab pos="1705610" algn="l"/>
              </a:tabLst>
            </a:pPr>
            <a:r>
              <a:rPr sz="2000" dirty="0">
                <a:latin typeface="Comic Sans MS"/>
                <a:cs typeface="Comic Sans MS"/>
              </a:rPr>
              <a:t>T(n)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	c +	</a:t>
            </a:r>
            <a:r>
              <a:rPr sz="2000" spc="-5" dirty="0">
                <a:latin typeface="Comic Sans MS"/>
                <a:cs typeface="Comic Sans MS"/>
              </a:rPr>
              <a:t>T(n/2)</a:t>
            </a:r>
            <a:endParaRPr sz="20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  <a:tabLst>
                <a:tab pos="1613535" algn="l"/>
              </a:tabLst>
            </a:pPr>
            <a:r>
              <a:rPr sz="2000" dirty="0">
                <a:latin typeface="Comic Sans MS"/>
                <a:cs typeface="Comic Sans MS"/>
              </a:rPr>
              <a:t>= c +	c +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T(n/4)</a:t>
            </a:r>
            <a:endParaRPr sz="2000">
              <a:latin typeface="Comic Sans MS"/>
              <a:cs typeface="Comic Sans MS"/>
            </a:endParaRPr>
          </a:p>
          <a:p>
            <a:pPr marL="920750">
              <a:lnSpc>
                <a:spcPct val="100000"/>
              </a:lnSpc>
              <a:spcBef>
                <a:spcPts val="1080"/>
              </a:spcBef>
              <a:tabLst>
                <a:tab pos="1608455" algn="l"/>
              </a:tabLst>
            </a:pPr>
            <a:r>
              <a:rPr sz="2000" dirty="0">
                <a:latin typeface="Comic Sans MS"/>
                <a:cs typeface="Comic Sans MS"/>
              </a:rPr>
              <a:t>= c +	c + c +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T(n/8)</a:t>
            </a:r>
            <a:endParaRPr sz="2000">
              <a:latin typeface="Comic Sans MS"/>
              <a:cs typeface="Comic Sans MS"/>
            </a:endParaRPr>
          </a:p>
          <a:p>
            <a:pPr marL="920750">
              <a:lnSpc>
                <a:spcPct val="100000"/>
              </a:lnSpc>
              <a:spcBef>
                <a:spcPts val="1080"/>
              </a:spcBef>
              <a:tabLst>
                <a:tab pos="1607820" algn="l"/>
              </a:tabLst>
            </a:pPr>
            <a:r>
              <a:rPr sz="2000" dirty="0">
                <a:latin typeface="Comic Sans MS"/>
                <a:cs typeface="Comic Sans MS"/>
              </a:rPr>
              <a:t>= c +	c + c + c +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T(n/2</a:t>
            </a:r>
            <a:r>
              <a:rPr sz="1950" baseline="25641" dirty="0">
                <a:latin typeface="Comic Sans MS"/>
                <a:cs typeface="Comic Sans MS"/>
              </a:rPr>
              <a:t>4</a:t>
            </a:r>
            <a:r>
              <a:rPr sz="200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88900">
              <a:lnSpc>
                <a:spcPct val="100000"/>
              </a:lnSpc>
              <a:spcBef>
                <a:spcPts val="1080"/>
              </a:spcBef>
              <a:tabLst>
                <a:tab pos="1211580" algn="l"/>
                <a:tab pos="1957070" algn="l"/>
                <a:tab pos="2705735" algn="l"/>
                <a:tab pos="3696335" algn="l"/>
              </a:tabLst>
            </a:pPr>
            <a:r>
              <a:rPr sz="2000" b="1" spc="-5" dirty="0">
                <a:latin typeface="Comic Sans MS"/>
                <a:cs typeface="Comic Sans MS"/>
              </a:rPr>
              <a:t>Assume	</a:t>
            </a:r>
            <a:r>
              <a:rPr sz="2000" b="1" dirty="0">
                <a:solidFill>
                  <a:srgbClr val="001F5F"/>
                </a:solidFill>
                <a:latin typeface="Comic Sans MS"/>
                <a:cs typeface="Comic Sans MS"/>
              </a:rPr>
              <a:t>n=2</a:t>
            </a:r>
            <a:r>
              <a:rPr sz="1950" b="1" baseline="25641" dirty="0">
                <a:solidFill>
                  <a:srgbClr val="001F5F"/>
                </a:solidFill>
                <a:latin typeface="Comic Sans MS"/>
                <a:cs typeface="Comic Sans MS"/>
              </a:rPr>
              <a:t>k	</a:t>
            </a:r>
            <a:r>
              <a:rPr sz="2000" b="1" dirty="0">
                <a:latin typeface="Gill Sans MT"/>
                <a:cs typeface="Gill Sans MT"/>
              </a:rPr>
              <a:t>then	</a:t>
            </a:r>
            <a:r>
              <a:rPr sz="2000" b="1" dirty="0">
                <a:solidFill>
                  <a:srgbClr val="001F5F"/>
                </a:solidFill>
                <a:latin typeface="Gill Sans MT"/>
                <a:cs typeface="Gill Sans MT"/>
              </a:rPr>
              <a:t>k =</a:t>
            </a:r>
            <a:r>
              <a:rPr sz="2000" b="1" spc="-2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Gill Sans MT"/>
                <a:cs typeface="Gill Sans MT"/>
              </a:rPr>
              <a:t>lg</a:t>
            </a:r>
            <a:r>
              <a:rPr sz="2000" b="1" spc="-1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1F5F"/>
                </a:solidFill>
                <a:latin typeface="Gill Sans MT"/>
                <a:cs typeface="Gill Sans MT"/>
              </a:rPr>
              <a:t>n	</a:t>
            </a:r>
            <a:r>
              <a:rPr sz="2000" b="1" dirty="0">
                <a:latin typeface="Gill Sans MT"/>
                <a:cs typeface="Gill Sans MT"/>
              </a:rPr>
              <a:t>and</a:t>
            </a:r>
            <a:endParaRPr sz="2000">
              <a:latin typeface="Gill Sans MT"/>
              <a:cs typeface="Gill Sans MT"/>
            </a:endParaRPr>
          </a:p>
          <a:p>
            <a:pPr marL="360045">
              <a:lnSpc>
                <a:spcPct val="100000"/>
              </a:lnSpc>
              <a:spcBef>
                <a:spcPts val="1515"/>
              </a:spcBef>
              <a:tabLst>
                <a:tab pos="1617980" algn="l"/>
              </a:tabLst>
            </a:pPr>
            <a:r>
              <a:rPr sz="2000" dirty="0">
                <a:latin typeface="Comic Sans MS"/>
                <a:cs typeface="Comic Sans MS"/>
              </a:rPr>
              <a:t>T(n) =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+	c + c + c + c + … +</a:t>
            </a:r>
            <a:r>
              <a:rPr sz="2000" spc="-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T(n/2</a:t>
            </a:r>
            <a:r>
              <a:rPr sz="1950" baseline="25641" dirty="0">
                <a:latin typeface="Comic Sans MS"/>
                <a:cs typeface="Comic Sans MS"/>
              </a:rPr>
              <a:t>k</a:t>
            </a:r>
            <a:r>
              <a:rPr sz="200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3757" y="4972303"/>
            <a:ext cx="1077595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(k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times)</a:t>
            </a:r>
            <a:endParaRPr sz="2000">
              <a:latin typeface="Comic Sans MS"/>
              <a:cs typeface="Comic Sans MS"/>
            </a:endParaRPr>
          </a:p>
          <a:p>
            <a:pPr marL="160020">
              <a:lnSpc>
                <a:spcPct val="100000"/>
              </a:lnSpc>
              <a:spcBef>
                <a:spcPts val="1515"/>
              </a:spcBef>
              <a:tabLst>
                <a:tab pos="448309" algn="l"/>
              </a:tabLst>
            </a:pPr>
            <a:r>
              <a:rPr sz="2000" dirty="0">
                <a:latin typeface="Comic Sans MS"/>
                <a:cs typeface="Comic Sans MS"/>
              </a:rPr>
              <a:t>k	*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8463" y="5469128"/>
            <a:ext cx="699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+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T(1)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1216" y="5313984"/>
            <a:ext cx="1440815" cy="94678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dirty="0">
                <a:latin typeface="Comic Sans MS"/>
                <a:cs typeface="Comic Sans MS"/>
              </a:rPr>
              <a:t>T(n)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endParaRPr sz="2000">
              <a:latin typeface="Comic Sans MS"/>
              <a:cs typeface="Comic Sans MS"/>
            </a:endParaRPr>
          </a:p>
          <a:p>
            <a:pPr marL="30480">
              <a:lnSpc>
                <a:spcPct val="100000"/>
              </a:lnSpc>
              <a:spcBef>
                <a:spcPts val="1225"/>
              </a:spcBef>
              <a:tabLst>
                <a:tab pos="882650" algn="l"/>
              </a:tabLst>
            </a:pPr>
            <a:r>
              <a:rPr sz="2000" dirty="0">
                <a:latin typeface="Comic Sans MS"/>
                <a:cs typeface="Comic Sans MS"/>
              </a:rPr>
              <a:t>T(n)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	clg</a:t>
            </a:r>
            <a:r>
              <a:rPr sz="2000" spc="-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0114" y="2468879"/>
            <a:ext cx="1306195" cy="346075"/>
          </a:xfrm>
          <a:custGeom>
            <a:avLst/>
            <a:gdLst/>
            <a:ahLst/>
            <a:cxnLst/>
            <a:rect l="l" t="t" r="r" b="b"/>
            <a:pathLst>
              <a:path w="1306195" h="346075">
                <a:moveTo>
                  <a:pt x="1305814" y="345694"/>
                </a:moveTo>
                <a:lnTo>
                  <a:pt x="1303541" y="278395"/>
                </a:lnTo>
                <a:lnTo>
                  <a:pt x="1297352" y="223456"/>
                </a:lnTo>
                <a:lnTo>
                  <a:pt x="1288186" y="186424"/>
                </a:lnTo>
                <a:lnTo>
                  <a:pt x="1276985" y="172847"/>
                </a:lnTo>
                <a:lnTo>
                  <a:pt x="681736" y="172847"/>
                </a:lnTo>
                <a:lnTo>
                  <a:pt x="670534" y="159269"/>
                </a:lnTo>
                <a:lnTo>
                  <a:pt x="661368" y="122237"/>
                </a:lnTo>
                <a:lnTo>
                  <a:pt x="655179" y="67298"/>
                </a:lnTo>
                <a:lnTo>
                  <a:pt x="652907" y="0"/>
                </a:lnTo>
                <a:lnTo>
                  <a:pt x="650652" y="67298"/>
                </a:lnTo>
                <a:lnTo>
                  <a:pt x="644493" y="122237"/>
                </a:lnTo>
                <a:lnTo>
                  <a:pt x="635333" y="159269"/>
                </a:lnTo>
                <a:lnTo>
                  <a:pt x="624077" y="172847"/>
                </a:lnTo>
                <a:lnTo>
                  <a:pt x="28829" y="172847"/>
                </a:lnTo>
                <a:lnTo>
                  <a:pt x="17627" y="186424"/>
                </a:lnTo>
                <a:lnTo>
                  <a:pt x="8461" y="223456"/>
                </a:lnTo>
                <a:lnTo>
                  <a:pt x="2272" y="278395"/>
                </a:lnTo>
                <a:lnTo>
                  <a:pt x="0" y="345694"/>
                </a:lnTo>
              </a:path>
            </a:pathLst>
          </a:custGeom>
          <a:ln w="19050">
            <a:solidFill>
              <a:srgbClr val="B85B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9477" y="2968117"/>
            <a:ext cx="1152525" cy="192405"/>
          </a:xfrm>
          <a:custGeom>
            <a:avLst/>
            <a:gdLst/>
            <a:ahLst/>
            <a:cxnLst/>
            <a:rect l="l" t="t" r="r" b="b"/>
            <a:pathLst>
              <a:path w="1152525" h="192405">
                <a:moveTo>
                  <a:pt x="1152144" y="192024"/>
                </a:moveTo>
                <a:lnTo>
                  <a:pt x="1150875" y="154680"/>
                </a:lnTo>
                <a:lnTo>
                  <a:pt x="1147429" y="124158"/>
                </a:lnTo>
                <a:lnTo>
                  <a:pt x="1142339" y="103566"/>
                </a:lnTo>
                <a:lnTo>
                  <a:pt x="1136142" y="96012"/>
                </a:lnTo>
                <a:lnTo>
                  <a:pt x="592074" y="96012"/>
                </a:lnTo>
                <a:lnTo>
                  <a:pt x="585823" y="88475"/>
                </a:lnTo>
                <a:lnTo>
                  <a:pt x="580739" y="67913"/>
                </a:lnTo>
                <a:lnTo>
                  <a:pt x="577322" y="37397"/>
                </a:lnTo>
                <a:lnTo>
                  <a:pt x="576072" y="0"/>
                </a:lnTo>
                <a:lnTo>
                  <a:pt x="574803" y="37397"/>
                </a:lnTo>
                <a:lnTo>
                  <a:pt x="571357" y="67913"/>
                </a:lnTo>
                <a:lnTo>
                  <a:pt x="566267" y="88475"/>
                </a:lnTo>
                <a:lnTo>
                  <a:pt x="560070" y="96012"/>
                </a:lnTo>
                <a:lnTo>
                  <a:pt x="16002" y="96012"/>
                </a:lnTo>
                <a:lnTo>
                  <a:pt x="9751" y="103566"/>
                </a:lnTo>
                <a:lnTo>
                  <a:pt x="4667" y="124158"/>
                </a:lnTo>
                <a:lnTo>
                  <a:pt x="1250" y="154680"/>
                </a:lnTo>
                <a:lnTo>
                  <a:pt x="0" y="192024"/>
                </a:lnTo>
              </a:path>
            </a:pathLst>
          </a:custGeom>
          <a:ln w="12699">
            <a:solidFill>
              <a:srgbClr val="B85B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7711" y="4734814"/>
            <a:ext cx="2304415" cy="342900"/>
          </a:xfrm>
          <a:custGeom>
            <a:avLst/>
            <a:gdLst/>
            <a:ahLst/>
            <a:cxnLst/>
            <a:rect l="l" t="t" r="r" b="b"/>
            <a:pathLst>
              <a:path w="2304415" h="342900">
                <a:moveTo>
                  <a:pt x="2304288" y="0"/>
                </a:moveTo>
                <a:lnTo>
                  <a:pt x="2302037" y="66704"/>
                </a:lnTo>
                <a:lnTo>
                  <a:pt x="2295905" y="121205"/>
                </a:lnTo>
                <a:lnTo>
                  <a:pt x="2286821" y="157966"/>
                </a:lnTo>
                <a:lnTo>
                  <a:pt x="2275713" y="171450"/>
                </a:lnTo>
                <a:lnTo>
                  <a:pt x="1180718" y="171450"/>
                </a:lnTo>
                <a:lnTo>
                  <a:pt x="1169610" y="184915"/>
                </a:lnTo>
                <a:lnTo>
                  <a:pt x="1160526" y="221646"/>
                </a:lnTo>
                <a:lnTo>
                  <a:pt x="1154394" y="276141"/>
                </a:lnTo>
                <a:lnTo>
                  <a:pt x="1152143" y="342900"/>
                </a:lnTo>
                <a:lnTo>
                  <a:pt x="1149893" y="276141"/>
                </a:lnTo>
                <a:lnTo>
                  <a:pt x="1143761" y="221646"/>
                </a:lnTo>
                <a:lnTo>
                  <a:pt x="1134677" y="184915"/>
                </a:lnTo>
                <a:lnTo>
                  <a:pt x="1123568" y="171450"/>
                </a:lnTo>
                <a:lnTo>
                  <a:pt x="28575" y="171450"/>
                </a:lnTo>
                <a:lnTo>
                  <a:pt x="17466" y="157966"/>
                </a:lnTo>
                <a:lnTo>
                  <a:pt x="8381" y="121205"/>
                </a:lnTo>
                <a:lnTo>
                  <a:pt x="2250" y="66704"/>
                </a:ln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3017" y="336930"/>
            <a:ext cx="5582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Method – Example</a:t>
            </a:r>
            <a:r>
              <a:rPr spc="-100" dirty="0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16675" y="1248283"/>
            <a:ext cx="718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omic Sans MS"/>
                <a:cs typeface="Comic Sans MS"/>
              </a:rPr>
              <a:t>n=2</a:t>
            </a:r>
            <a:r>
              <a:rPr sz="2400" b="1" spc="-7" baseline="24305" dirty="0">
                <a:solidFill>
                  <a:srgbClr val="001F5F"/>
                </a:solidFill>
                <a:latin typeface="Comic Sans MS"/>
                <a:cs typeface="Comic Sans MS"/>
              </a:rPr>
              <a:t>k</a:t>
            </a:r>
            <a:endParaRPr sz="2400" baseline="24305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096" y="1248283"/>
            <a:ext cx="145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Wingdings"/>
                <a:cs typeface="Wingdings"/>
              </a:rPr>
              <a:t>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Gill Sans MT"/>
                <a:cs typeface="Gill Sans MT"/>
              </a:rPr>
              <a:t>k = </a:t>
            </a:r>
            <a:r>
              <a:rPr sz="2400" b="1" spc="-5" dirty="0">
                <a:solidFill>
                  <a:srgbClr val="001F5F"/>
                </a:solidFill>
                <a:latin typeface="Gill Sans MT"/>
                <a:cs typeface="Gill Sans MT"/>
              </a:rPr>
              <a:t>lg</a:t>
            </a:r>
            <a:r>
              <a:rPr sz="2400" b="1" spc="-5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1F5F"/>
                </a:solidFill>
                <a:latin typeface="Gill Sans MT"/>
                <a:cs typeface="Gill Sans MT"/>
              </a:rPr>
              <a:t>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403" y="1248283"/>
            <a:ext cx="5027295" cy="527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  <a:tabLst>
                <a:tab pos="3905250" algn="l"/>
              </a:tabLst>
            </a:pPr>
            <a:r>
              <a:rPr sz="2400" b="1" dirty="0">
                <a:latin typeface="Comic Sans MS"/>
                <a:cs typeface="Comic Sans MS"/>
              </a:rPr>
              <a:t>T(n) = n</a:t>
            </a:r>
            <a:r>
              <a:rPr sz="2400" b="1" spc="-1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+</a:t>
            </a:r>
            <a:r>
              <a:rPr sz="2400" b="1" spc="-1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2T(n/2)	</a:t>
            </a:r>
            <a:r>
              <a:rPr sz="2400" b="1" spc="-10" dirty="0">
                <a:latin typeface="Comic Sans MS"/>
                <a:cs typeface="Comic Sans MS"/>
              </a:rPr>
              <a:t>Assume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  <a:tabLst>
                <a:tab pos="1594485" algn="l"/>
              </a:tabLst>
            </a:pPr>
            <a:r>
              <a:rPr sz="2000" dirty="0">
                <a:latin typeface="Comic Sans MS"/>
                <a:cs typeface="Comic Sans MS"/>
              </a:rPr>
              <a:t>T(n) =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+	</a:t>
            </a:r>
            <a:r>
              <a:rPr sz="2000" spc="-5" dirty="0">
                <a:latin typeface="Comic Sans MS"/>
                <a:cs typeface="Comic Sans MS"/>
              </a:rPr>
              <a:t>2T(n/2)</a:t>
            </a:r>
            <a:endParaRPr sz="2000">
              <a:latin typeface="Comic Sans MS"/>
              <a:cs typeface="Comic Sans MS"/>
            </a:endParaRPr>
          </a:p>
          <a:p>
            <a:pPr marL="889000">
              <a:lnSpc>
                <a:spcPct val="100000"/>
              </a:lnSpc>
              <a:spcBef>
                <a:spcPts val="1320"/>
              </a:spcBef>
              <a:tabLst>
                <a:tab pos="1578610" algn="l"/>
              </a:tabLst>
            </a:pPr>
            <a:r>
              <a:rPr sz="2000" dirty="0">
                <a:latin typeface="Comic Sans MS"/>
                <a:cs typeface="Comic Sans MS"/>
              </a:rPr>
              <a:t>= 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+	</a:t>
            </a:r>
            <a:r>
              <a:rPr sz="2000" spc="-5" dirty="0">
                <a:latin typeface="Comic Sans MS"/>
                <a:cs typeface="Comic Sans MS"/>
              </a:rPr>
              <a:t>2(n/2 </a:t>
            </a:r>
            <a:r>
              <a:rPr sz="2000" dirty="0">
                <a:latin typeface="Comic Sans MS"/>
                <a:cs typeface="Comic Sans MS"/>
              </a:rPr>
              <a:t>+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2T(n/4))</a:t>
            </a:r>
            <a:endParaRPr sz="2000">
              <a:latin typeface="Comic Sans MS"/>
              <a:cs typeface="Comic Sans MS"/>
            </a:endParaRPr>
          </a:p>
          <a:p>
            <a:pPr marL="882650">
              <a:lnSpc>
                <a:spcPct val="100000"/>
              </a:lnSpc>
              <a:spcBef>
                <a:spcPts val="1325"/>
              </a:spcBef>
              <a:tabLst>
                <a:tab pos="1572260" algn="l"/>
              </a:tabLst>
            </a:pPr>
            <a:r>
              <a:rPr sz="2000" dirty="0">
                <a:latin typeface="Comic Sans MS"/>
                <a:cs typeface="Comic Sans MS"/>
              </a:rPr>
              <a:t>= 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+	n +</a:t>
            </a:r>
            <a:r>
              <a:rPr sz="2000" spc="-5" dirty="0">
                <a:latin typeface="Comic Sans MS"/>
                <a:cs typeface="Comic Sans MS"/>
              </a:rPr>
              <a:t> 4T(n/4)</a:t>
            </a:r>
            <a:endParaRPr sz="2000">
              <a:latin typeface="Comic Sans MS"/>
              <a:cs typeface="Comic Sans MS"/>
            </a:endParaRPr>
          </a:p>
          <a:p>
            <a:pPr marL="882650">
              <a:lnSpc>
                <a:spcPct val="100000"/>
              </a:lnSpc>
              <a:spcBef>
                <a:spcPts val="1320"/>
              </a:spcBef>
              <a:tabLst>
                <a:tab pos="1572260" algn="l"/>
              </a:tabLst>
            </a:pPr>
            <a:r>
              <a:rPr sz="2000" dirty="0">
                <a:latin typeface="Comic Sans MS"/>
                <a:cs typeface="Comic Sans MS"/>
              </a:rPr>
              <a:t>= 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+	n + </a:t>
            </a:r>
            <a:r>
              <a:rPr sz="2000" spc="-5" dirty="0">
                <a:latin typeface="Comic Sans MS"/>
                <a:cs typeface="Comic Sans MS"/>
              </a:rPr>
              <a:t>4(n/4 </a:t>
            </a:r>
            <a:r>
              <a:rPr sz="2000" dirty="0">
                <a:latin typeface="Comic Sans MS"/>
                <a:cs typeface="Comic Sans MS"/>
              </a:rPr>
              <a:t>+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2T(n/8))</a:t>
            </a:r>
            <a:endParaRPr sz="2000">
              <a:latin typeface="Comic Sans MS"/>
              <a:cs typeface="Comic Sans MS"/>
            </a:endParaRPr>
          </a:p>
          <a:p>
            <a:pPr marL="882650">
              <a:lnSpc>
                <a:spcPct val="100000"/>
              </a:lnSpc>
              <a:spcBef>
                <a:spcPts val="1320"/>
              </a:spcBef>
              <a:tabLst>
                <a:tab pos="1572260" algn="l"/>
              </a:tabLst>
            </a:pPr>
            <a:r>
              <a:rPr sz="2000" dirty="0">
                <a:latin typeface="Comic Sans MS"/>
                <a:cs typeface="Comic Sans MS"/>
              </a:rPr>
              <a:t>= 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+	n + n +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8T(n/8)</a:t>
            </a:r>
            <a:endParaRPr sz="2000">
              <a:latin typeface="Comic Sans MS"/>
              <a:cs typeface="Comic Sans MS"/>
            </a:endParaRPr>
          </a:p>
          <a:p>
            <a:pPr marL="321945">
              <a:lnSpc>
                <a:spcPct val="100000"/>
              </a:lnSpc>
              <a:spcBef>
                <a:spcPts val="1789"/>
              </a:spcBef>
            </a:pPr>
            <a:r>
              <a:rPr sz="2000" dirty="0">
                <a:latin typeface="Comic Sans MS"/>
                <a:cs typeface="Comic Sans MS"/>
              </a:rPr>
              <a:t>T(n) = 3n +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2</a:t>
            </a:r>
            <a:r>
              <a:rPr sz="1950" baseline="25641" dirty="0">
                <a:latin typeface="Comic Sans MS"/>
                <a:cs typeface="Comic Sans MS"/>
              </a:rPr>
              <a:t>3</a:t>
            </a:r>
            <a:r>
              <a:rPr sz="2000" dirty="0">
                <a:latin typeface="Comic Sans MS"/>
                <a:cs typeface="Comic Sans MS"/>
              </a:rPr>
              <a:t>T(n/2</a:t>
            </a:r>
            <a:r>
              <a:rPr sz="1950" baseline="25641" dirty="0">
                <a:latin typeface="Comic Sans MS"/>
                <a:cs typeface="Comic Sans MS"/>
              </a:rPr>
              <a:t>3</a:t>
            </a:r>
            <a:r>
              <a:rPr sz="200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864235">
              <a:lnSpc>
                <a:spcPct val="100000"/>
              </a:lnSpc>
              <a:spcBef>
                <a:spcPts val="1945"/>
              </a:spcBef>
            </a:pPr>
            <a:r>
              <a:rPr sz="2000" dirty="0">
                <a:latin typeface="Comic Sans MS"/>
                <a:cs typeface="Comic Sans MS"/>
              </a:rPr>
              <a:t>= </a:t>
            </a:r>
            <a:r>
              <a:rPr sz="2000" spc="-5" dirty="0">
                <a:latin typeface="Comic Sans MS"/>
                <a:cs typeface="Comic Sans MS"/>
              </a:rPr>
              <a:t>kn </a:t>
            </a:r>
            <a:r>
              <a:rPr sz="2000" dirty="0">
                <a:latin typeface="Comic Sans MS"/>
                <a:cs typeface="Comic Sans MS"/>
              </a:rPr>
              <a:t>+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2</a:t>
            </a:r>
            <a:r>
              <a:rPr sz="1950" baseline="25641" dirty="0">
                <a:latin typeface="Comic Sans MS"/>
                <a:cs typeface="Comic Sans MS"/>
              </a:rPr>
              <a:t>k</a:t>
            </a:r>
            <a:r>
              <a:rPr sz="2000" dirty="0">
                <a:latin typeface="Comic Sans MS"/>
                <a:cs typeface="Comic Sans MS"/>
              </a:rPr>
              <a:t>T(n/2</a:t>
            </a:r>
            <a:r>
              <a:rPr sz="1950" baseline="25641" dirty="0">
                <a:latin typeface="Comic Sans MS"/>
                <a:cs typeface="Comic Sans MS"/>
              </a:rPr>
              <a:t>k</a:t>
            </a:r>
            <a:r>
              <a:rPr sz="2000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864235">
              <a:lnSpc>
                <a:spcPct val="100000"/>
              </a:lnSpc>
              <a:spcBef>
                <a:spcPts val="1945"/>
              </a:spcBef>
            </a:pPr>
            <a:r>
              <a:rPr sz="2000" dirty="0">
                <a:latin typeface="Comic Sans MS"/>
                <a:cs typeface="Comic Sans MS"/>
              </a:rPr>
              <a:t>= </a:t>
            </a:r>
            <a:r>
              <a:rPr sz="2000" spc="-5" dirty="0">
                <a:latin typeface="Comic Sans MS"/>
                <a:cs typeface="Comic Sans MS"/>
              </a:rPr>
              <a:t>nlgn </a:t>
            </a:r>
            <a:r>
              <a:rPr sz="2000" dirty="0">
                <a:latin typeface="Comic Sans MS"/>
                <a:cs typeface="Comic Sans MS"/>
              </a:rPr>
              <a:t>+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nT(1)</a:t>
            </a:r>
            <a:endParaRPr sz="20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latin typeface="Comic Sans MS"/>
                <a:cs typeface="Comic Sans MS"/>
              </a:rPr>
              <a:t>T(n) =</a:t>
            </a:r>
            <a:r>
              <a:rPr sz="2400" b="1" spc="-2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O(nlgn)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4628" y="653592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BA780"/>
                </a:solidFill>
                <a:latin typeface="Gill Sans MT"/>
                <a:cs typeface="Gill Sans MT"/>
              </a:rPr>
              <a:t>11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 </a:t>
            </a:r>
            <a:r>
              <a:rPr spc="-10" dirty="0"/>
              <a:t>for </a:t>
            </a:r>
            <a:r>
              <a:rPr spc="-5" dirty="0"/>
              <a:t>Solving</a:t>
            </a:r>
            <a:r>
              <a:rPr spc="-85" dirty="0"/>
              <a:t> </a:t>
            </a:r>
            <a:r>
              <a:rPr spc="-10" dirty="0"/>
              <a:t>Recurrences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6897" y="1912747"/>
            <a:ext cx="2931795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b="1" dirty="0">
                <a:latin typeface="Gill Sans MT"/>
                <a:cs typeface="Gill Sans MT"/>
              </a:rPr>
              <a:t>Iteration</a:t>
            </a:r>
            <a:r>
              <a:rPr sz="2000" b="1" spc="-5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method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3B6D2"/>
              </a:buClr>
              <a:buFont typeface="Wingdings 2"/>
              <a:buChar char=""/>
            </a:pPr>
            <a:endParaRPr sz="23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b="1" spc="-5" dirty="0">
                <a:latin typeface="Gill Sans MT"/>
                <a:cs typeface="Gill Sans MT"/>
              </a:rPr>
              <a:t>Recursion-tree</a:t>
            </a:r>
            <a:r>
              <a:rPr sz="2000" b="1" spc="-8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method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3B6D2"/>
              </a:buClr>
              <a:buFont typeface="Wingdings 2"/>
              <a:buChar char=""/>
            </a:pPr>
            <a:endParaRPr sz="23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b="1" dirty="0">
                <a:latin typeface="Gill Sans MT"/>
                <a:cs typeface="Gill Sans MT"/>
              </a:rPr>
              <a:t>Master</a:t>
            </a:r>
            <a:r>
              <a:rPr sz="2000" b="1" spc="-3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method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72" y="2371725"/>
            <a:ext cx="5364811" cy="31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8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3385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0" y="2371028"/>
            <a:ext cx="4764881" cy="296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2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3385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4607719" cy="32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4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3385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42" y="2241551"/>
            <a:ext cx="5310767" cy="33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9877" y="452120"/>
            <a:ext cx="575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Recurrences </a:t>
            </a:r>
            <a:r>
              <a:rPr dirty="0"/>
              <a:t>and Running</a:t>
            </a:r>
            <a:r>
              <a:rPr spc="-540" dirty="0"/>
              <a:t> </a:t>
            </a:r>
            <a:r>
              <a:rPr dirty="0"/>
              <a:t>Time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0988" y="1521078"/>
            <a:ext cx="7396480" cy="452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spc="-5" dirty="0">
                <a:solidFill>
                  <a:srgbClr val="355D7D"/>
                </a:solidFill>
                <a:latin typeface="Gill Sans MT"/>
                <a:cs typeface="Gill Sans MT"/>
              </a:rPr>
              <a:t>Recurrences </a:t>
            </a:r>
            <a:r>
              <a:rPr sz="2000" dirty="0">
                <a:solidFill>
                  <a:srgbClr val="355D7D"/>
                </a:solidFill>
                <a:latin typeface="Gill Sans MT"/>
                <a:cs typeface="Gill Sans MT"/>
              </a:rPr>
              <a:t>arise </a:t>
            </a:r>
            <a:r>
              <a:rPr sz="2000" spc="-5" dirty="0">
                <a:solidFill>
                  <a:srgbClr val="355D7D"/>
                </a:solidFill>
                <a:latin typeface="Gill Sans MT"/>
                <a:cs typeface="Gill Sans MT"/>
              </a:rPr>
              <a:t>when </a:t>
            </a:r>
            <a:r>
              <a:rPr sz="2000" dirty="0">
                <a:solidFill>
                  <a:srgbClr val="355D7D"/>
                </a:solidFill>
                <a:latin typeface="Gill Sans MT"/>
                <a:cs typeface="Gill Sans MT"/>
              </a:rPr>
              <a:t>an </a:t>
            </a:r>
            <a:r>
              <a:rPr sz="2000" spc="-5" dirty="0">
                <a:solidFill>
                  <a:srgbClr val="355D7D"/>
                </a:solidFill>
                <a:latin typeface="Gill Sans MT"/>
                <a:cs typeface="Gill Sans MT"/>
              </a:rPr>
              <a:t>algorithm </a:t>
            </a:r>
            <a:r>
              <a:rPr sz="2000" dirty="0">
                <a:solidFill>
                  <a:srgbClr val="355D7D"/>
                </a:solidFill>
                <a:latin typeface="Gill Sans MT"/>
                <a:cs typeface="Gill Sans MT"/>
              </a:rPr>
              <a:t>contains </a:t>
            </a:r>
            <a:r>
              <a:rPr sz="2000" spc="-10" dirty="0">
                <a:solidFill>
                  <a:srgbClr val="355D7D"/>
                </a:solidFill>
                <a:latin typeface="Gill Sans MT"/>
                <a:cs typeface="Gill Sans MT"/>
              </a:rPr>
              <a:t>recursive </a:t>
            </a:r>
            <a:r>
              <a:rPr sz="2000" dirty="0">
                <a:solidFill>
                  <a:srgbClr val="355D7D"/>
                </a:solidFill>
                <a:latin typeface="Gill Sans MT"/>
                <a:cs typeface="Gill Sans MT"/>
              </a:rPr>
              <a:t>calls to</a:t>
            </a:r>
            <a:r>
              <a:rPr sz="2000" spc="-160" dirty="0">
                <a:solidFill>
                  <a:srgbClr val="355D7D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355D7D"/>
                </a:solidFill>
                <a:latin typeface="Gill Sans MT"/>
                <a:cs typeface="Gill Sans MT"/>
              </a:rPr>
              <a:t>itself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300">
              <a:latin typeface="Times New Roman"/>
              <a:cs typeface="Times New Roman"/>
            </a:endParaRPr>
          </a:p>
          <a:p>
            <a:pPr marL="295910" marR="802640" indent="-283845">
              <a:lnSpc>
                <a:spcPct val="130000"/>
              </a:lnSpc>
              <a:spcBef>
                <a:spcPts val="1675"/>
              </a:spcBef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latin typeface="Gill Sans MT"/>
                <a:cs typeface="Gill Sans MT"/>
              </a:rPr>
              <a:t>Running time </a:t>
            </a:r>
            <a:r>
              <a:rPr sz="2000" spc="-5" dirty="0">
                <a:latin typeface="Gill Sans MT"/>
                <a:cs typeface="Gill Sans MT"/>
              </a:rPr>
              <a:t>is </a:t>
            </a:r>
            <a:r>
              <a:rPr sz="2000" spc="-10" dirty="0">
                <a:latin typeface="Gill Sans MT"/>
                <a:cs typeface="Gill Sans MT"/>
              </a:rPr>
              <a:t>represented by </a:t>
            </a:r>
            <a:r>
              <a:rPr sz="2000" dirty="0">
                <a:latin typeface="Gill Sans MT"/>
                <a:cs typeface="Gill Sans MT"/>
              </a:rPr>
              <a:t>an equation or inequality</a:t>
            </a:r>
            <a:r>
              <a:rPr sz="2000" spc="-19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that  describes a function </a:t>
            </a:r>
            <a:r>
              <a:rPr sz="2000" spc="-5" dirty="0">
                <a:latin typeface="Gill Sans MT"/>
                <a:cs typeface="Gill Sans MT"/>
              </a:rPr>
              <a:t>in </a:t>
            </a:r>
            <a:r>
              <a:rPr sz="2000" dirty="0">
                <a:latin typeface="Gill Sans MT"/>
                <a:cs typeface="Gill Sans MT"/>
              </a:rPr>
              <a:t>terms of its value on smaller</a:t>
            </a:r>
            <a:r>
              <a:rPr sz="2000" spc="-19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inputs.</a:t>
            </a:r>
            <a:endParaRPr sz="2000">
              <a:latin typeface="Gill Sans MT"/>
              <a:cs typeface="Gill Sans MT"/>
            </a:endParaRPr>
          </a:p>
          <a:p>
            <a:pPr marL="279400" algn="ctr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latin typeface="Comic Sans MS"/>
                <a:cs typeface="Comic Sans MS"/>
              </a:rPr>
              <a:t>T(n) </a:t>
            </a:r>
            <a:r>
              <a:rPr sz="2000" b="1" dirty="0">
                <a:latin typeface="Comic Sans MS"/>
                <a:cs typeface="Comic Sans MS"/>
              </a:rPr>
              <a:t>= </a:t>
            </a:r>
            <a:r>
              <a:rPr sz="2000" b="1" spc="-5" dirty="0">
                <a:latin typeface="Comic Sans MS"/>
                <a:cs typeface="Comic Sans MS"/>
              </a:rPr>
              <a:t>T(n-1) </a:t>
            </a:r>
            <a:r>
              <a:rPr sz="2000" b="1" dirty="0">
                <a:latin typeface="Comic Sans MS"/>
                <a:cs typeface="Comic Sans MS"/>
              </a:rPr>
              <a:t>+</a:t>
            </a:r>
            <a:r>
              <a:rPr sz="2000" b="1" spc="10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  <a:p>
            <a:pPr marL="295910" indent="-283845">
              <a:lnSpc>
                <a:spcPct val="100000"/>
              </a:lnSpc>
              <a:spcBef>
                <a:spcPts val="1865"/>
              </a:spcBef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  <a:tab pos="5479415" algn="l"/>
                <a:tab pos="5923280" algn="l"/>
              </a:tabLst>
            </a:pPr>
            <a:r>
              <a:rPr sz="2000" dirty="0">
                <a:latin typeface="Gill Sans MT"/>
                <a:cs typeface="Gill Sans MT"/>
              </a:rPr>
              <a:t>What </a:t>
            </a:r>
            <a:r>
              <a:rPr sz="2000" spc="-5" dirty="0">
                <a:latin typeface="Gill Sans MT"/>
                <a:cs typeface="Gill Sans MT"/>
              </a:rPr>
              <a:t>is </a:t>
            </a:r>
            <a:r>
              <a:rPr sz="2000" dirty="0">
                <a:latin typeface="Gill Sans MT"/>
                <a:cs typeface="Gill Sans MT"/>
              </a:rPr>
              <a:t>the actual running time of</a:t>
            </a:r>
            <a:r>
              <a:rPr sz="2000" spc="-7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the</a:t>
            </a:r>
            <a:r>
              <a:rPr sz="2000" spc="-5" dirty="0">
                <a:latin typeface="Gill Sans MT"/>
                <a:cs typeface="Gill Sans MT"/>
              </a:rPr>
              <a:t> algorithm?	</a:t>
            </a:r>
            <a:r>
              <a:rPr sz="2000" spc="5" dirty="0">
                <a:latin typeface="Gill Sans MT"/>
                <a:cs typeface="Gill Sans MT"/>
              </a:rPr>
              <a:t>i.e.	</a:t>
            </a:r>
            <a:r>
              <a:rPr sz="2000" dirty="0">
                <a:latin typeface="Gill Sans MT"/>
                <a:cs typeface="Gill Sans MT"/>
              </a:rPr>
              <a:t>T(n) =</a:t>
            </a:r>
            <a:r>
              <a:rPr sz="2000" spc="-3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?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3B6D2"/>
              </a:buClr>
              <a:buFont typeface="Wingdings 2"/>
              <a:buChar char=""/>
            </a:pPr>
            <a:endParaRPr sz="22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5"/>
              </a:spcBef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latin typeface="Gill Sans MT"/>
                <a:cs typeface="Gill Sans MT"/>
              </a:rPr>
              <a:t>Need to </a:t>
            </a:r>
            <a:r>
              <a:rPr sz="2000" spc="-10" dirty="0">
                <a:latin typeface="Gill Sans MT"/>
                <a:cs typeface="Gill Sans MT"/>
              </a:rPr>
              <a:t>solve </a:t>
            </a:r>
            <a:r>
              <a:rPr sz="2000" dirty="0">
                <a:latin typeface="Gill Sans MT"/>
                <a:cs typeface="Gill Sans MT"/>
              </a:rPr>
              <a:t>the</a:t>
            </a: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recurrence</a:t>
            </a:r>
            <a:endParaRPr sz="2000">
              <a:latin typeface="Gill Sans MT"/>
              <a:cs typeface="Gill Sans MT"/>
            </a:endParaRPr>
          </a:p>
          <a:p>
            <a:pPr marL="570230" lvl="1" indent="-238760">
              <a:lnSpc>
                <a:spcPct val="100000"/>
              </a:lnSpc>
              <a:spcBef>
                <a:spcPts val="1290"/>
              </a:spcBef>
              <a:buClr>
                <a:srgbClr val="93B6D2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-5" dirty="0">
                <a:latin typeface="Gill Sans MT"/>
                <a:cs typeface="Gill Sans MT"/>
              </a:rPr>
              <a:t>Find </a:t>
            </a:r>
            <a:r>
              <a:rPr sz="1800" dirty="0">
                <a:latin typeface="Gill Sans MT"/>
                <a:cs typeface="Gill Sans MT"/>
              </a:rPr>
              <a:t>an explicit </a:t>
            </a:r>
            <a:r>
              <a:rPr sz="1800" spc="-5" dirty="0">
                <a:latin typeface="Gill Sans MT"/>
                <a:cs typeface="Gill Sans MT"/>
              </a:rPr>
              <a:t>formula </a:t>
            </a:r>
            <a:r>
              <a:rPr sz="1800" dirty="0">
                <a:latin typeface="Gill Sans MT"/>
                <a:cs typeface="Gill Sans MT"/>
              </a:rPr>
              <a:t>of the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expression</a:t>
            </a:r>
            <a:endParaRPr sz="1800">
              <a:latin typeface="Gill Sans MT"/>
              <a:cs typeface="Gill Sans MT"/>
            </a:endParaRPr>
          </a:p>
          <a:p>
            <a:pPr marL="570230" lvl="1" indent="-238760">
              <a:lnSpc>
                <a:spcPct val="100000"/>
              </a:lnSpc>
              <a:spcBef>
                <a:spcPts val="1250"/>
              </a:spcBef>
              <a:buClr>
                <a:srgbClr val="93B6D2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-5" dirty="0">
                <a:latin typeface="Gill Sans MT"/>
                <a:cs typeface="Gill Sans MT"/>
              </a:rPr>
              <a:t>Bound </a:t>
            </a:r>
            <a:r>
              <a:rPr sz="1800" dirty="0">
                <a:latin typeface="Gill Sans MT"/>
                <a:cs typeface="Gill Sans MT"/>
              </a:rPr>
              <a:t>the </a:t>
            </a:r>
            <a:r>
              <a:rPr sz="1800" spc="-15" dirty="0">
                <a:latin typeface="Gill Sans MT"/>
                <a:cs typeface="Gill Sans MT"/>
              </a:rPr>
              <a:t>recurrence </a:t>
            </a:r>
            <a:r>
              <a:rPr sz="1800" spc="-10" dirty="0">
                <a:latin typeface="Gill Sans MT"/>
                <a:cs typeface="Gill Sans MT"/>
              </a:rPr>
              <a:t>by </a:t>
            </a:r>
            <a:r>
              <a:rPr sz="1800" dirty="0">
                <a:latin typeface="Gill Sans MT"/>
                <a:cs typeface="Gill Sans MT"/>
              </a:rPr>
              <a:t>an </a:t>
            </a:r>
            <a:r>
              <a:rPr sz="1800" spc="-5" dirty="0">
                <a:latin typeface="Gill Sans MT"/>
                <a:cs typeface="Gill Sans MT"/>
              </a:rPr>
              <a:t>expression </a:t>
            </a:r>
            <a:r>
              <a:rPr sz="1800" dirty="0">
                <a:latin typeface="Gill Sans MT"/>
                <a:cs typeface="Gill Sans MT"/>
              </a:rPr>
              <a:t>that </a:t>
            </a:r>
            <a:r>
              <a:rPr sz="1800" spc="-15" dirty="0">
                <a:latin typeface="Gill Sans MT"/>
                <a:cs typeface="Gill Sans MT"/>
              </a:rPr>
              <a:t>involves</a:t>
            </a:r>
            <a:r>
              <a:rPr sz="1800" spc="-6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n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3385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37" y="2241551"/>
            <a:ext cx="4707731" cy="32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116" y="236220"/>
            <a:ext cx="3221736" cy="10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7203" y="236220"/>
            <a:ext cx="760476" cy="1024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5032" y="236220"/>
            <a:ext cx="2939795" cy="102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179" y="236220"/>
            <a:ext cx="739140" cy="1024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1435" y="357073"/>
            <a:ext cx="5110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15" dirty="0"/>
              <a:t>recursion-tree</a:t>
            </a:r>
            <a:r>
              <a:rPr spc="-35" dirty="0"/>
              <a:t> </a:t>
            </a:r>
            <a:r>
              <a:rPr dirty="0"/>
              <a:t>method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57566" y="2057400"/>
            <a:ext cx="7616190" cy="183261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205"/>
              </a:spcBef>
            </a:pPr>
            <a:r>
              <a:rPr sz="2400" spc="-10" dirty="0">
                <a:latin typeface="Gill Sans MT"/>
                <a:cs typeface="Gill Sans MT"/>
              </a:rPr>
              <a:t>Convert </a:t>
            </a:r>
            <a:r>
              <a:rPr sz="2400" dirty="0">
                <a:latin typeface="Gill Sans MT"/>
                <a:cs typeface="Gill Sans MT"/>
              </a:rPr>
              <a:t>the </a:t>
            </a:r>
            <a:r>
              <a:rPr sz="2400" spc="-15" dirty="0">
                <a:latin typeface="Gill Sans MT"/>
                <a:cs typeface="Gill Sans MT"/>
              </a:rPr>
              <a:t>recurrence </a:t>
            </a:r>
            <a:r>
              <a:rPr sz="2400" spc="-5" dirty="0">
                <a:latin typeface="Gill Sans MT"/>
                <a:cs typeface="Gill Sans MT"/>
              </a:rPr>
              <a:t>into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tree:</a:t>
            </a:r>
            <a:endParaRPr sz="2400">
              <a:latin typeface="Gill Sans MT"/>
              <a:cs typeface="Gill Sans MT"/>
            </a:endParaRPr>
          </a:p>
          <a:p>
            <a:pPr marL="377825" indent="-287020">
              <a:lnSpc>
                <a:spcPct val="100000"/>
              </a:lnSpc>
              <a:spcBef>
                <a:spcPts val="1900"/>
              </a:spcBef>
              <a:buClr>
                <a:srgbClr val="93B6D2"/>
              </a:buClr>
              <a:buFont typeface="Verdana"/>
              <a:buChar char="◦"/>
              <a:tabLst>
                <a:tab pos="377825" algn="l"/>
                <a:tab pos="378460" algn="l"/>
              </a:tabLst>
            </a:pPr>
            <a:r>
              <a:rPr sz="2000" dirty="0">
                <a:latin typeface="Gill Sans MT"/>
                <a:cs typeface="Gill Sans MT"/>
              </a:rPr>
              <a:t>Each node </a:t>
            </a:r>
            <a:r>
              <a:rPr sz="2000" spc="-10" dirty="0">
                <a:latin typeface="Gill Sans MT"/>
                <a:cs typeface="Gill Sans MT"/>
              </a:rPr>
              <a:t>represents </a:t>
            </a:r>
            <a:r>
              <a:rPr sz="2000" dirty="0">
                <a:latin typeface="Gill Sans MT"/>
                <a:cs typeface="Gill Sans MT"/>
              </a:rPr>
              <a:t>the </a:t>
            </a:r>
            <a:r>
              <a:rPr sz="2000" spc="-5" dirty="0">
                <a:latin typeface="Gill Sans MT"/>
                <a:cs typeface="Gill Sans MT"/>
              </a:rPr>
              <a:t>cost </a:t>
            </a:r>
            <a:r>
              <a:rPr sz="2000" spc="-10" dirty="0">
                <a:latin typeface="Gill Sans MT"/>
                <a:cs typeface="Gill Sans MT"/>
              </a:rPr>
              <a:t>incurred </a:t>
            </a:r>
            <a:r>
              <a:rPr sz="2000" dirty="0">
                <a:latin typeface="Gill Sans MT"/>
                <a:cs typeface="Gill Sans MT"/>
              </a:rPr>
              <a:t>at </a:t>
            </a:r>
            <a:r>
              <a:rPr sz="2000" spc="-5" dirty="0">
                <a:latin typeface="Gill Sans MT"/>
                <a:cs typeface="Gill Sans MT"/>
              </a:rPr>
              <a:t>various </a:t>
            </a:r>
            <a:r>
              <a:rPr sz="2000" spc="-15" dirty="0">
                <a:latin typeface="Gill Sans MT"/>
                <a:cs typeface="Gill Sans MT"/>
              </a:rPr>
              <a:t>levels </a:t>
            </a:r>
            <a:r>
              <a:rPr sz="2000" dirty="0">
                <a:latin typeface="Gill Sans MT"/>
                <a:cs typeface="Gill Sans MT"/>
              </a:rPr>
              <a:t>of</a:t>
            </a:r>
            <a:r>
              <a:rPr sz="2000" spc="-8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recursion</a:t>
            </a:r>
            <a:endParaRPr sz="2000">
              <a:latin typeface="Gill Sans MT"/>
              <a:cs typeface="Gill Sans MT"/>
            </a:endParaRPr>
          </a:p>
          <a:p>
            <a:pPr marL="377825" indent="-287020">
              <a:lnSpc>
                <a:spcPct val="100000"/>
              </a:lnSpc>
              <a:spcBef>
                <a:spcPts val="1800"/>
              </a:spcBef>
              <a:buClr>
                <a:srgbClr val="93B6D2"/>
              </a:buClr>
              <a:buFont typeface="Verdana"/>
              <a:buChar char="◦"/>
              <a:tabLst>
                <a:tab pos="377825" algn="l"/>
                <a:tab pos="378460" algn="l"/>
              </a:tabLst>
            </a:pPr>
            <a:r>
              <a:rPr sz="2000" dirty="0">
                <a:latin typeface="Gill Sans MT"/>
                <a:cs typeface="Gill Sans MT"/>
              </a:rPr>
              <a:t>Sum up the </a:t>
            </a:r>
            <a:r>
              <a:rPr sz="2000" spc="-5" dirty="0">
                <a:latin typeface="Gill Sans MT"/>
                <a:cs typeface="Gill Sans MT"/>
              </a:rPr>
              <a:t>costs of </a:t>
            </a:r>
            <a:r>
              <a:rPr sz="2000" dirty="0">
                <a:latin typeface="Gill Sans MT"/>
                <a:cs typeface="Gill Sans MT"/>
              </a:rPr>
              <a:t>all</a:t>
            </a:r>
            <a:r>
              <a:rPr sz="2000" spc="-90" dirty="0">
                <a:latin typeface="Gill Sans MT"/>
                <a:cs typeface="Gill Sans MT"/>
              </a:rPr>
              <a:t> </a:t>
            </a:r>
            <a:r>
              <a:rPr sz="2000" spc="-15" dirty="0">
                <a:latin typeface="Gill Sans MT"/>
                <a:cs typeface="Gill Sans MT"/>
              </a:rPr>
              <a:t>levels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6700" y="4490973"/>
            <a:ext cx="424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Used to “guess” a </a:t>
            </a:r>
            <a:r>
              <a:rPr sz="1800" spc="-5" dirty="0">
                <a:latin typeface="Gill Sans MT"/>
                <a:cs typeface="Gill Sans MT"/>
              </a:rPr>
              <a:t>solution for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30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recurrence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4147820"/>
          </a:xfrm>
          <a:custGeom>
            <a:avLst/>
            <a:gdLst/>
            <a:ahLst/>
            <a:cxnLst/>
            <a:rect l="l" t="t" r="r" b="b"/>
            <a:pathLst>
              <a:path w="8056245" h="4147820">
                <a:moveTo>
                  <a:pt x="0" y="4147786"/>
                </a:moveTo>
                <a:lnTo>
                  <a:pt x="8055914" y="4147786"/>
                </a:lnTo>
                <a:lnTo>
                  <a:pt x="8055914" y="0"/>
                </a:lnTo>
                <a:lnTo>
                  <a:pt x="0" y="0"/>
                </a:lnTo>
                <a:lnTo>
                  <a:pt x="0" y="4147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8136" y="6847044"/>
            <a:ext cx="8056245" cy="11430"/>
          </a:xfrm>
          <a:custGeom>
            <a:avLst/>
            <a:gdLst/>
            <a:ahLst/>
            <a:cxnLst/>
            <a:rect l="l" t="t" r="r" b="b"/>
            <a:pathLst>
              <a:path w="8056245" h="11429">
                <a:moveTo>
                  <a:pt x="0" y="10955"/>
                </a:moveTo>
                <a:lnTo>
                  <a:pt x="8055914" y="10955"/>
                </a:lnTo>
                <a:lnTo>
                  <a:pt x="8055914" y="0"/>
                </a:lnTo>
                <a:lnTo>
                  <a:pt x="0" y="0"/>
                </a:lnTo>
                <a:lnTo>
                  <a:pt x="0" y="10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2875" y="0"/>
            <a:ext cx="2540" cy="4147820"/>
          </a:xfrm>
          <a:custGeom>
            <a:avLst/>
            <a:gdLst/>
            <a:ahLst/>
            <a:cxnLst/>
            <a:rect l="l" t="t" r="r" b="b"/>
            <a:pathLst>
              <a:path w="2540" h="4147820">
                <a:moveTo>
                  <a:pt x="0" y="4147786"/>
                </a:moveTo>
                <a:lnTo>
                  <a:pt x="2108" y="4147786"/>
                </a:lnTo>
                <a:lnTo>
                  <a:pt x="2108" y="0"/>
                </a:lnTo>
                <a:lnTo>
                  <a:pt x="0" y="0"/>
                </a:lnTo>
                <a:lnTo>
                  <a:pt x="0" y="4147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1560" y="0"/>
            <a:ext cx="0" cy="4147820"/>
          </a:xfrm>
          <a:custGeom>
            <a:avLst/>
            <a:gdLst/>
            <a:ahLst/>
            <a:cxnLst/>
            <a:rect l="l" t="t" r="r" b="b"/>
            <a:pathLst>
              <a:path h="4147820">
                <a:moveTo>
                  <a:pt x="0" y="0"/>
                </a:moveTo>
                <a:lnTo>
                  <a:pt x="0" y="4147786"/>
                </a:lnTo>
              </a:path>
            </a:pathLst>
          </a:custGeom>
          <a:ln w="10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983" y="685252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152" y="0"/>
                </a:lnTo>
              </a:path>
            </a:pathLst>
          </a:custGeom>
          <a:ln w="10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672" y="774319"/>
            <a:ext cx="7670927" cy="3998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71397" y="126238"/>
            <a:ext cx="2042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omic Sans MS"/>
                <a:cs typeface="Comic Sans MS"/>
              </a:rPr>
              <a:t>Example</a:t>
            </a:r>
            <a:r>
              <a:rPr sz="3200" b="1" spc="-105" dirty="0">
                <a:latin typeface="Comic Sans MS"/>
                <a:cs typeface="Comic Sans MS"/>
              </a:rPr>
              <a:t> </a:t>
            </a:r>
            <a:r>
              <a:rPr sz="3200" b="1" dirty="0"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0226" y="178054"/>
            <a:ext cx="3435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B5D50"/>
                </a:solidFill>
                <a:latin typeface="Comic Sans MS"/>
                <a:cs typeface="Comic Sans MS"/>
              </a:rPr>
              <a:t>W(n) = </a:t>
            </a:r>
            <a:r>
              <a:rPr sz="2800" spc="-10" dirty="0">
                <a:solidFill>
                  <a:srgbClr val="7B5D50"/>
                </a:solidFill>
                <a:latin typeface="Comic Sans MS"/>
                <a:cs typeface="Comic Sans MS"/>
              </a:rPr>
              <a:t>2W(n/2) </a:t>
            </a:r>
            <a:r>
              <a:rPr sz="2800" spc="-5" dirty="0">
                <a:solidFill>
                  <a:srgbClr val="7B5D50"/>
                </a:solidFill>
                <a:latin typeface="Comic Sans MS"/>
                <a:cs typeface="Comic Sans MS"/>
              </a:rPr>
              <a:t>+</a:t>
            </a:r>
            <a:r>
              <a:rPr sz="2800" dirty="0">
                <a:solidFill>
                  <a:srgbClr val="7B5D50"/>
                </a:solidFill>
                <a:latin typeface="Comic Sans MS"/>
                <a:cs typeface="Comic Sans MS"/>
              </a:rPr>
              <a:t> </a:t>
            </a:r>
            <a:r>
              <a:rPr sz="2800" spc="10" dirty="0">
                <a:solidFill>
                  <a:srgbClr val="7B5D50"/>
                </a:solidFill>
                <a:latin typeface="Comic Sans MS"/>
                <a:cs typeface="Comic Sans MS"/>
              </a:rPr>
              <a:t>n</a:t>
            </a:r>
            <a:r>
              <a:rPr sz="2775" spc="15" baseline="25525" dirty="0">
                <a:solidFill>
                  <a:srgbClr val="7B5D50"/>
                </a:solidFill>
                <a:latin typeface="Comic Sans MS"/>
                <a:cs typeface="Comic Sans MS"/>
              </a:rPr>
              <a:t>2</a:t>
            </a:r>
            <a:endParaRPr sz="2775" baseline="25525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0328" y="4147785"/>
            <a:ext cx="8143875" cy="2699385"/>
          </a:xfrm>
          <a:custGeom>
            <a:avLst/>
            <a:gdLst/>
            <a:ahLst/>
            <a:cxnLst/>
            <a:rect l="l" t="t" r="r" b="b"/>
            <a:pathLst>
              <a:path w="8143875" h="2699384">
                <a:moveTo>
                  <a:pt x="0" y="2699258"/>
                </a:moveTo>
                <a:lnTo>
                  <a:pt x="8143621" y="2699258"/>
                </a:lnTo>
                <a:lnTo>
                  <a:pt x="8143621" y="0"/>
                </a:lnTo>
                <a:lnTo>
                  <a:pt x="0" y="0"/>
                </a:lnTo>
                <a:lnTo>
                  <a:pt x="0" y="2699258"/>
                </a:lnTo>
                <a:close/>
              </a:path>
            </a:pathLst>
          </a:custGeom>
          <a:solidFill>
            <a:srgbClr val="D3E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77709" y="4521834"/>
            <a:ext cx="191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Gill Sans MT"/>
                <a:cs typeface="Gill Sans MT"/>
              </a:rPr>
              <a:t>Total </a:t>
            </a:r>
            <a:r>
              <a:rPr sz="1800" dirty="0">
                <a:latin typeface="Gill Sans MT"/>
                <a:cs typeface="Gill Sans MT"/>
              </a:rPr>
              <a:t>cost =</a:t>
            </a:r>
            <a:r>
              <a:rPr sz="1800" spc="-3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(</a:t>
            </a:r>
            <a:r>
              <a:rPr sz="1800" spc="-5" dirty="0">
                <a:latin typeface="Comic Sans MS"/>
                <a:cs typeface="Comic Sans MS"/>
              </a:rPr>
              <a:t>n</a:t>
            </a:r>
            <a:r>
              <a:rPr sz="1800" spc="-7" baseline="25462" dirty="0">
                <a:latin typeface="Comic Sans MS"/>
                <a:cs typeface="Comic Sans MS"/>
              </a:rPr>
              <a:t>2</a:t>
            </a:r>
            <a:r>
              <a:rPr sz="1800" spc="-5" dirty="0">
                <a:latin typeface="Comic Sans MS"/>
                <a:cs typeface="Comic Sans MS"/>
              </a:rPr>
              <a:t>/2</a:t>
            </a:r>
            <a:r>
              <a:rPr sz="1800" spc="-7" baseline="25462" dirty="0">
                <a:latin typeface="Comic Sans MS"/>
                <a:cs typeface="Comic Sans MS"/>
              </a:rPr>
              <a:t>i</a:t>
            </a:r>
            <a:r>
              <a:rPr sz="1800" spc="-5" dirty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598" y="4094769"/>
            <a:ext cx="5798820" cy="14293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8925" indent="-226060">
              <a:lnSpc>
                <a:spcPct val="100000"/>
              </a:lnSpc>
              <a:spcBef>
                <a:spcPts val="700"/>
              </a:spcBef>
              <a:buClr>
                <a:srgbClr val="93B6D2"/>
              </a:buClr>
              <a:buSzPct val="80555"/>
              <a:buFont typeface="Wingdings 2"/>
              <a:buChar char=""/>
              <a:tabLst>
                <a:tab pos="289560" algn="l"/>
              </a:tabLst>
            </a:pPr>
            <a:r>
              <a:rPr sz="1800" spc="-5" dirty="0">
                <a:latin typeface="Gill Sans MT"/>
                <a:cs typeface="Gill Sans MT"/>
              </a:rPr>
              <a:t>Subproblem </a:t>
            </a:r>
            <a:r>
              <a:rPr sz="1800" dirty="0">
                <a:latin typeface="Gill Sans MT"/>
                <a:cs typeface="Gill Sans MT"/>
              </a:rPr>
              <a:t>size at </a:t>
            </a:r>
            <a:r>
              <a:rPr sz="1800" spc="-15" dirty="0">
                <a:latin typeface="Gill Sans MT"/>
                <a:cs typeface="Gill Sans MT"/>
              </a:rPr>
              <a:t>level </a:t>
            </a:r>
            <a:r>
              <a:rPr sz="1800" dirty="0">
                <a:latin typeface="Gill Sans MT"/>
                <a:cs typeface="Gill Sans MT"/>
              </a:rPr>
              <a:t>i =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Comic Sans MS"/>
                <a:cs typeface="Comic Sans MS"/>
              </a:rPr>
              <a:t>n/2</a:t>
            </a:r>
            <a:r>
              <a:rPr sz="1800" baseline="25462" dirty="0">
                <a:latin typeface="Comic Sans MS"/>
                <a:cs typeface="Comic Sans MS"/>
              </a:rPr>
              <a:t>i</a:t>
            </a:r>
            <a:endParaRPr sz="1800" baseline="25462">
              <a:latin typeface="Comic Sans MS"/>
              <a:cs typeface="Comic Sans MS"/>
            </a:endParaRPr>
          </a:p>
          <a:p>
            <a:pPr marL="288925" indent="-22606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80555"/>
              <a:buFont typeface="Wingdings 2"/>
              <a:buChar char=""/>
              <a:tabLst>
                <a:tab pos="289560" algn="l"/>
                <a:tab pos="4307840" algn="l"/>
              </a:tabLst>
            </a:pPr>
            <a:r>
              <a:rPr sz="1800" b="1" dirty="0">
                <a:latin typeface="Gill Sans MT"/>
                <a:cs typeface="Gill Sans MT"/>
              </a:rPr>
              <a:t>At </a:t>
            </a:r>
            <a:r>
              <a:rPr sz="1800" b="1" spc="-20" dirty="0">
                <a:latin typeface="Gill Sans MT"/>
                <a:cs typeface="Gill Sans MT"/>
              </a:rPr>
              <a:t>level </a:t>
            </a:r>
            <a:r>
              <a:rPr sz="1800" b="1" dirty="0">
                <a:latin typeface="Gill Sans MT"/>
                <a:cs typeface="Gill Sans MT"/>
              </a:rPr>
              <a:t>i:  </a:t>
            </a:r>
            <a:r>
              <a:rPr sz="1800" dirty="0">
                <a:latin typeface="Gill Sans MT"/>
                <a:cs typeface="Gill Sans MT"/>
              </a:rPr>
              <a:t>Cost of each </a:t>
            </a:r>
            <a:r>
              <a:rPr sz="1800" spc="-5" dirty="0">
                <a:latin typeface="Gill Sans MT"/>
                <a:cs typeface="Gill Sans MT"/>
              </a:rPr>
              <a:t>node</a:t>
            </a:r>
            <a:r>
              <a:rPr sz="1800" spc="-2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=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(</a:t>
            </a:r>
            <a:r>
              <a:rPr sz="1800" dirty="0">
                <a:latin typeface="Comic Sans MS"/>
                <a:cs typeface="Comic Sans MS"/>
              </a:rPr>
              <a:t>n/2</a:t>
            </a:r>
            <a:r>
              <a:rPr sz="1800" baseline="25462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)</a:t>
            </a:r>
            <a:r>
              <a:rPr sz="1800" baseline="25462" dirty="0">
                <a:latin typeface="Comic Sans MS"/>
                <a:cs typeface="Comic Sans MS"/>
              </a:rPr>
              <a:t>2	</a:t>
            </a:r>
            <a:r>
              <a:rPr sz="1800" dirty="0">
                <a:latin typeface="Gill Sans MT"/>
                <a:cs typeface="Gill Sans MT"/>
              </a:rPr>
              <a:t># of </a:t>
            </a:r>
            <a:r>
              <a:rPr sz="1800" spc="-5" dirty="0">
                <a:latin typeface="Gill Sans MT"/>
                <a:cs typeface="Gill Sans MT"/>
              </a:rPr>
              <a:t>nodes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2</a:t>
            </a:r>
            <a:r>
              <a:rPr sz="1800" spc="7" baseline="25462" dirty="0">
                <a:latin typeface="Comic Sans MS"/>
                <a:cs typeface="Comic Sans MS"/>
              </a:rPr>
              <a:t>i</a:t>
            </a:r>
            <a:endParaRPr sz="1800" baseline="25462">
              <a:latin typeface="Comic Sans MS"/>
              <a:cs typeface="Comic Sans MS"/>
            </a:endParaRPr>
          </a:p>
          <a:p>
            <a:pPr marL="288925" indent="-22606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80555"/>
              <a:buFont typeface="Wingdings 2"/>
              <a:buChar char=""/>
              <a:tabLst>
                <a:tab pos="289560" algn="l"/>
                <a:tab pos="2767330" algn="l"/>
                <a:tab pos="3928745" algn="l"/>
              </a:tabLst>
            </a:pPr>
            <a:r>
              <a:rPr sz="1800" dirty="0">
                <a:latin typeface="Gill Sans MT"/>
                <a:cs typeface="Gill Sans MT"/>
              </a:rPr>
              <a:t>h = Height of the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tree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n/2</a:t>
            </a:r>
            <a:r>
              <a:rPr sz="1800" baseline="25462" dirty="0">
                <a:latin typeface="Comic Sans MS"/>
                <a:cs typeface="Comic Sans MS"/>
              </a:rPr>
              <a:t>h</a:t>
            </a:r>
            <a:r>
              <a:rPr sz="1800" dirty="0">
                <a:latin typeface="Gill Sans MT"/>
                <a:cs typeface="Gill Sans MT"/>
              </a:rPr>
              <a:t>=1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h =</a:t>
            </a:r>
            <a:r>
              <a:rPr sz="1800" b="1" spc="-3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lgn</a:t>
            </a:r>
            <a:endParaRPr sz="1800">
              <a:latin typeface="Comic Sans MS"/>
              <a:cs typeface="Comic Sans MS"/>
            </a:endParaRPr>
          </a:p>
          <a:p>
            <a:pPr marL="288925" indent="-226060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80555"/>
              <a:buFont typeface="Wingdings 2"/>
              <a:buChar char=""/>
              <a:tabLst>
                <a:tab pos="289560" algn="l"/>
              </a:tabLst>
            </a:pPr>
            <a:r>
              <a:rPr sz="1800" spc="-55" dirty="0">
                <a:latin typeface="Gill Sans MT"/>
                <a:cs typeface="Gill Sans MT"/>
              </a:rPr>
              <a:t>Total </a:t>
            </a:r>
            <a:r>
              <a:rPr sz="1800" dirty="0">
                <a:latin typeface="Gill Sans MT"/>
                <a:cs typeface="Gill Sans MT"/>
              </a:rPr>
              <a:t>cost at all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levels: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9752" y="6457594"/>
            <a:ext cx="1815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W(n) =</a:t>
            </a:r>
            <a:r>
              <a:rPr sz="1800" b="1" spc="-1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O(n</a:t>
            </a:r>
            <a:r>
              <a:rPr sz="1800" b="1" baseline="25462" dirty="0">
                <a:latin typeface="Comic Sans MS"/>
                <a:cs typeface="Comic Sans MS"/>
              </a:rPr>
              <a:t>2</a:t>
            </a:r>
            <a:r>
              <a:rPr sz="1800" b="1" dirty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8867" y="8087475"/>
            <a:ext cx="4603750" cy="868680"/>
          </a:xfrm>
          <a:custGeom>
            <a:avLst/>
            <a:gdLst/>
            <a:ahLst/>
            <a:cxnLst/>
            <a:rect l="l" t="t" r="r" b="b"/>
            <a:pathLst>
              <a:path w="4603750" h="868679">
                <a:moveTo>
                  <a:pt x="0" y="868362"/>
                </a:moveTo>
                <a:lnTo>
                  <a:pt x="4603750" y="868362"/>
                </a:lnTo>
                <a:lnTo>
                  <a:pt x="4603750" y="0"/>
                </a:lnTo>
                <a:lnTo>
                  <a:pt x="0" y="0"/>
                </a:lnTo>
                <a:lnTo>
                  <a:pt x="0" y="868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4728" y="5917166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101" y="0"/>
                </a:lnTo>
              </a:path>
            </a:pathLst>
          </a:custGeom>
          <a:ln w="8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6817" y="5917166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922" y="0"/>
                </a:lnTo>
              </a:path>
            </a:pathLst>
          </a:custGeom>
          <a:ln w="8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3391" y="5917166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922" y="0"/>
                </a:lnTo>
              </a:path>
            </a:pathLst>
          </a:custGeom>
          <a:ln w="8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5821" y="6179364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922" y="0"/>
                </a:lnTo>
              </a:path>
            </a:pathLst>
          </a:custGeom>
          <a:ln w="42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90197" y="6170143"/>
            <a:ext cx="11938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3409" y="5616378"/>
            <a:ext cx="11938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650" spc="1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6924" y="6010100"/>
            <a:ext cx="454659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50" spc="65" dirty="0">
                <a:latin typeface="Times New Roman"/>
                <a:cs typeface="Times New Roman"/>
              </a:rPr>
              <a:t>1</a:t>
            </a:r>
            <a:r>
              <a:rPr sz="1650" spc="65" dirty="0">
                <a:latin typeface="Symbol"/>
                <a:cs typeface="Symbol"/>
              </a:rPr>
              <a:t></a:t>
            </a:r>
            <a:r>
              <a:rPr sz="1650" spc="-100" dirty="0">
                <a:latin typeface="Times New Roman"/>
                <a:cs typeface="Times New Roman"/>
              </a:rPr>
              <a:t> </a:t>
            </a:r>
            <a:r>
              <a:rPr sz="2475" spc="15" baseline="33670" dirty="0">
                <a:latin typeface="Times New Roman"/>
                <a:cs typeface="Times New Roman"/>
              </a:rPr>
              <a:t>1</a:t>
            </a:r>
            <a:endParaRPr sz="2475" baseline="3367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0775" y="5631694"/>
            <a:ext cx="44323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650" spc="5" dirty="0">
                <a:latin typeface="Symbol"/>
                <a:cs typeface="Symbol"/>
              </a:rPr>
              <a:t>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2475" spc="15" baseline="3367" dirty="0">
                <a:latin typeface="Times New Roman"/>
                <a:cs typeface="Times New Roman"/>
              </a:rPr>
              <a:t>1</a:t>
            </a:r>
            <a:r>
              <a:rPr sz="2475" spc="-494" baseline="3367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Symbol"/>
                <a:cs typeface="Symbol"/>
              </a:rPr>
              <a:t></a:t>
            </a:r>
            <a:r>
              <a:rPr sz="1425" i="1" spc="30" baseline="64327" dirty="0">
                <a:latin typeface="Times New Roman"/>
                <a:cs typeface="Times New Roman"/>
              </a:rPr>
              <a:t>i</a:t>
            </a:r>
            <a:endParaRPr sz="1425" baseline="6432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17732" y="5526553"/>
            <a:ext cx="158242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32180" algn="l"/>
              </a:tabLst>
            </a:pPr>
            <a:r>
              <a:rPr sz="950" spc="5" dirty="0">
                <a:latin typeface="Times New Roman"/>
                <a:cs typeface="Times New Roman"/>
              </a:rPr>
              <a:t>lg</a:t>
            </a:r>
            <a:r>
              <a:rPr sz="950" spc="-15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n </a:t>
            </a:r>
            <a:r>
              <a:rPr sz="950" i="1" spc="90" dirty="0">
                <a:latin typeface="Times New Roman"/>
                <a:cs typeface="Times New Roman"/>
              </a:rPr>
              <a:t> </a:t>
            </a:r>
            <a:r>
              <a:rPr sz="2475" i="1" spc="67" baseline="-23569" dirty="0">
                <a:latin typeface="Times New Roman"/>
                <a:cs typeface="Times New Roman"/>
              </a:rPr>
              <a:t>n</a:t>
            </a:r>
            <a:r>
              <a:rPr sz="1425" spc="67" baseline="2923" dirty="0">
                <a:latin typeface="Times New Roman"/>
                <a:cs typeface="Times New Roman"/>
              </a:rPr>
              <a:t>2	</a:t>
            </a:r>
            <a:r>
              <a:rPr sz="950" spc="5" dirty="0">
                <a:latin typeface="Times New Roman"/>
                <a:cs typeface="Times New Roman"/>
              </a:rPr>
              <a:t>lg</a:t>
            </a:r>
            <a:r>
              <a:rPr sz="950" spc="-150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n</a:t>
            </a:r>
            <a:r>
              <a:rPr sz="950" i="1" spc="125" dirty="0">
                <a:latin typeface="Times New Roman"/>
                <a:cs typeface="Times New Roman"/>
              </a:rPr>
              <a:t> </a:t>
            </a:r>
            <a:r>
              <a:rPr sz="2475" spc="7" baseline="-28619" dirty="0">
                <a:latin typeface="Symbol"/>
                <a:cs typeface="Symbol"/>
              </a:rPr>
              <a:t></a:t>
            </a:r>
            <a:r>
              <a:rPr sz="2475" spc="-209" baseline="-28619" dirty="0">
                <a:latin typeface="Times New Roman"/>
                <a:cs typeface="Times New Roman"/>
              </a:rPr>
              <a:t> </a:t>
            </a:r>
            <a:r>
              <a:rPr sz="2475" spc="15" baseline="-23569" dirty="0">
                <a:latin typeface="Times New Roman"/>
                <a:cs typeface="Times New Roman"/>
              </a:rPr>
              <a:t>1</a:t>
            </a:r>
            <a:r>
              <a:rPr sz="2475" spc="-232" baseline="-23569" dirty="0">
                <a:latin typeface="Times New Roman"/>
                <a:cs typeface="Times New Roman"/>
              </a:rPr>
              <a:t> </a:t>
            </a:r>
            <a:r>
              <a:rPr sz="2475" spc="30" baseline="-28619" dirty="0">
                <a:latin typeface="Symbol"/>
                <a:cs typeface="Symbol"/>
              </a:rPr>
              <a:t></a:t>
            </a:r>
            <a:r>
              <a:rPr sz="1425" i="1" spc="30" baseline="17543" dirty="0">
                <a:latin typeface="Times New Roman"/>
                <a:cs typeface="Times New Roman"/>
              </a:rPr>
              <a:t>i</a:t>
            </a:r>
            <a:endParaRPr sz="1425" baseline="1754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39874" y="5643849"/>
            <a:ext cx="462089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221105" algn="l"/>
                <a:tab pos="2088514" algn="l"/>
                <a:tab pos="3145790" algn="l"/>
                <a:tab pos="4105275" algn="l"/>
              </a:tabLst>
            </a:pPr>
            <a:r>
              <a:rPr sz="1650" i="1" spc="15" dirty="0">
                <a:latin typeface="Times New Roman"/>
                <a:cs typeface="Times New Roman"/>
              </a:rPr>
              <a:t>W </a:t>
            </a:r>
            <a:r>
              <a:rPr sz="1650" spc="20" dirty="0">
                <a:latin typeface="Times New Roman"/>
                <a:cs typeface="Times New Roman"/>
              </a:rPr>
              <a:t>(</a:t>
            </a:r>
            <a:r>
              <a:rPr sz="1650" i="1" spc="20" dirty="0">
                <a:latin typeface="Times New Roman"/>
                <a:cs typeface="Times New Roman"/>
              </a:rPr>
              <a:t>n</a:t>
            </a:r>
            <a:r>
              <a:rPr sz="1650" spc="20" dirty="0">
                <a:latin typeface="Times New Roman"/>
                <a:cs typeface="Times New Roman"/>
              </a:rPr>
              <a:t>)</a:t>
            </a:r>
            <a:r>
              <a:rPr sz="1650" spc="-26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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3675" spc="60" baseline="-9070" dirty="0">
                <a:latin typeface="Symbol"/>
                <a:cs typeface="Symbol"/>
              </a:rPr>
              <a:t></a:t>
            </a:r>
            <a:r>
              <a:rPr sz="3675" spc="60" baseline="-9070" dirty="0">
                <a:latin typeface="Times New Roman"/>
                <a:cs typeface="Times New Roman"/>
              </a:rPr>
              <a:t>	</a:t>
            </a:r>
            <a:r>
              <a:rPr sz="1650" spc="10" dirty="0">
                <a:latin typeface="Symbol"/>
                <a:cs typeface="Symbol"/>
              </a:rPr>
              <a:t>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i="1" spc="45" dirty="0">
                <a:latin typeface="Times New Roman"/>
                <a:cs typeface="Times New Roman"/>
              </a:rPr>
              <a:t>n</a:t>
            </a:r>
            <a:r>
              <a:rPr sz="1425" spc="67" baseline="43859" dirty="0">
                <a:latin typeface="Times New Roman"/>
                <a:cs typeface="Times New Roman"/>
              </a:rPr>
              <a:t>2</a:t>
            </a:r>
            <a:r>
              <a:rPr sz="1425" spc="-75" baseline="43859" dirty="0">
                <a:latin typeface="Times New Roman"/>
                <a:cs typeface="Times New Roman"/>
              </a:rPr>
              <a:t> </a:t>
            </a:r>
            <a:r>
              <a:rPr sz="3675" spc="127" baseline="-9070" dirty="0">
                <a:latin typeface="Symbol"/>
                <a:cs typeface="Symbol"/>
              </a:rPr>
              <a:t></a:t>
            </a:r>
            <a:r>
              <a:rPr sz="2475" spc="127" baseline="-5050" dirty="0">
                <a:latin typeface="Symbol"/>
                <a:cs typeface="Symbol"/>
              </a:rPr>
              <a:t></a:t>
            </a:r>
            <a:r>
              <a:rPr sz="2475" spc="127" baseline="-5050" dirty="0">
                <a:latin typeface="Times New Roman"/>
                <a:cs typeface="Times New Roman"/>
              </a:rPr>
              <a:t>	</a:t>
            </a:r>
            <a:r>
              <a:rPr sz="2475" spc="7" baseline="-5050" dirty="0">
                <a:latin typeface="Symbol"/>
                <a:cs typeface="Symbol"/>
              </a:rPr>
              <a:t></a:t>
            </a:r>
            <a:r>
              <a:rPr sz="2475" spc="7" baseline="-5050" dirty="0">
                <a:latin typeface="Times New Roman"/>
                <a:cs typeface="Times New Roman"/>
              </a:rPr>
              <a:t>  </a:t>
            </a:r>
            <a:r>
              <a:rPr sz="1650" spc="10" dirty="0">
                <a:latin typeface="Symbol"/>
                <a:cs typeface="Symbol"/>
              </a:rPr>
              <a:t>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i="1" spc="45" dirty="0">
                <a:latin typeface="Times New Roman"/>
                <a:cs typeface="Times New Roman"/>
              </a:rPr>
              <a:t>n</a:t>
            </a:r>
            <a:r>
              <a:rPr sz="1425" spc="67" baseline="43859" dirty="0">
                <a:latin typeface="Times New Roman"/>
                <a:cs typeface="Times New Roman"/>
              </a:rPr>
              <a:t>2</a:t>
            </a:r>
            <a:r>
              <a:rPr sz="1425" spc="-75" baseline="43859" dirty="0">
                <a:latin typeface="Times New Roman"/>
                <a:cs typeface="Times New Roman"/>
              </a:rPr>
              <a:t> </a:t>
            </a:r>
            <a:r>
              <a:rPr sz="3675" spc="127" baseline="-9070" dirty="0">
                <a:latin typeface="Symbol"/>
                <a:cs typeface="Symbol"/>
              </a:rPr>
              <a:t></a:t>
            </a:r>
            <a:r>
              <a:rPr sz="2475" spc="127" baseline="-5050" dirty="0">
                <a:latin typeface="Symbol"/>
                <a:cs typeface="Symbol"/>
              </a:rPr>
              <a:t></a:t>
            </a:r>
            <a:r>
              <a:rPr sz="2475" spc="127" baseline="-5050" dirty="0">
                <a:latin typeface="Times New Roman"/>
                <a:cs typeface="Times New Roman"/>
              </a:rPr>
              <a:t>	</a:t>
            </a:r>
            <a:r>
              <a:rPr sz="2475" spc="7" baseline="-5050" dirty="0">
                <a:latin typeface="Symbol"/>
                <a:cs typeface="Symbol"/>
              </a:rPr>
              <a:t></a:t>
            </a:r>
            <a:r>
              <a:rPr sz="2475" spc="7" baseline="-5050" dirty="0">
                <a:latin typeface="Times New Roman"/>
                <a:cs typeface="Times New Roman"/>
              </a:rPr>
              <a:t> </a:t>
            </a:r>
            <a:r>
              <a:rPr sz="2475" spc="67" baseline="-50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i="1" dirty="0">
                <a:latin typeface="Times New Roman"/>
                <a:cs typeface="Times New Roman"/>
              </a:rPr>
              <a:t>n</a:t>
            </a:r>
            <a:r>
              <a:rPr sz="1425" baseline="43859" dirty="0">
                <a:latin typeface="Times New Roman"/>
                <a:cs typeface="Times New Roman"/>
              </a:rPr>
              <a:t>2</a:t>
            </a:r>
            <a:r>
              <a:rPr sz="1425" u="sng" baseline="4385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spc="10" dirty="0">
                <a:latin typeface="Symbol"/>
                <a:cs typeface="Symbol"/>
              </a:rPr>
              <a:t></a:t>
            </a:r>
            <a:r>
              <a:rPr sz="1650" spc="-100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Times New Roman"/>
                <a:cs typeface="Times New Roman"/>
              </a:rPr>
              <a:t>2</a:t>
            </a:r>
            <a:r>
              <a:rPr sz="1650" i="1" spc="35" dirty="0">
                <a:latin typeface="Times New Roman"/>
                <a:cs typeface="Times New Roman"/>
              </a:rPr>
              <a:t>n</a:t>
            </a:r>
            <a:r>
              <a:rPr sz="1425" spc="52" baseline="43859" dirty="0">
                <a:latin typeface="Times New Roman"/>
                <a:cs typeface="Times New Roman"/>
              </a:rPr>
              <a:t>2</a:t>
            </a:r>
            <a:endParaRPr sz="1425" baseline="4385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8290" y="5622967"/>
            <a:ext cx="10096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950" spc="15" dirty="0">
                <a:latin typeface="Symbol"/>
                <a:cs typeface="Symbol"/>
              </a:rPr>
              <a:t>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8721" y="5947525"/>
            <a:ext cx="62674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950" i="1" spc="40" dirty="0">
                <a:latin typeface="Times New Roman"/>
                <a:cs typeface="Times New Roman"/>
              </a:rPr>
              <a:t>i</a:t>
            </a:r>
            <a:r>
              <a:rPr sz="950" spc="40" dirty="0">
                <a:latin typeface="Symbol"/>
                <a:cs typeface="Symbol"/>
              </a:rPr>
              <a:t></a:t>
            </a:r>
            <a:r>
              <a:rPr sz="950" spc="40" dirty="0">
                <a:latin typeface="Times New Roman"/>
                <a:cs typeface="Times New Roman"/>
              </a:rPr>
              <a:t>0 </a:t>
            </a:r>
            <a:r>
              <a:rPr sz="2475" spc="7" baseline="3367" dirty="0">
                <a:latin typeface="Symbol"/>
                <a:cs typeface="Symbol"/>
              </a:rPr>
              <a:t></a:t>
            </a:r>
            <a:r>
              <a:rPr sz="2475" spc="7" baseline="3367" dirty="0">
                <a:latin typeface="Times New Roman"/>
                <a:cs typeface="Times New Roman"/>
              </a:rPr>
              <a:t> </a:t>
            </a:r>
            <a:r>
              <a:rPr sz="2475" spc="15" baseline="10101" dirty="0">
                <a:latin typeface="Times New Roman"/>
                <a:cs typeface="Times New Roman"/>
              </a:rPr>
              <a:t>2</a:t>
            </a:r>
            <a:r>
              <a:rPr sz="2475" spc="-390" baseline="10101" dirty="0">
                <a:latin typeface="Times New Roman"/>
                <a:cs typeface="Times New Roman"/>
              </a:rPr>
              <a:t> </a:t>
            </a:r>
            <a:r>
              <a:rPr sz="2475" spc="7" baseline="3367" dirty="0">
                <a:latin typeface="Symbol"/>
                <a:cs typeface="Symbol"/>
              </a:rPr>
              <a:t></a:t>
            </a:r>
            <a:endParaRPr sz="2475" baseline="3367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4701" y="5947525"/>
            <a:ext cx="154686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32815" algn="l"/>
              </a:tabLst>
            </a:pPr>
            <a:r>
              <a:rPr sz="950" i="1" spc="40" dirty="0">
                <a:latin typeface="Times New Roman"/>
                <a:cs typeface="Times New Roman"/>
              </a:rPr>
              <a:t>i</a:t>
            </a:r>
            <a:r>
              <a:rPr sz="950" spc="40" dirty="0">
                <a:latin typeface="Symbol"/>
                <a:cs typeface="Symbol"/>
              </a:rPr>
              <a:t></a:t>
            </a:r>
            <a:r>
              <a:rPr sz="950" spc="40" dirty="0">
                <a:latin typeface="Times New Roman"/>
                <a:cs typeface="Times New Roman"/>
              </a:rPr>
              <a:t>0 </a:t>
            </a:r>
            <a:r>
              <a:rPr sz="950" spc="145" dirty="0">
                <a:latin typeface="Times New Roman"/>
                <a:cs typeface="Times New Roman"/>
              </a:rPr>
              <a:t> </a:t>
            </a:r>
            <a:r>
              <a:rPr sz="2475" spc="22" baseline="10101" dirty="0">
                <a:latin typeface="Times New Roman"/>
                <a:cs typeface="Times New Roman"/>
              </a:rPr>
              <a:t>2</a:t>
            </a:r>
            <a:r>
              <a:rPr sz="1425" i="1" spc="22" baseline="58479" dirty="0">
                <a:latin typeface="Times New Roman"/>
                <a:cs typeface="Times New Roman"/>
              </a:rPr>
              <a:t>i	</a:t>
            </a:r>
            <a:r>
              <a:rPr sz="950" i="1" spc="40" dirty="0">
                <a:latin typeface="Times New Roman"/>
                <a:cs typeface="Times New Roman"/>
              </a:rPr>
              <a:t>i</a:t>
            </a:r>
            <a:r>
              <a:rPr sz="950" spc="40" dirty="0">
                <a:latin typeface="Symbol"/>
                <a:cs typeface="Symbol"/>
              </a:rPr>
              <a:t></a:t>
            </a:r>
            <a:r>
              <a:rPr sz="950" spc="40" dirty="0">
                <a:latin typeface="Times New Roman"/>
                <a:cs typeface="Times New Roman"/>
              </a:rPr>
              <a:t>0 </a:t>
            </a:r>
            <a:r>
              <a:rPr sz="2475" spc="7" baseline="3367" dirty="0">
                <a:latin typeface="Symbol"/>
                <a:cs typeface="Symbol"/>
              </a:rPr>
              <a:t></a:t>
            </a:r>
            <a:r>
              <a:rPr sz="2475" spc="7" baseline="3367" dirty="0">
                <a:latin typeface="Times New Roman"/>
                <a:cs typeface="Times New Roman"/>
              </a:rPr>
              <a:t> </a:t>
            </a:r>
            <a:r>
              <a:rPr sz="2475" spc="15" baseline="10101" dirty="0">
                <a:latin typeface="Times New Roman"/>
                <a:cs typeface="Times New Roman"/>
              </a:rPr>
              <a:t>2</a:t>
            </a:r>
            <a:r>
              <a:rPr sz="2475" spc="-382" baseline="10101" dirty="0">
                <a:latin typeface="Times New Roman"/>
                <a:cs typeface="Times New Roman"/>
              </a:rPr>
              <a:t> </a:t>
            </a:r>
            <a:r>
              <a:rPr sz="2475" spc="7" baseline="3367" dirty="0">
                <a:latin typeface="Symbol"/>
                <a:cs typeface="Symbol"/>
              </a:rPr>
              <a:t></a:t>
            </a:r>
            <a:endParaRPr sz="2475" baseline="3367">
              <a:latin typeface="Symbol"/>
              <a:cs typeface="Symbol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034" y="5495087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4147820"/>
          </a:xfrm>
          <a:custGeom>
            <a:avLst/>
            <a:gdLst/>
            <a:ahLst/>
            <a:cxnLst/>
            <a:rect l="l" t="t" r="r" b="b"/>
            <a:pathLst>
              <a:path w="8056245" h="4147820">
                <a:moveTo>
                  <a:pt x="0" y="4147786"/>
                </a:moveTo>
                <a:lnTo>
                  <a:pt x="8055914" y="4147786"/>
                </a:lnTo>
                <a:lnTo>
                  <a:pt x="8055914" y="0"/>
                </a:lnTo>
                <a:lnTo>
                  <a:pt x="0" y="0"/>
                </a:lnTo>
                <a:lnTo>
                  <a:pt x="0" y="4147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8136" y="6847044"/>
            <a:ext cx="8056245" cy="11430"/>
          </a:xfrm>
          <a:custGeom>
            <a:avLst/>
            <a:gdLst/>
            <a:ahLst/>
            <a:cxnLst/>
            <a:rect l="l" t="t" r="r" b="b"/>
            <a:pathLst>
              <a:path w="8056245" h="11429">
                <a:moveTo>
                  <a:pt x="0" y="10955"/>
                </a:moveTo>
                <a:lnTo>
                  <a:pt x="8055914" y="10955"/>
                </a:lnTo>
                <a:lnTo>
                  <a:pt x="8055914" y="0"/>
                </a:lnTo>
                <a:lnTo>
                  <a:pt x="0" y="0"/>
                </a:lnTo>
                <a:lnTo>
                  <a:pt x="0" y="10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2875" y="0"/>
            <a:ext cx="2540" cy="4147820"/>
          </a:xfrm>
          <a:custGeom>
            <a:avLst/>
            <a:gdLst/>
            <a:ahLst/>
            <a:cxnLst/>
            <a:rect l="l" t="t" r="r" b="b"/>
            <a:pathLst>
              <a:path w="2540" h="4147820">
                <a:moveTo>
                  <a:pt x="0" y="4147786"/>
                </a:moveTo>
                <a:lnTo>
                  <a:pt x="2108" y="4147786"/>
                </a:lnTo>
                <a:lnTo>
                  <a:pt x="2108" y="0"/>
                </a:lnTo>
                <a:lnTo>
                  <a:pt x="0" y="0"/>
                </a:lnTo>
                <a:lnTo>
                  <a:pt x="0" y="4147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1560" y="0"/>
            <a:ext cx="0" cy="4147820"/>
          </a:xfrm>
          <a:custGeom>
            <a:avLst/>
            <a:gdLst/>
            <a:ahLst/>
            <a:cxnLst/>
            <a:rect l="l" t="t" r="r" b="b"/>
            <a:pathLst>
              <a:path h="4147820">
                <a:moveTo>
                  <a:pt x="0" y="0"/>
                </a:moveTo>
                <a:lnTo>
                  <a:pt x="0" y="4147786"/>
                </a:lnTo>
              </a:path>
            </a:pathLst>
          </a:custGeom>
          <a:ln w="10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983" y="6852522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>
                <a:moveTo>
                  <a:pt x="0" y="0"/>
                </a:moveTo>
                <a:lnTo>
                  <a:pt x="73152" y="0"/>
                </a:lnTo>
              </a:path>
            </a:pathLst>
          </a:custGeom>
          <a:ln w="10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754" y="1047369"/>
            <a:ext cx="7954645" cy="2665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4764" y="173736"/>
            <a:ext cx="1527048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3171" y="173736"/>
            <a:ext cx="4140708" cy="91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6011" y="220979"/>
            <a:ext cx="553211" cy="630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01356" y="173736"/>
            <a:ext cx="670559" cy="914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89736" y="275285"/>
            <a:ext cx="20421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omic Sans MS"/>
                <a:cs typeface="Comic Sans MS"/>
              </a:rPr>
              <a:t>Example</a:t>
            </a:r>
            <a:r>
              <a:rPr sz="3200" b="1" spc="-100" dirty="0">
                <a:latin typeface="Comic Sans MS"/>
                <a:cs typeface="Comic Sans MS"/>
              </a:rPr>
              <a:t> </a:t>
            </a:r>
            <a:r>
              <a:rPr sz="3200" b="1" dirty="0"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0027" y="275285"/>
            <a:ext cx="3834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7B5D50"/>
                </a:solidFill>
                <a:latin typeface="Comic Sans MS"/>
                <a:cs typeface="Comic Sans MS"/>
              </a:rPr>
              <a:t>T(n) = </a:t>
            </a:r>
            <a:r>
              <a:rPr sz="3200" spc="-5" dirty="0">
                <a:solidFill>
                  <a:srgbClr val="7B5D50"/>
                </a:solidFill>
                <a:latin typeface="Comic Sans MS"/>
                <a:cs typeface="Comic Sans MS"/>
              </a:rPr>
              <a:t>3T(n/4) </a:t>
            </a:r>
            <a:r>
              <a:rPr sz="3200" dirty="0">
                <a:solidFill>
                  <a:srgbClr val="7B5D50"/>
                </a:solidFill>
                <a:latin typeface="Comic Sans MS"/>
                <a:cs typeface="Comic Sans MS"/>
              </a:rPr>
              <a:t>+</a:t>
            </a:r>
            <a:r>
              <a:rPr sz="3200" spc="-60" dirty="0">
                <a:solidFill>
                  <a:srgbClr val="7B5D50"/>
                </a:solidFill>
                <a:latin typeface="Comic Sans MS"/>
                <a:cs typeface="Comic Sans MS"/>
              </a:rPr>
              <a:t> </a:t>
            </a:r>
            <a:r>
              <a:rPr sz="3200" spc="10" dirty="0">
                <a:solidFill>
                  <a:srgbClr val="7B5D50"/>
                </a:solidFill>
                <a:latin typeface="Comic Sans MS"/>
                <a:cs typeface="Comic Sans MS"/>
              </a:rPr>
              <a:t>cn</a:t>
            </a:r>
            <a:r>
              <a:rPr sz="3150" spc="15" baseline="25132" dirty="0">
                <a:solidFill>
                  <a:srgbClr val="7B5D50"/>
                </a:solidFill>
                <a:latin typeface="Comic Sans MS"/>
                <a:cs typeface="Comic Sans MS"/>
              </a:rPr>
              <a:t>2</a:t>
            </a:r>
            <a:endParaRPr sz="3150" baseline="25132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0340" y="4147785"/>
            <a:ext cx="8143875" cy="2699385"/>
          </a:xfrm>
          <a:custGeom>
            <a:avLst/>
            <a:gdLst/>
            <a:ahLst/>
            <a:cxnLst/>
            <a:rect l="l" t="t" r="r" b="b"/>
            <a:pathLst>
              <a:path w="8143875" h="2699384">
                <a:moveTo>
                  <a:pt x="0" y="2699258"/>
                </a:moveTo>
                <a:lnTo>
                  <a:pt x="8143621" y="2699258"/>
                </a:lnTo>
                <a:lnTo>
                  <a:pt x="8143621" y="0"/>
                </a:lnTo>
                <a:lnTo>
                  <a:pt x="0" y="0"/>
                </a:lnTo>
                <a:lnTo>
                  <a:pt x="0" y="2699258"/>
                </a:lnTo>
                <a:close/>
              </a:path>
            </a:pathLst>
          </a:custGeom>
          <a:solidFill>
            <a:srgbClr val="D3E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91197" y="4521834"/>
            <a:ext cx="220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Gill Sans MT"/>
                <a:cs typeface="Gill Sans MT"/>
              </a:rPr>
              <a:t>Total </a:t>
            </a:r>
            <a:r>
              <a:rPr sz="1800" dirty="0">
                <a:latin typeface="Gill Sans MT"/>
                <a:cs typeface="Gill Sans MT"/>
              </a:rPr>
              <a:t>cost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=c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baseline="25462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(3/16)</a:t>
            </a:r>
            <a:r>
              <a:rPr sz="1800" baseline="25462" dirty="0">
                <a:latin typeface="Comic Sans MS"/>
                <a:cs typeface="Comic Sans MS"/>
              </a:rPr>
              <a:t>i</a:t>
            </a:r>
            <a:endParaRPr sz="1800" baseline="25462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598" y="4094769"/>
            <a:ext cx="5702935" cy="10775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8925" indent="-226060">
              <a:lnSpc>
                <a:spcPct val="100000"/>
              </a:lnSpc>
              <a:spcBef>
                <a:spcPts val="700"/>
              </a:spcBef>
              <a:buClr>
                <a:srgbClr val="93B6D2"/>
              </a:buClr>
              <a:buSzPct val="80555"/>
              <a:buFont typeface="Wingdings 2"/>
              <a:buChar char=""/>
              <a:tabLst>
                <a:tab pos="289560" algn="l"/>
              </a:tabLst>
            </a:pPr>
            <a:r>
              <a:rPr sz="1800" spc="-5" dirty="0">
                <a:latin typeface="Gill Sans MT"/>
                <a:cs typeface="Gill Sans MT"/>
              </a:rPr>
              <a:t>Subproblem </a:t>
            </a:r>
            <a:r>
              <a:rPr sz="1800" dirty="0">
                <a:latin typeface="Gill Sans MT"/>
                <a:cs typeface="Gill Sans MT"/>
              </a:rPr>
              <a:t>size at </a:t>
            </a:r>
            <a:r>
              <a:rPr sz="1800" spc="-15" dirty="0">
                <a:latin typeface="Gill Sans MT"/>
                <a:cs typeface="Gill Sans MT"/>
              </a:rPr>
              <a:t>level </a:t>
            </a:r>
            <a:r>
              <a:rPr sz="1800" dirty="0">
                <a:latin typeface="Gill Sans MT"/>
                <a:cs typeface="Gill Sans MT"/>
              </a:rPr>
              <a:t>i =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Comic Sans MS"/>
                <a:cs typeface="Comic Sans MS"/>
              </a:rPr>
              <a:t>n/4</a:t>
            </a:r>
            <a:r>
              <a:rPr sz="1800" baseline="25462" dirty="0">
                <a:latin typeface="Comic Sans MS"/>
                <a:cs typeface="Comic Sans MS"/>
              </a:rPr>
              <a:t>i</a:t>
            </a:r>
            <a:endParaRPr sz="1800" baseline="25462">
              <a:latin typeface="Comic Sans MS"/>
              <a:cs typeface="Comic Sans MS"/>
            </a:endParaRPr>
          </a:p>
          <a:p>
            <a:pPr marL="288925" indent="-22606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80555"/>
              <a:buFont typeface="Wingdings 2"/>
              <a:buChar char=""/>
              <a:tabLst>
                <a:tab pos="289560" algn="l"/>
                <a:tab pos="4276090" algn="l"/>
              </a:tabLst>
            </a:pPr>
            <a:r>
              <a:rPr sz="1800" b="1" dirty="0">
                <a:latin typeface="Gill Sans MT"/>
                <a:cs typeface="Gill Sans MT"/>
              </a:rPr>
              <a:t>At </a:t>
            </a:r>
            <a:r>
              <a:rPr sz="1800" b="1" spc="-20" dirty="0">
                <a:latin typeface="Gill Sans MT"/>
                <a:cs typeface="Gill Sans MT"/>
              </a:rPr>
              <a:t>level </a:t>
            </a:r>
            <a:r>
              <a:rPr sz="1800" b="1" dirty="0">
                <a:latin typeface="Gill Sans MT"/>
                <a:cs typeface="Gill Sans MT"/>
              </a:rPr>
              <a:t>i:  </a:t>
            </a:r>
            <a:r>
              <a:rPr sz="1800" dirty="0">
                <a:latin typeface="Gill Sans MT"/>
                <a:cs typeface="Gill Sans MT"/>
              </a:rPr>
              <a:t>Cost of each</a:t>
            </a:r>
            <a:r>
              <a:rPr sz="1800" spc="-22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node=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c(</a:t>
            </a:r>
            <a:r>
              <a:rPr sz="1800" dirty="0">
                <a:latin typeface="Comic Sans MS"/>
                <a:cs typeface="Comic Sans MS"/>
              </a:rPr>
              <a:t>n/4</a:t>
            </a:r>
            <a:r>
              <a:rPr sz="1800" baseline="25462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)</a:t>
            </a:r>
            <a:r>
              <a:rPr sz="1800" baseline="25462" dirty="0">
                <a:latin typeface="Comic Sans MS"/>
                <a:cs typeface="Comic Sans MS"/>
              </a:rPr>
              <a:t>2	</a:t>
            </a:r>
            <a:r>
              <a:rPr sz="1800" dirty="0">
                <a:latin typeface="Gill Sans MT"/>
                <a:cs typeface="Gill Sans MT"/>
              </a:rPr>
              <a:t># of </a:t>
            </a:r>
            <a:r>
              <a:rPr sz="1800" spc="-5" dirty="0">
                <a:latin typeface="Gill Sans MT"/>
                <a:cs typeface="Gill Sans MT"/>
              </a:rPr>
              <a:t>nodes</a:t>
            </a:r>
            <a:r>
              <a:rPr sz="1800" spc="-5" dirty="0">
                <a:latin typeface="Comic Sans MS"/>
                <a:cs typeface="Comic Sans MS"/>
              </a:rPr>
              <a:t>=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3</a:t>
            </a:r>
            <a:r>
              <a:rPr sz="1800" baseline="25462" dirty="0">
                <a:latin typeface="Comic Sans MS"/>
                <a:cs typeface="Comic Sans MS"/>
              </a:rPr>
              <a:t>i</a:t>
            </a:r>
            <a:endParaRPr sz="1800" baseline="25462">
              <a:latin typeface="Comic Sans MS"/>
              <a:cs typeface="Comic Sans MS"/>
            </a:endParaRPr>
          </a:p>
          <a:p>
            <a:pPr marL="288925" indent="-226060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80555"/>
              <a:buFont typeface="Wingdings 2"/>
              <a:buChar char=""/>
              <a:tabLst>
                <a:tab pos="289560" algn="l"/>
                <a:tab pos="2767330" algn="l"/>
                <a:tab pos="3928745" algn="l"/>
              </a:tabLst>
            </a:pPr>
            <a:r>
              <a:rPr sz="1800" dirty="0">
                <a:latin typeface="Gill Sans MT"/>
                <a:cs typeface="Gill Sans MT"/>
              </a:rPr>
              <a:t>h = Height of the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tree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n/4</a:t>
            </a:r>
            <a:r>
              <a:rPr sz="1800" baseline="25462" dirty="0">
                <a:latin typeface="Comic Sans MS"/>
                <a:cs typeface="Comic Sans MS"/>
              </a:rPr>
              <a:t>h</a:t>
            </a:r>
            <a:r>
              <a:rPr sz="1800" dirty="0">
                <a:latin typeface="Gill Sans MT"/>
                <a:cs typeface="Gill Sans MT"/>
              </a:rPr>
              <a:t>=1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h =</a:t>
            </a:r>
            <a:r>
              <a:rPr sz="1800" b="1" spc="-4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log</a:t>
            </a:r>
            <a:r>
              <a:rPr sz="1800" b="1" baseline="-20833" dirty="0">
                <a:latin typeface="Comic Sans MS"/>
                <a:cs typeface="Comic Sans MS"/>
              </a:rPr>
              <a:t>4</a:t>
            </a:r>
            <a:r>
              <a:rPr sz="1800" b="1" dirty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3998" y="5222875"/>
            <a:ext cx="582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indent="-226060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SzPct val="80555"/>
              <a:buFont typeface="Wingdings 2"/>
              <a:buChar char=""/>
              <a:tabLst>
                <a:tab pos="264160" algn="l"/>
                <a:tab pos="2576830" algn="l"/>
              </a:tabLst>
            </a:pPr>
            <a:r>
              <a:rPr sz="1800" spc="-55" dirty="0">
                <a:latin typeface="Gill Sans MT"/>
                <a:cs typeface="Gill Sans MT"/>
              </a:rPr>
              <a:t>Total </a:t>
            </a:r>
            <a:r>
              <a:rPr sz="1800" dirty="0">
                <a:latin typeface="Gill Sans MT"/>
                <a:cs typeface="Gill Sans MT"/>
              </a:rPr>
              <a:t>cost at</a:t>
            </a:r>
            <a:r>
              <a:rPr sz="1800" spc="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all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levels:	</a:t>
            </a:r>
            <a:r>
              <a:rPr sz="1800" spc="-5" dirty="0">
                <a:latin typeface="Gill Sans MT"/>
                <a:cs typeface="Gill Sans MT"/>
              </a:rPr>
              <a:t>(last </a:t>
            </a:r>
            <a:r>
              <a:rPr sz="1800" spc="-15" dirty="0">
                <a:latin typeface="Gill Sans MT"/>
                <a:cs typeface="Gill Sans MT"/>
              </a:rPr>
              <a:t>level </a:t>
            </a:r>
            <a:r>
              <a:rPr sz="1800" dirty="0">
                <a:latin typeface="Gill Sans MT"/>
                <a:cs typeface="Gill Sans MT"/>
              </a:rPr>
              <a:t>has </a:t>
            </a:r>
            <a:r>
              <a:rPr sz="1800" dirty="0">
                <a:latin typeface="Comic Sans MS"/>
                <a:cs typeface="Comic Sans MS"/>
              </a:rPr>
              <a:t>3</a:t>
            </a:r>
            <a:r>
              <a:rPr sz="1800" baseline="25462" dirty="0">
                <a:latin typeface="Comic Sans MS"/>
                <a:cs typeface="Comic Sans MS"/>
              </a:rPr>
              <a:t>log</a:t>
            </a:r>
            <a:r>
              <a:rPr sz="1350" baseline="-21604" dirty="0">
                <a:latin typeface="Comic Sans MS"/>
                <a:cs typeface="Comic Sans MS"/>
              </a:rPr>
              <a:t>4</a:t>
            </a:r>
            <a:r>
              <a:rPr sz="1800" baseline="25462" dirty="0">
                <a:latin typeface="Comic Sans MS"/>
                <a:cs typeface="Comic Sans MS"/>
              </a:rPr>
              <a:t>n </a:t>
            </a:r>
            <a:r>
              <a:rPr sz="1800" dirty="0">
                <a:latin typeface="Comic Sans MS"/>
                <a:cs typeface="Comic Sans MS"/>
              </a:rPr>
              <a:t>= n</a:t>
            </a:r>
            <a:r>
              <a:rPr sz="1800" baseline="25462" dirty="0">
                <a:latin typeface="Comic Sans MS"/>
                <a:cs typeface="Comic Sans MS"/>
              </a:rPr>
              <a:t>log</a:t>
            </a:r>
            <a:r>
              <a:rPr sz="1350" baseline="-21604" dirty="0">
                <a:latin typeface="Comic Sans MS"/>
                <a:cs typeface="Comic Sans MS"/>
              </a:rPr>
              <a:t>4</a:t>
            </a:r>
            <a:r>
              <a:rPr sz="1800" baseline="25462" dirty="0">
                <a:latin typeface="Comic Sans MS"/>
                <a:cs typeface="Comic Sans MS"/>
              </a:rPr>
              <a:t>3</a:t>
            </a:r>
            <a:r>
              <a:rPr sz="1800" spc="217" baseline="25462" dirty="0">
                <a:latin typeface="Comic Sans MS"/>
                <a:cs typeface="Comic Sans MS"/>
              </a:rPr>
              <a:t> </a:t>
            </a:r>
            <a:r>
              <a:rPr sz="1800" dirty="0">
                <a:latin typeface="Gill Sans MT"/>
                <a:cs typeface="Gill Sans MT"/>
              </a:rPr>
              <a:t>nodes)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9752" y="6457594"/>
            <a:ext cx="173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T(n) </a:t>
            </a:r>
            <a:r>
              <a:rPr sz="1800" b="1" dirty="0">
                <a:latin typeface="Comic Sans MS"/>
                <a:cs typeface="Comic Sans MS"/>
              </a:rPr>
              <a:t>= O(n</a:t>
            </a:r>
            <a:r>
              <a:rPr sz="1800" b="1" baseline="25462" dirty="0">
                <a:latin typeface="Comic Sans MS"/>
                <a:cs typeface="Comic Sans MS"/>
              </a:rPr>
              <a:t>2</a:t>
            </a:r>
            <a:r>
              <a:rPr sz="1800" b="1" dirty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45386" y="5569229"/>
            <a:ext cx="7620000" cy="894080"/>
          </a:xfrm>
          <a:custGeom>
            <a:avLst/>
            <a:gdLst/>
            <a:ahLst/>
            <a:cxnLst/>
            <a:rect l="l" t="t" r="r" b="b"/>
            <a:pathLst>
              <a:path w="7620000" h="894079">
                <a:moveTo>
                  <a:pt x="0" y="893762"/>
                </a:moveTo>
                <a:lnTo>
                  <a:pt x="7620000" y="893762"/>
                </a:lnTo>
                <a:lnTo>
                  <a:pt x="7620000" y="0"/>
                </a:lnTo>
                <a:lnTo>
                  <a:pt x="0" y="0"/>
                </a:lnTo>
                <a:lnTo>
                  <a:pt x="0" y="893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25482" y="6188379"/>
            <a:ext cx="240029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15" dirty="0">
                <a:latin typeface="Times New Roman"/>
                <a:cs typeface="Times New Roman"/>
              </a:rPr>
              <a:t>16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61879" y="5618414"/>
            <a:ext cx="52959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10185" algn="l"/>
                <a:tab pos="516255" algn="l"/>
              </a:tabLst>
            </a:pPr>
            <a:r>
              <a:rPr sz="16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66126" y="5922016"/>
            <a:ext cx="240029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15" dirty="0">
                <a:latin typeface="Times New Roman"/>
                <a:cs typeface="Times New Roman"/>
              </a:rPr>
              <a:t>16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5634" y="5922016"/>
            <a:ext cx="240029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15" dirty="0">
                <a:latin typeface="Times New Roman"/>
                <a:cs typeface="Times New Roman"/>
              </a:rPr>
              <a:t>16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58050" y="5747427"/>
            <a:ext cx="8953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2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1790" y="5747427"/>
            <a:ext cx="8953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2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2626" y="5747427"/>
            <a:ext cx="8953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2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22189" y="5747427"/>
            <a:ext cx="8953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2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95393" y="5521465"/>
            <a:ext cx="473709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25" dirty="0">
                <a:latin typeface="Times New Roman"/>
                <a:cs typeface="Times New Roman"/>
              </a:rPr>
              <a:t>log</a:t>
            </a:r>
            <a:r>
              <a:rPr sz="1050" spc="37" baseline="-19841" dirty="0">
                <a:latin typeface="Times New Roman"/>
                <a:cs typeface="Times New Roman"/>
              </a:rPr>
              <a:t>4 </a:t>
            </a:r>
            <a:r>
              <a:rPr sz="950" spc="25" dirty="0">
                <a:latin typeface="Times New Roman"/>
                <a:cs typeface="Times New Roman"/>
              </a:rPr>
              <a:t>3</a:t>
            </a:r>
            <a:r>
              <a:rPr sz="950" spc="-110" dirty="0">
                <a:latin typeface="Times New Roman"/>
                <a:cs typeface="Times New Roman"/>
              </a:rPr>
              <a:t> </a:t>
            </a:r>
            <a:r>
              <a:rPr sz="4125" spc="-525" baseline="-15151" dirty="0">
                <a:latin typeface="Symbol"/>
                <a:cs typeface="Symbol"/>
              </a:rPr>
              <a:t></a:t>
            </a:r>
            <a:endParaRPr sz="4125" baseline="-15151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92913" y="5521465"/>
            <a:ext cx="263969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190750" algn="l"/>
              </a:tabLst>
            </a:pPr>
            <a:r>
              <a:rPr sz="950" spc="25" dirty="0">
                <a:latin typeface="Times New Roman"/>
                <a:cs typeface="Times New Roman"/>
              </a:rPr>
              <a:t>log</a:t>
            </a:r>
            <a:r>
              <a:rPr sz="1050" spc="37" baseline="-19841" dirty="0">
                <a:latin typeface="Times New Roman"/>
                <a:cs typeface="Times New Roman"/>
              </a:rPr>
              <a:t>4</a:t>
            </a:r>
            <a:r>
              <a:rPr sz="1050" baseline="-19841" dirty="0">
                <a:latin typeface="Times New Roman"/>
                <a:cs typeface="Times New Roman"/>
              </a:rPr>
              <a:t> </a:t>
            </a:r>
            <a:r>
              <a:rPr sz="950" spc="25" dirty="0">
                <a:latin typeface="Times New Roman"/>
                <a:cs typeface="Times New Roman"/>
              </a:rPr>
              <a:t>3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4125" spc="-525" baseline="-15151" dirty="0">
                <a:latin typeface="Symbol"/>
                <a:cs typeface="Symbol"/>
              </a:rPr>
              <a:t></a:t>
            </a:r>
            <a:r>
              <a:rPr sz="4125" spc="-525" baseline="-15151" dirty="0">
                <a:latin typeface="Times New Roman"/>
                <a:cs typeface="Times New Roman"/>
              </a:rPr>
              <a:t>	</a:t>
            </a:r>
            <a:r>
              <a:rPr sz="950" spc="25" dirty="0">
                <a:latin typeface="Times New Roman"/>
                <a:cs typeface="Times New Roman"/>
              </a:rPr>
              <a:t>log</a:t>
            </a:r>
            <a:r>
              <a:rPr sz="1050" spc="37" baseline="-19841" dirty="0">
                <a:latin typeface="Times New Roman"/>
                <a:cs typeface="Times New Roman"/>
              </a:rPr>
              <a:t>4 </a:t>
            </a:r>
            <a:r>
              <a:rPr sz="950" spc="25" dirty="0">
                <a:latin typeface="Times New Roman"/>
                <a:cs typeface="Times New Roman"/>
              </a:rPr>
              <a:t>3</a:t>
            </a:r>
            <a:r>
              <a:rPr sz="950" spc="-105" dirty="0">
                <a:latin typeface="Times New Roman"/>
                <a:cs typeface="Times New Roman"/>
              </a:rPr>
              <a:t> </a:t>
            </a:r>
            <a:r>
              <a:rPr sz="4125" spc="-525" baseline="-15151" dirty="0">
                <a:latin typeface="Symbol"/>
                <a:cs typeface="Symbol"/>
              </a:rPr>
              <a:t></a:t>
            </a:r>
            <a:endParaRPr sz="4125" baseline="-15151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40129" y="5753786"/>
            <a:ext cx="70294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40" dirty="0">
                <a:latin typeface="Symbol"/>
                <a:cs typeface="Symbol"/>
              </a:rPr>
              <a:t>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i="1" spc="50" dirty="0">
                <a:latin typeface="Times New Roman"/>
                <a:cs typeface="Times New Roman"/>
              </a:rPr>
              <a:t>O</a:t>
            </a:r>
            <a:r>
              <a:rPr sz="1650" spc="50" dirty="0">
                <a:latin typeface="Times New Roman"/>
                <a:cs typeface="Times New Roman"/>
              </a:rPr>
              <a:t>(</a:t>
            </a:r>
            <a:r>
              <a:rPr sz="1650" i="1" spc="50" dirty="0">
                <a:latin typeface="Times New Roman"/>
                <a:cs typeface="Times New Roman"/>
              </a:rPr>
              <a:t>n</a:t>
            </a:r>
            <a:r>
              <a:rPr sz="1650" i="1" spc="130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52949" y="6023654"/>
            <a:ext cx="26987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145" dirty="0">
                <a:latin typeface="Times New Roman"/>
                <a:cs typeface="Times New Roman"/>
              </a:rPr>
              <a:t>1</a:t>
            </a:r>
            <a:r>
              <a:rPr sz="1650" spc="40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98036" y="5620041"/>
            <a:ext cx="2153920" cy="554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90"/>
              </a:spcBef>
              <a:tabLst>
                <a:tab pos="605155" algn="l"/>
                <a:tab pos="1313180" algn="l"/>
                <a:tab pos="1645920" algn="l"/>
              </a:tabLst>
            </a:pPr>
            <a:r>
              <a:rPr sz="2750" spc="-350" dirty="0">
                <a:latin typeface="Symbol"/>
                <a:cs typeface="Symbol"/>
              </a:rPr>
              <a:t></a:t>
            </a:r>
            <a:r>
              <a:rPr sz="2750" spc="-350" dirty="0">
                <a:latin typeface="Times New Roman"/>
                <a:cs typeface="Times New Roman"/>
              </a:rPr>
              <a:t>	</a:t>
            </a:r>
            <a:r>
              <a:rPr sz="1650" spc="40" dirty="0">
                <a:latin typeface="Symbol"/>
                <a:cs typeface="Symbol"/>
              </a:rPr>
              <a:t></a:t>
            </a:r>
            <a:r>
              <a:rPr sz="1650" spc="40" dirty="0">
                <a:latin typeface="Times New Roman"/>
                <a:cs typeface="Times New Roman"/>
              </a:rPr>
              <a:t>	</a:t>
            </a:r>
            <a:r>
              <a:rPr sz="1650" i="1" dirty="0">
                <a:latin typeface="Times New Roman"/>
                <a:cs typeface="Times New Roman"/>
              </a:rPr>
              <a:t>cn	</a:t>
            </a:r>
            <a:r>
              <a:rPr sz="1650" spc="40" dirty="0">
                <a:latin typeface="Symbol"/>
                <a:cs typeface="Symbol"/>
              </a:rPr>
              <a:t></a:t>
            </a:r>
            <a:r>
              <a:rPr sz="1650" spc="-195" dirty="0">
                <a:latin typeface="Times New Roman"/>
                <a:cs typeface="Times New Roman"/>
              </a:rPr>
              <a:t> </a:t>
            </a:r>
            <a:r>
              <a:rPr sz="1650" spc="-135" dirty="0">
                <a:latin typeface="Symbol"/>
                <a:cs typeface="Symbol"/>
              </a:rPr>
              <a:t></a:t>
            </a:r>
            <a:r>
              <a:rPr sz="2750" spc="-135" dirty="0">
                <a:latin typeface="Symbol"/>
                <a:cs typeface="Symbol"/>
              </a:rPr>
              <a:t></a:t>
            </a:r>
            <a:r>
              <a:rPr sz="1650" i="1" spc="-13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  <a:p>
            <a:pPr marL="110489" algn="ctr">
              <a:lnSpc>
                <a:spcPts val="1425"/>
              </a:lnSpc>
            </a:pPr>
            <a:r>
              <a:rPr sz="16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49922" y="5753786"/>
            <a:ext cx="84010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44805" algn="l"/>
              </a:tabLst>
            </a:pPr>
            <a:r>
              <a:rPr sz="1650" i="1" dirty="0">
                <a:latin typeface="Times New Roman"/>
                <a:cs typeface="Times New Roman"/>
              </a:rPr>
              <a:t>cn	</a:t>
            </a:r>
            <a:r>
              <a:rPr sz="1650" spc="40" dirty="0">
                <a:latin typeface="Symbol"/>
                <a:cs typeface="Symbol"/>
              </a:rPr>
              <a:t>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Symbol"/>
                <a:cs typeface="Symbol"/>
              </a:rPr>
              <a:t></a:t>
            </a:r>
            <a:r>
              <a:rPr sz="1650" spc="-250" dirty="0">
                <a:latin typeface="Times New Roman"/>
                <a:cs typeface="Times New Roman"/>
              </a:rPr>
              <a:t> </a:t>
            </a:r>
            <a:r>
              <a:rPr sz="1650" i="1" spc="3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15084" y="5947421"/>
            <a:ext cx="10985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25" dirty="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64506" y="5771737"/>
            <a:ext cx="46037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63220" algn="l"/>
              </a:tabLst>
            </a:pPr>
            <a:r>
              <a:rPr sz="1650" spc="25" dirty="0">
                <a:latin typeface="Symbol"/>
                <a:cs typeface="Symbol"/>
              </a:rPr>
              <a:t></a:t>
            </a:r>
            <a:r>
              <a:rPr sz="1650" spc="25" dirty="0">
                <a:latin typeface="Times New Roman"/>
                <a:cs typeface="Times New Roman"/>
              </a:rPr>
              <a:t>	</a:t>
            </a:r>
            <a:r>
              <a:rPr sz="1650" spc="25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39106" y="5618414"/>
            <a:ext cx="55118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475" spc="37" baseline="-3367" dirty="0">
                <a:latin typeface="Symbol"/>
                <a:cs typeface="Symbol"/>
              </a:rPr>
              <a:t></a:t>
            </a:r>
            <a:r>
              <a:rPr sz="16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650" spc="-130" dirty="0">
                <a:latin typeface="Times New Roman"/>
                <a:cs typeface="Times New Roman"/>
              </a:rPr>
              <a:t> </a:t>
            </a:r>
            <a:r>
              <a:rPr sz="2475" spc="52" baseline="-3367" dirty="0">
                <a:latin typeface="Symbol"/>
                <a:cs typeface="Symbol"/>
              </a:rPr>
              <a:t></a:t>
            </a:r>
            <a:r>
              <a:rPr sz="1425" i="1" spc="52" baseline="58479" dirty="0">
                <a:latin typeface="Times New Roman"/>
                <a:cs typeface="Times New Roman"/>
              </a:rPr>
              <a:t>i</a:t>
            </a:r>
            <a:endParaRPr sz="1425" baseline="5847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09306" y="5620041"/>
            <a:ext cx="138366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5440" algn="l"/>
                <a:tab pos="1250315" algn="l"/>
              </a:tabLst>
            </a:pPr>
            <a:r>
              <a:rPr sz="1650" i="1" spc="-35" dirty="0">
                <a:latin typeface="Times New Roman"/>
                <a:cs typeface="Times New Roman"/>
              </a:rPr>
              <a:t>c</a:t>
            </a:r>
            <a:r>
              <a:rPr sz="1650" i="1" spc="35" dirty="0">
                <a:latin typeface="Times New Roman"/>
                <a:cs typeface="Times New Roman"/>
              </a:rPr>
              <a:t>n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spc="40" dirty="0">
                <a:latin typeface="Symbol"/>
                <a:cs typeface="Symbol"/>
              </a:rPr>
              <a:t>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Symbol"/>
                <a:cs typeface="Symbol"/>
              </a:rPr>
              <a:t></a:t>
            </a:r>
            <a:r>
              <a:rPr sz="2750" spc="-475" dirty="0">
                <a:latin typeface="Symbol"/>
                <a:cs typeface="Symbol"/>
              </a:rPr>
              <a:t></a:t>
            </a:r>
            <a:r>
              <a:rPr sz="1650" i="1" spc="35" dirty="0">
                <a:latin typeface="Times New Roman"/>
                <a:cs typeface="Times New Roman"/>
              </a:rPr>
              <a:t>n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spc="40" dirty="0">
                <a:latin typeface="Symbol"/>
                <a:cs typeface="Symbol"/>
              </a:rPr>
              <a:t></a:t>
            </a:r>
            <a:endParaRPr sz="1650" dirty="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23926" y="5771737"/>
            <a:ext cx="461009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63220" algn="l"/>
              </a:tabLst>
            </a:pPr>
            <a:r>
              <a:rPr sz="1650" spc="25" dirty="0">
                <a:latin typeface="Symbol"/>
                <a:cs typeface="Symbol"/>
              </a:rPr>
              <a:t></a:t>
            </a:r>
            <a:r>
              <a:rPr sz="1650" spc="25" dirty="0">
                <a:latin typeface="Times New Roman"/>
                <a:cs typeface="Times New Roman"/>
              </a:rPr>
              <a:t>	</a:t>
            </a:r>
            <a:r>
              <a:rPr sz="1650" spc="25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23926" y="5947421"/>
            <a:ext cx="461009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63220" algn="l"/>
              </a:tabLst>
            </a:pPr>
            <a:r>
              <a:rPr sz="1650" spc="25" dirty="0">
                <a:latin typeface="Symbol"/>
                <a:cs typeface="Symbol"/>
              </a:rPr>
              <a:t></a:t>
            </a:r>
            <a:r>
              <a:rPr sz="1650" spc="25" dirty="0">
                <a:latin typeface="Times New Roman"/>
                <a:cs typeface="Times New Roman"/>
              </a:rPr>
              <a:t>	</a:t>
            </a:r>
            <a:r>
              <a:rPr sz="1650" spc="25" dirty="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1871" y="5753786"/>
            <a:ext cx="60134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i="1" spc="40" dirty="0">
                <a:latin typeface="Times New Roman"/>
                <a:cs typeface="Times New Roman"/>
              </a:rPr>
              <a:t>T</a:t>
            </a:r>
            <a:r>
              <a:rPr sz="1650" i="1" spc="-245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Times New Roman"/>
                <a:cs typeface="Times New Roman"/>
              </a:rPr>
              <a:t>(</a:t>
            </a:r>
            <a:r>
              <a:rPr sz="1650" i="1" spc="40" dirty="0">
                <a:latin typeface="Times New Roman"/>
                <a:cs typeface="Times New Roman"/>
              </a:rPr>
              <a:t>n</a:t>
            </a:r>
            <a:r>
              <a:rPr sz="1650" spc="40" dirty="0">
                <a:latin typeface="Times New Roman"/>
                <a:cs typeface="Times New Roman"/>
              </a:rPr>
              <a:t>)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13226" y="5696624"/>
            <a:ext cx="25971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60" dirty="0">
                <a:latin typeface="Symbol"/>
                <a:cs typeface="Symbol"/>
              </a:rPr>
              <a:t>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81091" y="5625196"/>
            <a:ext cx="116839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latin typeface="Symbol"/>
                <a:cs typeface="Symbol"/>
              </a:rPr>
              <a:t>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36086" y="5959249"/>
            <a:ext cx="33845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i="1" spc="55" dirty="0">
                <a:latin typeface="Times New Roman"/>
                <a:cs typeface="Times New Roman"/>
              </a:rPr>
              <a:t>i</a:t>
            </a:r>
            <a:r>
              <a:rPr sz="950" spc="55" dirty="0">
                <a:latin typeface="Symbol"/>
                <a:cs typeface="Symbol"/>
              </a:rPr>
              <a:t></a:t>
            </a:r>
            <a:r>
              <a:rPr sz="950" spc="55" dirty="0">
                <a:latin typeface="Times New Roman"/>
                <a:cs typeface="Times New Roman"/>
              </a:rPr>
              <a:t>0 </a:t>
            </a:r>
            <a:r>
              <a:rPr sz="2475" spc="37" baseline="3367" dirty="0">
                <a:latin typeface="Symbol"/>
                <a:cs typeface="Symbol"/>
              </a:rPr>
              <a:t></a:t>
            </a:r>
            <a:endParaRPr sz="2475" baseline="3367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49275" y="5522025"/>
            <a:ext cx="100012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950" spc="25" dirty="0">
                <a:latin typeface="Times New Roman"/>
                <a:cs typeface="Times New Roman"/>
              </a:rPr>
              <a:t>log</a:t>
            </a:r>
            <a:r>
              <a:rPr sz="1050" spc="37" baseline="-19841" dirty="0">
                <a:latin typeface="Times New Roman"/>
                <a:cs typeface="Times New Roman"/>
              </a:rPr>
              <a:t>4 </a:t>
            </a:r>
            <a:r>
              <a:rPr sz="950" i="1" spc="20" dirty="0">
                <a:latin typeface="Times New Roman"/>
                <a:cs typeface="Times New Roman"/>
              </a:rPr>
              <a:t>n</a:t>
            </a:r>
            <a:r>
              <a:rPr sz="950" spc="20" dirty="0">
                <a:latin typeface="Symbol"/>
                <a:cs typeface="Symbol"/>
              </a:rPr>
              <a:t></a:t>
            </a:r>
            <a:r>
              <a:rPr sz="950" spc="20" dirty="0">
                <a:latin typeface="Times New Roman"/>
                <a:cs typeface="Times New Roman"/>
              </a:rPr>
              <a:t>1 </a:t>
            </a:r>
            <a:r>
              <a:rPr sz="2475" spc="37" baseline="-30303" dirty="0">
                <a:latin typeface="Symbol"/>
                <a:cs typeface="Symbol"/>
              </a:rPr>
              <a:t></a:t>
            </a:r>
            <a:r>
              <a:rPr sz="2475" u="sng" spc="37" baseline="-2525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75" u="sng" spc="52" baseline="-2525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475" spc="262" baseline="-25252" dirty="0">
                <a:latin typeface="Times New Roman"/>
                <a:cs typeface="Times New Roman"/>
              </a:rPr>
              <a:t> </a:t>
            </a:r>
            <a:r>
              <a:rPr sz="2475" spc="52" baseline="-30303" dirty="0">
                <a:latin typeface="Symbol"/>
                <a:cs typeface="Symbol"/>
              </a:rPr>
              <a:t></a:t>
            </a:r>
            <a:r>
              <a:rPr sz="1425" i="1" spc="52" baseline="20467" dirty="0">
                <a:latin typeface="Times New Roman"/>
                <a:cs typeface="Times New Roman"/>
              </a:rPr>
              <a:t>i</a:t>
            </a:r>
            <a:endParaRPr sz="1425" baseline="20467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3258" y="5696624"/>
            <a:ext cx="259715" cy="527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885"/>
              </a:lnSpc>
              <a:spcBef>
                <a:spcPts val="130"/>
              </a:spcBef>
            </a:pPr>
            <a:r>
              <a:rPr sz="2500" spc="60" dirty="0">
                <a:latin typeface="Symbol"/>
                <a:cs typeface="Symbol"/>
              </a:rPr>
              <a:t></a:t>
            </a:r>
            <a:endParaRPr sz="2500">
              <a:latin typeface="Symbol"/>
              <a:cs typeface="Symbol"/>
            </a:endParaRPr>
          </a:p>
          <a:p>
            <a:pPr marL="34925">
              <a:lnSpc>
                <a:spcPts val="1025"/>
              </a:lnSpc>
            </a:pPr>
            <a:r>
              <a:rPr sz="950" i="1" spc="55" dirty="0">
                <a:latin typeface="Times New Roman"/>
                <a:cs typeface="Times New Roman"/>
              </a:rPr>
              <a:t>i</a:t>
            </a:r>
            <a:r>
              <a:rPr sz="950" spc="55" dirty="0">
                <a:latin typeface="Symbol"/>
                <a:cs typeface="Symbol"/>
              </a:rPr>
              <a:t></a:t>
            </a:r>
            <a:r>
              <a:rPr sz="950" spc="5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5768" y="5578697"/>
            <a:ext cx="895001" cy="4762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0918" y="5634023"/>
            <a:ext cx="936253" cy="4762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0566" y="5606693"/>
            <a:ext cx="90853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2875" y="0"/>
            <a:ext cx="2540" cy="2584450"/>
          </a:xfrm>
          <a:custGeom>
            <a:avLst/>
            <a:gdLst/>
            <a:ahLst/>
            <a:cxnLst/>
            <a:rect l="l" t="t" r="r" b="b"/>
            <a:pathLst>
              <a:path w="2540" h="2584450">
                <a:moveTo>
                  <a:pt x="0" y="2584081"/>
                </a:moveTo>
                <a:lnTo>
                  <a:pt x="2108" y="2584081"/>
                </a:lnTo>
                <a:lnTo>
                  <a:pt x="2108" y="0"/>
                </a:lnTo>
                <a:lnTo>
                  <a:pt x="0" y="0"/>
                </a:lnTo>
                <a:lnTo>
                  <a:pt x="0" y="2584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2875" y="6693420"/>
            <a:ext cx="2540" cy="165100"/>
          </a:xfrm>
          <a:custGeom>
            <a:avLst/>
            <a:gdLst/>
            <a:ahLst/>
            <a:cxnLst/>
            <a:rect l="l" t="t" r="r" b="b"/>
            <a:pathLst>
              <a:path w="2540" h="165100">
                <a:moveTo>
                  <a:pt x="0" y="164579"/>
                </a:moveTo>
                <a:lnTo>
                  <a:pt x="2108" y="164579"/>
                </a:lnTo>
                <a:lnTo>
                  <a:pt x="2108" y="0"/>
                </a:lnTo>
                <a:lnTo>
                  <a:pt x="0" y="0"/>
                </a:lnTo>
                <a:lnTo>
                  <a:pt x="0" y="164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1560" y="0"/>
            <a:ext cx="0" cy="2584450"/>
          </a:xfrm>
          <a:custGeom>
            <a:avLst/>
            <a:gdLst/>
            <a:ahLst/>
            <a:cxnLst/>
            <a:rect l="l" t="t" r="r" b="b"/>
            <a:pathLst>
              <a:path h="2584450">
                <a:moveTo>
                  <a:pt x="0" y="0"/>
                </a:moveTo>
                <a:lnTo>
                  <a:pt x="0" y="2584081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1560" y="669342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79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60079" y="6551168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BBA780"/>
                </a:solidFill>
                <a:latin typeface="Gill Sans MT"/>
                <a:cs typeface="Gill Sans MT"/>
              </a:rPr>
              <a:t>15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4483" y="51815"/>
            <a:ext cx="2520695" cy="10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2532" y="51815"/>
            <a:ext cx="739140" cy="1024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17803" y="172669"/>
            <a:ext cx="1933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75" dirty="0"/>
              <a:t> </a:t>
            </a:r>
            <a:r>
              <a:rPr dirty="0"/>
              <a:t>3</a:t>
            </a:r>
          </a:p>
        </p:txBody>
      </p:sp>
      <p:sp>
        <p:nvSpPr>
          <p:cNvPr id="12" name="object 12"/>
          <p:cNvSpPr/>
          <p:nvPr/>
        </p:nvSpPr>
        <p:spPr>
          <a:xfrm>
            <a:off x="5302758" y="1009522"/>
            <a:ext cx="3724274" cy="403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561" y="2584081"/>
            <a:ext cx="4597400" cy="4109720"/>
          </a:xfrm>
          <a:custGeom>
            <a:avLst/>
            <a:gdLst/>
            <a:ahLst/>
            <a:cxnLst/>
            <a:rect l="l" t="t" r="r" b="b"/>
            <a:pathLst>
              <a:path w="4597400" h="4109720">
                <a:moveTo>
                  <a:pt x="0" y="4109339"/>
                </a:moveTo>
                <a:lnTo>
                  <a:pt x="4597146" y="4109339"/>
                </a:lnTo>
                <a:lnTo>
                  <a:pt x="4597146" y="0"/>
                </a:lnTo>
                <a:lnTo>
                  <a:pt x="0" y="0"/>
                </a:lnTo>
                <a:lnTo>
                  <a:pt x="0" y="4109339"/>
                </a:lnTo>
                <a:close/>
              </a:path>
            </a:pathLst>
          </a:custGeom>
          <a:solidFill>
            <a:srgbClr val="91D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3551" y="2698496"/>
            <a:ext cx="4021454" cy="216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indent="-167640">
              <a:lnSpc>
                <a:spcPct val="100000"/>
              </a:lnSpc>
              <a:spcBef>
                <a:spcPts val="100"/>
              </a:spcBef>
              <a:buChar char="•"/>
              <a:tabLst>
                <a:tab pos="231140" algn="l"/>
              </a:tabLst>
            </a:pPr>
            <a:r>
              <a:rPr sz="1800" dirty="0">
                <a:solidFill>
                  <a:srgbClr val="716868"/>
                </a:solidFill>
                <a:latin typeface="Gill Sans MT"/>
                <a:cs typeface="Gill Sans MT"/>
              </a:rPr>
              <a:t>The </a:t>
            </a:r>
            <a:r>
              <a:rPr sz="1800" spc="-5" dirty="0">
                <a:solidFill>
                  <a:srgbClr val="716868"/>
                </a:solidFill>
                <a:latin typeface="Gill Sans MT"/>
                <a:cs typeface="Gill Sans MT"/>
              </a:rPr>
              <a:t>longest </a:t>
            </a:r>
            <a:r>
              <a:rPr sz="1800" dirty="0">
                <a:solidFill>
                  <a:srgbClr val="716868"/>
                </a:solidFill>
                <a:latin typeface="Gill Sans MT"/>
                <a:cs typeface="Gill Sans MT"/>
              </a:rPr>
              <a:t>path </a:t>
            </a:r>
            <a:r>
              <a:rPr sz="1800" spc="-15" dirty="0">
                <a:solidFill>
                  <a:srgbClr val="716868"/>
                </a:solidFill>
                <a:latin typeface="Gill Sans MT"/>
                <a:cs typeface="Gill Sans MT"/>
              </a:rPr>
              <a:t>from </a:t>
            </a:r>
            <a:r>
              <a:rPr sz="1800" dirty="0">
                <a:solidFill>
                  <a:srgbClr val="716868"/>
                </a:solidFill>
                <a:latin typeface="Gill Sans MT"/>
                <a:cs typeface="Gill Sans MT"/>
              </a:rPr>
              <a:t>the </a:t>
            </a:r>
            <a:r>
              <a:rPr sz="1800" spc="-15" dirty="0">
                <a:solidFill>
                  <a:srgbClr val="716868"/>
                </a:solidFill>
                <a:latin typeface="Gill Sans MT"/>
                <a:cs typeface="Gill Sans MT"/>
              </a:rPr>
              <a:t>root </a:t>
            </a:r>
            <a:r>
              <a:rPr sz="1800" dirty="0">
                <a:solidFill>
                  <a:srgbClr val="716868"/>
                </a:solidFill>
                <a:latin typeface="Gill Sans MT"/>
                <a:cs typeface="Gill Sans MT"/>
              </a:rPr>
              <a:t>to a</a:t>
            </a:r>
            <a:r>
              <a:rPr sz="1800" spc="-65" dirty="0">
                <a:solidFill>
                  <a:srgbClr val="716868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716868"/>
                </a:solidFill>
                <a:latin typeface="Gill Sans MT"/>
                <a:cs typeface="Gill Sans MT"/>
              </a:rPr>
              <a:t>leaf:</a:t>
            </a:r>
            <a:endParaRPr sz="1800" dirty="0">
              <a:latin typeface="Gill Sans MT"/>
              <a:cs typeface="Gill Sans MT"/>
            </a:endParaRPr>
          </a:p>
          <a:p>
            <a:pPr marL="444500">
              <a:lnSpc>
                <a:spcPct val="100000"/>
              </a:lnSpc>
              <a:spcBef>
                <a:spcPts val="1510"/>
              </a:spcBef>
            </a:pP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n </a:t>
            </a:r>
            <a:r>
              <a:rPr sz="1800" dirty="0">
                <a:solidFill>
                  <a:srgbClr val="716868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71686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16868"/>
                </a:solidFill>
                <a:latin typeface="Comic Sans MS"/>
                <a:cs typeface="Comic Sans MS"/>
              </a:rPr>
              <a:t>(2/3)n </a:t>
            </a:r>
            <a:r>
              <a:rPr sz="1800" dirty="0">
                <a:solidFill>
                  <a:srgbClr val="716868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71686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(2/3)</a:t>
            </a:r>
            <a:r>
              <a:rPr sz="1800" baseline="25462" dirty="0">
                <a:solidFill>
                  <a:srgbClr val="716868"/>
                </a:solidFill>
                <a:latin typeface="Comic Sans MS"/>
                <a:cs typeface="Comic Sans MS"/>
              </a:rPr>
              <a:t>2 </a:t>
            </a: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n </a:t>
            </a:r>
            <a:r>
              <a:rPr sz="1800" dirty="0">
                <a:solidFill>
                  <a:srgbClr val="716868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71686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… </a:t>
            </a:r>
            <a:r>
              <a:rPr sz="1800" dirty="0">
                <a:solidFill>
                  <a:srgbClr val="716868"/>
                </a:solidFill>
                <a:latin typeface="Symbol"/>
                <a:cs typeface="Symbol"/>
              </a:rPr>
              <a:t></a:t>
            </a:r>
            <a:r>
              <a:rPr sz="1800" spc="75" dirty="0">
                <a:solidFill>
                  <a:srgbClr val="71686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1</a:t>
            </a:r>
            <a:endParaRPr sz="1800" dirty="0">
              <a:latin typeface="Comic Sans MS"/>
              <a:cs typeface="Comic Sans MS"/>
            </a:endParaRPr>
          </a:p>
          <a:p>
            <a:pPr marL="380365">
              <a:lnSpc>
                <a:spcPct val="100000"/>
              </a:lnSpc>
              <a:spcBef>
                <a:spcPts val="1515"/>
              </a:spcBef>
              <a:tabLst>
                <a:tab pos="1668145" algn="l"/>
                <a:tab pos="2179955" algn="l"/>
              </a:tabLst>
            </a:pP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(2/3)</a:t>
            </a:r>
            <a:r>
              <a:rPr sz="1800" baseline="25462" dirty="0">
                <a:solidFill>
                  <a:srgbClr val="716868"/>
                </a:solidFill>
                <a:latin typeface="Comic Sans MS"/>
                <a:cs typeface="Comic Sans MS"/>
              </a:rPr>
              <a:t>i</a:t>
            </a: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n</a:t>
            </a:r>
            <a:r>
              <a:rPr sz="1800" spc="-10" dirty="0">
                <a:solidFill>
                  <a:srgbClr val="716868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=1	</a:t>
            </a:r>
            <a:r>
              <a:rPr sz="1800" b="1" spc="-5" dirty="0">
                <a:solidFill>
                  <a:srgbClr val="716868"/>
                </a:solidFill>
                <a:latin typeface="Symbol"/>
                <a:cs typeface="Symbol"/>
              </a:rPr>
              <a:t></a:t>
            </a:r>
            <a:r>
              <a:rPr sz="1800" spc="-5" dirty="0">
                <a:solidFill>
                  <a:srgbClr val="71686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i =</a:t>
            </a:r>
            <a:r>
              <a:rPr sz="1800" spc="-35" dirty="0">
                <a:solidFill>
                  <a:srgbClr val="716868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716868"/>
                </a:solidFill>
                <a:latin typeface="Comic Sans MS"/>
                <a:cs typeface="Comic Sans MS"/>
              </a:rPr>
              <a:t>log</a:t>
            </a:r>
            <a:r>
              <a:rPr sz="1800" spc="-7" baseline="-20833" dirty="0">
                <a:solidFill>
                  <a:srgbClr val="716868"/>
                </a:solidFill>
                <a:latin typeface="Comic Sans MS"/>
                <a:cs typeface="Comic Sans MS"/>
              </a:rPr>
              <a:t>3/2</a:t>
            </a:r>
            <a:r>
              <a:rPr sz="1800" spc="-5" dirty="0">
                <a:solidFill>
                  <a:srgbClr val="716868"/>
                </a:solidFill>
                <a:latin typeface="Comic Sans MS"/>
                <a:cs typeface="Comic Sans MS"/>
              </a:rPr>
              <a:t>n</a:t>
            </a:r>
            <a:endParaRPr sz="1800" dirty="0">
              <a:latin typeface="Comic Sans MS"/>
              <a:cs typeface="Comic Sans MS"/>
            </a:endParaRPr>
          </a:p>
          <a:p>
            <a:pPr marL="231140" indent="-167640">
              <a:lnSpc>
                <a:spcPct val="100000"/>
              </a:lnSpc>
              <a:spcBef>
                <a:spcPts val="1510"/>
              </a:spcBef>
              <a:buChar char="•"/>
              <a:tabLst>
                <a:tab pos="231140" algn="l"/>
              </a:tabLst>
            </a:pPr>
            <a:r>
              <a:rPr sz="1800" dirty="0">
                <a:solidFill>
                  <a:srgbClr val="716868"/>
                </a:solidFill>
                <a:latin typeface="Gill Sans MT"/>
                <a:cs typeface="Gill Sans MT"/>
              </a:rPr>
              <a:t>Cost of the </a:t>
            </a:r>
            <a:r>
              <a:rPr sz="1800" spc="-10" dirty="0">
                <a:solidFill>
                  <a:srgbClr val="716868"/>
                </a:solidFill>
                <a:latin typeface="Gill Sans MT"/>
                <a:cs typeface="Gill Sans MT"/>
              </a:rPr>
              <a:t>problem </a:t>
            </a:r>
            <a:r>
              <a:rPr sz="1800" dirty="0">
                <a:solidFill>
                  <a:srgbClr val="716868"/>
                </a:solidFill>
                <a:latin typeface="Gill Sans MT"/>
                <a:cs typeface="Gill Sans MT"/>
              </a:rPr>
              <a:t>at </a:t>
            </a:r>
            <a:r>
              <a:rPr sz="1800" spc="-15" dirty="0">
                <a:solidFill>
                  <a:srgbClr val="716868"/>
                </a:solidFill>
                <a:latin typeface="Gill Sans MT"/>
                <a:cs typeface="Gill Sans MT"/>
              </a:rPr>
              <a:t>level </a:t>
            </a:r>
            <a:r>
              <a:rPr sz="1800" dirty="0">
                <a:solidFill>
                  <a:srgbClr val="716868"/>
                </a:solidFill>
                <a:latin typeface="Gill Sans MT"/>
                <a:cs typeface="Gill Sans MT"/>
              </a:rPr>
              <a:t>i =</a:t>
            </a:r>
            <a:r>
              <a:rPr sz="1800" spc="-40" dirty="0">
                <a:solidFill>
                  <a:srgbClr val="71686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n</a:t>
            </a:r>
            <a:endParaRPr sz="1800" dirty="0">
              <a:latin typeface="Comic Sans MS"/>
              <a:cs typeface="Comic Sans MS"/>
            </a:endParaRPr>
          </a:p>
          <a:p>
            <a:pPr marL="231140" indent="-167640">
              <a:lnSpc>
                <a:spcPct val="100000"/>
              </a:lnSpc>
              <a:spcBef>
                <a:spcPts val="1515"/>
              </a:spcBef>
              <a:buChar char="•"/>
              <a:tabLst>
                <a:tab pos="231140" algn="l"/>
              </a:tabLst>
            </a:pPr>
            <a:r>
              <a:rPr sz="1800" spc="-55" dirty="0">
                <a:solidFill>
                  <a:srgbClr val="716868"/>
                </a:solidFill>
                <a:latin typeface="Gill Sans MT"/>
                <a:cs typeface="Gill Sans MT"/>
              </a:rPr>
              <a:t>Total</a:t>
            </a:r>
            <a:r>
              <a:rPr sz="1800" spc="-25" dirty="0">
                <a:solidFill>
                  <a:srgbClr val="71686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716868"/>
                </a:solidFill>
                <a:latin typeface="Gill Sans MT"/>
                <a:cs typeface="Gill Sans MT"/>
              </a:rPr>
              <a:t>cost: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9903" y="6260998"/>
            <a:ext cx="4143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16868"/>
                </a:solidFill>
                <a:latin typeface="Comic Sans MS"/>
                <a:cs typeface="Comic Sans MS"/>
              </a:rPr>
              <a:t>via further </a:t>
            </a:r>
            <a:r>
              <a:rPr sz="1800" dirty="0">
                <a:solidFill>
                  <a:srgbClr val="716868"/>
                </a:solidFill>
                <a:latin typeface="Comic Sans MS"/>
                <a:cs typeface="Comic Sans MS"/>
              </a:rPr>
              <a:t>analysis </a:t>
            </a:r>
            <a:r>
              <a:rPr sz="2000" dirty="0">
                <a:solidFill>
                  <a:srgbClr val="716868"/>
                </a:solidFill>
                <a:latin typeface="Wingdings"/>
                <a:cs typeface="Wingdings"/>
              </a:rPr>
              <a:t></a:t>
            </a:r>
            <a:r>
              <a:rPr sz="2000" b="1" dirty="0">
                <a:solidFill>
                  <a:srgbClr val="716868"/>
                </a:solidFill>
                <a:latin typeface="Comic Sans MS"/>
                <a:cs typeface="Comic Sans MS"/>
              </a:rPr>
              <a:t>W(n)</a:t>
            </a:r>
            <a:r>
              <a:rPr sz="2000" b="1" spc="-70" dirty="0">
                <a:solidFill>
                  <a:srgbClr val="716868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716868"/>
                </a:solidFill>
                <a:latin typeface="Comic Sans MS"/>
                <a:cs typeface="Comic Sans MS"/>
              </a:rPr>
              <a:t>=Θ(nlgn)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4612" y="1104391"/>
            <a:ext cx="450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mic Sans MS"/>
                <a:cs typeface="Comic Sans MS"/>
              </a:rPr>
              <a:t>W(n) = </a:t>
            </a:r>
            <a:r>
              <a:rPr sz="2400" b="1" spc="-5" dirty="0">
                <a:latin typeface="Comic Sans MS"/>
                <a:cs typeface="Comic Sans MS"/>
              </a:rPr>
              <a:t>W(n/3) </a:t>
            </a:r>
            <a:r>
              <a:rPr sz="2400" b="1" dirty="0">
                <a:latin typeface="Comic Sans MS"/>
                <a:cs typeface="Comic Sans MS"/>
              </a:rPr>
              <a:t>+ W(2n/3) +</a:t>
            </a:r>
            <a:r>
              <a:rPr sz="2400" b="1" spc="-13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7591" y="5048084"/>
            <a:ext cx="5722620" cy="935355"/>
          </a:xfrm>
          <a:custGeom>
            <a:avLst/>
            <a:gdLst/>
            <a:ahLst/>
            <a:cxnLst/>
            <a:rect l="l" t="t" r="r" b="b"/>
            <a:pathLst>
              <a:path w="5722620" h="935354">
                <a:moveTo>
                  <a:pt x="0" y="934732"/>
                </a:moveTo>
                <a:lnTo>
                  <a:pt x="5722366" y="934732"/>
                </a:lnTo>
                <a:lnTo>
                  <a:pt x="5722366" y="0"/>
                </a:lnTo>
                <a:lnTo>
                  <a:pt x="0" y="0"/>
                </a:lnTo>
                <a:lnTo>
                  <a:pt x="0" y="93473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6372" y="5501156"/>
            <a:ext cx="1068070" cy="0"/>
          </a:xfrm>
          <a:custGeom>
            <a:avLst/>
            <a:gdLst/>
            <a:ahLst/>
            <a:cxnLst/>
            <a:rect l="l" t="t" r="r" b="b"/>
            <a:pathLst>
              <a:path w="1068070">
                <a:moveTo>
                  <a:pt x="0" y="0"/>
                </a:moveTo>
                <a:lnTo>
                  <a:pt x="1067600" y="0"/>
                </a:lnTo>
              </a:path>
            </a:pathLst>
          </a:custGeom>
          <a:ln w="16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32653" y="5465024"/>
            <a:ext cx="30035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15" dirty="0">
                <a:latin typeface="Times New Roman"/>
                <a:cs typeface="Times New Roman"/>
              </a:rPr>
              <a:t>3/</a:t>
            </a:r>
            <a:r>
              <a:rPr sz="1550" spc="-29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9613" y="5499876"/>
            <a:ext cx="106172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-5" dirty="0">
                <a:latin typeface="Times New Roman"/>
                <a:cs typeface="Times New Roman"/>
              </a:rPr>
              <a:t>lg(3 </a:t>
            </a:r>
            <a:r>
              <a:rPr sz="2650" spc="5" dirty="0">
                <a:latin typeface="Times New Roman"/>
                <a:cs typeface="Times New Roman"/>
              </a:rPr>
              <a:t>/</a:t>
            </a:r>
            <a:r>
              <a:rPr sz="2650" spc="-47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2)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35800" y="5020294"/>
            <a:ext cx="508634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-10" dirty="0">
                <a:latin typeface="Times New Roman"/>
                <a:cs typeface="Times New Roman"/>
              </a:rPr>
              <a:t>lg</a:t>
            </a:r>
            <a:r>
              <a:rPr sz="2650" spc="-325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4372" y="5234415"/>
            <a:ext cx="300037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185670" algn="l"/>
              </a:tabLst>
            </a:pPr>
            <a:r>
              <a:rPr sz="2650" i="1" spc="15" dirty="0">
                <a:latin typeface="Times New Roman"/>
                <a:cs typeface="Times New Roman"/>
              </a:rPr>
              <a:t>W </a:t>
            </a:r>
            <a:r>
              <a:rPr sz="2650" spc="40" dirty="0">
                <a:latin typeface="Times New Roman"/>
                <a:cs typeface="Times New Roman"/>
              </a:rPr>
              <a:t>(</a:t>
            </a:r>
            <a:r>
              <a:rPr sz="2650" i="1" spc="40" dirty="0">
                <a:latin typeface="Times New Roman"/>
                <a:cs typeface="Times New Roman"/>
              </a:rPr>
              <a:t>n</a:t>
            </a:r>
            <a:r>
              <a:rPr sz="2650" spc="40" dirty="0">
                <a:latin typeface="Times New Roman"/>
                <a:cs typeface="Times New Roman"/>
              </a:rPr>
              <a:t>)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-40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n</a:t>
            </a:r>
            <a:r>
              <a:rPr sz="2650" spc="5" dirty="0">
                <a:latin typeface="Times New Roman"/>
                <a:cs typeface="Times New Roman"/>
              </a:rPr>
              <a:t>(log	</a:t>
            </a:r>
            <a:r>
              <a:rPr sz="2650" i="1" spc="25" dirty="0">
                <a:latin typeface="Times New Roman"/>
                <a:cs typeface="Times New Roman"/>
              </a:rPr>
              <a:t>n</a:t>
            </a:r>
            <a:r>
              <a:rPr sz="2650" spc="25" dirty="0">
                <a:latin typeface="Times New Roman"/>
                <a:cs typeface="Times New Roman"/>
              </a:rPr>
              <a:t>) </a:t>
            </a: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-20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0809" y="5234415"/>
            <a:ext cx="147066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i="1" spc="55" dirty="0">
                <a:latin typeface="Times New Roman"/>
                <a:cs typeface="Times New Roman"/>
              </a:rPr>
              <a:t>O</a:t>
            </a:r>
            <a:r>
              <a:rPr sz="2650" spc="55" dirty="0">
                <a:latin typeface="Times New Roman"/>
                <a:cs typeface="Times New Roman"/>
              </a:rPr>
              <a:t>(</a:t>
            </a:r>
            <a:r>
              <a:rPr sz="2650" i="1" spc="55" dirty="0">
                <a:latin typeface="Times New Roman"/>
                <a:cs typeface="Times New Roman"/>
              </a:rPr>
              <a:t>n</a:t>
            </a:r>
            <a:r>
              <a:rPr sz="2650" i="1" spc="-34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lg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30" dirty="0">
                <a:latin typeface="Times New Roman"/>
                <a:cs typeface="Times New Roman"/>
              </a:rPr>
              <a:t>n</a:t>
            </a:r>
            <a:r>
              <a:rPr sz="2650" spc="30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72" y="2371725"/>
            <a:ext cx="5364811" cy="31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31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3385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0" y="2371028"/>
            <a:ext cx="4764881" cy="296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3385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79" y="2329212"/>
            <a:ext cx="4607719" cy="32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3385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42" y="2241551"/>
            <a:ext cx="5310767" cy="33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2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Substitution by Guess and Test Method: Solving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3385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37" y="2209403"/>
            <a:ext cx="4707731" cy="32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1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586" y="413765"/>
            <a:ext cx="402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95" dirty="0"/>
              <a:t> </a:t>
            </a:r>
            <a:r>
              <a:rPr spc="-10" dirty="0"/>
              <a:t>Recurrences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1912" y="1369126"/>
            <a:ext cx="7562215" cy="4888518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0825" indent="-226060">
              <a:lnSpc>
                <a:spcPct val="100000"/>
              </a:lnSpc>
              <a:spcBef>
                <a:spcPts val="860"/>
              </a:spcBef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sz="2400" dirty="0">
                <a:latin typeface="Comic Sans MS"/>
                <a:cs typeface="Comic Sans MS"/>
              </a:rPr>
              <a:t>T(n) = </a:t>
            </a:r>
            <a:r>
              <a:rPr sz="2400" spc="-5" dirty="0">
                <a:latin typeface="Comic Sans MS"/>
                <a:cs typeface="Comic Sans MS"/>
              </a:rPr>
              <a:t>T(n-1)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+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	</a:t>
            </a:r>
          </a:p>
          <a:p>
            <a:pPr marL="250825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latin typeface="Gill Sans MT"/>
                <a:cs typeface="Gill Sans MT"/>
              </a:rPr>
              <a:t>Recursive algorithm </a:t>
            </a:r>
            <a:r>
              <a:rPr sz="2000" dirty="0">
                <a:latin typeface="Gill Sans MT"/>
                <a:cs typeface="Gill Sans MT"/>
              </a:rPr>
              <a:t>that </a:t>
            </a:r>
            <a:r>
              <a:rPr sz="2000" spc="-5" dirty="0">
                <a:latin typeface="Gill Sans MT"/>
                <a:cs typeface="Gill Sans MT"/>
              </a:rPr>
              <a:t>loops </a:t>
            </a:r>
            <a:r>
              <a:rPr sz="2000" spc="-10" dirty="0">
                <a:latin typeface="Gill Sans MT"/>
                <a:cs typeface="Gill Sans MT"/>
              </a:rPr>
              <a:t>through </a:t>
            </a:r>
            <a:r>
              <a:rPr sz="2000" dirty="0">
                <a:latin typeface="Gill Sans MT"/>
                <a:cs typeface="Gill Sans MT"/>
              </a:rPr>
              <a:t>the input to eliminate one</a:t>
            </a:r>
            <a:r>
              <a:rPr sz="2000" spc="-21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item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50825" indent="-226060">
              <a:lnSpc>
                <a:spcPct val="100000"/>
              </a:lnSpc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sz="2400" dirty="0">
                <a:latin typeface="Comic Sans MS"/>
                <a:cs typeface="Comic Sans MS"/>
              </a:rPr>
              <a:t>T(n) = </a:t>
            </a:r>
            <a:r>
              <a:rPr sz="2400" spc="-5" dirty="0">
                <a:latin typeface="Comic Sans MS"/>
                <a:cs typeface="Comic Sans MS"/>
              </a:rPr>
              <a:t>T(n/2)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+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	</a:t>
            </a:r>
            <a:endParaRPr lang="en-US" sz="2400" dirty="0">
              <a:latin typeface="Comic Sans MS"/>
              <a:cs typeface="Comic Sans MS"/>
            </a:endParaRPr>
          </a:p>
          <a:p>
            <a:pPr marL="250825" indent="-226060">
              <a:lnSpc>
                <a:spcPct val="100000"/>
              </a:lnSpc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sz="2000" spc="-5" dirty="0">
                <a:latin typeface="Gill Sans MT"/>
                <a:cs typeface="Gill Sans MT"/>
              </a:rPr>
              <a:t>Recursive algorithm </a:t>
            </a:r>
            <a:r>
              <a:rPr sz="2000" dirty="0">
                <a:latin typeface="Gill Sans MT"/>
                <a:cs typeface="Gill Sans MT"/>
              </a:rPr>
              <a:t>that </a:t>
            </a:r>
            <a:r>
              <a:rPr sz="2000" spc="-5" dirty="0">
                <a:latin typeface="Gill Sans MT"/>
                <a:cs typeface="Gill Sans MT"/>
              </a:rPr>
              <a:t>halves </a:t>
            </a:r>
            <a:r>
              <a:rPr sz="2000" dirty="0">
                <a:latin typeface="Gill Sans MT"/>
                <a:cs typeface="Gill Sans MT"/>
              </a:rPr>
              <a:t>the input </a:t>
            </a:r>
            <a:r>
              <a:rPr sz="2000" spc="-5" dirty="0">
                <a:latin typeface="Gill Sans MT"/>
                <a:cs typeface="Gill Sans MT"/>
              </a:rPr>
              <a:t>in </a:t>
            </a:r>
            <a:r>
              <a:rPr sz="2000" dirty="0">
                <a:latin typeface="Gill Sans MT"/>
                <a:cs typeface="Gill Sans MT"/>
              </a:rPr>
              <a:t>one</a:t>
            </a:r>
            <a:r>
              <a:rPr sz="2000" spc="-204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step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50825" indent="-226060">
              <a:lnSpc>
                <a:spcPct val="100000"/>
              </a:lnSpc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sz="2400" dirty="0">
                <a:latin typeface="Comic Sans MS"/>
                <a:cs typeface="Comic Sans MS"/>
              </a:rPr>
              <a:t>T(n) = </a:t>
            </a:r>
            <a:r>
              <a:rPr sz="2400" spc="-5" dirty="0">
                <a:latin typeface="Comic Sans MS"/>
                <a:cs typeface="Comic Sans MS"/>
              </a:rPr>
              <a:t>T(n/2)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+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	</a:t>
            </a:r>
            <a:endParaRPr lang="en-US" sz="2400" dirty="0">
              <a:latin typeface="Comic Sans MS"/>
              <a:cs typeface="Comic Sans MS"/>
            </a:endParaRPr>
          </a:p>
          <a:p>
            <a:pPr marL="250825" indent="-226060">
              <a:lnSpc>
                <a:spcPct val="100000"/>
              </a:lnSpc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sz="2000" spc="-5" dirty="0">
                <a:latin typeface="Gill Sans MT"/>
                <a:cs typeface="Gill Sans MT"/>
              </a:rPr>
              <a:t>Recursive algorithm </a:t>
            </a:r>
            <a:r>
              <a:rPr sz="2000" dirty="0">
                <a:latin typeface="Gill Sans MT"/>
                <a:cs typeface="Gill Sans MT"/>
              </a:rPr>
              <a:t>that </a:t>
            </a:r>
            <a:r>
              <a:rPr sz="2000" spc="-5" dirty="0">
                <a:latin typeface="Gill Sans MT"/>
                <a:cs typeface="Gill Sans MT"/>
              </a:rPr>
              <a:t>halves </a:t>
            </a:r>
            <a:r>
              <a:rPr sz="2000" dirty="0">
                <a:latin typeface="Gill Sans MT"/>
                <a:cs typeface="Gill Sans MT"/>
              </a:rPr>
              <a:t>the input </a:t>
            </a:r>
            <a:r>
              <a:rPr sz="2000" spc="5" dirty="0">
                <a:latin typeface="Gill Sans MT"/>
                <a:cs typeface="Gill Sans MT"/>
              </a:rPr>
              <a:t>but </a:t>
            </a:r>
            <a:r>
              <a:rPr sz="2000" spc="-5" dirty="0">
                <a:latin typeface="Gill Sans MT"/>
                <a:cs typeface="Gill Sans MT"/>
              </a:rPr>
              <a:t>must </a:t>
            </a:r>
            <a:r>
              <a:rPr sz="2000" dirty="0">
                <a:latin typeface="Gill Sans MT"/>
                <a:cs typeface="Gill Sans MT"/>
              </a:rPr>
              <a:t>examine </a:t>
            </a:r>
            <a:r>
              <a:rPr sz="2000" spc="-5" dirty="0">
                <a:latin typeface="Gill Sans MT"/>
                <a:cs typeface="Gill Sans MT"/>
              </a:rPr>
              <a:t>every</a:t>
            </a:r>
            <a:r>
              <a:rPr sz="2000" spc="-229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item  </a:t>
            </a:r>
            <a:r>
              <a:rPr sz="2000" spc="-5" dirty="0">
                <a:latin typeface="Gill Sans MT"/>
                <a:cs typeface="Gill Sans MT"/>
              </a:rPr>
              <a:t>in </a:t>
            </a:r>
            <a:r>
              <a:rPr sz="2000" dirty="0">
                <a:latin typeface="Gill Sans MT"/>
                <a:cs typeface="Gill Sans MT"/>
              </a:rPr>
              <a:t>the</a:t>
            </a:r>
            <a:r>
              <a:rPr sz="2000" spc="-4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input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50825" indent="-226060">
              <a:lnSpc>
                <a:spcPct val="100000"/>
              </a:lnSpc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sz="2400" dirty="0">
                <a:latin typeface="Comic Sans MS"/>
                <a:cs typeface="Comic Sans MS"/>
              </a:rPr>
              <a:t>T(n) = </a:t>
            </a:r>
            <a:r>
              <a:rPr sz="2400" spc="-10" dirty="0">
                <a:latin typeface="Comic Sans MS"/>
                <a:cs typeface="Comic Sans MS"/>
              </a:rPr>
              <a:t>2T(n/2)</a:t>
            </a:r>
            <a:r>
              <a:rPr sz="2400" dirty="0">
                <a:latin typeface="Comic Sans MS"/>
                <a:cs typeface="Comic Sans MS"/>
              </a:rPr>
              <a:t> +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1	</a:t>
            </a:r>
            <a:endParaRPr lang="en-US" sz="2400" dirty="0">
              <a:latin typeface="Comic Sans MS"/>
              <a:cs typeface="Comic Sans MS"/>
            </a:endParaRPr>
          </a:p>
          <a:p>
            <a:pPr marL="250825" indent="-226060">
              <a:lnSpc>
                <a:spcPct val="100000"/>
              </a:lnSpc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sz="2000" spc="-5" dirty="0">
                <a:latin typeface="Gill Sans MT"/>
                <a:cs typeface="Gill Sans MT"/>
              </a:rPr>
              <a:t>Recursive algorithm </a:t>
            </a:r>
            <a:r>
              <a:rPr sz="2000" dirty="0">
                <a:latin typeface="Gill Sans MT"/>
                <a:cs typeface="Gill Sans MT"/>
              </a:rPr>
              <a:t>that splits the input into 2 </a:t>
            </a:r>
            <a:r>
              <a:rPr sz="2000" spc="-5" dirty="0">
                <a:latin typeface="Gill Sans MT"/>
                <a:cs typeface="Gill Sans MT"/>
              </a:rPr>
              <a:t>halves </a:t>
            </a:r>
            <a:r>
              <a:rPr sz="2000" dirty="0">
                <a:latin typeface="Gill Sans MT"/>
                <a:cs typeface="Gill Sans MT"/>
              </a:rPr>
              <a:t>and does</a:t>
            </a:r>
            <a:r>
              <a:rPr sz="2000" spc="-26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a</a:t>
            </a:r>
          </a:p>
          <a:p>
            <a:pPr marL="250825">
              <a:lnSpc>
                <a:spcPct val="100000"/>
              </a:lnSpc>
            </a:pPr>
            <a:r>
              <a:rPr sz="2000" dirty="0">
                <a:latin typeface="Gill Sans MT"/>
                <a:cs typeface="Gill Sans MT"/>
              </a:rPr>
              <a:t>constant amount of other</a:t>
            </a:r>
            <a:r>
              <a:rPr sz="2000" spc="-13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work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48800" y="3628719"/>
            <a:ext cx="909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0825" indent="-226060">
              <a:lnSpc>
                <a:spcPct val="100000"/>
              </a:lnSpc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lang="el-GR" spc="-5" dirty="0">
                <a:latin typeface="Comic Sans MS"/>
                <a:cs typeface="Comic Sans MS"/>
              </a:rPr>
              <a:t>Θ(</a:t>
            </a:r>
            <a:r>
              <a:rPr lang="en-US" spc="-5" dirty="0">
                <a:latin typeface="Comic Sans MS"/>
                <a:cs typeface="Comic Sans MS"/>
              </a:rPr>
              <a:t>n)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74200" y="4876800"/>
            <a:ext cx="909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0825" indent="-226060">
              <a:lnSpc>
                <a:spcPct val="100000"/>
              </a:lnSpc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lang="el-GR" spc="-5" dirty="0">
                <a:latin typeface="Comic Sans MS"/>
                <a:cs typeface="Comic Sans MS"/>
              </a:rPr>
              <a:t>Θ(</a:t>
            </a:r>
            <a:r>
              <a:rPr lang="en-US" spc="-5" dirty="0">
                <a:latin typeface="Comic Sans MS"/>
                <a:cs typeface="Comic Sans MS"/>
              </a:rPr>
              <a:t>n)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6071" y="2759490"/>
            <a:ext cx="2016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65225" lvl="2" indent="-226060">
              <a:buClr>
                <a:srgbClr val="93B6D2"/>
              </a:buClr>
              <a:buSzPct val="79166"/>
              <a:buFont typeface="Wingdings 2"/>
              <a:buChar char=""/>
              <a:tabLst>
                <a:tab pos="251460" algn="l"/>
                <a:tab pos="4597400" algn="l"/>
              </a:tabLst>
            </a:pPr>
            <a:r>
              <a:rPr lang="el-GR" spc="-5" dirty="0">
                <a:latin typeface="Comic Sans MS"/>
                <a:cs typeface="Comic Sans MS"/>
              </a:rPr>
              <a:t>Θ(</a:t>
            </a:r>
            <a:r>
              <a:rPr lang="en-US" spc="-5" dirty="0" err="1">
                <a:latin typeface="Comic Sans MS"/>
                <a:cs typeface="Comic Sans MS"/>
              </a:rPr>
              <a:t>lgn</a:t>
            </a:r>
            <a:r>
              <a:rPr lang="en-US" spc="-5" dirty="0">
                <a:latin typeface="Comic Sans MS"/>
                <a:cs typeface="Comic Sans MS"/>
              </a:rPr>
              <a:t>)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60510" y="1510310"/>
            <a:ext cx="75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pc="-5" dirty="0">
                <a:latin typeface="Comic Sans MS"/>
                <a:cs typeface="Comic Sans MS"/>
              </a:rPr>
              <a:t>Θ(</a:t>
            </a:r>
            <a:r>
              <a:rPr lang="en-US" spc="-5" dirty="0">
                <a:latin typeface="Comic Sans MS"/>
                <a:cs typeface="Comic Sans MS"/>
              </a:rPr>
              <a:t>n</a:t>
            </a:r>
            <a:r>
              <a:rPr lang="en-US" spc="-7" baseline="24305" dirty="0">
                <a:latin typeface="Comic Sans MS"/>
                <a:cs typeface="Comic Sans MS"/>
              </a:rPr>
              <a:t>2</a:t>
            </a:r>
            <a:r>
              <a:rPr lang="en-US" spc="-5" dirty="0">
                <a:latin typeface="Comic Sans MS"/>
                <a:cs typeface="Comic Sans MS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368" y="2158284"/>
            <a:ext cx="6858000" cy="14588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75" b="1" i="1" dirty="0"/>
              <a:t>CS302</a:t>
            </a:r>
            <a:br>
              <a:rPr lang="en-US" sz="3675" b="1" i="1" dirty="0"/>
            </a:br>
            <a:r>
              <a:rPr lang="en-US" sz="3675" b="1" i="1" dirty="0"/>
              <a:t>Design and Analysis of Algorithms</a:t>
            </a:r>
            <a:br>
              <a:rPr lang="en-US" sz="3675" b="1" i="1" dirty="0"/>
            </a:br>
            <a:r>
              <a:rPr lang="en-US" sz="3675" b="1" i="1" dirty="0"/>
              <a:t>(Master Theorem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3402" y="4260114"/>
            <a:ext cx="75438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95" y="1086721"/>
            <a:ext cx="4286250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63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03" y="3037522"/>
            <a:ext cx="5827871" cy="33855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There are three methods for solving recurrences—that is, for obtaining asymptotic bounds on the solution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914999"/>
            <a:ext cx="7258050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37" y="4255845"/>
            <a:ext cx="2443163" cy="5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7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413" y="2327539"/>
            <a:ext cx="5626894" cy="27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303" y="3037522"/>
            <a:ext cx="5827871" cy="5078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above </a:t>
            </a:r>
            <a:r>
              <a:rPr lang="en-US" b="1" dirty="0"/>
              <a:t>T(n)</a:t>
            </a:r>
            <a:r>
              <a:rPr lang="en-US" dirty="0"/>
              <a:t> expression characterizes divide and conquer algorithm that creates </a:t>
            </a:r>
            <a:r>
              <a:rPr lang="en-US" b="1" dirty="0"/>
              <a:t>“a”</a:t>
            </a:r>
            <a:r>
              <a:rPr lang="en-US" dirty="0"/>
              <a:t> sub-problems, each of which is </a:t>
            </a:r>
            <a:r>
              <a:rPr lang="en-US" b="1" dirty="0"/>
              <a:t>“1/b” </a:t>
            </a:r>
            <a:r>
              <a:rPr lang="en-US" dirty="0"/>
              <a:t>the size of the original problem.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To use the master method, you will need to memorize </a:t>
            </a:r>
            <a:r>
              <a:rPr lang="en-US" b="1" dirty="0"/>
              <a:t>three cases</a:t>
            </a:r>
            <a:r>
              <a:rPr lang="en-US" dirty="0"/>
              <a:t>, but once you do that, you will easily be able to determine asymptotic bounds for many simple recurrences.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241550"/>
            <a:ext cx="6807994" cy="3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8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1797" y="1912860"/>
            <a:ext cx="7770495" cy="677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Masters Theorem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907029"/>
            <a:ext cx="5294041" cy="27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9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923261"/>
            <a:ext cx="7770495" cy="3385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Limitations: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77" y="2874489"/>
            <a:ext cx="4593431" cy="15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8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991131"/>
            <a:ext cx="7770495" cy="677108"/>
          </a:xfrm>
        </p:spPr>
        <p:txBody>
          <a:bodyPr/>
          <a:lstStyle/>
          <a:p>
            <a:r>
              <a:rPr lang="en-US" dirty="0"/>
              <a:t>Example 1:</a:t>
            </a:r>
          </a:p>
          <a:p>
            <a:endParaRPr lang="en-US" dirty="0"/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27" y="2642839"/>
            <a:ext cx="5570034" cy="27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7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0600" y="1906973"/>
            <a:ext cx="5827871" cy="338554"/>
          </a:xfrm>
        </p:spPr>
        <p:txBody>
          <a:bodyPr/>
          <a:lstStyle/>
          <a:p>
            <a:r>
              <a:rPr lang="en-US" dirty="0"/>
              <a:t>Example 1: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55" y="2477850"/>
            <a:ext cx="5118410" cy="2862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554" y="2841913"/>
            <a:ext cx="3727022" cy="19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25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6702" y="1810267"/>
            <a:ext cx="7770495" cy="677108"/>
          </a:xfrm>
        </p:spPr>
        <p:txBody>
          <a:bodyPr/>
          <a:lstStyle/>
          <a:p>
            <a:r>
              <a:rPr lang="en-US" dirty="0"/>
              <a:t>Example 2: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648501"/>
            <a:ext cx="5344221" cy="23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2650" y="1884691"/>
            <a:ext cx="7770495" cy="677108"/>
          </a:xfrm>
        </p:spPr>
        <p:txBody>
          <a:bodyPr/>
          <a:lstStyle/>
          <a:p>
            <a:r>
              <a:rPr lang="en-US" dirty="0"/>
              <a:t>Example 2: Solution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51" y="2504843"/>
            <a:ext cx="4951141" cy="275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83" y="2854383"/>
            <a:ext cx="3447162" cy="17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508" y="126492"/>
            <a:ext cx="2083307" cy="10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7167" y="126492"/>
            <a:ext cx="760476" cy="1024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4995" y="126492"/>
            <a:ext cx="2287524" cy="102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9871" y="126492"/>
            <a:ext cx="739139" cy="10241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9877" y="247853"/>
            <a:ext cx="33197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BINARY-SEARCH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3652" y="1195781"/>
            <a:ext cx="5363845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SzPct val="79166"/>
              <a:buFont typeface="Wingdings 2"/>
              <a:buChar char=""/>
              <a:tabLst>
                <a:tab pos="238760" algn="l"/>
              </a:tabLst>
            </a:pPr>
            <a:r>
              <a:rPr sz="2400" spc="-5" dirty="0">
                <a:latin typeface="Gill Sans MT"/>
                <a:cs typeface="Gill Sans MT"/>
              </a:rPr>
              <a:t>Finds if </a:t>
            </a:r>
            <a:r>
              <a:rPr sz="2400" dirty="0">
                <a:latin typeface="Comic Sans MS"/>
                <a:cs typeface="Comic Sans MS"/>
              </a:rPr>
              <a:t>x </a:t>
            </a:r>
            <a:r>
              <a:rPr sz="2400" spc="-5" dirty="0">
                <a:latin typeface="Gill Sans MT"/>
                <a:cs typeface="Gill Sans MT"/>
              </a:rPr>
              <a:t>is in </a:t>
            </a:r>
            <a:r>
              <a:rPr sz="2400" dirty="0">
                <a:latin typeface="Gill Sans MT"/>
                <a:cs typeface="Gill Sans MT"/>
              </a:rPr>
              <a:t>the </a:t>
            </a:r>
            <a:r>
              <a:rPr sz="2400" b="1" spc="5" dirty="0">
                <a:latin typeface="Gill Sans MT"/>
                <a:cs typeface="Gill Sans MT"/>
              </a:rPr>
              <a:t>sorted </a:t>
            </a:r>
            <a:r>
              <a:rPr sz="2400" spc="-30" dirty="0">
                <a:latin typeface="Gill Sans MT"/>
                <a:cs typeface="Gill Sans MT"/>
              </a:rPr>
              <a:t>array</a:t>
            </a:r>
            <a:r>
              <a:rPr sz="2400" spc="-32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A[lo…hi]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DD0011"/>
                </a:solidFill>
                <a:latin typeface="Monotype Corsiva"/>
                <a:cs typeface="Monotype Corsiva"/>
              </a:rPr>
              <a:t>Alg.: </a:t>
            </a:r>
            <a:r>
              <a:rPr sz="2400" spc="-50" dirty="0">
                <a:latin typeface="Gill Sans MT"/>
                <a:cs typeface="Gill Sans MT"/>
              </a:rPr>
              <a:t>BINARY-SEARCH </a:t>
            </a:r>
            <a:r>
              <a:rPr sz="2400" spc="-5" dirty="0">
                <a:latin typeface="Gill Sans MT"/>
                <a:cs typeface="Gill Sans MT"/>
              </a:rPr>
              <a:t>(A, </a:t>
            </a:r>
            <a:r>
              <a:rPr sz="2400" spc="-30" dirty="0">
                <a:latin typeface="Gill Sans MT"/>
                <a:cs typeface="Gill Sans MT"/>
              </a:rPr>
              <a:t>lo, </a:t>
            </a:r>
            <a:r>
              <a:rPr sz="2400" spc="-5" dirty="0">
                <a:latin typeface="Gill Sans MT"/>
                <a:cs typeface="Gill Sans MT"/>
              </a:rPr>
              <a:t>hi,</a:t>
            </a:r>
            <a:r>
              <a:rPr sz="2400" spc="-53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x)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0802" y="2575403"/>
            <a:ext cx="2254250" cy="24587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b="1" spc="-5" dirty="0">
                <a:latin typeface="Gill Sans MT"/>
                <a:cs typeface="Gill Sans MT"/>
              </a:rPr>
              <a:t>if </a:t>
            </a:r>
            <a:r>
              <a:rPr sz="2400" spc="-5" dirty="0">
                <a:latin typeface="Gill Sans MT"/>
                <a:cs typeface="Gill Sans MT"/>
              </a:rPr>
              <a:t>(lo </a:t>
            </a:r>
            <a:r>
              <a:rPr sz="2400" dirty="0">
                <a:latin typeface="Gill Sans MT"/>
                <a:cs typeface="Gill Sans MT"/>
              </a:rPr>
              <a:t>&gt;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hi)</a:t>
            </a:r>
            <a:endParaRPr sz="2400">
              <a:latin typeface="Gill Sans MT"/>
              <a:cs typeface="Gill Sans MT"/>
            </a:endParaRPr>
          </a:p>
          <a:p>
            <a:pPr marL="12700" marR="5080" indent="457200">
              <a:lnSpc>
                <a:spcPts val="3200"/>
              </a:lnSpc>
              <a:spcBef>
                <a:spcPts val="150"/>
              </a:spcBef>
            </a:pPr>
            <a:r>
              <a:rPr sz="2400" b="1" spc="-10" dirty="0">
                <a:latin typeface="Gill Sans MT"/>
                <a:cs typeface="Gill Sans MT"/>
              </a:rPr>
              <a:t>return</a:t>
            </a:r>
            <a:r>
              <a:rPr sz="2400" b="1" spc="-9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FALSE  </a:t>
            </a:r>
            <a:r>
              <a:rPr sz="2400" dirty="0">
                <a:latin typeface="Gill Sans MT"/>
                <a:cs typeface="Gill Sans MT"/>
              </a:rPr>
              <a:t>mid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</a:t>
            </a:r>
            <a:r>
              <a:rPr sz="2400" spc="-5" dirty="0">
                <a:latin typeface="Gill Sans MT"/>
                <a:cs typeface="Gill Sans MT"/>
              </a:rPr>
              <a:t>(lo+hi)/2</a:t>
            </a:r>
            <a:r>
              <a:rPr sz="2400" spc="-5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" dirty="0">
                <a:latin typeface="Gill Sans MT"/>
                <a:cs typeface="Gill Sans MT"/>
              </a:rPr>
              <a:t>if </a:t>
            </a:r>
            <a:r>
              <a:rPr sz="2400" dirty="0">
                <a:latin typeface="Gill Sans MT"/>
                <a:cs typeface="Gill Sans MT"/>
              </a:rPr>
              <a:t>x =</a:t>
            </a:r>
            <a:r>
              <a:rPr sz="2400" spc="-28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A[mid]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latin typeface="Gill Sans MT"/>
                <a:cs typeface="Gill Sans MT"/>
              </a:rPr>
              <a:t>return</a:t>
            </a:r>
            <a:r>
              <a:rPr sz="2400" spc="-32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TRUE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b="1" spc="-5" dirty="0">
                <a:latin typeface="Gill Sans MT"/>
                <a:cs typeface="Gill Sans MT"/>
              </a:rPr>
              <a:t>if </a:t>
            </a:r>
            <a:r>
              <a:rPr sz="2400" dirty="0">
                <a:latin typeface="Gill Sans MT"/>
                <a:cs typeface="Gill Sans MT"/>
              </a:rPr>
              <a:t>( x &lt; A[mid]</a:t>
            </a:r>
            <a:r>
              <a:rPr sz="2400" spc="-3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)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0802" y="5008393"/>
            <a:ext cx="4683760" cy="12420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409"/>
              </a:spcBef>
            </a:pPr>
            <a:r>
              <a:rPr sz="2400" spc="-50" dirty="0">
                <a:latin typeface="Gill Sans MT"/>
                <a:cs typeface="Gill Sans MT"/>
              </a:rPr>
              <a:t>BINARY-SEARCH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(A,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lo,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mid-1,</a:t>
            </a:r>
            <a:r>
              <a:rPr sz="2400" spc="-26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x)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Gill Sans MT"/>
                <a:cs typeface="Gill Sans MT"/>
              </a:rPr>
              <a:t>if </a:t>
            </a:r>
            <a:r>
              <a:rPr sz="2400" dirty="0">
                <a:latin typeface="Gill Sans MT"/>
                <a:cs typeface="Gill Sans MT"/>
              </a:rPr>
              <a:t>( x &gt; A[mid]</a:t>
            </a:r>
            <a:r>
              <a:rPr sz="2400" spc="-2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)</a:t>
            </a:r>
            <a:endParaRPr sz="2400">
              <a:latin typeface="Gill Sans MT"/>
              <a:cs typeface="Gill Sans MT"/>
            </a:endParaRPr>
          </a:p>
          <a:p>
            <a:pPr marL="469265">
              <a:lnSpc>
                <a:spcPct val="100000"/>
              </a:lnSpc>
              <a:spcBef>
                <a:spcPts val="310"/>
              </a:spcBef>
            </a:pPr>
            <a:r>
              <a:rPr sz="2400" spc="-50" dirty="0">
                <a:latin typeface="Gill Sans MT"/>
                <a:cs typeface="Gill Sans MT"/>
              </a:rPr>
              <a:t>BINARY-SEARCH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(A,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mid+1,</a:t>
            </a:r>
            <a:r>
              <a:rPr sz="2400" spc="-2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hi,</a:t>
            </a:r>
            <a:r>
              <a:rPr sz="2400" spc="-2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x)</a:t>
            </a:r>
            <a:endParaRPr sz="2400">
              <a:latin typeface="Gill Sans MT"/>
              <a:cs typeface="Gill Sans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72063" y="3171126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7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9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10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12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818379" y="290969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1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1779" y="290969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2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5179" y="290969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3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8579" y="290969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4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2233" y="290969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5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5633" y="290969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6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19033" y="290969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7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52815" y="290969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8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8433" y="4048505"/>
            <a:ext cx="44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mid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1351" y="425221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53123" y="379501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925" y="63500"/>
                </a:moveTo>
                <a:lnTo>
                  <a:pt x="33400" y="63500"/>
                </a:lnTo>
                <a:lnTo>
                  <a:pt x="33400" y="457200"/>
                </a:lnTo>
                <a:lnTo>
                  <a:pt x="42925" y="457200"/>
                </a:lnTo>
                <a:lnTo>
                  <a:pt x="42925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3400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2925" y="63500"/>
                </a:lnTo>
                <a:lnTo>
                  <a:pt x="429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41926" y="4200905"/>
            <a:ext cx="224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lo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60485" y="4200905"/>
            <a:ext cx="21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ill Sans MT"/>
                <a:cs typeface="Gill Sans MT"/>
              </a:rPr>
              <a:t>hi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76723" y="3718814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925" y="63500"/>
                </a:moveTo>
                <a:lnTo>
                  <a:pt x="33400" y="63500"/>
                </a:lnTo>
                <a:lnTo>
                  <a:pt x="33400" y="381000"/>
                </a:lnTo>
                <a:lnTo>
                  <a:pt x="42925" y="381000"/>
                </a:lnTo>
                <a:lnTo>
                  <a:pt x="42925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3400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2925" y="63500"/>
                </a:lnTo>
                <a:lnTo>
                  <a:pt x="429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10523" y="3718814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925" y="63500"/>
                </a:moveTo>
                <a:lnTo>
                  <a:pt x="33400" y="63500"/>
                </a:lnTo>
                <a:lnTo>
                  <a:pt x="33400" y="381000"/>
                </a:lnTo>
                <a:lnTo>
                  <a:pt x="42925" y="381000"/>
                </a:lnTo>
                <a:lnTo>
                  <a:pt x="42925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3400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2925" y="63500"/>
                </a:lnTo>
                <a:lnTo>
                  <a:pt x="429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961897"/>
            <a:ext cx="7770495" cy="677108"/>
          </a:xfrm>
        </p:spPr>
        <p:txBody>
          <a:bodyPr/>
          <a:lstStyle/>
          <a:p>
            <a:r>
              <a:rPr lang="en-US" dirty="0"/>
              <a:t>Example 3: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130" y="2639005"/>
            <a:ext cx="5034776" cy="25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38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677108"/>
          </a:xfrm>
        </p:spPr>
        <p:txBody>
          <a:bodyPr/>
          <a:lstStyle/>
          <a:p>
            <a:r>
              <a:rPr lang="en-US" dirty="0"/>
              <a:t>Example 3: Solution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65" y="2681995"/>
            <a:ext cx="4900961" cy="2783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67" y="3065590"/>
            <a:ext cx="3398333" cy="1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85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649142"/>
            <a:ext cx="7770495" cy="677108"/>
          </a:xfrm>
        </p:spPr>
        <p:txBody>
          <a:bodyPr/>
          <a:lstStyle/>
          <a:p>
            <a:r>
              <a:rPr lang="en-US" dirty="0"/>
              <a:t>Fourth Condition: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40" y="2360838"/>
            <a:ext cx="5227134" cy="28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65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598" y="3263720"/>
            <a:ext cx="3607594" cy="807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16" y="2342273"/>
            <a:ext cx="4457700" cy="28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0788" y="82296"/>
            <a:ext cx="2801112" cy="1136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2195" y="82296"/>
            <a:ext cx="821435" cy="1136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217373"/>
            <a:ext cx="2145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70" dirty="0"/>
              <a:t> </a:t>
            </a:r>
            <a:r>
              <a:rPr sz="4000" spc="-5" dirty="0"/>
              <a:t>1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390014" y="1159189"/>
            <a:ext cx="4391660" cy="909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Gill Sans MT"/>
                <a:cs typeface="Gill Sans MT"/>
              </a:rPr>
              <a:t>A[8]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=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{1,</a:t>
            </a:r>
            <a:r>
              <a:rPr sz="2400" spc="-2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2,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3,</a:t>
            </a:r>
            <a:r>
              <a:rPr sz="2400" spc="-25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4,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5,</a:t>
            </a:r>
            <a:r>
              <a:rPr sz="2400" spc="-25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7,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9,</a:t>
            </a:r>
            <a:r>
              <a:rPr sz="2400" spc="-25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11}</a:t>
            </a:r>
            <a:endParaRPr sz="2400">
              <a:latin typeface="Gill Sans MT"/>
              <a:cs typeface="Gill Sans MT"/>
            </a:endParaRPr>
          </a:p>
          <a:p>
            <a:pPr marL="1183005">
              <a:lnSpc>
                <a:spcPct val="100000"/>
              </a:lnSpc>
              <a:spcBef>
                <a:spcPts val="600"/>
              </a:spcBef>
              <a:tabLst>
                <a:tab pos="2419350" algn="l"/>
                <a:tab pos="3726815" algn="l"/>
              </a:tabLst>
            </a:pPr>
            <a:r>
              <a:rPr sz="2400" spc="-5" dirty="0">
                <a:latin typeface="Gill Sans MT"/>
                <a:cs typeface="Gill Sans MT"/>
              </a:rPr>
              <a:t>lo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= 1	hi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= 8	</a:t>
            </a:r>
            <a:r>
              <a:rPr sz="2400" dirty="0">
                <a:solidFill>
                  <a:srgbClr val="DD0011"/>
                </a:solidFill>
                <a:latin typeface="Gill Sans MT"/>
                <a:cs typeface="Gill Sans MT"/>
              </a:rPr>
              <a:t>x =</a:t>
            </a:r>
            <a:r>
              <a:rPr sz="2400" spc="-100" dirty="0">
                <a:solidFill>
                  <a:srgbClr val="DD0011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DD0011"/>
                </a:solidFill>
                <a:latin typeface="Gill Sans MT"/>
                <a:cs typeface="Gill Sans MT"/>
              </a:rPr>
              <a:t>7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9242" y="2787459"/>
            <a:ext cx="2369185" cy="370205"/>
          </a:xfrm>
          <a:prstGeom prst="rect">
            <a:avLst/>
          </a:prstGeom>
          <a:solidFill>
            <a:srgbClr val="D3E1EC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Gill Sans MT"/>
                <a:cs typeface="Gill Sans MT"/>
              </a:rPr>
              <a:t>mid = 4, </a:t>
            </a:r>
            <a:r>
              <a:rPr sz="1800" spc="-5" dirty="0">
                <a:latin typeface="Gill Sans MT"/>
                <a:cs typeface="Gill Sans MT"/>
              </a:rPr>
              <a:t>lo </a:t>
            </a:r>
            <a:r>
              <a:rPr sz="1800" dirty="0">
                <a:latin typeface="Gill Sans MT"/>
                <a:cs typeface="Gill Sans MT"/>
              </a:rPr>
              <a:t>= 5, hi =</a:t>
            </a:r>
            <a:r>
              <a:rPr sz="1800" spc="7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8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6223" y="2741422"/>
            <a:ext cx="519430" cy="457200"/>
          </a:xfrm>
          <a:custGeom>
            <a:avLst/>
            <a:gdLst/>
            <a:ahLst/>
            <a:cxnLst/>
            <a:rect l="l" t="t" r="r" b="b"/>
            <a:pathLst>
              <a:path w="519429" h="457200">
                <a:moveTo>
                  <a:pt x="0" y="228600"/>
                </a:moveTo>
                <a:lnTo>
                  <a:pt x="5272" y="182496"/>
                </a:lnTo>
                <a:lnTo>
                  <a:pt x="20395" y="139571"/>
                </a:lnTo>
                <a:lnTo>
                  <a:pt x="44322" y="100738"/>
                </a:lnTo>
                <a:lnTo>
                  <a:pt x="76009" y="66913"/>
                </a:lnTo>
                <a:lnTo>
                  <a:pt x="114411" y="39011"/>
                </a:lnTo>
                <a:lnTo>
                  <a:pt x="158484" y="17948"/>
                </a:lnTo>
                <a:lnTo>
                  <a:pt x="207182" y="4639"/>
                </a:lnTo>
                <a:lnTo>
                  <a:pt x="259461" y="0"/>
                </a:lnTo>
                <a:lnTo>
                  <a:pt x="311739" y="4639"/>
                </a:lnTo>
                <a:lnTo>
                  <a:pt x="360437" y="17948"/>
                </a:lnTo>
                <a:lnTo>
                  <a:pt x="404510" y="39011"/>
                </a:lnTo>
                <a:lnTo>
                  <a:pt x="442912" y="66913"/>
                </a:lnTo>
                <a:lnTo>
                  <a:pt x="474599" y="100738"/>
                </a:lnTo>
                <a:lnTo>
                  <a:pt x="498526" y="139571"/>
                </a:lnTo>
                <a:lnTo>
                  <a:pt x="513649" y="182496"/>
                </a:lnTo>
                <a:lnTo>
                  <a:pt x="518922" y="228600"/>
                </a:lnTo>
                <a:lnTo>
                  <a:pt x="513649" y="274666"/>
                </a:lnTo>
                <a:lnTo>
                  <a:pt x="498526" y="317575"/>
                </a:lnTo>
                <a:lnTo>
                  <a:pt x="474599" y="356406"/>
                </a:lnTo>
                <a:lnTo>
                  <a:pt x="442912" y="390239"/>
                </a:lnTo>
                <a:lnTo>
                  <a:pt x="404510" y="418154"/>
                </a:lnTo>
                <a:lnTo>
                  <a:pt x="360437" y="439233"/>
                </a:lnTo>
                <a:lnTo>
                  <a:pt x="311739" y="452555"/>
                </a:lnTo>
                <a:lnTo>
                  <a:pt x="259461" y="457200"/>
                </a:lnTo>
                <a:lnTo>
                  <a:pt x="207182" y="452555"/>
                </a:lnTo>
                <a:lnTo>
                  <a:pt x="158484" y="439233"/>
                </a:lnTo>
                <a:lnTo>
                  <a:pt x="114411" y="418154"/>
                </a:lnTo>
                <a:lnTo>
                  <a:pt x="76009" y="390239"/>
                </a:lnTo>
                <a:lnTo>
                  <a:pt x="44322" y="356406"/>
                </a:lnTo>
                <a:lnTo>
                  <a:pt x="20395" y="317575"/>
                </a:lnTo>
                <a:lnTo>
                  <a:pt x="5272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3023" y="4103623"/>
            <a:ext cx="512445" cy="457200"/>
          </a:xfrm>
          <a:custGeom>
            <a:avLst/>
            <a:gdLst/>
            <a:ahLst/>
            <a:cxnLst/>
            <a:rect l="l" t="t" r="r" b="b"/>
            <a:pathLst>
              <a:path w="512445" h="457200">
                <a:moveTo>
                  <a:pt x="0" y="228600"/>
                </a:moveTo>
                <a:lnTo>
                  <a:pt x="5204" y="182533"/>
                </a:lnTo>
                <a:lnTo>
                  <a:pt x="20129" y="139624"/>
                </a:lnTo>
                <a:lnTo>
                  <a:pt x="43746" y="100793"/>
                </a:lnTo>
                <a:lnTo>
                  <a:pt x="75025" y="66960"/>
                </a:lnTo>
                <a:lnTo>
                  <a:pt x="112935" y="39045"/>
                </a:lnTo>
                <a:lnTo>
                  <a:pt x="156448" y="17966"/>
                </a:lnTo>
                <a:lnTo>
                  <a:pt x="204532" y="4644"/>
                </a:lnTo>
                <a:lnTo>
                  <a:pt x="256159" y="0"/>
                </a:lnTo>
                <a:lnTo>
                  <a:pt x="307785" y="4644"/>
                </a:lnTo>
                <a:lnTo>
                  <a:pt x="355869" y="17966"/>
                </a:lnTo>
                <a:lnTo>
                  <a:pt x="399382" y="39045"/>
                </a:lnTo>
                <a:lnTo>
                  <a:pt x="437292" y="66960"/>
                </a:lnTo>
                <a:lnTo>
                  <a:pt x="468571" y="100793"/>
                </a:lnTo>
                <a:lnTo>
                  <a:pt x="492188" y="139624"/>
                </a:lnTo>
                <a:lnTo>
                  <a:pt x="507113" y="182533"/>
                </a:lnTo>
                <a:lnTo>
                  <a:pt x="512317" y="228600"/>
                </a:lnTo>
                <a:lnTo>
                  <a:pt x="507113" y="274666"/>
                </a:lnTo>
                <a:lnTo>
                  <a:pt x="492188" y="317575"/>
                </a:lnTo>
                <a:lnTo>
                  <a:pt x="468571" y="356406"/>
                </a:lnTo>
                <a:lnTo>
                  <a:pt x="437292" y="390239"/>
                </a:lnTo>
                <a:lnTo>
                  <a:pt x="399382" y="418154"/>
                </a:lnTo>
                <a:lnTo>
                  <a:pt x="355869" y="439233"/>
                </a:lnTo>
                <a:lnTo>
                  <a:pt x="307785" y="452555"/>
                </a:lnTo>
                <a:lnTo>
                  <a:pt x="256159" y="457200"/>
                </a:lnTo>
                <a:lnTo>
                  <a:pt x="204532" y="452555"/>
                </a:lnTo>
                <a:lnTo>
                  <a:pt x="156448" y="439233"/>
                </a:lnTo>
                <a:lnTo>
                  <a:pt x="112935" y="418154"/>
                </a:lnTo>
                <a:lnTo>
                  <a:pt x="75025" y="390239"/>
                </a:lnTo>
                <a:lnTo>
                  <a:pt x="43746" y="356406"/>
                </a:lnTo>
                <a:lnTo>
                  <a:pt x="20129" y="317575"/>
                </a:lnTo>
                <a:lnTo>
                  <a:pt x="5204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89242" y="3973385"/>
            <a:ext cx="2369185" cy="646430"/>
          </a:xfrm>
          <a:prstGeom prst="rect">
            <a:avLst/>
          </a:prstGeom>
          <a:solidFill>
            <a:srgbClr val="D3E1EC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  <a:tabLst>
                <a:tab pos="1069340" algn="l"/>
              </a:tabLst>
            </a:pPr>
            <a:r>
              <a:rPr sz="1800" dirty="0">
                <a:latin typeface="Gill Sans MT"/>
                <a:cs typeface="Gill Sans MT"/>
              </a:rPr>
              <a:t>mid =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6,	A[mid] =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x</a:t>
            </a:r>
            <a:endParaRPr sz="1800">
              <a:latin typeface="Gill Sans MT"/>
              <a:cs typeface="Gill Sans MT"/>
            </a:endParaRPr>
          </a:p>
          <a:p>
            <a:pPr marL="92075">
              <a:lnSpc>
                <a:spcPct val="100000"/>
              </a:lnSpc>
            </a:pPr>
            <a:r>
              <a:rPr sz="1800" b="1" spc="-15" dirty="0">
                <a:solidFill>
                  <a:srgbClr val="C00000"/>
                </a:solidFill>
                <a:latin typeface="Gill Sans MT"/>
                <a:cs typeface="Gill Sans MT"/>
              </a:rPr>
              <a:t>Found!</a:t>
            </a:r>
            <a:endParaRPr sz="1800">
              <a:latin typeface="Gill Sans MT"/>
              <a:cs typeface="Gill Sans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01736" y="4089336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73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7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9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5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11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01736" y="2727134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7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9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spc="5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11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947417" y="246557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1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0817" y="246557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2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4598" y="246557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3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7998" y="246557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4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1398" y="246557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5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5053" y="246557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6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8453" y="246557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7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81853" y="246557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8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5602" y="3818635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8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9601" y="3836034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7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0227" y="3845814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6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3623" y="3864609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ill Sans MT"/>
                <a:cs typeface="Gill Sans MT"/>
              </a:rPr>
              <a:t>5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7109" y="1066165"/>
            <a:ext cx="4842510" cy="8369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dirty="0">
                <a:latin typeface="Gill Sans MT"/>
                <a:cs typeface="Gill Sans MT"/>
              </a:rPr>
              <a:t>A[8]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=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{1,</a:t>
            </a:r>
            <a:r>
              <a:rPr sz="2400" spc="-26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2,</a:t>
            </a:r>
            <a:r>
              <a:rPr sz="2400" spc="-2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3,</a:t>
            </a:r>
            <a:r>
              <a:rPr sz="2400" spc="-2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4,</a:t>
            </a:r>
            <a:r>
              <a:rPr sz="2400" spc="-2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5,</a:t>
            </a:r>
            <a:r>
              <a:rPr sz="2400" spc="-2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7,</a:t>
            </a:r>
            <a:r>
              <a:rPr sz="2400" spc="-24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9,</a:t>
            </a:r>
            <a:r>
              <a:rPr sz="2400" spc="-2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11}</a:t>
            </a:r>
            <a:endParaRPr sz="2400">
              <a:latin typeface="Gill Sans MT"/>
              <a:cs typeface="Gill Sans MT"/>
            </a:endParaRPr>
          </a:p>
          <a:p>
            <a:pPr marL="1758950">
              <a:lnSpc>
                <a:spcPct val="100000"/>
              </a:lnSpc>
              <a:spcBef>
                <a:spcPts val="315"/>
              </a:spcBef>
              <a:tabLst>
                <a:tab pos="2830195" algn="l"/>
                <a:tab pos="4176395" algn="l"/>
              </a:tabLst>
            </a:pPr>
            <a:r>
              <a:rPr sz="2400" spc="-5" dirty="0">
                <a:latin typeface="Gill Sans MT"/>
                <a:cs typeface="Gill Sans MT"/>
              </a:rPr>
              <a:t>lo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= 1	hi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= 8	</a:t>
            </a:r>
            <a:r>
              <a:rPr sz="2400" dirty="0">
                <a:solidFill>
                  <a:srgbClr val="DD0011"/>
                </a:solidFill>
                <a:latin typeface="Gill Sans MT"/>
                <a:cs typeface="Gill Sans MT"/>
              </a:rPr>
              <a:t>x =</a:t>
            </a:r>
            <a:r>
              <a:rPr sz="2400" spc="-90" dirty="0">
                <a:solidFill>
                  <a:srgbClr val="DD0011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DD0011"/>
                </a:solidFill>
                <a:latin typeface="Gill Sans MT"/>
                <a:cs typeface="Gill Sans MT"/>
              </a:rPr>
              <a:t>6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0852" y="2743136"/>
            <a:ext cx="3148965" cy="370205"/>
          </a:xfrm>
          <a:prstGeom prst="rect">
            <a:avLst/>
          </a:prstGeom>
          <a:solidFill>
            <a:srgbClr val="D3E1EC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Gill Sans MT"/>
                <a:cs typeface="Gill Sans MT"/>
              </a:rPr>
              <a:t>lo = 1, hi = 8, mid = 4.</a:t>
            </a:r>
            <a:r>
              <a:rPr sz="1800" spc="18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A[4]=4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4744" y="2697098"/>
            <a:ext cx="541655" cy="457200"/>
          </a:xfrm>
          <a:custGeom>
            <a:avLst/>
            <a:gdLst/>
            <a:ahLst/>
            <a:cxnLst/>
            <a:rect l="l" t="t" r="r" b="b"/>
            <a:pathLst>
              <a:path w="541654" h="457200">
                <a:moveTo>
                  <a:pt x="0" y="228600"/>
                </a:moveTo>
                <a:lnTo>
                  <a:pt x="4359" y="187512"/>
                </a:lnTo>
                <a:lnTo>
                  <a:pt x="16930" y="148839"/>
                </a:lnTo>
                <a:lnTo>
                  <a:pt x="36947" y="113227"/>
                </a:lnTo>
                <a:lnTo>
                  <a:pt x="63647" y="81321"/>
                </a:lnTo>
                <a:lnTo>
                  <a:pt x="96264" y="53768"/>
                </a:lnTo>
                <a:lnTo>
                  <a:pt x="134036" y="31213"/>
                </a:lnTo>
                <a:lnTo>
                  <a:pt x="176198" y="14303"/>
                </a:lnTo>
                <a:lnTo>
                  <a:pt x="221986" y="3683"/>
                </a:lnTo>
                <a:lnTo>
                  <a:pt x="270637" y="0"/>
                </a:lnTo>
                <a:lnTo>
                  <a:pt x="319249" y="3683"/>
                </a:lnTo>
                <a:lnTo>
                  <a:pt x="365007" y="14303"/>
                </a:lnTo>
                <a:lnTo>
                  <a:pt x="407147" y="31213"/>
                </a:lnTo>
                <a:lnTo>
                  <a:pt x="444903" y="53768"/>
                </a:lnTo>
                <a:lnTo>
                  <a:pt x="477511" y="81321"/>
                </a:lnTo>
                <a:lnTo>
                  <a:pt x="504204" y="113227"/>
                </a:lnTo>
                <a:lnTo>
                  <a:pt x="524217" y="148839"/>
                </a:lnTo>
                <a:lnTo>
                  <a:pt x="536787" y="187512"/>
                </a:lnTo>
                <a:lnTo>
                  <a:pt x="541146" y="228600"/>
                </a:lnTo>
                <a:lnTo>
                  <a:pt x="536787" y="269687"/>
                </a:lnTo>
                <a:lnTo>
                  <a:pt x="524217" y="308360"/>
                </a:lnTo>
                <a:lnTo>
                  <a:pt x="504204" y="343972"/>
                </a:lnTo>
                <a:lnTo>
                  <a:pt x="477511" y="375878"/>
                </a:lnTo>
                <a:lnTo>
                  <a:pt x="444903" y="403431"/>
                </a:lnTo>
                <a:lnTo>
                  <a:pt x="407147" y="425986"/>
                </a:lnTo>
                <a:lnTo>
                  <a:pt x="365007" y="442896"/>
                </a:lnTo>
                <a:lnTo>
                  <a:pt x="319249" y="453516"/>
                </a:lnTo>
                <a:lnTo>
                  <a:pt x="270637" y="457200"/>
                </a:lnTo>
                <a:lnTo>
                  <a:pt x="221986" y="453516"/>
                </a:lnTo>
                <a:lnTo>
                  <a:pt x="176198" y="442896"/>
                </a:lnTo>
                <a:lnTo>
                  <a:pt x="134036" y="425986"/>
                </a:lnTo>
                <a:lnTo>
                  <a:pt x="96264" y="403431"/>
                </a:lnTo>
                <a:lnTo>
                  <a:pt x="63647" y="375878"/>
                </a:lnTo>
                <a:lnTo>
                  <a:pt x="36947" y="343972"/>
                </a:lnTo>
                <a:lnTo>
                  <a:pt x="16930" y="308360"/>
                </a:lnTo>
                <a:lnTo>
                  <a:pt x="4359" y="269687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1544" y="3722115"/>
            <a:ext cx="505459" cy="457200"/>
          </a:xfrm>
          <a:custGeom>
            <a:avLst/>
            <a:gdLst/>
            <a:ahLst/>
            <a:cxnLst/>
            <a:rect l="l" t="t" r="r" b="b"/>
            <a:pathLst>
              <a:path w="505460" h="457200">
                <a:moveTo>
                  <a:pt x="0" y="228599"/>
                </a:moveTo>
                <a:lnTo>
                  <a:pt x="5129" y="182496"/>
                </a:lnTo>
                <a:lnTo>
                  <a:pt x="19839" y="139571"/>
                </a:lnTo>
                <a:lnTo>
                  <a:pt x="43116" y="100738"/>
                </a:lnTo>
                <a:lnTo>
                  <a:pt x="73945" y="66913"/>
                </a:lnTo>
                <a:lnTo>
                  <a:pt x="111311" y="39011"/>
                </a:lnTo>
                <a:lnTo>
                  <a:pt x="154197" y="17948"/>
                </a:lnTo>
                <a:lnTo>
                  <a:pt x="201591" y="4639"/>
                </a:lnTo>
                <a:lnTo>
                  <a:pt x="252475" y="0"/>
                </a:lnTo>
                <a:lnTo>
                  <a:pt x="303402" y="4639"/>
                </a:lnTo>
                <a:lnTo>
                  <a:pt x="350827" y="17948"/>
                </a:lnTo>
                <a:lnTo>
                  <a:pt x="393736" y="39011"/>
                </a:lnTo>
                <a:lnTo>
                  <a:pt x="431117" y="66913"/>
                </a:lnTo>
                <a:lnTo>
                  <a:pt x="461955" y="100738"/>
                </a:lnTo>
                <a:lnTo>
                  <a:pt x="485237" y="139571"/>
                </a:lnTo>
                <a:lnTo>
                  <a:pt x="499949" y="182496"/>
                </a:lnTo>
                <a:lnTo>
                  <a:pt x="505078" y="228599"/>
                </a:lnTo>
                <a:lnTo>
                  <a:pt x="499949" y="274666"/>
                </a:lnTo>
                <a:lnTo>
                  <a:pt x="485237" y="317575"/>
                </a:lnTo>
                <a:lnTo>
                  <a:pt x="461955" y="356406"/>
                </a:lnTo>
                <a:lnTo>
                  <a:pt x="431117" y="390239"/>
                </a:lnTo>
                <a:lnTo>
                  <a:pt x="393736" y="418154"/>
                </a:lnTo>
                <a:lnTo>
                  <a:pt x="350827" y="439233"/>
                </a:lnTo>
                <a:lnTo>
                  <a:pt x="303402" y="452555"/>
                </a:lnTo>
                <a:lnTo>
                  <a:pt x="252475" y="457199"/>
                </a:lnTo>
                <a:lnTo>
                  <a:pt x="201591" y="452555"/>
                </a:lnTo>
                <a:lnTo>
                  <a:pt x="154197" y="439233"/>
                </a:lnTo>
                <a:lnTo>
                  <a:pt x="111311" y="418154"/>
                </a:lnTo>
                <a:lnTo>
                  <a:pt x="73945" y="390239"/>
                </a:lnTo>
                <a:lnTo>
                  <a:pt x="43116" y="356406"/>
                </a:lnTo>
                <a:lnTo>
                  <a:pt x="19839" y="317575"/>
                </a:lnTo>
                <a:lnTo>
                  <a:pt x="5129" y="274666"/>
                </a:lnTo>
                <a:lnTo>
                  <a:pt x="0" y="228599"/>
                </a:lnTo>
                <a:close/>
              </a:path>
            </a:pathLst>
          </a:custGeom>
          <a:ln w="38100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00978" y="3768153"/>
            <a:ext cx="3149600" cy="370205"/>
          </a:xfrm>
          <a:prstGeom prst="rect">
            <a:avLst/>
          </a:prstGeom>
          <a:solidFill>
            <a:srgbClr val="D3E1EC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latin typeface="Gill Sans MT"/>
                <a:cs typeface="Gill Sans MT"/>
              </a:rPr>
              <a:t>lo </a:t>
            </a:r>
            <a:r>
              <a:rPr sz="1800" dirty="0">
                <a:latin typeface="Gill Sans MT"/>
                <a:cs typeface="Gill Sans MT"/>
              </a:rPr>
              <a:t>= 5, hi = 8, mid = 6,</a:t>
            </a:r>
            <a:r>
              <a:rPr sz="1800" spc="-29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A[6]=7</a:t>
            </a:r>
            <a:endParaRPr sz="1800">
              <a:latin typeface="Gill Sans MT"/>
              <a:cs typeface="Gill Sans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93304" y="3707828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7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9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90256" y="2682811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7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9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35938" y="242138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1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9338" y="242138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2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2738" y="242138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3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6519" y="242138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4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9919" y="242138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5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3319" y="242138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6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6972" y="242138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7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0372" y="242138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ill Sans MT"/>
                <a:cs typeface="Gill Sans MT"/>
              </a:rPr>
              <a:t>8</a:t>
            </a:r>
            <a:endParaRPr sz="1000">
              <a:latin typeface="Gill Sans MT"/>
              <a:cs typeface="Gill Sans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90256" y="4724971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7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9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438144" y="473925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4" y="139624"/>
                </a:lnTo>
                <a:lnTo>
                  <a:pt x="45541" y="100793"/>
                </a:lnTo>
                <a:lnTo>
                  <a:pt x="78104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4" y="66960"/>
                </a:lnTo>
                <a:lnTo>
                  <a:pt x="487858" y="100793"/>
                </a:lnTo>
                <a:lnTo>
                  <a:pt x="512444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5" y="317575"/>
                </a:lnTo>
                <a:lnTo>
                  <a:pt x="487858" y="356406"/>
                </a:lnTo>
                <a:lnTo>
                  <a:pt x="455295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00344" y="4788471"/>
            <a:ext cx="3149600" cy="370205"/>
          </a:xfrm>
          <a:prstGeom prst="rect">
            <a:avLst/>
          </a:prstGeom>
          <a:solidFill>
            <a:srgbClr val="D3E1EC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latin typeface="Gill Sans MT"/>
                <a:cs typeface="Gill Sans MT"/>
              </a:rPr>
              <a:t>lo </a:t>
            </a:r>
            <a:r>
              <a:rPr sz="1800" dirty="0">
                <a:latin typeface="Gill Sans MT"/>
                <a:cs typeface="Gill Sans MT"/>
              </a:rPr>
              <a:t>= 5, hi = 5, mid = 5,</a:t>
            </a:r>
            <a:r>
              <a:rPr sz="1800" spc="-27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A[5]=5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79169" y="3230498"/>
            <a:ext cx="76200" cy="157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55767" y="3175000"/>
            <a:ext cx="76200" cy="20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24707" y="4203065"/>
            <a:ext cx="76200" cy="2494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47894" y="4230115"/>
            <a:ext cx="762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314005" y="5716803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2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3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4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5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7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9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DD8046"/>
                          </a:solidFill>
                          <a:latin typeface="Gill Sans MT"/>
                          <a:cs typeface="Gill Sans MT"/>
                        </a:rPr>
                        <a:t>11</a:t>
                      </a:r>
                      <a:endParaRPr sz="2400">
                        <a:latin typeface="Gill Sans MT"/>
                        <a:cs typeface="Gill Sans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3541776" y="5252084"/>
            <a:ext cx="76073" cy="203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65803" y="5271134"/>
            <a:ext cx="76200" cy="193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49292" y="6247028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42926" y="63500"/>
                </a:moveTo>
                <a:lnTo>
                  <a:pt x="33401" y="63500"/>
                </a:lnTo>
                <a:lnTo>
                  <a:pt x="33401" y="341312"/>
                </a:lnTo>
                <a:lnTo>
                  <a:pt x="42926" y="341312"/>
                </a:lnTo>
                <a:lnTo>
                  <a:pt x="42926" y="63500"/>
                </a:lnTo>
                <a:close/>
              </a:path>
              <a:path w="76200" h="341629">
                <a:moveTo>
                  <a:pt x="38100" y="0"/>
                </a:moveTo>
                <a:lnTo>
                  <a:pt x="0" y="76200"/>
                </a:lnTo>
                <a:lnTo>
                  <a:pt x="33401" y="76200"/>
                </a:lnTo>
                <a:lnTo>
                  <a:pt x="33401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41629">
                <a:moveTo>
                  <a:pt x="69850" y="63500"/>
                </a:moveTo>
                <a:lnTo>
                  <a:pt x="42926" y="63500"/>
                </a:lnTo>
                <a:lnTo>
                  <a:pt x="4292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7317" y="6256553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42926" y="63500"/>
                </a:moveTo>
                <a:lnTo>
                  <a:pt x="33401" y="63500"/>
                </a:lnTo>
                <a:lnTo>
                  <a:pt x="33401" y="314325"/>
                </a:lnTo>
                <a:lnTo>
                  <a:pt x="42926" y="314325"/>
                </a:lnTo>
                <a:lnTo>
                  <a:pt x="42926" y="63500"/>
                </a:lnTo>
                <a:close/>
              </a:path>
              <a:path w="76200" h="314325">
                <a:moveTo>
                  <a:pt x="38100" y="0"/>
                </a:moveTo>
                <a:lnTo>
                  <a:pt x="0" y="76200"/>
                </a:lnTo>
                <a:lnTo>
                  <a:pt x="33401" y="76200"/>
                </a:lnTo>
                <a:lnTo>
                  <a:pt x="33401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4325">
                <a:moveTo>
                  <a:pt x="69850" y="63500"/>
                </a:moveTo>
                <a:lnTo>
                  <a:pt x="42926" y="63500"/>
                </a:lnTo>
                <a:lnTo>
                  <a:pt x="4292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96389" y="3134309"/>
            <a:ext cx="365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l</a:t>
            </a:r>
            <a:r>
              <a:rPr sz="1800" spc="-10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w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02071" y="3116960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high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7365" y="4240783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l</a:t>
            </a:r>
            <a:r>
              <a:rPr sz="1800" spc="-10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w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4845" y="6312204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l</a:t>
            </a:r>
            <a:r>
              <a:rPr sz="1800" spc="-10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w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42666" y="6313728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high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16422" y="4232909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high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00978" y="5786424"/>
            <a:ext cx="3149600" cy="369570"/>
          </a:xfrm>
          <a:prstGeom prst="rect">
            <a:avLst/>
          </a:prstGeom>
          <a:solidFill>
            <a:srgbClr val="D3E1EC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Gill Sans MT"/>
                <a:cs typeface="Gill Sans MT"/>
              </a:rPr>
              <a:t>lo = 6, hi = 5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C00000"/>
                </a:solidFill>
                <a:latin typeface="Gill Sans MT"/>
                <a:cs typeface="Gill Sans MT"/>
              </a:rPr>
              <a:t>NOT</a:t>
            </a:r>
            <a:r>
              <a:rPr sz="1600" b="1" spc="-19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Gill Sans MT"/>
                <a:cs typeface="Gill Sans MT"/>
              </a:rPr>
              <a:t>FOUND!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70788" y="82296"/>
            <a:ext cx="2927604" cy="11369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18688" y="82296"/>
            <a:ext cx="821436" cy="11369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98194" y="217373"/>
            <a:ext cx="227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65" dirty="0"/>
              <a:t> </a:t>
            </a:r>
            <a:r>
              <a:rPr sz="4000" spc="-5" dirty="0"/>
              <a:t>1I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-266700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7803" y="439292"/>
            <a:ext cx="5415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</a:t>
            </a:r>
            <a:r>
              <a:rPr dirty="0"/>
              <a:t>of</a:t>
            </a:r>
            <a:r>
              <a:rPr spc="-55" dirty="0"/>
              <a:t> </a:t>
            </a:r>
            <a:r>
              <a:rPr spc="-75" dirty="0"/>
              <a:t>BINARY-SEARCH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9035" y="1405484"/>
            <a:ext cx="3572510" cy="6686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i="1" spc="-5" dirty="0">
                <a:solidFill>
                  <a:srgbClr val="DD0011"/>
                </a:solidFill>
                <a:latin typeface="Monotype Corsiva"/>
                <a:cs typeface="Monotype Corsiva"/>
              </a:rPr>
              <a:t>Alg.:</a:t>
            </a:r>
            <a:r>
              <a:rPr sz="2000" i="1" spc="85" dirty="0">
                <a:solidFill>
                  <a:srgbClr val="DD0011"/>
                </a:solidFill>
                <a:latin typeface="Monotype Corsiva"/>
                <a:cs typeface="Monotype Corsiva"/>
              </a:rPr>
              <a:t> </a:t>
            </a:r>
            <a:r>
              <a:rPr sz="2000" spc="-40" dirty="0">
                <a:latin typeface="Gill Sans MT"/>
                <a:cs typeface="Gill Sans MT"/>
              </a:rPr>
              <a:t>BINARY-SEARCH</a:t>
            </a:r>
            <a:r>
              <a:rPr sz="2000" spc="-10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(A,</a:t>
            </a:r>
            <a:r>
              <a:rPr sz="2000" spc="-200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Gill Sans MT"/>
                <a:cs typeface="Gill Sans MT"/>
              </a:rPr>
              <a:t>lo,</a:t>
            </a:r>
            <a:r>
              <a:rPr sz="2000" spc="-229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hi,</a:t>
            </a:r>
            <a:r>
              <a:rPr sz="2000" spc="-22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x)</a:t>
            </a:r>
            <a:endParaRPr sz="2000">
              <a:latin typeface="Gill Sans MT"/>
              <a:cs typeface="Gill Sans MT"/>
            </a:endParaRPr>
          </a:p>
          <a:p>
            <a:pPr marL="546100">
              <a:lnSpc>
                <a:spcPct val="100000"/>
              </a:lnSpc>
              <a:spcBef>
                <a:spcPts val="130"/>
              </a:spcBef>
            </a:pPr>
            <a:r>
              <a:rPr sz="2000" b="1" spc="-5" dirty="0">
                <a:latin typeface="Gill Sans MT"/>
                <a:cs typeface="Gill Sans MT"/>
              </a:rPr>
              <a:t>if </a:t>
            </a:r>
            <a:r>
              <a:rPr sz="2000" dirty="0">
                <a:latin typeface="Gill Sans MT"/>
                <a:cs typeface="Gill Sans MT"/>
              </a:rPr>
              <a:t>(</a:t>
            </a:r>
            <a:r>
              <a:rPr sz="2000" dirty="0">
                <a:latin typeface="Comic Sans MS"/>
                <a:cs typeface="Comic Sans MS"/>
              </a:rPr>
              <a:t>lo &gt;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hi</a:t>
            </a:r>
            <a:r>
              <a:rPr sz="2000" dirty="0">
                <a:latin typeface="Gill Sans MT"/>
                <a:cs typeface="Gill Sans MT"/>
              </a:rPr>
              <a:t>)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486" y="2063242"/>
            <a:ext cx="4121785" cy="257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Gill Sans MT"/>
                <a:cs typeface="Gill Sans MT"/>
              </a:rPr>
              <a:t>return</a:t>
            </a:r>
            <a:r>
              <a:rPr sz="2000" b="1" spc="-100" dirty="0">
                <a:latin typeface="Gill Sans MT"/>
                <a:cs typeface="Gill Sans MT"/>
              </a:rPr>
              <a:t> </a:t>
            </a:r>
            <a:r>
              <a:rPr sz="2000" b="1" spc="-25" dirty="0">
                <a:latin typeface="Gill Sans MT"/>
                <a:cs typeface="Gill Sans MT"/>
              </a:rPr>
              <a:t>FALSE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Comic Sans MS"/>
                <a:cs typeface="Comic Sans MS"/>
              </a:rPr>
              <a:t>mid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</a:t>
            </a:r>
            <a:r>
              <a:rPr sz="2000" spc="-5" dirty="0">
                <a:latin typeface="Comic Sans MS"/>
                <a:cs typeface="Comic Sans MS"/>
              </a:rPr>
              <a:t>(lo+hi)/2</a:t>
            </a:r>
            <a:r>
              <a:rPr sz="2000" spc="-5" dirty="0">
                <a:latin typeface="Symbol"/>
                <a:cs typeface="Symbol"/>
              </a:rPr>
              <a:t></a:t>
            </a:r>
            <a:endParaRPr sz="2000">
              <a:latin typeface="Symbol"/>
              <a:cs typeface="Symbol"/>
            </a:endParaRPr>
          </a:p>
          <a:p>
            <a:pPr marL="393700" marR="2157095" indent="-381635">
              <a:lnSpc>
                <a:spcPct val="105000"/>
              </a:lnSpc>
            </a:pPr>
            <a:r>
              <a:rPr sz="2000" b="1" spc="-5" dirty="0">
                <a:latin typeface="Gill Sans MT"/>
                <a:cs typeface="Gill Sans MT"/>
              </a:rPr>
              <a:t>if </a:t>
            </a:r>
            <a:r>
              <a:rPr sz="2000" dirty="0">
                <a:latin typeface="Comic Sans MS"/>
                <a:cs typeface="Comic Sans MS"/>
              </a:rPr>
              <a:t>x = </a:t>
            </a:r>
            <a:r>
              <a:rPr sz="2000" spc="-5" dirty="0">
                <a:latin typeface="Comic Sans MS"/>
                <a:cs typeface="Comic Sans MS"/>
              </a:rPr>
              <a:t>A[mid]  return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b="1" spc="-20" dirty="0">
                <a:latin typeface="Gill Sans MT"/>
                <a:cs typeface="Gill Sans MT"/>
              </a:rPr>
              <a:t>TRUE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Gill Sans MT"/>
                <a:cs typeface="Gill Sans MT"/>
              </a:rPr>
              <a:t>if </a:t>
            </a:r>
            <a:r>
              <a:rPr sz="2000" dirty="0">
                <a:latin typeface="Gill Sans MT"/>
                <a:cs typeface="Gill Sans MT"/>
              </a:rPr>
              <a:t>( </a:t>
            </a:r>
            <a:r>
              <a:rPr sz="2000" dirty="0">
                <a:latin typeface="Comic Sans MS"/>
                <a:cs typeface="Comic Sans MS"/>
              </a:rPr>
              <a:t>x &lt; </a:t>
            </a:r>
            <a:r>
              <a:rPr sz="2000" spc="-5" dirty="0">
                <a:latin typeface="Comic Sans MS"/>
                <a:cs typeface="Comic Sans MS"/>
              </a:rPr>
              <a:t>A[mid]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dirty="0">
                <a:latin typeface="Gill Sans MT"/>
                <a:cs typeface="Gill Sans MT"/>
              </a:rPr>
              <a:t>)</a:t>
            </a:r>
            <a:endParaRPr sz="2000">
              <a:latin typeface="Gill Sans MT"/>
              <a:cs typeface="Gill Sans MT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2000" spc="-40" dirty="0">
                <a:latin typeface="Gill Sans MT"/>
                <a:cs typeface="Gill Sans MT"/>
              </a:rPr>
              <a:t>BINARY-SEARCH </a:t>
            </a:r>
            <a:r>
              <a:rPr sz="2000" dirty="0">
                <a:latin typeface="Gill Sans MT"/>
                <a:cs typeface="Gill Sans MT"/>
              </a:rPr>
              <a:t>(</a:t>
            </a:r>
            <a:r>
              <a:rPr sz="2000" dirty="0">
                <a:latin typeface="Comic Sans MS"/>
                <a:cs typeface="Comic Sans MS"/>
              </a:rPr>
              <a:t>A, lo, mid-1,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x</a:t>
            </a:r>
            <a:r>
              <a:rPr sz="2000" dirty="0">
                <a:latin typeface="Gill Sans MT"/>
                <a:cs typeface="Gill Sans MT"/>
              </a:rPr>
              <a:t>)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latin typeface="Gill Sans MT"/>
                <a:cs typeface="Gill Sans MT"/>
              </a:rPr>
              <a:t>if </a:t>
            </a:r>
            <a:r>
              <a:rPr sz="2000" dirty="0">
                <a:latin typeface="Gill Sans MT"/>
                <a:cs typeface="Gill Sans MT"/>
              </a:rPr>
              <a:t>( </a:t>
            </a:r>
            <a:r>
              <a:rPr sz="2000" dirty="0">
                <a:latin typeface="Comic Sans MS"/>
                <a:cs typeface="Comic Sans MS"/>
              </a:rPr>
              <a:t>x &gt; </a:t>
            </a:r>
            <a:r>
              <a:rPr sz="2000" spc="-5" dirty="0">
                <a:latin typeface="Comic Sans MS"/>
                <a:cs typeface="Comic Sans MS"/>
              </a:rPr>
              <a:t>A[mid]</a:t>
            </a:r>
            <a:r>
              <a:rPr sz="2000" spc="-100" dirty="0">
                <a:latin typeface="Comic Sans MS"/>
                <a:cs typeface="Comic Sans MS"/>
              </a:rPr>
              <a:t> </a:t>
            </a:r>
            <a:r>
              <a:rPr sz="2000" dirty="0">
                <a:latin typeface="Gill Sans MT"/>
                <a:cs typeface="Gill Sans MT"/>
              </a:rPr>
              <a:t>)</a:t>
            </a:r>
            <a:endParaRPr sz="2000">
              <a:latin typeface="Gill Sans MT"/>
              <a:cs typeface="Gill Sans MT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2000" spc="-40" dirty="0">
                <a:latin typeface="Gill Sans MT"/>
                <a:cs typeface="Gill Sans MT"/>
              </a:rPr>
              <a:t>BINARY-SEARCH </a:t>
            </a:r>
            <a:r>
              <a:rPr sz="2000" dirty="0">
                <a:latin typeface="Gill Sans MT"/>
                <a:cs typeface="Gill Sans MT"/>
              </a:rPr>
              <a:t>(</a:t>
            </a:r>
            <a:r>
              <a:rPr sz="2000" dirty="0">
                <a:latin typeface="Comic Sans MS"/>
                <a:cs typeface="Comic Sans MS"/>
              </a:rPr>
              <a:t>A, mid+1, </a:t>
            </a:r>
            <a:r>
              <a:rPr sz="2000" spc="-5" dirty="0">
                <a:latin typeface="Comic Sans MS"/>
                <a:cs typeface="Comic Sans MS"/>
              </a:rPr>
              <a:t>hi,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x</a:t>
            </a:r>
            <a:r>
              <a:rPr sz="2000" dirty="0">
                <a:latin typeface="Gill Sans MT"/>
                <a:cs typeface="Gill Sans MT"/>
              </a:rPr>
              <a:t>)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8139" y="5537403"/>
            <a:ext cx="2757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/>
                <a:cs typeface="Comic Sans MS"/>
              </a:rPr>
              <a:t>T(n) </a:t>
            </a:r>
            <a:r>
              <a:rPr sz="2800" spc="-5" dirty="0">
                <a:latin typeface="Comic Sans MS"/>
                <a:cs typeface="Comic Sans MS"/>
              </a:rPr>
              <a:t>= c +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B85B21"/>
                </a:solidFill>
                <a:latin typeface="Comic Sans MS"/>
                <a:cs typeface="Comic Sans MS"/>
              </a:rPr>
              <a:t>T(n/2)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9485" y="2579751"/>
            <a:ext cx="1795780" cy="76200"/>
          </a:xfrm>
          <a:custGeom>
            <a:avLst/>
            <a:gdLst/>
            <a:ahLst/>
            <a:cxnLst/>
            <a:rect l="l" t="t" r="r" b="b"/>
            <a:pathLst>
              <a:path w="17957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795779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795779" h="76200">
                <a:moveTo>
                  <a:pt x="1795526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795526" y="42799"/>
                </a:lnTo>
                <a:lnTo>
                  <a:pt x="1795526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66459" y="3690366"/>
            <a:ext cx="234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same </a:t>
            </a:r>
            <a:r>
              <a:rPr sz="1800" spc="-10" dirty="0">
                <a:latin typeface="Gill Sans MT"/>
                <a:cs typeface="Gill Sans MT"/>
              </a:rPr>
              <a:t>problem </a:t>
            </a:r>
            <a:r>
              <a:rPr sz="1800" dirty="0">
                <a:latin typeface="Gill Sans MT"/>
                <a:cs typeface="Gill Sans MT"/>
              </a:rPr>
              <a:t>of size</a:t>
            </a:r>
            <a:r>
              <a:rPr sz="1800" spc="-10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n/2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6459" y="4337126"/>
            <a:ext cx="2345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same </a:t>
            </a:r>
            <a:r>
              <a:rPr sz="1800" spc="-10" dirty="0">
                <a:latin typeface="Gill Sans MT"/>
                <a:cs typeface="Gill Sans MT"/>
              </a:rPr>
              <a:t>problem </a:t>
            </a:r>
            <a:r>
              <a:rPr sz="1800" dirty="0">
                <a:latin typeface="Gill Sans MT"/>
                <a:cs typeface="Gill Sans MT"/>
              </a:rPr>
              <a:t>of size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n/2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64786" y="2180717"/>
            <a:ext cx="1793875" cy="76200"/>
          </a:xfrm>
          <a:custGeom>
            <a:avLst/>
            <a:gdLst/>
            <a:ahLst/>
            <a:cxnLst/>
            <a:rect l="l" t="t" r="r" b="b"/>
            <a:pathLst>
              <a:path w="17938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1793875" h="76200">
                <a:moveTo>
                  <a:pt x="76200" y="33400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1793875" h="76200">
                <a:moveTo>
                  <a:pt x="1793875" y="33400"/>
                </a:moveTo>
                <a:lnTo>
                  <a:pt x="76200" y="33400"/>
                </a:lnTo>
                <a:lnTo>
                  <a:pt x="76200" y="42925"/>
                </a:lnTo>
                <a:lnTo>
                  <a:pt x="1793875" y="42925"/>
                </a:lnTo>
                <a:lnTo>
                  <a:pt x="1793875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52717" y="1931416"/>
            <a:ext cx="1617980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30480" indent="-6350">
              <a:lnSpc>
                <a:spcPct val="1454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constant time:</a:t>
            </a:r>
            <a:r>
              <a:rPr sz="1800" spc="-30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7" baseline="-20833" dirty="0">
                <a:latin typeface="Gill Sans MT"/>
                <a:cs typeface="Gill Sans MT"/>
              </a:rPr>
              <a:t>1  </a:t>
            </a:r>
            <a:r>
              <a:rPr sz="1800" dirty="0">
                <a:latin typeface="Gill Sans MT"/>
                <a:cs typeface="Gill Sans MT"/>
              </a:rPr>
              <a:t>constant time:</a:t>
            </a:r>
            <a:r>
              <a:rPr sz="1800" spc="-30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7" baseline="-20833" dirty="0">
                <a:latin typeface="Gill Sans MT"/>
                <a:cs typeface="Gill Sans MT"/>
              </a:rPr>
              <a:t>2</a:t>
            </a:r>
            <a:endParaRPr sz="1800" baseline="-20833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01235" y="3155823"/>
            <a:ext cx="1757680" cy="76200"/>
          </a:xfrm>
          <a:custGeom>
            <a:avLst/>
            <a:gdLst/>
            <a:ahLst/>
            <a:cxnLst/>
            <a:rect l="l" t="t" r="r" b="b"/>
            <a:pathLst>
              <a:path w="17576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757679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757679" h="76200">
                <a:moveTo>
                  <a:pt x="1757426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757426" y="42799"/>
                </a:lnTo>
                <a:lnTo>
                  <a:pt x="1757426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52717" y="3031058"/>
            <a:ext cx="1611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constant time:</a:t>
            </a:r>
            <a:r>
              <a:rPr sz="1800" spc="-27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c</a:t>
            </a:r>
            <a:r>
              <a:rPr sz="1800" baseline="-20833" dirty="0">
                <a:latin typeface="Gill Sans MT"/>
                <a:cs typeface="Gill Sans MT"/>
              </a:rPr>
              <a:t>3</a:t>
            </a:r>
            <a:endParaRPr sz="1800" baseline="-20833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93003" y="3835527"/>
            <a:ext cx="363855" cy="76200"/>
          </a:xfrm>
          <a:custGeom>
            <a:avLst/>
            <a:gdLst/>
            <a:ahLst/>
            <a:cxnLst/>
            <a:rect l="l" t="t" r="r" b="b"/>
            <a:pathLst>
              <a:path w="3638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363854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363854" h="76200">
                <a:moveTo>
                  <a:pt x="363474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363474" y="42799"/>
                </a:lnTo>
                <a:lnTo>
                  <a:pt x="363474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43803" y="4477384"/>
            <a:ext cx="363855" cy="76200"/>
          </a:xfrm>
          <a:custGeom>
            <a:avLst/>
            <a:gdLst/>
            <a:ahLst/>
            <a:cxnLst/>
            <a:rect l="l" t="t" r="r" b="b"/>
            <a:pathLst>
              <a:path w="3638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363854" h="76200">
                <a:moveTo>
                  <a:pt x="76200" y="33400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363854" h="76200">
                <a:moveTo>
                  <a:pt x="363474" y="33400"/>
                </a:moveTo>
                <a:lnTo>
                  <a:pt x="76200" y="33400"/>
                </a:lnTo>
                <a:lnTo>
                  <a:pt x="76200" y="42925"/>
                </a:lnTo>
                <a:lnTo>
                  <a:pt x="363474" y="42925"/>
                </a:lnTo>
                <a:lnTo>
                  <a:pt x="363474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4628" y="653592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BA780"/>
                </a:solidFill>
                <a:latin typeface="Gill Sans MT"/>
                <a:cs typeface="Gill Sans MT"/>
              </a:rPr>
              <a:t>8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 </a:t>
            </a:r>
            <a:r>
              <a:rPr spc="-10" dirty="0"/>
              <a:t>for </a:t>
            </a:r>
            <a:r>
              <a:rPr spc="-5" dirty="0"/>
              <a:t>Solving</a:t>
            </a:r>
            <a:r>
              <a:rPr spc="-85" dirty="0"/>
              <a:t> </a:t>
            </a:r>
            <a:r>
              <a:rPr spc="-10" dirty="0"/>
              <a:t>Recurrences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6897" y="2280615"/>
            <a:ext cx="2931795" cy="231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b="1" dirty="0">
                <a:latin typeface="Gill Sans MT"/>
                <a:cs typeface="Gill Sans MT"/>
              </a:rPr>
              <a:t>Iteration</a:t>
            </a:r>
            <a:r>
              <a:rPr sz="2000" b="1" spc="-4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method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3B6D2"/>
              </a:buClr>
              <a:buFont typeface="Wingdings 2"/>
              <a:buChar char=""/>
            </a:pPr>
            <a:endParaRPr sz="23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b="1" spc="-5" dirty="0">
                <a:latin typeface="Gill Sans MT"/>
                <a:cs typeface="Gill Sans MT"/>
              </a:rPr>
              <a:t>Recursion-tree</a:t>
            </a:r>
            <a:r>
              <a:rPr sz="2000" b="1" spc="-8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method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93B6D2"/>
              </a:buClr>
              <a:buFont typeface="Wingdings 2"/>
              <a:buChar char="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3B6D2"/>
              </a:buClr>
              <a:buFont typeface="Wingdings 2"/>
              <a:buChar char=""/>
            </a:pPr>
            <a:endParaRPr sz="23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Clr>
                <a:srgbClr val="93B6D2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b="1" dirty="0">
                <a:latin typeface="Gill Sans MT"/>
                <a:cs typeface="Gill Sans MT"/>
              </a:rPr>
              <a:t>Master</a:t>
            </a:r>
            <a:r>
              <a:rPr sz="2000" b="1" spc="-3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method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97" y="541146"/>
            <a:ext cx="6229604" cy="1107996"/>
          </a:xfrm>
        </p:spPr>
        <p:txBody>
          <a:bodyPr/>
          <a:lstStyle/>
          <a:p>
            <a:r>
              <a:rPr lang="en-US" dirty="0"/>
              <a:t>Several Examples : Iterative 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00403" y="2907029"/>
            <a:ext cx="7770495" cy="677108"/>
          </a:xfrm>
        </p:spPr>
        <p:txBody>
          <a:bodyPr/>
          <a:lstStyle/>
          <a:p>
            <a:r>
              <a:rPr lang="en-US" dirty="0"/>
              <a:t>Example 1: 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29423" y="196908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71800" y="1447801"/>
            <a:ext cx="6172200" cy="44994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T(n-1)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(1+T(n-2))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2 + T(n-2)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 + T(n-3)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4 + T(n-4)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k + T(n-k)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k = (n-1)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 – 1 + T(1)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i.e. T(n) = Theta(n)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29423" y="231198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7229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181B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2243</Words>
  <Application>Microsoft Office PowerPoint</Application>
  <PresentationFormat>On-screen Show (4:3)</PresentationFormat>
  <Paragraphs>387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Calibri</vt:lpstr>
      <vt:lpstr>Comic Sans MS</vt:lpstr>
      <vt:lpstr>Gill Sans MT</vt:lpstr>
      <vt:lpstr>Monotype Corsiva</vt:lpstr>
      <vt:lpstr>Symbol</vt:lpstr>
      <vt:lpstr>Times New Roman</vt:lpstr>
      <vt:lpstr>Verdana</vt:lpstr>
      <vt:lpstr>Wingdings</vt:lpstr>
      <vt:lpstr>Wingdings 2</vt:lpstr>
      <vt:lpstr>Office Theme</vt:lpstr>
      <vt:lpstr>Methods for Solving Recurrences</vt:lpstr>
      <vt:lpstr>Recurrences and Running Time</vt:lpstr>
      <vt:lpstr>Example Recurrences</vt:lpstr>
      <vt:lpstr>BINARY-SEARCH</vt:lpstr>
      <vt:lpstr>Example 1</vt:lpstr>
      <vt:lpstr>Example 1I</vt:lpstr>
      <vt:lpstr>Analysis of BINARY-SEARCH</vt:lpstr>
      <vt:lpstr>Methods for Solving Recurrences</vt:lpstr>
      <vt:lpstr>Several Examples : Iterative Substitution</vt:lpstr>
      <vt:lpstr>Several Examples : Iterative Substitution</vt:lpstr>
      <vt:lpstr>Several Examples : Iterative Substitution</vt:lpstr>
      <vt:lpstr>Several Examples : Iterative Substitution</vt:lpstr>
      <vt:lpstr>The Iteration Method</vt:lpstr>
      <vt:lpstr>Iteration Method – Example 2</vt:lpstr>
      <vt:lpstr>Methods for Solving Recurrences</vt:lpstr>
      <vt:lpstr>Substitution by Guess and Test Method: Solving Recurrence</vt:lpstr>
      <vt:lpstr>Substitution by Guess and Test Method: Solving Recurrence</vt:lpstr>
      <vt:lpstr>Substitution by Guess and Test Method: Solving Recurrence</vt:lpstr>
      <vt:lpstr>Substitution by Guess and Test Method: Solving Recurrence</vt:lpstr>
      <vt:lpstr>Substitution by Guess and Test Method: Solving Recurrence</vt:lpstr>
      <vt:lpstr>The recursion-tree method</vt:lpstr>
      <vt:lpstr>Example 1</vt:lpstr>
      <vt:lpstr>Example 2</vt:lpstr>
      <vt:lpstr>Example 3</vt:lpstr>
      <vt:lpstr>Substitution by Guess and Test Method: Solving Recurrence</vt:lpstr>
      <vt:lpstr>Substitution by Guess and Test Method: Solving Recurrence</vt:lpstr>
      <vt:lpstr>Substitution by Guess and Test Method: Solving Recurrence</vt:lpstr>
      <vt:lpstr>Substitution by Guess and Test Method: Solving Recurrence</vt:lpstr>
      <vt:lpstr>Substitution by Guess and Test Method: Solving Recurrence</vt:lpstr>
      <vt:lpstr>CS302 Design and Analysis of Algorithms (Master Theorem )</vt:lpstr>
      <vt:lpstr>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tyigtiuo</dc:title>
  <dc:creator>ercal</dc:creator>
  <cp:lastModifiedBy>Tōshirō</cp:lastModifiedBy>
  <cp:revision>14</cp:revision>
  <dcterms:created xsi:type="dcterms:W3CDTF">2020-02-03T20:19:24Z</dcterms:created>
  <dcterms:modified xsi:type="dcterms:W3CDTF">2021-10-10T16:21:31Z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2020-02-03T00:00:00Z</vt:filetime>
  </property>
</Properties>
</file>