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8" r:id="rId3"/>
    <p:sldId id="271" r:id="rId4"/>
    <p:sldId id="272" r:id="rId5"/>
    <p:sldId id="274" r:id="rId6"/>
    <p:sldId id="270" r:id="rId7"/>
    <p:sldId id="269" r:id="rId8"/>
    <p:sldId id="273" r:id="rId9"/>
    <p:sldId id="277" r:id="rId10"/>
    <p:sldId id="278" r:id="rId11"/>
    <p:sldId id="279" r:id="rId12"/>
    <p:sldId id="275" r:id="rId13"/>
    <p:sldId id="287" r:id="rId14"/>
    <p:sldId id="284" r:id="rId15"/>
    <p:sldId id="281" r:id="rId16"/>
    <p:sldId id="282" r:id="rId17"/>
    <p:sldId id="283" r:id="rId18"/>
    <p:sldId id="285" r:id="rId19"/>
    <p:sldId id="288" r:id="rId20"/>
    <p:sldId id="289" r:id="rId21"/>
    <p:sldId id="290" r:id="rId22"/>
    <p:sldId id="291" r:id="rId23"/>
    <p:sldId id="292" r:id="rId24"/>
    <p:sldId id="293" r:id="rId25"/>
    <p:sldId id="297" r:id="rId26"/>
    <p:sldId id="294" r:id="rId27"/>
    <p:sldId id="295" r:id="rId28"/>
    <p:sldId id="296" r:id="rId29"/>
    <p:sldId id="286" r:id="rId30"/>
    <p:sldId id="280" r:id="rId31"/>
    <p:sldId id="299" r:id="rId32"/>
    <p:sldId id="300" r:id="rId33"/>
    <p:sldId id="301" r:id="rId34"/>
    <p:sldId id="302" r:id="rId35"/>
    <p:sldId id="303" r:id="rId36"/>
    <p:sldId id="304" r:id="rId37"/>
    <p:sldId id="305" r:id="rId38"/>
    <p:sldId id="313" r:id="rId39"/>
    <p:sldId id="314"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7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5FA05C90-2966-49EB-B002-EC69985C02FB}"/>
    <pc:docChg chg="modSld">
      <pc:chgData name="Tōshirō" userId="a7559cd061a41bbe" providerId="LiveId" clId="{5FA05C90-2966-49EB-B002-EC69985C02FB}" dt="2021-12-26T12:17:17.964" v="1" actId="1037"/>
      <pc:docMkLst>
        <pc:docMk/>
      </pc:docMkLst>
      <pc:sldChg chg="modSp mod">
        <pc:chgData name="Tōshirō" userId="a7559cd061a41bbe" providerId="LiveId" clId="{5FA05C90-2966-49EB-B002-EC69985C02FB}" dt="2021-12-26T12:17:17.964" v="1" actId="1037"/>
        <pc:sldMkLst>
          <pc:docMk/>
          <pc:sldMk cId="3849889882" sldId="280"/>
        </pc:sldMkLst>
        <pc:spChg chg="mod">
          <ac:chgData name="Tōshirō" userId="a7559cd061a41bbe" providerId="LiveId" clId="{5FA05C90-2966-49EB-B002-EC69985C02FB}" dt="2021-12-26T12:17:17.964" v="1" actId="1037"/>
          <ac:spMkLst>
            <pc:docMk/>
            <pc:sldMk cId="3849889882" sldId="28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CS302</a:t>
            </a:r>
            <a:br>
              <a:rPr lang="en-US" sz="4900" b="1" i="1" dirty="0"/>
            </a:br>
            <a:r>
              <a:rPr lang="en-US" sz="4900" b="1" i="1" dirty="0"/>
              <a:t>Design and Analysis of Algorithms</a:t>
            </a:r>
          </a:p>
        </p:txBody>
      </p:sp>
      <p:sp>
        <p:nvSpPr>
          <p:cNvPr id="3" name="Subtitle 2"/>
          <p:cNvSpPr>
            <a:spLocks noGrp="1"/>
          </p:cNvSpPr>
          <p:nvPr>
            <p:ph type="subTitle" idx="1"/>
          </p:nvPr>
        </p:nvSpPr>
        <p:spPr>
          <a:xfrm>
            <a:off x="4188939" y="4804781"/>
            <a:ext cx="10058400" cy="1143000"/>
          </a:xfrm>
        </p:spPr>
        <p:txBody>
          <a:bodyPr>
            <a:normAutofit/>
          </a:bodyPr>
          <a:lstStyle/>
          <a:p>
            <a:r>
              <a:rPr lang="en-US" dirty="0"/>
              <a:t>Muhammad sohail afzal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5" name="Rectangle 4"/>
          <p:cNvSpPr/>
          <p:nvPr/>
        </p:nvSpPr>
        <p:spPr>
          <a:xfrm>
            <a:off x="3078480" y="196438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703521" y="2149052"/>
            <a:ext cx="6381750" cy="3928363"/>
          </a:xfrm>
          <a:prstGeom prst="rect">
            <a:avLst/>
          </a:prstGeom>
        </p:spPr>
      </p:pic>
    </p:spTree>
    <p:extLst>
      <p:ext uri="{BB962C8B-B14F-4D97-AF65-F5344CB8AC3E}">
        <p14:creationId xmlns:p14="http://schemas.microsoft.com/office/powerpoint/2010/main" val="20289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867025" y="1811444"/>
            <a:ext cx="6457950" cy="4057650"/>
          </a:xfrm>
          <a:prstGeom prst="rect">
            <a:avLst/>
          </a:prstGeom>
        </p:spPr>
      </p:pic>
    </p:spTree>
    <p:extLst>
      <p:ext uri="{BB962C8B-B14F-4D97-AF65-F5344CB8AC3E}">
        <p14:creationId xmlns:p14="http://schemas.microsoft.com/office/powerpoint/2010/main" val="135846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198988" y="1925900"/>
            <a:ext cx="6381750" cy="2514600"/>
          </a:xfrm>
          <a:prstGeom prst="rect">
            <a:avLst/>
          </a:prstGeom>
        </p:spPr>
      </p:pic>
    </p:spTree>
    <p:extLst>
      <p:ext uri="{BB962C8B-B14F-4D97-AF65-F5344CB8AC3E}">
        <p14:creationId xmlns:p14="http://schemas.microsoft.com/office/powerpoint/2010/main" val="62113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97280" y="1997839"/>
            <a:ext cx="6353175" cy="2838450"/>
          </a:xfrm>
          <a:prstGeom prst="rect">
            <a:avLst/>
          </a:prstGeom>
        </p:spPr>
      </p:pic>
    </p:spTree>
    <p:extLst>
      <p:ext uri="{BB962C8B-B14F-4D97-AF65-F5344CB8AC3E}">
        <p14:creationId xmlns:p14="http://schemas.microsoft.com/office/powerpoint/2010/main" val="10592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5800725" cy="2362200"/>
          </a:xfrm>
          <a:prstGeom prst="rect">
            <a:avLst/>
          </a:prstGeom>
        </p:spPr>
      </p:pic>
    </p:spTree>
    <p:extLst>
      <p:ext uri="{BB962C8B-B14F-4D97-AF65-F5344CB8AC3E}">
        <p14:creationId xmlns:p14="http://schemas.microsoft.com/office/powerpoint/2010/main" val="341297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224310" y="1845734"/>
            <a:ext cx="6286500" cy="3209925"/>
          </a:xfrm>
          <a:prstGeom prst="rect">
            <a:avLst/>
          </a:prstGeom>
        </p:spPr>
      </p:pic>
    </p:spTree>
    <p:extLst>
      <p:ext uri="{BB962C8B-B14F-4D97-AF65-F5344CB8AC3E}">
        <p14:creationId xmlns:p14="http://schemas.microsoft.com/office/powerpoint/2010/main" val="265797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6477000" cy="3648075"/>
          </a:xfrm>
          <a:prstGeom prst="rect">
            <a:avLst/>
          </a:prstGeom>
        </p:spPr>
      </p:pic>
    </p:spTree>
    <p:extLst>
      <p:ext uri="{BB962C8B-B14F-4D97-AF65-F5344CB8AC3E}">
        <p14:creationId xmlns:p14="http://schemas.microsoft.com/office/powerpoint/2010/main" val="117203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Algorithms for NPC Problems</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997839"/>
            <a:ext cx="5534025" cy="1323975"/>
          </a:xfrm>
          <a:prstGeom prst="rect">
            <a:avLst/>
          </a:prstGeom>
        </p:spPr>
      </p:pic>
    </p:spTree>
    <p:extLst>
      <p:ext uri="{BB962C8B-B14F-4D97-AF65-F5344CB8AC3E}">
        <p14:creationId xmlns:p14="http://schemas.microsoft.com/office/powerpoint/2010/main" val="273044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r>
              <a:rPr lang="en-US" dirty="0">
                <a:solidFill>
                  <a:srgbClr val="202124"/>
                </a:solidFill>
                <a:latin typeface="arial" panose="020B0604020202020204" pitchFamily="34" charset="0"/>
              </a:rPr>
              <a:t> A </a:t>
            </a:r>
            <a:r>
              <a:rPr lang="en-US" b="1" dirty="0">
                <a:solidFill>
                  <a:srgbClr val="202124"/>
                </a:solidFill>
                <a:latin typeface="arial" panose="020B0604020202020204" pitchFamily="34" charset="0"/>
              </a:rPr>
              <a:t>2</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approximation</a:t>
            </a:r>
            <a:r>
              <a:rPr lang="en-US" dirty="0">
                <a:solidFill>
                  <a:srgbClr val="202124"/>
                </a:solidFill>
                <a:latin typeface="arial" panose="020B0604020202020204" pitchFamily="34" charset="0"/>
              </a:rPr>
              <a:t> algorithm returns a solution whose cost is at most twice the optimal</a:t>
            </a:r>
            <a:endParaRPr lang="en-US" dirty="0"/>
          </a:p>
          <a:p>
            <a:pPr>
              <a:buFont typeface="Wingdings" panose="05000000000000000000" pitchFamily="2" charset="2"/>
              <a:buChar char="v"/>
            </a:pPr>
            <a:r>
              <a:rPr lang="en-US" dirty="0"/>
              <a:t> Vertex Cover Problem (NP-Complete Problem) :</a:t>
            </a:r>
          </a:p>
          <a:p>
            <a:pPr>
              <a:buFont typeface="Wingdings" panose="05000000000000000000" pitchFamily="2" charset="2"/>
              <a:buChar char="v"/>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2933700" y="2620538"/>
            <a:ext cx="6210300" cy="3679902"/>
          </a:xfrm>
          <a:prstGeom prst="rect">
            <a:avLst/>
          </a:prstGeom>
        </p:spPr>
      </p:pic>
    </p:spTree>
    <p:extLst>
      <p:ext uri="{BB962C8B-B14F-4D97-AF65-F5344CB8AC3E}">
        <p14:creationId xmlns:p14="http://schemas.microsoft.com/office/powerpoint/2010/main" val="72868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Edges (5, 6), (3, 6) and (3, 7) are not covered by it</a:t>
            </a:r>
          </a:p>
        </p:txBody>
      </p:sp>
    </p:spTree>
    <p:extLst>
      <p:ext uri="{BB962C8B-B14F-4D97-AF65-F5344CB8AC3E}">
        <p14:creationId xmlns:p14="http://schemas.microsoft.com/office/powerpoint/2010/main" val="33179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We need to have at-least one NP-Complete problem to keep the ball rolling.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Stephen Cook showed that such problem exists.</a:t>
            </a: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He said “SAT Problem (Boolean </a:t>
            </a:r>
            <a:r>
              <a:rPr lang="en-US" dirty="0" err="1"/>
              <a:t>Satisfiability</a:t>
            </a:r>
            <a:r>
              <a:rPr lang="en-US" dirty="0"/>
              <a:t> Problem) is NP-complete problem”. This is Cook’s theorem and he used </a:t>
            </a:r>
            <a:r>
              <a:rPr lang="en-US" dirty="0" err="1"/>
              <a:t>turing</a:t>
            </a:r>
            <a:r>
              <a:rPr lang="en-US" dirty="0"/>
              <a:t> machines in early 70’s and proved that SAT problem is NP-complete problem</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 (3, 7) is not covered by it</a:t>
            </a:r>
          </a:p>
        </p:txBody>
      </p:sp>
    </p:spTree>
    <p:extLst>
      <p:ext uri="{BB962C8B-B14F-4D97-AF65-F5344CB8AC3E}">
        <p14:creationId xmlns:p14="http://schemas.microsoft.com/office/powerpoint/2010/main" val="41438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70640" y="4594859"/>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670640" y="5116723"/>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670640" y="5501187"/>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670640" y="5746052"/>
            <a:ext cx="525637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959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3638" y="4553634"/>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35224" y="504086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65285"/>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35224" y="5775919"/>
            <a:ext cx="5256376"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85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2214" y="4654034"/>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22214" y="5143500"/>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92234"/>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22214" y="5751755"/>
            <a:ext cx="525637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4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03659" y="4615933"/>
            <a:ext cx="3810000" cy="646331"/>
          </a:xfrm>
          <a:prstGeom prst="rect">
            <a:avLst/>
          </a:prstGeom>
          <a:noFill/>
        </p:spPr>
        <p:txBody>
          <a:bodyPr wrap="square" rtlCol="0">
            <a:spAutoFit/>
          </a:bodyPr>
          <a:lstStyle/>
          <a:p>
            <a:r>
              <a:rPr lang="en-US" dirty="0"/>
              <a:t>Are the dark brown vertices a vertex-cover?</a:t>
            </a:r>
          </a:p>
        </p:txBody>
      </p:sp>
      <p:sp>
        <p:nvSpPr>
          <p:cNvPr id="44" name="TextBox 43"/>
          <p:cNvSpPr txBox="1"/>
          <p:nvPr/>
        </p:nvSpPr>
        <p:spPr>
          <a:xfrm>
            <a:off x="3703659" y="511122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03224" y="5459369"/>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03224" y="5709163"/>
            <a:ext cx="60817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961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33" y="261307"/>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1110863" y="1985729"/>
                <a:ext cx="3429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3" name="Rectangle 2"/>
              <p:cNvSpPr>
                <a:spLocks noRot="1" noChangeAspect="1" noMove="1" noResize="1" noEditPoints="1" noAdjustHandles="1" noChangeArrowheads="1" noChangeShapeType="1" noTextEdit="1"/>
              </p:cNvSpPr>
              <p:nvPr/>
            </p:nvSpPr>
            <p:spPr>
              <a:xfrm>
                <a:off x="1110863" y="1985729"/>
                <a:ext cx="3429000" cy="3416320"/>
              </a:xfrm>
              <a:prstGeom prst="rect">
                <a:avLst/>
              </a:prstGeom>
              <a:blipFill rotWithShape="0">
                <a:blip r:embed="rId2"/>
                <a:stretch>
                  <a:fillRect l="-1421" t="-1071" r="-1066" b="-1964"/>
                </a:stretch>
              </a:blipFill>
            </p:spPr>
            <p:txBody>
              <a:bodyPr/>
              <a:lstStyle/>
              <a:p>
                <a:r>
                  <a:rPr lang="en-US">
                    <a:noFill/>
                  </a:rPr>
                  <a:t> </a:t>
                </a:r>
              </a:p>
            </p:txBody>
          </p:sp>
        </mc:Fallback>
      </mc:AlternateContent>
    </p:spTree>
    <p:extLst>
      <p:ext uri="{BB962C8B-B14F-4D97-AF65-F5344CB8AC3E}">
        <p14:creationId xmlns:p14="http://schemas.microsoft.com/office/powerpoint/2010/main" val="22701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6"/>
                                        </p:tgtEl>
                                        <p:attrNameLst>
                                          <p:attrName>stroke.color</p:attrName>
                                        </p:attrNameLst>
                                      </p:cBhvr>
                                      <p:to>
                                        <a:schemeClr val="accent2"/>
                                      </p:to>
                                    </p:animClr>
                                    <p:set>
                                      <p:cBhvr>
                                        <p:cTn id="7" dur="2000" fill="hold"/>
                                        <p:tgtEl>
                                          <p:spTgt spid="1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11"/>
                                        </p:tgtEl>
                                        <p:attrNameLst>
                                          <p:attrName>fillcolor</p:attrName>
                                        </p:attrNameLst>
                                      </p:cBhvr>
                                      <p:to>
                                        <a:schemeClr val="accent2"/>
                                      </p:to>
                                    </p:animClr>
                                    <p:set>
                                      <p:cBhvr>
                                        <p:cTn id="16" dur="2000" fill="hold"/>
                                        <p:tgtEl>
                                          <p:spTgt spid="11"/>
                                        </p:tgtEl>
                                        <p:attrNameLst>
                                          <p:attrName>fill.type</p:attrName>
                                        </p:attrNameLst>
                                      </p:cBhvr>
                                      <p:to>
                                        <p:strVal val="solid"/>
                                      </p:to>
                                    </p:set>
                                    <p:set>
                                      <p:cBhvr>
                                        <p:cTn id="17" dur="2000" fill="hold"/>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6"/>
                                        </p:tgtEl>
                                        <p:attrNameLst>
                                          <p:attrName>ppt_x</p:attrName>
                                        </p:attrNameLst>
                                      </p:cBhvr>
                                      <p:tavLst>
                                        <p:tav tm="0">
                                          <p:val>
                                            <p:strVal val="ppt_x"/>
                                          </p:val>
                                        </p:tav>
                                        <p:tav tm="100000">
                                          <p:val>
                                            <p:strVal val="ppt_x"/>
                                          </p:val>
                                        </p:tav>
                                      </p:tavLst>
                                    </p:anim>
                                    <p:anim calcmode="lin" valueType="num">
                                      <p:cBhvr additive="base">
                                        <p:cTn id="22" dur="500"/>
                                        <p:tgtEl>
                                          <p:spTgt spid="16"/>
                                        </p:tgtEl>
                                        <p:attrNameLst>
                                          <p:attrName>ppt_y</p:attrName>
                                        </p:attrNameLst>
                                      </p:cBhvr>
                                      <p:tavLst>
                                        <p:tav tm="0">
                                          <p:val>
                                            <p:strVal val="ppt_y"/>
                                          </p:val>
                                        </p:tav>
                                        <p:tav tm="100000">
                                          <p:val>
                                            <p:strVal val="1+ppt_h/2"/>
                                          </p:val>
                                        </p:tav>
                                      </p:tavLst>
                                    </p:anim>
                                    <p:set>
                                      <p:cBhvr>
                                        <p:cTn id="23" dur="1" fill="hold">
                                          <p:stCondLst>
                                            <p:cond delay="499"/>
                                          </p:stCondLst>
                                        </p:cTn>
                                        <p:tgtEl>
                                          <p:spTgt spid="1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ppt_x"/>
                                          </p:val>
                                        </p:tav>
                                      </p:tavLst>
                                    </p:anim>
                                    <p:anim calcmode="lin" valueType="num">
                                      <p:cBhvr additive="base">
                                        <p:cTn id="30" dur="500"/>
                                        <p:tgtEl>
                                          <p:spTgt spid="15"/>
                                        </p:tgtEl>
                                        <p:attrNameLst>
                                          <p:attrName>ppt_y</p:attrName>
                                        </p:attrNameLst>
                                      </p:cBhvr>
                                      <p:tavLst>
                                        <p:tav tm="0">
                                          <p:val>
                                            <p:strVal val="ppt_y"/>
                                          </p:val>
                                        </p:tav>
                                        <p:tav tm="100000">
                                          <p:val>
                                            <p:strVal val="1+ppt_h/2"/>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9"/>
                                        </p:tgtEl>
                                        <p:attrNameLst>
                                          <p:attrName>ppt_x</p:attrName>
                                        </p:attrNameLst>
                                      </p:cBhvr>
                                      <p:tavLst>
                                        <p:tav tm="0">
                                          <p:val>
                                            <p:strVal val="ppt_x"/>
                                          </p:val>
                                        </p:tav>
                                        <p:tav tm="100000">
                                          <p:val>
                                            <p:strVal val="ppt_x"/>
                                          </p:val>
                                        </p:tav>
                                      </p:tavLst>
                                    </p:anim>
                                    <p:anim calcmode="lin" valueType="num">
                                      <p:cBhvr additive="base">
                                        <p:cTn id="34" dur="500"/>
                                        <p:tgtEl>
                                          <p:spTgt spid="19"/>
                                        </p:tgtEl>
                                        <p:attrNameLst>
                                          <p:attrName>ppt_y</p:attrName>
                                        </p:attrNameLst>
                                      </p:cBhvr>
                                      <p:tavLst>
                                        <p:tav tm="0">
                                          <p:val>
                                            <p:strVal val="ppt_y"/>
                                          </p:val>
                                        </p:tav>
                                        <p:tav tm="100000">
                                          <p:val>
                                            <p:strVal val="1+ppt_h/2"/>
                                          </p:val>
                                        </p:tav>
                                      </p:tavLst>
                                    </p:anim>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3"/>
                                        </p:tgtEl>
                                        <p:attrNameLst>
                                          <p:attrName>stroke.color</p:attrName>
                                        </p:attrNameLst>
                                      </p:cBhvr>
                                      <p:to>
                                        <a:schemeClr val="accent2"/>
                                      </p:to>
                                    </p:animClr>
                                    <p:set>
                                      <p:cBhvr>
                                        <p:cTn id="65" dur="2000" fill="hold"/>
                                        <p:tgtEl>
                                          <p:spTgt spid="13"/>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2000" fill="hold"/>
                                        <p:tgtEl>
                                          <p:spTgt spid="7"/>
                                        </p:tgtEl>
                                        <p:attrNameLst>
                                          <p:attrName>fillcolor</p:attrName>
                                        </p:attrNameLst>
                                      </p:cBhvr>
                                      <p:to>
                                        <a:schemeClr val="accent2"/>
                                      </p:to>
                                    </p:animClr>
                                    <p:set>
                                      <p:cBhvr>
                                        <p:cTn id="70" dur="2000" fill="hold"/>
                                        <p:tgtEl>
                                          <p:spTgt spid="7"/>
                                        </p:tgtEl>
                                        <p:attrNameLst>
                                          <p:attrName>fill.type</p:attrName>
                                        </p:attrNameLst>
                                      </p:cBhvr>
                                      <p:to>
                                        <p:strVal val="solid"/>
                                      </p:to>
                                    </p:set>
                                    <p:set>
                                      <p:cBhvr>
                                        <p:cTn id="71" dur="2000" fill="hold"/>
                                        <p:tgtEl>
                                          <p:spTgt spid="7"/>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ppt_x"/>
                                          </p:val>
                                        </p:tav>
                                      </p:tavLst>
                                    </p:anim>
                                    <p:anim calcmode="lin" valueType="num">
                                      <p:cBhvr additive="base">
                                        <p:cTn id="80" dur="500"/>
                                        <p:tgtEl>
                                          <p:spTgt spid="13"/>
                                        </p:tgtEl>
                                        <p:attrNameLst>
                                          <p:attrName>ppt_y</p:attrName>
                                        </p:attrNameLst>
                                      </p:cBhvr>
                                      <p:tavLst>
                                        <p:tav tm="0">
                                          <p:val>
                                            <p:strVal val="ppt_y"/>
                                          </p:val>
                                        </p:tav>
                                        <p:tav tm="100000">
                                          <p:val>
                                            <p:strVal val="1+ppt_h/2"/>
                                          </p:val>
                                        </p:tav>
                                      </p:tavLst>
                                    </p:anim>
                                    <p:set>
                                      <p:cBhvr>
                                        <p:cTn id="8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63324"/>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flipV="1">
            <a:off x="5811583" y="3230024"/>
            <a:ext cx="952500"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0024"/>
            <a:ext cx="1152258"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496724"/>
            <a:ext cx="0" cy="1074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45912"/>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536668"/>
            <a:ext cx="795543" cy="369332"/>
          </a:xfrm>
          <a:prstGeom prst="rect">
            <a:avLst/>
          </a:prstGeom>
          <a:noFill/>
        </p:spPr>
        <p:txBody>
          <a:bodyPr wrap="square" rtlCol="0">
            <a:spAutoFit/>
          </a:bodyPr>
          <a:lstStyle/>
          <a:p>
            <a:r>
              <a:rPr lang="en-US" dirty="0"/>
              <a:t>6</a:t>
            </a:r>
          </a:p>
        </p:txBody>
      </p:sp>
      <p:sp>
        <p:nvSpPr>
          <p:cNvPr id="21" name="TextBox 20"/>
          <p:cNvSpPr txBox="1"/>
          <p:nvPr/>
        </p:nvSpPr>
        <p:spPr>
          <a:xfrm>
            <a:off x="5243739" y="5572848"/>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40083" y="5838747"/>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611501" y="5838939"/>
            <a:ext cx="2480355" cy="369332"/>
          </a:xfrm>
          <a:prstGeom prst="rect">
            <a:avLst/>
          </a:prstGeom>
          <a:noFill/>
        </p:spPr>
        <p:txBody>
          <a:bodyPr wrap="square" rtlCol="0">
            <a:spAutoFit/>
          </a:bodyPr>
          <a:lstStyle/>
          <a:p>
            <a:r>
              <a:rPr lang="en-US" dirty="0"/>
              <a:t>Max(6/3, 3/6) = 2</a:t>
            </a:r>
          </a:p>
        </p:txBody>
      </p:sp>
      <mc:AlternateContent xmlns:mc="http://schemas.openxmlformats.org/markup-compatibility/2006" xmlns:a14="http://schemas.microsoft.com/office/drawing/2010/main">
        <mc:Choice Requires="a14">
          <p:sp>
            <p:nvSpPr>
              <p:cNvPr id="4" name="Rectangle 3"/>
              <p:cNvSpPr/>
              <p:nvPr/>
            </p:nvSpPr>
            <p:spPr>
              <a:xfrm>
                <a:off x="1239584" y="199388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4" name="Rectangle 3"/>
              <p:cNvSpPr>
                <a:spLocks noRot="1" noChangeAspect="1" noMove="1" noResize="1" noEditPoints="1" noAdjustHandles="1" noChangeArrowheads="1" noChangeShapeType="1" noTextEdit="1"/>
              </p:cNvSpPr>
              <p:nvPr/>
            </p:nvSpPr>
            <p:spPr>
              <a:xfrm>
                <a:off x="1239584" y="1993880"/>
                <a:ext cx="3048000" cy="3416320"/>
              </a:xfrm>
              <a:prstGeom prst="rect">
                <a:avLst/>
              </a:prstGeom>
              <a:blipFill rotWithShape="0">
                <a:blip r:embed="rId2"/>
                <a:stretch>
                  <a:fillRect l="-1600" t="-891" r="-2600" b="-1783"/>
                </a:stretch>
              </a:blipFill>
            </p:spPr>
            <p:txBody>
              <a:bodyPr/>
              <a:lstStyle/>
              <a:p>
                <a:r>
                  <a:rPr lang="en-US">
                    <a:noFill/>
                  </a:rPr>
                  <a:t> </a:t>
                </a:r>
              </a:p>
            </p:txBody>
          </p:sp>
        </mc:Fallback>
      </mc:AlternateContent>
    </p:spTree>
    <p:extLst>
      <p:ext uri="{BB962C8B-B14F-4D97-AF65-F5344CB8AC3E}">
        <p14:creationId xmlns:p14="http://schemas.microsoft.com/office/powerpoint/2010/main" val="1478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39584" y="197543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0" name="Rectangle 19"/>
              <p:cNvSpPr>
                <a:spLocks noRot="1" noChangeAspect="1" noMove="1" noResize="1" noEditPoints="1" noAdjustHandles="1" noChangeArrowheads="1" noChangeShapeType="1" noTextEdit="1"/>
              </p:cNvSpPr>
              <p:nvPr/>
            </p:nvSpPr>
            <p:spPr>
              <a:xfrm>
                <a:off x="1239584" y="1975430"/>
                <a:ext cx="3048000" cy="3416320"/>
              </a:xfrm>
              <a:prstGeom prst="rect">
                <a:avLst/>
              </a:prstGeom>
              <a:blipFill rotWithShape="0">
                <a:blip r:embed="rId2"/>
                <a:stretch>
                  <a:fillRect l="-1600" t="-893"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5759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chemeClr val="accent2"/>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7"/>
                                        </p:tgtEl>
                                        <p:attrNameLst>
                                          <p:attrName>fillcolor</p:attrName>
                                        </p:attrNameLst>
                                      </p:cBhvr>
                                      <p:to>
                                        <a:schemeClr val="accent2"/>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4"/>
                                        </p:tgtEl>
                                        <p:attrNameLst>
                                          <p:attrName>ppt_x</p:attrName>
                                        </p:attrNameLst>
                                      </p:cBhvr>
                                      <p:tavLst>
                                        <p:tav tm="0">
                                          <p:val>
                                            <p:strVal val="ppt_x"/>
                                          </p:val>
                                        </p:tav>
                                        <p:tav tm="100000">
                                          <p:val>
                                            <p:strVal val="ppt_x"/>
                                          </p:val>
                                        </p:tav>
                                      </p:tavLst>
                                    </p:anim>
                                    <p:anim calcmode="lin" valueType="num">
                                      <p:cBhvr additive="base">
                                        <p:cTn id="22" dur="500"/>
                                        <p:tgtEl>
                                          <p:spTgt spid="14"/>
                                        </p:tgtEl>
                                        <p:attrNameLst>
                                          <p:attrName>ppt_y</p:attrName>
                                        </p:attrNameLst>
                                      </p:cBhvr>
                                      <p:tavLst>
                                        <p:tav tm="0">
                                          <p:val>
                                            <p:strVal val="ppt_y"/>
                                          </p:val>
                                        </p:tav>
                                        <p:tav tm="100000">
                                          <p:val>
                                            <p:strVal val="1+ppt_h/2"/>
                                          </p:val>
                                        </p:tav>
                                      </p:tavLst>
                                    </p:anim>
                                    <p:set>
                                      <p:cBhvr>
                                        <p:cTn id="23" dur="1" fill="hold">
                                          <p:stCondLst>
                                            <p:cond delay="499"/>
                                          </p:stCondLst>
                                        </p:cTn>
                                        <p:tgtEl>
                                          <p:spTgt spid="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
                                        </p:tgtEl>
                                        <p:attrNameLst>
                                          <p:attrName>ppt_x</p:attrName>
                                        </p:attrNameLst>
                                      </p:cBhvr>
                                      <p:tavLst>
                                        <p:tav tm="0">
                                          <p:val>
                                            <p:strVal val="ppt_x"/>
                                          </p:val>
                                        </p:tav>
                                        <p:tav tm="100000">
                                          <p:val>
                                            <p:strVal val="ppt_x"/>
                                          </p:val>
                                        </p:tav>
                                      </p:tavLst>
                                    </p:anim>
                                    <p:anim calcmode="lin" valueType="num">
                                      <p:cBhvr additive="base">
                                        <p:cTn id="26" dur="500"/>
                                        <p:tgtEl>
                                          <p:spTgt spid="13"/>
                                        </p:tgtEl>
                                        <p:attrNameLst>
                                          <p:attrName>ppt_y</p:attrName>
                                        </p:attrNameLst>
                                      </p:cBhvr>
                                      <p:tavLst>
                                        <p:tav tm="0">
                                          <p:val>
                                            <p:strVal val="ppt_y"/>
                                          </p:val>
                                        </p:tav>
                                        <p:tav tm="100000">
                                          <p:val>
                                            <p:strVal val="1+ppt_h/2"/>
                                          </p:val>
                                        </p:tav>
                                      </p:tavLst>
                                    </p:anim>
                                    <p:set>
                                      <p:cBhvr>
                                        <p:cTn id="27" dur="1" fill="hold">
                                          <p:stCondLst>
                                            <p:cond delay="499"/>
                                          </p:stCondLst>
                                        </p:cTn>
                                        <p:tgtEl>
                                          <p:spTgt spid="13"/>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6"/>
                                        </p:tgtEl>
                                        <p:attrNameLst>
                                          <p:attrName>ppt_x</p:attrName>
                                        </p:attrNameLst>
                                      </p:cBhvr>
                                      <p:tavLst>
                                        <p:tav tm="0">
                                          <p:val>
                                            <p:strVal val="ppt_x"/>
                                          </p:val>
                                        </p:tav>
                                        <p:tav tm="100000">
                                          <p:val>
                                            <p:strVal val="ppt_x"/>
                                          </p:val>
                                        </p:tav>
                                      </p:tavLst>
                                    </p:anim>
                                    <p:anim calcmode="lin" valueType="num">
                                      <p:cBhvr additive="base">
                                        <p:cTn id="30" dur="500"/>
                                        <p:tgtEl>
                                          <p:spTgt spid="16"/>
                                        </p:tgtEl>
                                        <p:attrNameLst>
                                          <p:attrName>ppt_y</p:attrName>
                                        </p:attrNameLst>
                                      </p:cBhvr>
                                      <p:tavLst>
                                        <p:tav tm="0">
                                          <p:val>
                                            <p:strVal val="ppt_y"/>
                                          </p:val>
                                        </p:tav>
                                        <p:tav tm="100000">
                                          <p:val>
                                            <p:strVal val="1+ppt_h/2"/>
                                          </p:val>
                                        </p:tav>
                                      </p:tavLst>
                                    </p:anim>
                                    <p:set>
                                      <p:cBhvr>
                                        <p:cTn id="31" dur="1" fill="hold">
                                          <p:stCondLst>
                                            <p:cond delay="499"/>
                                          </p:stCondLst>
                                        </p:cTn>
                                        <p:tgtEl>
                                          <p:spTgt spid="16"/>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5"/>
                                        </p:tgtEl>
                                        <p:attrNameLst>
                                          <p:attrName>ppt_x</p:attrName>
                                        </p:attrNameLst>
                                      </p:cBhvr>
                                      <p:tavLst>
                                        <p:tav tm="0">
                                          <p:val>
                                            <p:strVal val="ppt_x"/>
                                          </p:val>
                                        </p:tav>
                                        <p:tav tm="100000">
                                          <p:val>
                                            <p:strVal val="ppt_x"/>
                                          </p:val>
                                        </p:tav>
                                      </p:tavLst>
                                    </p:anim>
                                    <p:anim calcmode="lin" valueType="num">
                                      <p:cBhvr additive="base">
                                        <p:cTn id="34" dur="500"/>
                                        <p:tgtEl>
                                          <p:spTgt spid="15"/>
                                        </p:tgtEl>
                                        <p:attrNameLst>
                                          <p:attrName>ppt_y</p:attrName>
                                        </p:attrNameLst>
                                      </p:cBhvr>
                                      <p:tavLst>
                                        <p:tav tm="0">
                                          <p:val>
                                            <p:strVal val="ppt_y"/>
                                          </p:val>
                                        </p:tav>
                                        <p:tav tm="100000">
                                          <p:val>
                                            <p:strVal val="1+ppt_h/2"/>
                                          </p:val>
                                        </p:tav>
                                      </p:tavLst>
                                    </p:anim>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53073"/>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491337"/>
            <a:ext cx="795543" cy="369332"/>
          </a:xfrm>
          <a:prstGeom prst="rect">
            <a:avLst/>
          </a:prstGeom>
          <a:noFill/>
        </p:spPr>
        <p:txBody>
          <a:bodyPr wrap="square" rtlCol="0">
            <a:spAutoFit/>
          </a:bodyPr>
          <a:lstStyle/>
          <a:p>
            <a:r>
              <a:rPr lang="en-US" dirty="0"/>
              <a:t>4</a:t>
            </a:r>
          </a:p>
        </p:txBody>
      </p:sp>
      <p:sp>
        <p:nvSpPr>
          <p:cNvPr id="21" name="TextBox 20"/>
          <p:cNvSpPr txBox="1"/>
          <p:nvPr/>
        </p:nvSpPr>
        <p:spPr>
          <a:xfrm>
            <a:off x="5240083" y="5519772"/>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60466" y="5889104"/>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288083" y="5877767"/>
            <a:ext cx="2480355" cy="369332"/>
          </a:xfrm>
          <a:prstGeom prst="rect">
            <a:avLst/>
          </a:prstGeom>
          <a:noFill/>
        </p:spPr>
        <p:txBody>
          <a:bodyPr wrap="square" rtlCol="0">
            <a:spAutoFit/>
          </a:bodyPr>
          <a:lstStyle/>
          <a:p>
            <a:r>
              <a:rPr lang="en-US" dirty="0"/>
              <a:t>Max(4/3, 3/4) = 1.33</a:t>
            </a:r>
          </a:p>
        </p:txBody>
      </p:sp>
      <mc:AlternateContent xmlns:mc="http://schemas.openxmlformats.org/markup-compatibility/2006" xmlns:a14="http://schemas.microsoft.com/office/drawing/2010/main">
        <mc:Choice Requires="a14">
          <p:sp>
            <p:nvSpPr>
              <p:cNvPr id="24" name="Rectangle 23"/>
              <p:cNvSpPr/>
              <p:nvPr/>
            </p:nvSpPr>
            <p:spPr>
              <a:xfrm>
                <a:off x="1166675" y="1888869"/>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4" name="Rectangle 23"/>
              <p:cNvSpPr>
                <a:spLocks noRot="1" noChangeAspect="1" noMove="1" noResize="1" noEditPoints="1" noAdjustHandles="1" noChangeArrowheads="1" noChangeShapeType="1" noTextEdit="1"/>
              </p:cNvSpPr>
              <p:nvPr/>
            </p:nvSpPr>
            <p:spPr>
              <a:xfrm>
                <a:off x="1166675" y="1888869"/>
                <a:ext cx="3048000" cy="3416320"/>
              </a:xfrm>
              <a:prstGeom prst="rect">
                <a:avLst/>
              </a:prstGeom>
              <a:blipFill rotWithShape="0">
                <a:blip r:embed="rId2"/>
                <a:stretch>
                  <a:fillRect l="-1600" t="-1071"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40496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6981362" y="1907037"/>
            <a:ext cx="4485578" cy="2183868"/>
          </a:xfrm>
          <a:prstGeom prst="rect">
            <a:avLst/>
          </a:prstGeom>
        </p:spPr>
      </p:pic>
      <p:pic>
        <p:nvPicPr>
          <p:cNvPr id="4" name="Picture 3"/>
          <p:cNvPicPr>
            <a:picLocks noChangeAspect="1"/>
          </p:cNvPicPr>
          <p:nvPr/>
        </p:nvPicPr>
        <p:blipFill>
          <a:blip r:embed="rId3"/>
          <a:stretch>
            <a:fillRect/>
          </a:stretch>
        </p:blipFill>
        <p:spPr>
          <a:xfrm>
            <a:off x="1097280" y="1864926"/>
            <a:ext cx="5364294" cy="2786864"/>
          </a:xfrm>
          <a:prstGeom prst="rect">
            <a:avLst/>
          </a:prstGeom>
        </p:spPr>
      </p:pic>
      <p:pic>
        <p:nvPicPr>
          <p:cNvPr id="7" name="Picture 6"/>
          <p:cNvPicPr>
            <a:picLocks noChangeAspect="1"/>
          </p:cNvPicPr>
          <p:nvPr/>
        </p:nvPicPr>
        <p:blipFill>
          <a:blip r:embed="rId4"/>
          <a:stretch>
            <a:fillRect/>
          </a:stretch>
        </p:blipFill>
        <p:spPr>
          <a:xfrm>
            <a:off x="1136239" y="4742593"/>
            <a:ext cx="5286375" cy="1585992"/>
          </a:xfrm>
          <a:prstGeom prst="rect">
            <a:avLst/>
          </a:prstGeom>
        </p:spPr>
      </p:pic>
    </p:spTree>
    <p:extLst>
      <p:ext uri="{BB962C8B-B14F-4D97-AF65-F5344CB8AC3E}">
        <p14:creationId xmlns:p14="http://schemas.microsoft.com/office/powerpoint/2010/main" val="193678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SAT problem is stated as follows:</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2367171"/>
            <a:ext cx="8810625" cy="808256"/>
          </a:xfrm>
          <a:prstGeom prst="rect">
            <a:avLst/>
          </a:prstGeom>
        </p:spPr>
      </p:pic>
      <p:pic>
        <p:nvPicPr>
          <p:cNvPr id="4" name="Picture 3"/>
          <p:cNvPicPr>
            <a:picLocks noChangeAspect="1"/>
          </p:cNvPicPr>
          <p:nvPr/>
        </p:nvPicPr>
        <p:blipFill>
          <a:blip r:embed="rId3"/>
          <a:stretch>
            <a:fillRect/>
          </a:stretch>
        </p:blipFill>
        <p:spPr>
          <a:xfrm>
            <a:off x="1669778" y="3175427"/>
            <a:ext cx="8696325" cy="2486025"/>
          </a:xfrm>
          <a:prstGeom prst="rect">
            <a:avLst/>
          </a:prstGeom>
        </p:spPr>
      </p:pic>
      <p:pic>
        <p:nvPicPr>
          <p:cNvPr id="8" name="Picture 7"/>
          <p:cNvPicPr>
            <a:picLocks noChangeAspect="1"/>
          </p:cNvPicPr>
          <p:nvPr/>
        </p:nvPicPr>
        <p:blipFill>
          <a:blip r:embed="rId4"/>
          <a:stretch>
            <a:fillRect/>
          </a:stretch>
        </p:blipFill>
        <p:spPr>
          <a:xfrm>
            <a:off x="1669778" y="5573819"/>
            <a:ext cx="1504950" cy="295275"/>
          </a:xfrm>
          <a:prstGeom prst="rect">
            <a:avLst/>
          </a:prstGeom>
        </p:spPr>
      </p:pic>
    </p:spTree>
    <p:extLst>
      <p:ext uri="{BB962C8B-B14F-4D97-AF65-F5344CB8AC3E}">
        <p14:creationId xmlns:p14="http://schemas.microsoft.com/office/powerpoint/2010/main" val="329039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776" y="286603"/>
            <a:ext cx="10058400" cy="1450757"/>
          </a:xfrm>
        </p:spPr>
        <p:txBody>
          <a:bodyPr/>
          <a:lstStyle/>
          <a:p>
            <a:r>
              <a:rPr lang="en-US" dirty="0"/>
              <a:t>2-approximation algorithm for Vertex Cover</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7349583" y="1845734"/>
            <a:ext cx="4485578" cy="2183868"/>
          </a:xfrm>
          <a:prstGeom prst="rect">
            <a:avLst/>
          </a:prstGeom>
        </p:spPr>
      </p:pic>
      <p:sp>
        <p:nvSpPr>
          <p:cNvPr id="4" name="Content Placeholder 3"/>
          <p:cNvSpPr>
            <a:spLocks noGrp="1"/>
          </p:cNvSpPr>
          <p:nvPr>
            <p:ph idx="1"/>
          </p:nvPr>
        </p:nvSpPr>
        <p:spPr>
          <a:xfrm>
            <a:off x="1097280" y="1800262"/>
            <a:ext cx="10058400" cy="4023360"/>
          </a:xfrm>
        </p:spPr>
        <p:txBody>
          <a:bodyPr/>
          <a:lstStyle/>
          <a:p>
            <a:endParaRPr lang="en-US" dirty="0"/>
          </a:p>
        </p:txBody>
      </p:sp>
      <p:pic>
        <p:nvPicPr>
          <p:cNvPr id="8" name="Picture 7"/>
          <p:cNvPicPr>
            <a:picLocks noChangeAspect="1"/>
          </p:cNvPicPr>
          <p:nvPr/>
        </p:nvPicPr>
        <p:blipFill>
          <a:blip r:embed="rId3"/>
          <a:stretch>
            <a:fillRect/>
          </a:stretch>
        </p:blipFill>
        <p:spPr>
          <a:xfrm>
            <a:off x="1097280" y="1772177"/>
            <a:ext cx="5838825" cy="4514850"/>
          </a:xfrm>
          <a:prstGeom prst="rect">
            <a:avLst/>
          </a:prstGeom>
        </p:spPr>
      </p:pic>
    </p:spTree>
    <p:extLst>
      <p:ext uri="{BB962C8B-B14F-4D97-AF65-F5344CB8AC3E}">
        <p14:creationId xmlns:p14="http://schemas.microsoft.com/office/powerpoint/2010/main" val="3849889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Set-covering problem</a:t>
                </a:r>
              </a:p>
              <a:p>
                <a:r>
                  <a:rPr lang="en-US" dirty="0"/>
                  <a:t>Given a set X, and a family F of subsets of X, where F covers X, i.e. </a:t>
                </a:r>
                <a14:m>
                  <m:oMath xmlns:m="http://schemas.openxmlformats.org/officeDocument/2006/math">
                    <m:r>
                      <m:rPr>
                        <m:sty m:val="p"/>
                      </m:rPr>
                      <a:rPr lang="en-US" b="0" i="0" smtClean="0">
                        <a:latin typeface="Cambria Math"/>
                      </a:rPr>
                      <m:t>X</m:t>
                    </m:r>
                    <m:r>
                      <a:rPr lang="en-US" b="0" i="0"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𝑆</m:t>
                        </m:r>
                        <m:r>
                          <a:rPr lang="en-US" b="0" i="1" smtClean="0">
                            <a:latin typeface="Cambria Math"/>
                            <a:ea typeface="Cambria Math"/>
                          </a:rPr>
                          <m:t>∈</m:t>
                        </m:r>
                        <m:r>
                          <m:rPr>
                            <m:sty m:val="p"/>
                            <m:brk m:alnAt="7"/>
                          </m:rPr>
                          <a:rPr lang="en-US" b="0" i="0" smtClean="0">
                            <a:latin typeface="Cambria Math"/>
                            <a:ea typeface="Cambria Math"/>
                          </a:rPr>
                          <m:t>F</m:t>
                        </m:r>
                      </m:sub>
                      <m:sup/>
                      <m:e>
                        <m:r>
                          <a:rPr lang="en-US" b="0" i="1" smtClean="0">
                            <a:latin typeface="Cambria Math"/>
                          </a:rPr>
                          <m:t>𝑆</m:t>
                        </m:r>
                      </m:e>
                    </m:nary>
                  </m:oMath>
                </a14:m>
                <a:r>
                  <a:rPr lang="en-US" dirty="0"/>
                  <a:t>.</a:t>
                </a:r>
              </a:p>
              <a:p>
                <a:r>
                  <a:rPr lang="en-US" dirty="0"/>
                  <a:t>Find a subset of F that covers X and with minimum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915242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Approximation algorithm for Set-covering problem</a:t>
            </a:r>
          </a:p>
        </p:txBody>
      </p:sp>
      <p:sp>
        <p:nvSpPr>
          <p:cNvPr id="5" name="Oval 4"/>
          <p:cNvSpPr/>
          <p:nvPr/>
        </p:nvSpPr>
        <p:spPr>
          <a:xfrm>
            <a:off x="4069455" y="19619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2286000" y="4006334"/>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612877" y="4427160"/>
            <a:ext cx="533400" cy="369332"/>
          </a:xfrm>
          <a:prstGeom prst="rect">
            <a:avLst/>
          </a:prstGeom>
          <a:noFill/>
        </p:spPr>
        <p:txBody>
          <a:bodyPr wrap="square" rtlCol="0">
            <a:spAutoFit/>
          </a:bodyPr>
          <a:lstStyle/>
          <a:p>
            <a:r>
              <a:rPr lang="en-US" dirty="0"/>
              <a:t>f1:</a:t>
            </a:r>
          </a:p>
        </p:txBody>
      </p:sp>
      <p:sp>
        <p:nvSpPr>
          <p:cNvPr id="14" name="Oval 13"/>
          <p:cNvSpPr/>
          <p:nvPr/>
        </p:nvSpPr>
        <p:spPr>
          <a:xfrm>
            <a:off x="30480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35052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590800" y="4953000"/>
            <a:ext cx="533400" cy="369332"/>
          </a:xfrm>
          <a:prstGeom prst="rect">
            <a:avLst/>
          </a:prstGeom>
          <a:noFill/>
        </p:spPr>
        <p:txBody>
          <a:bodyPr wrap="square" rtlCol="0">
            <a:spAutoFit/>
          </a:bodyPr>
          <a:lstStyle/>
          <a:p>
            <a:r>
              <a:rPr lang="en-US" dirty="0"/>
              <a:t>f2:</a:t>
            </a:r>
          </a:p>
        </p:txBody>
      </p:sp>
      <p:sp>
        <p:nvSpPr>
          <p:cNvPr id="17" name="Oval 16"/>
          <p:cNvSpPr/>
          <p:nvPr/>
        </p:nvSpPr>
        <p:spPr>
          <a:xfrm>
            <a:off x="3048000" y="49439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583322" y="5486400"/>
            <a:ext cx="533400" cy="369332"/>
          </a:xfrm>
          <a:prstGeom prst="rect">
            <a:avLst/>
          </a:prstGeom>
          <a:noFill/>
        </p:spPr>
        <p:txBody>
          <a:bodyPr wrap="square" rtlCol="0">
            <a:spAutoFit/>
          </a:bodyPr>
          <a:lstStyle/>
          <a:p>
            <a:r>
              <a:rPr lang="en-US" dirty="0"/>
              <a:t>f3:</a:t>
            </a:r>
          </a:p>
        </p:txBody>
      </p:sp>
      <p:sp>
        <p:nvSpPr>
          <p:cNvPr id="19" name="Oval 18"/>
          <p:cNvSpPr/>
          <p:nvPr/>
        </p:nvSpPr>
        <p:spPr>
          <a:xfrm>
            <a:off x="3063435" y="54773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3505200" y="54586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612877" y="6031043"/>
            <a:ext cx="533400" cy="369332"/>
          </a:xfrm>
          <a:prstGeom prst="rect">
            <a:avLst/>
          </a:prstGeom>
          <a:noFill/>
        </p:spPr>
        <p:txBody>
          <a:bodyPr wrap="square" rtlCol="0">
            <a:spAutoFit/>
          </a:bodyPr>
          <a:lstStyle/>
          <a:p>
            <a:r>
              <a:rPr lang="en-US" dirty="0"/>
              <a:t>f4:</a:t>
            </a:r>
          </a:p>
        </p:txBody>
      </p:sp>
      <p:sp>
        <p:nvSpPr>
          <p:cNvPr id="22" name="Oval 21"/>
          <p:cNvSpPr/>
          <p:nvPr/>
        </p:nvSpPr>
        <p:spPr>
          <a:xfrm>
            <a:off x="3049859"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3581401"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4368085" y="4384718"/>
            <a:ext cx="533400" cy="369332"/>
          </a:xfrm>
          <a:prstGeom prst="rect">
            <a:avLst/>
          </a:prstGeom>
          <a:noFill/>
        </p:spPr>
        <p:txBody>
          <a:bodyPr wrap="square" rtlCol="0">
            <a:spAutoFit/>
          </a:bodyPr>
          <a:lstStyle/>
          <a:p>
            <a:r>
              <a:rPr lang="en-US" dirty="0"/>
              <a:t>f5:</a:t>
            </a:r>
          </a:p>
        </p:txBody>
      </p:sp>
      <p:sp>
        <p:nvSpPr>
          <p:cNvPr id="25" name="Oval 24"/>
          <p:cNvSpPr/>
          <p:nvPr/>
        </p:nvSpPr>
        <p:spPr>
          <a:xfrm>
            <a:off x="4800600" y="438471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2" name="TextBox 31"/>
          <p:cNvSpPr txBox="1"/>
          <p:nvPr/>
        </p:nvSpPr>
        <p:spPr>
          <a:xfrm>
            <a:off x="6096000" y="3505200"/>
            <a:ext cx="4038600" cy="369332"/>
          </a:xfrm>
          <a:prstGeom prst="rect">
            <a:avLst/>
          </a:prstGeom>
          <a:noFill/>
        </p:spPr>
        <p:txBody>
          <a:bodyPr wrap="square" rtlCol="0">
            <a:spAutoFit/>
          </a:bodyPr>
          <a:lstStyle/>
          <a:p>
            <a:r>
              <a:rPr lang="en-US" dirty="0"/>
              <a:t>{f1, f3, f4} is a subset of F covering X</a:t>
            </a:r>
          </a:p>
        </p:txBody>
      </p:sp>
      <p:sp>
        <p:nvSpPr>
          <p:cNvPr id="33" name="TextBox 32"/>
          <p:cNvSpPr txBox="1"/>
          <p:nvPr/>
        </p:nvSpPr>
        <p:spPr>
          <a:xfrm>
            <a:off x="6096000" y="4057828"/>
            <a:ext cx="4114800" cy="369332"/>
          </a:xfrm>
          <a:prstGeom prst="rect">
            <a:avLst/>
          </a:prstGeom>
          <a:noFill/>
        </p:spPr>
        <p:txBody>
          <a:bodyPr wrap="square" rtlCol="0">
            <a:spAutoFit/>
          </a:bodyPr>
          <a:lstStyle/>
          <a:p>
            <a:r>
              <a:rPr lang="en-US" dirty="0"/>
              <a:t>{f1, f2, f3, f4} is a subset of F covering X</a:t>
            </a:r>
          </a:p>
        </p:txBody>
      </p:sp>
      <p:sp>
        <p:nvSpPr>
          <p:cNvPr id="34" name="TextBox 33"/>
          <p:cNvSpPr txBox="1"/>
          <p:nvPr/>
        </p:nvSpPr>
        <p:spPr>
          <a:xfrm>
            <a:off x="6096000" y="4611826"/>
            <a:ext cx="4114800" cy="369332"/>
          </a:xfrm>
          <a:prstGeom prst="rect">
            <a:avLst/>
          </a:prstGeom>
          <a:noFill/>
        </p:spPr>
        <p:txBody>
          <a:bodyPr wrap="square" rtlCol="0">
            <a:spAutoFit/>
          </a:bodyPr>
          <a:lstStyle/>
          <a:p>
            <a:r>
              <a:rPr lang="en-US" dirty="0"/>
              <a:t>{f2, f3, f4, f5} is a subset of F covering X</a:t>
            </a:r>
          </a:p>
        </p:txBody>
      </p:sp>
      <p:sp>
        <p:nvSpPr>
          <p:cNvPr id="35" name="TextBox 34"/>
          <p:cNvSpPr txBox="1"/>
          <p:nvPr/>
        </p:nvSpPr>
        <p:spPr>
          <a:xfrm>
            <a:off x="5733749" y="5486400"/>
            <a:ext cx="4234329" cy="369332"/>
          </a:xfrm>
          <a:prstGeom prst="rect">
            <a:avLst/>
          </a:prstGeom>
          <a:noFill/>
        </p:spPr>
        <p:txBody>
          <a:bodyPr wrap="square" rtlCol="0">
            <a:spAutoFit/>
          </a:bodyPr>
          <a:lstStyle/>
          <a:p>
            <a:r>
              <a:rPr lang="en-US" dirty="0"/>
              <a:t>Here, {f1, f3, f4} is a minimum cover set</a:t>
            </a:r>
          </a:p>
        </p:txBody>
      </p:sp>
    </p:spTree>
    <p:extLst>
      <p:ext uri="{BB962C8B-B14F-4D97-AF65-F5344CB8AC3E}">
        <p14:creationId xmlns:p14="http://schemas.microsoft.com/office/powerpoint/2010/main" val="18556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
                                        </p:tgtEl>
                                        <p:attrNameLst>
                                          <p:attrName>style.color</p:attrName>
                                        </p:attrNameLst>
                                      </p:cBhvr>
                                      <p:to>
                                        <p:clrVal>
                                          <a:schemeClr val="accent2"/>
                                        </p:clrVal>
                                      </p:to>
                                    </p:set>
                                    <p:set>
                                      <p:cBhvr>
                                        <p:cTn id="7" dur="500" fill="hold"/>
                                        <p:tgtEl>
                                          <p:spTgt spid="13"/>
                                        </p:tgtEl>
                                        <p:attrNameLst>
                                          <p:attrName>fillcolor</p:attrName>
                                        </p:attrNameLst>
                                      </p:cBhvr>
                                      <p:to>
                                        <p:clrVal>
                                          <a:schemeClr val="accent2"/>
                                        </p:clrVal>
                                      </p:to>
                                    </p:set>
                                    <p:set>
                                      <p:cBhvr>
                                        <p:cTn id="8" dur="500" fill="hold"/>
                                        <p:tgtEl>
                                          <p:spTgt spid="1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6"/>
                                        </p:tgtEl>
                                        <p:attrNameLst>
                                          <p:attrName>style.color</p:attrName>
                                        </p:attrNameLst>
                                      </p:cBhvr>
                                      <p:to>
                                        <p:clrVal>
                                          <a:srgbClr val="7030A0"/>
                                        </p:clrVal>
                                      </p:to>
                                    </p:set>
                                    <p:set>
                                      <p:cBhvr>
                                        <p:cTn id="19" dur="500" fill="hold"/>
                                        <p:tgtEl>
                                          <p:spTgt spid="16"/>
                                        </p:tgtEl>
                                        <p:attrNameLst>
                                          <p:attrName>fillcolor</p:attrName>
                                        </p:attrNameLst>
                                      </p:cBhvr>
                                      <p:to>
                                        <p:clrVal>
                                          <a:srgbClr val="7030A0"/>
                                        </p:clrVal>
                                      </p:to>
                                    </p:set>
                                    <p:set>
                                      <p:cBhvr>
                                        <p:cTn id="20" dur="500" fill="hold"/>
                                        <p:tgtEl>
                                          <p:spTgt spid="1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8"/>
                                        </p:tgtEl>
                                        <p:attrNameLst>
                                          <p:attrName>style.color</p:attrName>
                                        </p:attrNameLst>
                                      </p:cBhvr>
                                      <p:to>
                                        <p:clrVal>
                                          <a:srgbClr val="FFC000"/>
                                        </p:clrVal>
                                      </p:to>
                                    </p:set>
                                    <p:set>
                                      <p:cBhvr>
                                        <p:cTn id="31" dur="500" fill="hold"/>
                                        <p:tgtEl>
                                          <p:spTgt spid="18"/>
                                        </p:tgtEl>
                                        <p:attrNameLst>
                                          <p:attrName>fillcolor</p:attrName>
                                        </p:attrNameLst>
                                      </p:cBhvr>
                                      <p:to>
                                        <p:clrVal>
                                          <a:srgbClr val="FFC000"/>
                                        </p:clrVal>
                                      </p:to>
                                    </p:set>
                                    <p:set>
                                      <p:cBhvr>
                                        <p:cTn id="32" dur="500" fill="hold"/>
                                        <p:tgtEl>
                                          <p:spTgt spid="18"/>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21"/>
                                        </p:tgtEl>
                                        <p:attrNameLst>
                                          <p:attrName>style.color</p:attrName>
                                        </p:attrNameLst>
                                      </p:cBhvr>
                                      <p:to>
                                        <p:clrVal>
                                          <a:srgbClr val="00B050"/>
                                        </p:clrVal>
                                      </p:to>
                                    </p:set>
                                    <p:set>
                                      <p:cBhvr>
                                        <p:cTn id="43" dur="500" fill="hold"/>
                                        <p:tgtEl>
                                          <p:spTgt spid="21"/>
                                        </p:tgtEl>
                                        <p:attrNameLst>
                                          <p:attrName>fillcolor</p:attrName>
                                        </p:attrNameLst>
                                      </p:cBhvr>
                                      <p:to>
                                        <p:clrVal>
                                          <a:srgbClr val="00B050"/>
                                        </p:clrVal>
                                      </p:to>
                                    </p:set>
                                    <p:set>
                                      <p:cBhvr>
                                        <p:cTn id="44" dur="500" fill="hold"/>
                                        <p:tgtEl>
                                          <p:spTgt spid="2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24"/>
                                        </p:tgtEl>
                                        <p:attrNameLst>
                                          <p:attrName>style.color</p:attrName>
                                        </p:attrNameLst>
                                      </p:cBhvr>
                                      <p:to>
                                        <p:clrVal>
                                          <a:srgbClr val="002060"/>
                                        </p:clrVal>
                                      </p:to>
                                    </p:set>
                                    <p:set>
                                      <p:cBhvr>
                                        <p:cTn id="55" dur="500" fill="hold"/>
                                        <p:tgtEl>
                                          <p:spTgt spid="24"/>
                                        </p:tgtEl>
                                        <p:attrNameLst>
                                          <p:attrName>fillcolor</p:attrName>
                                        </p:attrNameLst>
                                      </p:cBhvr>
                                      <p:to>
                                        <p:clrVal>
                                          <a:srgbClr val="002060"/>
                                        </p:clrVal>
                                      </p:to>
                                    </p:set>
                                    <p:set>
                                      <p:cBhvr>
                                        <p:cTn id="56" dur="500" fill="hold"/>
                                        <p:tgtEl>
                                          <p:spTgt spid="2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1" grpId="0"/>
      <p:bldP spid="24" grpId="0"/>
      <p:bldP spid="27" grpId="0" animBg="1"/>
      <p:bldP spid="28" grpId="0" animBg="1"/>
      <p:bldP spid="29" grpId="0" animBg="1"/>
      <p:bldP spid="30" grpId="0" animBg="1"/>
      <p:bldP spid="31" grpId="0" animBg="1"/>
      <p:bldP spid="32" grpId="0"/>
      <p:bldP spid="33" grpId="0"/>
      <p:bldP spid="34"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Set-covering problem </a:t>
                </a:r>
                <a:r>
                  <a:rPr lang="en-US" dirty="0"/>
                  <a:t>is NP-complete.</a:t>
                </a:r>
              </a:p>
              <a:p>
                <a:r>
                  <a:rPr lang="en-US" dirty="0"/>
                  <a:t>If the size of the largest set in F is m, there is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𝑚</m:t>
                        </m:r>
                      </m:sup>
                      <m:e>
                        <m:r>
                          <a:rPr lang="en-US" b="0" i="1" smtClean="0">
                            <a:latin typeface="Cambria Math"/>
                          </a:rPr>
                          <m:t>1/</m:t>
                        </m:r>
                        <m:r>
                          <a:rPr lang="en-US" b="0" i="1" smtClean="0">
                            <a:latin typeface="Cambria Math"/>
                          </a:rPr>
                          <m:t>𝑖</m:t>
                        </m:r>
                      </m:e>
                    </m:nary>
                  </m:oMath>
                </a14:m>
                <a:r>
                  <a:rPr lang="en-US" dirty="0"/>
                  <a:t> - approximation polynomial time algorithm to solve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3823507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GREEDY-SET-COVER</a:t>
                </a:r>
                <a:r>
                  <a:rPr lang="en-US" dirty="0"/>
                  <a:t>(X, F)</a:t>
                </a:r>
              </a:p>
              <a:p>
                <a:pPr marL="400050" lvl="1" indent="0">
                  <a:buNone/>
                </a:pPr>
                <a:r>
                  <a:rPr lang="en-US" dirty="0"/>
                  <a:t>U=X;</a:t>
                </a:r>
              </a:p>
              <a:p>
                <a:pPr marL="400050" lvl="1" indent="0">
                  <a:buNone/>
                </a:pPr>
                <a:r>
                  <a:rPr lang="en-US" dirty="0"/>
                  <a:t>C=</a:t>
                </a:r>
                <a14:m>
                  <m:oMath xmlns:m="http://schemas.openxmlformats.org/officeDocument/2006/math">
                    <m:r>
                      <a:rPr lang="en-US" i="1" smtClean="0">
                        <a:latin typeface="Cambria Math"/>
                        <a:ea typeface="Cambria Math"/>
                      </a:rPr>
                      <m:t>∅</m:t>
                    </m:r>
                    <m:r>
                      <a:rPr lang="en-US" b="0" i="1" smtClean="0">
                        <a:latin typeface="Cambria Math"/>
                        <a:ea typeface="Cambria Math"/>
                      </a:rPr>
                      <m:t>;</m:t>
                    </m:r>
                  </m:oMath>
                </a14:m>
                <a:endParaRPr lang="en-US" b="0" dirty="0">
                  <a:ea typeface="Cambria Math"/>
                </a:endParaRPr>
              </a:p>
              <a:p>
                <a:pPr marL="400050" lvl="1" indent="0">
                  <a:buNone/>
                </a:pPr>
                <a:r>
                  <a:rPr lang="en-US" dirty="0"/>
                  <a:t>While(U</a:t>
                </a:r>
                <a14:m>
                  <m:oMath xmlns:m="http://schemas.openxmlformats.org/officeDocument/2006/math">
                    <m:r>
                      <a:rPr lang="en-US"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m:t>
                    </m:r>
                  </m:oMath>
                </a14:m>
                <a:r>
                  <a:rPr lang="en-US" dirty="0"/>
                  <a:t>){</a:t>
                </a:r>
              </a:p>
              <a:p>
                <a:pPr marL="800100" lvl="2" indent="0">
                  <a:buNone/>
                </a:pPr>
                <a:r>
                  <a:rPr lang="en-US" dirty="0"/>
                  <a:t>Select S</a:t>
                </a:r>
                <a14:m>
                  <m:oMath xmlns:m="http://schemas.openxmlformats.org/officeDocument/2006/math">
                    <m:r>
                      <a:rPr lang="en-US" i="1" smtClean="0">
                        <a:latin typeface="Cambria Math"/>
                        <a:ea typeface="Cambria Math"/>
                      </a:rPr>
                      <m:t>∈</m:t>
                    </m:r>
                  </m:oMath>
                </a14:m>
                <a:r>
                  <a:rPr lang="en-US" dirty="0"/>
                  <a:t>F that maximizes |S</a:t>
                </a:r>
                <a14:m>
                  <m:oMath xmlns:m="http://schemas.openxmlformats.org/officeDocument/2006/math">
                    <m:r>
                      <a:rPr lang="en-US" i="1" smtClean="0">
                        <a:latin typeface="Cambria Math"/>
                        <a:ea typeface="Cambria Math"/>
                      </a:rPr>
                      <m:t>∩</m:t>
                    </m:r>
                  </m:oMath>
                </a14:m>
                <a:r>
                  <a:rPr lang="en-US" dirty="0"/>
                  <a:t>U|;</a:t>
                </a:r>
              </a:p>
              <a:p>
                <a:pPr marL="800100" lvl="2" indent="0">
                  <a:buNone/>
                </a:pPr>
                <a:r>
                  <a:rPr lang="en-US" dirty="0"/>
                  <a:t>U=U-S;</a:t>
                </a:r>
              </a:p>
              <a:p>
                <a:pPr marL="800100" lvl="2" indent="0">
                  <a:buNone/>
                </a:pPr>
                <a:r>
                  <a:rPr lang="en-US" dirty="0"/>
                  <a:t>C=C</a:t>
                </a:r>
                <a14:m>
                  <m:oMath xmlns:m="http://schemas.openxmlformats.org/officeDocument/2006/math">
                    <m:r>
                      <a:rPr lang="en-US" i="1" smtClean="0">
                        <a:latin typeface="Cambria Math"/>
                        <a:ea typeface="Cambria Math"/>
                      </a:rPr>
                      <m:t>⋃</m:t>
                    </m:r>
                  </m:oMath>
                </a14:m>
                <a:r>
                  <a:rPr lang="en-US" dirty="0"/>
                  <a:t>{S};</a:t>
                </a:r>
              </a:p>
              <a:p>
                <a:pPr marL="400050" lvl="1" indent="0">
                  <a:buNone/>
                </a:pPr>
                <a:r>
                  <a:rPr lang="en-US" dirty="0"/>
                  <a:t>}</a:t>
                </a:r>
              </a:p>
              <a:p>
                <a:pPr marL="400050" lvl="1" indent="0">
                  <a:buNone/>
                </a:pPr>
                <a:r>
                  <a:rPr lang="en-US" dirty="0"/>
                  <a:t>return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49240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7795"/>
            <a:ext cx="8229600" cy="1143000"/>
          </a:xfrm>
        </p:spPr>
        <p:txBody>
          <a:bodyPr>
            <a:normAutofit fontScale="90000"/>
          </a:bodyPr>
          <a:lstStyle/>
          <a:p>
            <a:r>
              <a:rPr lang="en-US" dirty="0"/>
              <a:t>Approximation algorithm for Set-covering problem</a:t>
            </a:r>
          </a:p>
        </p:txBody>
      </p:sp>
      <p:sp>
        <p:nvSpPr>
          <p:cNvPr id="5" name="Oval 4"/>
          <p:cNvSpPr/>
          <p:nvPr/>
        </p:nvSpPr>
        <p:spPr>
          <a:xfrm>
            <a:off x="4025221" y="1985365"/>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1752600" y="3637002"/>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079477" y="4006334"/>
            <a:ext cx="533400" cy="369332"/>
          </a:xfrm>
          <a:prstGeom prst="rect">
            <a:avLst/>
          </a:prstGeom>
          <a:noFill/>
        </p:spPr>
        <p:txBody>
          <a:bodyPr wrap="square" rtlCol="0">
            <a:spAutoFit/>
          </a:bodyPr>
          <a:lstStyle/>
          <a:p>
            <a:r>
              <a:rPr lang="en-US" dirty="0"/>
              <a:t>f1:</a:t>
            </a:r>
          </a:p>
        </p:txBody>
      </p:sp>
      <p:sp>
        <p:nvSpPr>
          <p:cNvPr id="14" name="Oval 13"/>
          <p:cNvSpPr/>
          <p:nvPr/>
        </p:nvSpPr>
        <p:spPr>
          <a:xfrm>
            <a:off x="25146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29718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057400" y="4532174"/>
            <a:ext cx="533400" cy="369332"/>
          </a:xfrm>
          <a:prstGeom prst="rect">
            <a:avLst/>
          </a:prstGeom>
          <a:noFill/>
        </p:spPr>
        <p:txBody>
          <a:bodyPr wrap="square" rtlCol="0">
            <a:spAutoFit/>
          </a:bodyPr>
          <a:lstStyle/>
          <a:p>
            <a:r>
              <a:rPr lang="en-US" dirty="0"/>
              <a:t>f2:</a:t>
            </a:r>
          </a:p>
        </p:txBody>
      </p:sp>
      <p:sp>
        <p:nvSpPr>
          <p:cNvPr id="17" name="Oval 16"/>
          <p:cNvSpPr/>
          <p:nvPr/>
        </p:nvSpPr>
        <p:spPr>
          <a:xfrm>
            <a:off x="2514600" y="45231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049922" y="5065574"/>
            <a:ext cx="533400" cy="369332"/>
          </a:xfrm>
          <a:prstGeom prst="rect">
            <a:avLst/>
          </a:prstGeom>
          <a:noFill/>
        </p:spPr>
        <p:txBody>
          <a:bodyPr wrap="square" rtlCol="0">
            <a:spAutoFit/>
          </a:bodyPr>
          <a:lstStyle/>
          <a:p>
            <a:r>
              <a:rPr lang="en-US" dirty="0"/>
              <a:t>f3:</a:t>
            </a:r>
          </a:p>
        </p:txBody>
      </p:sp>
      <p:sp>
        <p:nvSpPr>
          <p:cNvPr id="19" name="Oval 18"/>
          <p:cNvSpPr/>
          <p:nvPr/>
        </p:nvSpPr>
        <p:spPr>
          <a:xfrm>
            <a:off x="2530035" y="50565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2971800" y="5037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044346" y="5478379"/>
            <a:ext cx="533400" cy="369332"/>
          </a:xfrm>
          <a:prstGeom prst="rect">
            <a:avLst/>
          </a:prstGeom>
          <a:noFill/>
        </p:spPr>
        <p:txBody>
          <a:bodyPr wrap="square" rtlCol="0">
            <a:spAutoFit/>
          </a:bodyPr>
          <a:lstStyle/>
          <a:p>
            <a:r>
              <a:rPr lang="en-US" dirty="0"/>
              <a:t>f4:</a:t>
            </a:r>
          </a:p>
        </p:txBody>
      </p:sp>
      <p:sp>
        <p:nvSpPr>
          <p:cNvPr id="22" name="Oval 21"/>
          <p:cNvSpPr/>
          <p:nvPr/>
        </p:nvSpPr>
        <p:spPr>
          <a:xfrm>
            <a:off x="2517293"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2997406"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2049922" y="5926610"/>
            <a:ext cx="533400" cy="369332"/>
          </a:xfrm>
          <a:prstGeom prst="rect">
            <a:avLst/>
          </a:prstGeom>
          <a:noFill/>
        </p:spPr>
        <p:txBody>
          <a:bodyPr wrap="square" rtlCol="0">
            <a:spAutoFit/>
          </a:bodyPr>
          <a:lstStyle/>
          <a:p>
            <a:r>
              <a:rPr lang="en-US" dirty="0"/>
              <a:t>f5:</a:t>
            </a:r>
          </a:p>
        </p:txBody>
      </p:sp>
      <p:sp>
        <p:nvSpPr>
          <p:cNvPr id="25" name="Oval 24"/>
          <p:cNvSpPr/>
          <p:nvPr/>
        </p:nvSpPr>
        <p:spPr>
          <a:xfrm>
            <a:off x="2512191" y="593843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 name="TextBox 2"/>
          <p:cNvSpPr txBox="1"/>
          <p:nvPr/>
        </p:nvSpPr>
        <p:spPr>
          <a:xfrm>
            <a:off x="5055310" y="4309682"/>
            <a:ext cx="1143000" cy="369332"/>
          </a:xfrm>
          <a:prstGeom prst="rect">
            <a:avLst/>
          </a:prstGeom>
          <a:noFill/>
        </p:spPr>
        <p:txBody>
          <a:bodyPr wrap="square" rtlCol="0">
            <a:spAutoFit/>
          </a:bodyPr>
          <a:lstStyle/>
          <a:p>
            <a:r>
              <a:rPr lang="en-US" dirty="0"/>
              <a:t>U:</a:t>
            </a:r>
          </a:p>
        </p:txBody>
      </p:sp>
      <p:sp>
        <p:nvSpPr>
          <p:cNvPr id="36" name="TextBox 35"/>
          <p:cNvSpPr txBox="1"/>
          <p:nvPr/>
        </p:nvSpPr>
        <p:spPr>
          <a:xfrm>
            <a:off x="5055310" y="5037800"/>
            <a:ext cx="571500" cy="369332"/>
          </a:xfrm>
          <a:prstGeom prst="rect">
            <a:avLst/>
          </a:prstGeom>
          <a:noFill/>
        </p:spPr>
        <p:txBody>
          <a:bodyPr wrap="square" rtlCol="0">
            <a:spAutoFit/>
          </a:bodyPr>
          <a:lstStyle/>
          <a:p>
            <a:r>
              <a:rPr lang="en-US" dirty="0"/>
              <a:t>C:</a:t>
            </a:r>
          </a:p>
        </p:txBody>
      </p:sp>
      <p:sp>
        <p:nvSpPr>
          <p:cNvPr id="37" name="Oval 36"/>
          <p:cNvSpPr/>
          <p:nvPr/>
        </p:nvSpPr>
        <p:spPr>
          <a:xfrm>
            <a:off x="5499691"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Oval 37"/>
          <p:cNvSpPr/>
          <p:nvPr/>
        </p:nvSpPr>
        <p:spPr>
          <a:xfrm>
            <a:off x="6106633"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Oval 38"/>
          <p:cNvSpPr/>
          <p:nvPr/>
        </p:nvSpPr>
        <p:spPr>
          <a:xfrm>
            <a:off x="6713575"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Oval 39"/>
          <p:cNvSpPr/>
          <p:nvPr/>
        </p:nvSpPr>
        <p:spPr>
          <a:xfrm>
            <a:off x="7320517"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1" name="Oval 40"/>
          <p:cNvSpPr/>
          <p:nvPr/>
        </p:nvSpPr>
        <p:spPr>
          <a:xfrm>
            <a:off x="7927459"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p:cNvSpPr/>
          <p:nvPr/>
        </p:nvSpPr>
        <p:spPr>
          <a:xfrm>
            <a:off x="8534400"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 name="TextBox 3"/>
          <p:cNvSpPr txBox="1"/>
          <p:nvPr/>
        </p:nvSpPr>
        <p:spPr>
          <a:xfrm>
            <a:off x="6858000" y="1237365"/>
            <a:ext cx="3810000" cy="378384"/>
          </a:xfrm>
          <a:prstGeom prst="rect">
            <a:avLst/>
          </a:prstGeom>
          <a:noFill/>
        </p:spPr>
        <p:txBody>
          <a:bodyPr wrap="square" rtlCol="0">
            <a:spAutoFit/>
          </a:bodyPr>
          <a:lstStyle/>
          <a:p>
            <a:r>
              <a:rPr lang="en-US" dirty="0"/>
              <a:t>We can choose from f1, f3 and f4</a:t>
            </a:r>
          </a:p>
        </p:txBody>
      </p:sp>
      <p:sp>
        <p:nvSpPr>
          <p:cNvPr id="43" name="TextBox 42"/>
          <p:cNvSpPr txBox="1"/>
          <p:nvPr/>
        </p:nvSpPr>
        <p:spPr>
          <a:xfrm>
            <a:off x="5590854" y="5026666"/>
            <a:ext cx="533400" cy="369332"/>
          </a:xfrm>
          <a:prstGeom prst="rect">
            <a:avLst/>
          </a:prstGeom>
          <a:noFill/>
        </p:spPr>
        <p:txBody>
          <a:bodyPr wrap="square" rtlCol="0">
            <a:spAutoFit/>
          </a:bodyPr>
          <a:lstStyle/>
          <a:p>
            <a:r>
              <a:rPr lang="en-US" dirty="0"/>
              <a:t>f1:</a:t>
            </a:r>
          </a:p>
        </p:txBody>
      </p:sp>
      <p:sp>
        <p:nvSpPr>
          <p:cNvPr id="44" name="Oval 43"/>
          <p:cNvSpPr/>
          <p:nvPr/>
        </p:nvSpPr>
        <p:spPr>
          <a:xfrm>
            <a:off x="60259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5" name="Oval 44"/>
          <p:cNvSpPr/>
          <p:nvPr/>
        </p:nvSpPr>
        <p:spPr>
          <a:xfrm>
            <a:off x="64831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6" name="TextBox 45"/>
          <p:cNvSpPr txBox="1"/>
          <p:nvPr/>
        </p:nvSpPr>
        <p:spPr>
          <a:xfrm>
            <a:off x="6858000" y="1678887"/>
            <a:ext cx="3810000" cy="378384"/>
          </a:xfrm>
          <a:prstGeom prst="rect">
            <a:avLst/>
          </a:prstGeom>
          <a:noFill/>
        </p:spPr>
        <p:txBody>
          <a:bodyPr wrap="square" rtlCol="0">
            <a:spAutoFit/>
          </a:bodyPr>
          <a:lstStyle/>
          <a:p>
            <a:r>
              <a:rPr lang="en-US" dirty="0"/>
              <a:t>Choose f1</a:t>
            </a:r>
          </a:p>
        </p:txBody>
      </p:sp>
      <p:sp>
        <p:nvSpPr>
          <p:cNvPr id="47" name="TextBox 46"/>
          <p:cNvSpPr txBox="1"/>
          <p:nvPr/>
        </p:nvSpPr>
        <p:spPr>
          <a:xfrm>
            <a:off x="6861561" y="2024523"/>
            <a:ext cx="3810000" cy="378384"/>
          </a:xfrm>
          <a:prstGeom prst="rect">
            <a:avLst/>
          </a:prstGeom>
          <a:noFill/>
        </p:spPr>
        <p:txBody>
          <a:bodyPr wrap="square" rtlCol="0">
            <a:spAutoFit/>
          </a:bodyPr>
          <a:lstStyle/>
          <a:p>
            <a:r>
              <a:rPr lang="en-US" dirty="0"/>
              <a:t>We can choose from f3 and f4</a:t>
            </a:r>
          </a:p>
        </p:txBody>
      </p:sp>
      <p:sp>
        <p:nvSpPr>
          <p:cNvPr id="48" name="TextBox 47"/>
          <p:cNvSpPr txBox="1"/>
          <p:nvPr/>
        </p:nvSpPr>
        <p:spPr>
          <a:xfrm>
            <a:off x="6873231" y="2424746"/>
            <a:ext cx="3810000" cy="378384"/>
          </a:xfrm>
          <a:prstGeom prst="rect">
            <a:avLst/>
          </a:prstGeom>
          <a:noFill/>
        </p:spPr>
        <p:txBody>
          <a:bodyPr wrap="square" rtlCol="0">
            <a:spAutoFit/>
          </a:bodyPr>
          <a:lstStyle/>
          <a:p>
            <a:r>
              <a:rPr lang="en-US" dirty="0"/>
              <a:t>Choose f3</a:t>
            </a:r>
          </a:p>
        </p:txBody>
      </p:sp>
      <p:sp>
        <p:nvSpPr>
          <p:cNvPr id="49" name="TextBox 48"/>
          <p:cNvSpPr txBox="1"/>
          <p:nvPr/>
        </p:nvSpPr>
        <p:spPr>
          <a:xfrm>
            <a:off x="5566560" y="5507600"/>
            <a:ext cx="533400" cy="369332"/>
          </a:xfrm>
          <a:prstGeom prst="rect">
            <a:avLst/>
          </a:prstGeom>
          <a:noFill/>
        </p:spPr>
        <p:txBody>
          <a:bodyPr wrap="square" rtlCol="0">
            <a:spAutoFit/>
          </a:bodyPr>
          <a:lstStyle/>
          <a:p>
            <a:r>
              <a:rPr lang="en-US" dirty="0"/>
              <a:t>f3:</a:t>
            </a:r>
          </a:p>
        </p:txBody>
      </p:sp>
      <p:sp>
        <p:nvSpPr>
          <p:cNvPr id="50" name="Oval 49"/>
          <p:cNvSpPr/>
          <p:nvPr/>
        </p:nvSpPr>
        <p:spPr>
          <a:xfrm>
            <a:off x="6046673" y="54985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1" name="Oval 50"/>
          <p:cNvSpPr/>
          <p:nvPr/>
        </p:nvSpPr>
        <p:spPr>
          <a:xfrm>
            <a:off x="6488438" y="54798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2" name="TextBox 51"/>
          <p:cNvSpPr txBox="1"/>
          <p:nvPr/>
        </p:nvSpPr>
        <p:spPr>
          <a:xfrm>
            <a:off x="6846330" y="2803239"/>
            <a:ext cx="3810000" cy="378384"/>
          </a:xfrm>
          <a:prstGeom prst="rect">
            <a:avLst/>
          </a:prstGeom>
          <a:noFill/>
        </p:spPr>
        <p:txBody>
          <a:bodyPr wrap="square" rtlCol="0">
            <a:spAutoFit/>
          </a:bodyPr>
          <a:lstStyle/>
          <a:p>
            <a:r>
              <a:rPr lang="en-US" dirty="0"/>
              <a:t>We can choose from f4</a:t>
            </a:r>
          </a:p>
        </p:txBody>
      </p:sp>
      <p:sp>
        <p:nvSpPr>
          <p:cNvPr id="53" name="TextBox 52"/>
          <p:cNvSpPr txBox="1"/>
          <p:nvPr/>
        </p:nvSpPr>
        <p:spPr>
          <a:xfrm>
            <a:off x="6858000" y="3203462"/>
            <a:ext cx="3810000" cy="378384"/>
          </a:xfrm>
          <a:prstGeom prst="rect">
            <a:avLst/>
          </a:prstGeom>
          <a:noFill/>
        </p:spPr>
        <p:txBody>
          <a:bodyPr wrap="square" rtlCol="0">
            <a:spAutoFit/>
          </a:bodyPr>
          <a:lstStyle/>
          <a:p>
            <a:r>
              <a:rPr lang="en-US" dirty="0"/>
              <a:t>Choose f4</a:t>
            </a:r>
          </a:p>
        </p:txBody>
      </p:sp>
      <p:sp>
        <p:nvSpPr>
          <p:cNvPr id="57" name="TextBox 56"/>
          <p:cNvSpPr txBox="1"/>
          <p:nvPr/>
        </p:nvSpPr>
        <p:spPr>
          <a:xfrm>
            <a:off x="5579568" y="6000373"/>
            <a:ext cx="533400" cy="369332"/>
          </a:xfrm>
          <a:prstGeom prst="rect">
            <a:avLst/>
          </a:prstGeom>
          <a:noFill/>
        </p:spPr>
        <p:txBody>
          <a:bodyPr wrap="square" rtlCol="0">
            <a:spAutoFit/>
          </a:bodyPr>
          <a:lstStyle/>
          <a:p>
            <a:r>
              <a:rPr lang="en-US" dirty="0"/>
              <a:t>f4:</a:t>
            </a:r>
          </a:p>
        </p:txBody>
      </p:sp>
      <p:sp>
        <p:nvSpPr>
          <p:cNvPr id="58" name="Oval 57"/>
          <p:cNvSpPr/>
          <p:nvPr/>
        </p:nvSpPr>
        <p:spPr>
          <a:xfrm>
            <a:off x="6030126"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9" name="Oval 58"/>
          <p:cNvSpPr/>
          <p:nvPr/>
        </p:nvSpPr>
        <p:spPr>
          <a:xfrm>
            <a:off x="6548091"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829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0"/>
                                        </p:tgtEl>
                                        <p:attrNameLst>
                                          <p:attrName>ppt_x</p:attrName>
                                        </p:attrNameLst>
                                      </p:cBhvr>
                                      <p:tavLst>
                                        <p:tav tm="0">
                                          <p:val>
                                            <p:strVal val="ppt_x"/>
                                          </p:val>
                                        </p:tav>
                                        <p:tav tm="100000">
                                          <p:val>
                                            <p:strVal val="ppt_x"/>
                                          </p:val>
                                        </p:tav>
                                      </p:tavLst>
                                    </p:anim>
                                    <p:anim calcmode="lin" valueType="num">
                                      <p:cBhvr additive="base">
                                        <p:cTn id="69" dur="500"/>
                                        <p:tgtEl>
                                          <p:spTgt spid="40"/>
                                        </p:tgtEl>
                                        <p:attrNameLst>
                                          <p:attrName>ppt_y</p:attrName>
                                        </p:attrNameLst>
                                      </p:cBhvr>
                                      <p:tavLst>
                                        <p:tav tm="0">
                                          <p:val>
                                            <p:strVal val="ppt_y"/>
                                          </p:val>
                                        </p:tav>
                                        <p:tav tm="100000">
                                          <p:val>
                                            <p:strVal val="1+ppt_h/2"/>
                                          </p:val>
                                        </p:tav>
                                      </p:tavLst>
                                    </p:anim>
                                    <p:set>
                                      <p:cBhvr>
                                        <p:cTn id="70" dur="1" fill="hold">
                                          <p:stCondLst>
                                            <p:cond delay="499"/>
                                          </p:stCondLst>
                                        </p:cTn>
                                        <p:tgtEl>
                                          <p:spTgt spid="40"/>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39"/>
                                        </p:tgtEl>
                                        <p:attrNameLst>
                                          <p:attrName>ppt_x</p:attrName>
                                        </p:attrNameLst>
                                      </p:cBhvr>
                                      <p:tavLst>
                                        <p:tav tm="0">
                                          <p:val>
                                            <p:strVal val="ppt_x"/>
                                          </p:val>
                                        </p:tav>
                                        <p:tav tm="100000">
                                          <p:val>
                                            <p:strVal val="ppt_x"/>
                                          </p:val>
                                        </p:tav>
                                      </p:tavLst>
                                    </p:anim>
                                    <p:anim calcmode="lin" valueType="num">
                                      <p:cBhvr additive="base">
                                        <p:cTn id="73" dur="500"/>
                                        <p:tgtEl>
                                          <p:spTgt spid="39"/>
                                        </p:tgtEl>
                                        <p:attrNameLst>
                                          <p:attrName>ppt_y</p:attrName>
                                        </p:attrNameLst>
                                      </p:cBhvr>
                                      <p:tavLst>
                                        <p:tav tm="0">
                                          <p:val>
                                            <p:strVal val="ppt_y"/>
                                          </p:val>
                                        </p:tav>
                                        <p:tav tm="100000">
                                          <p:val>
                                            <p:strVal val="1+ppt_h/2"/>
                                          </p:val>
                                        </p:tav>
                                      </p:tavLst>
                                    </p:anim>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grpId="0" nodeType="clickEffect">
                                  <p:stCondLst>
                                    <p:cond delay="0"/>
                                  </p:stCondLst>
                                  <p:childTnLst>
                                    <p:anim calcmode="lin" valueType="num">
                                      <p:cBhvr additive="base">
                                        <p:cTn id="104" dur="500"/>
                                        <p:tgtEl>
                                          <p:spTgt spid="41"/>
                                        </p:tgtEl>
                                        <p:attrNameLst>
                                          <p:attrName>ppt_x</p:attrName>
                                        </p:attrNameLst>
                                      </p:cBhvr>
                                      <p:tavLst>
                                        <p:tav tm="0">
                                          <p:val>
                                            <p:strVal val="ppt_x"/>
                                          </p:val>
                                        </p:tav>
                                        <p:tav tm="100000">
                                          <p:val>
                                            <p:strVal val="ppt_x"/>
                                          </p:val>
                                        </p:tav>
                                      </p:tavLst>
                                    </p:anim>
                                    <p:anim calcmode="lin" valueType="num">
                                      <p:cBhvr additive="base">
                                        <p:cTn id="105" dur="500"/>
                                        <p:tgtEl>
                                          <p:spTgt spid="41"/>
                                        </p:tgtEl>
                                        <p:attrNameLst>
                                          <p:attrName>ppt_y</p:attrName>
                                        </p:attrNameLst>
                                      </p:cBhvr>
                                      <p:tavLst>
                                        <p:tav tm="0">
                                          <p:val>
                                            <p:strVal val="ppt_y"/>
                                          </p:val>
                                        </p:tav>
                                        <p:tav tm="100000">
                                          <p:val>
                                            <p:strVal val="1+ppt_h/2"/>
                                          </p:val>
                                        </p:tav>
                                      </p:tavLst>
                                    </p:anim>
                                    <p:set>
                                      <p:cBhvr>
                                        <p:cTn id="106" dur="1" fill="hold">
                                          <p:stCondLst>
                                            <p:cond delay="499"/>
                                          </p:stCondLst>
                                        </p:cTn>
                                        <p:tgtEl>
                                          <p:spTgt spid="41"/>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42"/>
                                        </p:tgtEl>
                                        <p:attrNameLst>
                                          <p:attrName>ppt_x</p:attrName>
                                        </p:attrNameLst>
                                      </p:cBhvr>
                                      <p:tavLst>
                                        <p:tav tm="0">
                                          <p:val>
                                            <p:strVal val="ppt_x"/>
                                          </p:val>
                                        </p:tav>
                                        <p:tav tm="100000">
                                          <p:val>
                                            <p:strVal val="ppt_x"/>
                                          </p:val>
                                        </p:tav>
                                      </p:tavLst>
                                    </p:anim>
                                    <p:anim calcmode="lin" valueType="num">
                                      <p:cBhvr additive="base">
                                        <p:cTn id="109" dur="500"/>
                                        <p:tgtEl>
                                          <p:spTgt spid="42"/>
                                        </p:tgtEl>
                                        <p:attrNameLst>
                                          <p:attrName>ppt_y</p:attrName>
                                        </p:attrNameLst>
                                      </p:cBhvr>
                                      <p:tavLst>
                                        <p:tav tm="0">
                                          <p:val>
                                            <p:strVal val="ppt_y"/>
                                          </p:val>
                                        </p:tav>
                                        <p:tav tm="100000">
                                          <p:val>
                                            <p:strVal val="1+ppt_h/2"/>
                                          </p:val>
                                        </p:tav>
                                      </p:tavLst>
                                    </p:anim>
                                    <p:set>
                                      <p:cBhvr>
                                        <p:cTn id="110"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 grpId="0"/>
      <p:bldP spid="43" grpId="0"/>
      <p:bldP spid="44" grpId="0" animBg="1"/>
      <p:bldP spid="45" grpId="0" animBg="1"/>
      <p:bldP spid="46" grpId="0"/>
      <p:bldP spid="47" grpId="0"/>
      <p:bldP spid="48" grpId="0"/>
      <p:bldP spid="49" grpId="0"/>
      <p:bldP spid="50" grpId="0" animBg="1"/>
      <p:bldP spid="51" grpId="0" animBg="1"/>
      <p:bldP spid="52" grpId="0"/>
      <p:bldP spid="53" grpId="0"/>
      <p:bldP spid="57" grpId="0"/>
      <p:bldP spid="58" grpId="0" animBg="1"/>
      <p:bldP spid="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EF9FB4A-0F6E-44A4-8451-FBDC93AB1B81}"/>
              </a:ext>
            </a:extLst>
          </p:cNvPr>
          <p:cNvPicPr>
            <a:picLocks noChangeAspect="1"/>
          </p:cNvPicPr>
          <p:nvPr/>
        </p:nvPicPr>
        <p:blipFill>
          <a:blip r:embed="rId2"/>
          <a:stretch>
            <a:fillRect/>
          </a:stretch>
        </p:blipFill>
        <p:spPr>
          <a:xfrm>
            <a:off x="1589049" y="2079703"/>
            <a:ext cx="9067800" cy="3310507"/>
          </a:xfrm>
          <a:prstGeom prst="rect">
            <a:avLst/>
          </a:prstGeom>
        </p:spPr>
      </p:pic>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spTree>
    <p:extLst>
      <p:ext uri="{BB962C8B-B14F-4D97-AF65-F5344CB8AC3E}">
        <p14:creationId xmlns:p14="http://schemas.microsoft.com/office/powerpoint/2010/main" val="2605983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b="1" dirty="0"/>
              <a:t>Traveling-salesman problem (TSP):</a:t>
            </a:r>
            <a:endParaRPr lang="en-US" dirty="0"/>
          </a:p>
          <a:p>
            <a:pPr lvl="1"/>
            <a:r>
              <a:rPr lang="en-US" dirty="0"/>
              <a:t>Given a weighted, undirected graph, start from certain vertex, find a </a:t>
            </a:r>
            <a:r>
              <a:rPr lang="en-US" b="1" dirty="0"/>
              <a:t>minimum</a:t>
            </a:r>
            <a:r>
              <a:rPr lang="en-US" dirty="0"/>
              <a:t> route visit each vertices once, and return to the original vertex. </a:t>
            </a:r>
          </a:p>
        </p:txBody>
      </p:sp>
      <p:sp>
        <p:nvSpPr>
          <p:cNvPr id="4" name="Oval 3"/>
          <p:cNvSpPr/>
          <p:nvPr/>
        </p:nvSpPr>
        <p:spPr>
          <a:xfrm>
            <a:off x="49530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9530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4389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4389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2197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486400" y="44571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7056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486400" y="60573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7" idx="1"/>
          </p:cNvCxnSpPr>
          <p:nvPr/>
        </p:nvCxnSpPr>
        <p:spPr>
          <a:xfrm>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7"/>
            <a:endCxn id="6" idx="3"/>
          </p:cNvCxnSpPr>
          <p:nvPr/>
        </p:nvCxnSpPr>
        <p:spPr>
          <a:xfrm flipV="1">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90409" y="4064375"/>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4909802" y="5028625"/>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6705600" y="5109701"/>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5810250" y="6057325"/>
            <a:ext cx="304800" cy="369332"/>
          </a:xfrm>
          <a:prstGeom prst="rect">
            <a:avLst/>
          </a:prstGeom>
          <a:noFill/>
        </p:spPr>
        <p:txBody>
          <a:bodyPr wrap="square" rtlCol="0">
            <a:spAutoFit/>
          </a:bodyPr>
          <a:lstStyle/>
          <a:p>
            <a:r>
              <a:rPr lang="en-US" dirty="0"/>
              <a:t>3</a:t>
            </a:r>
          </a:p>
        </p:txBody>
      </p:sp>
      <p:sp>
        <p:nvSpPr>
          <p:cNvPr id="24" name="TextBox 23"/>
          <p:cNvSpPr txBox="1"/>
          <p:nvPr/>
        </p:nvSpPr>
        <p:spPr>
          <a:xfrm>
            <a:off x="5952056" y="4694079"/>
            <a:ext cx="424641" cy="369332"/>
          </a:xfrm>
          <a:prstGeom prst="rect">
            <a:avLst/>
          </a:prstGeom>
          <a:noFill/>
        </p:spPr>
        <p:txBody>
          <a:bodyPr wrap="square" rtlCol="0">
            <a:spAutoFit/>
          </a:bodyPr>
          <a:lstStyle/>
          <a:p>
            <a:r>
              <a:rPr lang="en-US" dirty="0"/>
              <a:t>30</a:t>
            </a:r>
          </a:p>
        </p:txBody>
      </p:sp>
      <p:sp>
        <p:nvSpPr>
          <p:cNvPr id="25" name="TextBox 24"/>
          <p:cNvSpPr txBox="1"/>
          <p:nvPr/>
        </p:nvSpPr>
        <p:spPr>
          <a:xfrm>
            <a:off x="6092375" y="5294367"/>
            <a:ext cx="424641"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934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1"/>
                                        </p:tgtEl>
                                        <p:attrNameLst>
                                          <p:attrName>stroke.color</p:attrName>
                                        </p:attrNameLst>
                                      </p:cBhvr>
                                      <p:to>
                                        <a:schemeClr val="accent2"/>
                                      </p:to>
                                    </p:animClr>
                                    <p:set>
                                      <p:cBhvr>
                                        <p:cTn id="10" dur="2000" fill="hold"/>
                                        <p:tgtEl>
                                          <p:spTgt spid="1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0"/>
                                        </p:tgtEl>
                                        <p:attrNameLst>
                                          <p:attrName>stroke.color</p:attrName>
                                        </p:attrNameLst>
                                      </p:cBhvr>
                                      <p:to>
                                        <a:schemeClr val="accent2"/>
                                      </p:to>
                                    </p:animClr>
                                    <p:set>
                                      <p:cBhvr>
                                        <p:cTn id="13" dur="2000" fill="hold"/>
                                        <p:tgtEl>
                                          <p:spTgt spid="1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
                                        </p:tgtEl>
                                        <p:attrNameLst>
                                          <p:attrName>stroke.color</p:attrName>
                                        </p:attrNameLst>
                                      </p:cBhvr>
                                      <p:to>
                                        <a:schemeClr val="accent2"/>
                                      </p:to>
                                    </p:animClr>
                                    <p:set>
                                      <p:cBhvr>
                                        <p:cTn id="16"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ACC2-EAD9-431F-88FE-E9CA8CE9FE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05A254B-7DBF-4F1D-B11A-032E8A863224}"/>
              </a:ext>
            </a:extLst>
          </p:cNvPr>
          <p:cNvPicPr>
            <a:picLocks noGrp="1" noChangeAspect="1"/>
          </p:cNvPicPr>
          <p:nvPr>
            <p:ph idx="1"/>
          </p:nvPr>
        </p:nvPicPr>
        <p:blipFill>
          <a:blip r:embed="rId2"/>
          <a:stretch>
            <a:fillRect/>
          </a:stretch>
        </p:blipFill>
        <p:spPr>
          <a:xfrm>
            <a:off x="7231041" y="1737360"/>
            <a:ext cx="4530317" cy="3695785"/>
          </a:xfrm>
        </p:spPr>
      </p:pic>
      <p:pic>
        <p:nvPicPr>
          <p:cNvPr id="7" name="Picture 6">
            <a:extLst>
              <a:ext uri="{FF2B5EF4-FFF2-40B4-BE49-F238E27FC236}">
                <a16:creationId xmlns:a16="http://schemas.microsoft.com/office/drawing/2014/main" id="{BD95395D-E40D-46C6-B63B-06C6232F3083}"/>
              </a:ext>
            </a:extLst>
          </p:cNvPr>
          <p:cNvPicPr>
            <a:picLocks noChangeAspect="1"/>
          </p:cNvPicPr>
          <p:nvPr/>
        </p:nvPicPr>
        <p:blipFill>
          <a:blip r:embed="rId3"/>
          <a:stretch>
            <a:fillRect/>
          </a:stretch>
        </p:blipFill>
        <p:spPr>
          <a:xfrm>
            <a:off x="0" y="1836942"/>
            <a:ext cx="7054375" cy="2160565"/>
          </a:xfrm>
          <a:prstGeom prst="rect">
            <a:avLst/>
          </a:prstGeom>
        </p:spPr>
      </p:pic>
    </p:spTree>
    <p:extLst>
      <p:ext uri="{BB962C8B-B14F-4D97-AF65-F5344CB8AC3E}">
        <p14:creationId xmlns:p14="http://schemas.microsoft.com/office/powerpoint/2010/main" val="3623173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A5F7-7558-4AA2-B080-D03BFA0E8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0A4ABA-BBB8-4A0E-8DB3-F8F68ABE71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95249DC-808E-4304-96DC-4A84ACDAF748}"/>
              </a:ext>
            </a:extLst>
          </p:cNvPr>
          <p:cNvPicPr>
            <a:picLocks noChangeAspect="1"/>
          </p:cNvPicPr>
          <p:nvPr/>
        </p:nvPicPr>
        <p:blipFill>
          <a:blip r:embed="rId2"/>
          <a:stretch>
            <a:fillRect/>
          </a:stretch>
        </p:blipFill>
        <p:spPr>
          <a:xfrm>
            <a:off x="6296297" y="1600767"/>
            <a:ext cx="4578395" cy="3656466"/>
          </a:xfrm>
          <a:prstGeom prst="rect">
            <a:avLst/>
          </a:prstGeom>
        </p:spPr>
      </p:pic>
    </p:spTree>
    <p:extLst>
      <p:ext uri="{BB962C8B-B14F-4D97-AF65-F5344CB8AC3E}">
        <p14:creationId xmlns:p14="http://schemas.microsoft.com/office/powerpoint/2010/main" val="238658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Even a more reduced version of SAT problem is also NP-complete. 3CNF is reduced form of   SAT problem and it is also NP-complete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r>
              <a:rPr lang="en-US" dirty="0"/>
              <a:t>Above expression is 3CNF SAT form where                      is one clause that has three literals. So above expression has 3 clauses with 3 literals in each. As each clause is separated by “And operation” so answer to this complete expression will evaluate to true if each clause will evaluate to true.</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199917" y="2723939"/>
            <a:ext cx="8743950" cy="1133475"/>
          </a:xfrm>
          <a:prstGeom prst="rect">
            <a:avLst/>
          </a:prstGeom>
        </p:spPr>
      </p:pic>
      <p:pic>
        <p:nvPicPr>
          <p:cNvPr id="9" name="Picture 8"/>
          <p:cNvPicPr>
            <a:picLocks noChangeAspect="1"/>
          </p:cNvPicPr>
          <p:nvPr/>
        </p:nvPicPr>
        <p:blipFill>
          <a:blip r:embed="rId3"/>
          <a:stretch>
            <a:fillRect/>
          </a:stretch>
        </p:blipFill>
        <p:spPr>
          <a:xfrm>
            <a:off x="7901707" y="3464347"/>
            <a:ext cx="1590675" cy="333361"/>
          </a:xfrm>
          <a:prstGeom prst="rect">
            <a:avLst/>
          </a:prstGeom>
        </p:spPr>
      </p:pic>
      <p:pic>
        <p:nvPicPr>
          <p:cNvPr id="10" name="Picture 9"/>
          <p:cNvPicPr>
            <a:picLocks noChangeAspect="1"/>
          </p:cNvPicPr>
          <p:nvPr/>
        </p:nvPicPr>
        <p:blipFill>
          <a:blip r:embed="rId4"/>
          <a:stretch>
            <a:fillRect/>
          </a:stretch>
        </p:blipFill>
        <p:spPr>
          <a:xfrm>
            <a:off x="5452015" y="4399295"/>
            <a:ext cx="1160657" cy="336324"/>
          </a:xfrm>
          <a:prstGeom prst="rect">
            <a:avLst/>
          </a:prstGeom>
        </p:spPr>
      </p:pic>
    </p:spTree>
    <p:extLst>
      <p:ext uri="{BB962C8B-B14F-4D97-AF65-F5344CB8AC3E}">
        <p14:creationId xmlns:p14="http://schemas.microsoft.com/office/powerpoint/2010/main" val="1537035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dirty="0"/>
              <a:t>TSP is a NP-complete problem</a:t>
            </a:r>
          </a:p>
          <a:p>
            <a:r>
              <a:rPr lang="en-US" dirty="0"/>
              <a:t>There is </a:t>
            </a:r>
            <a:r>
              <a:rPr lang="en-US" b="1" dirty="0"/>
              <a:t>no polynomial-time approximation</a:t>
            </a:r>
            <a:r>
              <a:rPr lang="en-US" dirty="0"/>
              <a:t> algorithm with a </a:t>
            </a:r>
            <a:r>
              <a:rPr lang="en-US" b="1" dirty="0"/>
              <a:t>constant approximation ratio</a:t>
            </a:r>
            <a:r>
              <a:rPr lang="en-US" dirty="0"/>
              <a:t> </a:t>
            </a:r>
          </a:p>
          <a:p>
            <a:r>
              <a:rPr lang="en-US" dirty="0"/>
              <a:t>Another strategy to solve NPC problem:</a:t>
            </a:r>
          </a:p>
          <a:p>
            <a:pPr lvl="1"/>
            <a:r>
              <a:rPr lang="en-US" b="1" dirty="0"/>
              <a:t>Solve a special case</a:t>
            </a:r>
          </a:p>
        </p:txBody>
      </p:sp>
    </p:spTree>
    <p:extLst>
      <p:ext uri="{BB962C8B-B14F-4D97-AF65-F5344CB8AC3E}">
        <p14:creationId xmlns:p14="http://schemas.microsoft.com/office/powerpoint/2010/main" val="36585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normAutofit/>
          </a:bodyPr>
          <a:lstStyle/>
          <a:p>
            <a:r>
              <a:rPr lang="en-US" b="1" dirty="0"/>
              <a:t>Triangle inequality</a:t>
            </a:r>
            <a:r>
              <a:rPr lang="en-US" dirty="0"/>
              <a:t>:</a:t>
            </a:r>
          </a:p>
          <a:p>
            <a:pPr lvl="1"/>
            <a:r>
              <a:rPr lang="en-US" dirty="0"/>
              <a:t>Weight(u, v) &lt;= Weight(u, w) + Weight(w, v)</a:t>
            </a:r>
          </a:p>
          <a:p>
            <a:r>
              <a:rPr lang="en-US" dirty="0"/>
              <a:t>E.g.:</a:t>
            </a:r>
          </a:p>
          <a:p>
            <a:pPr lvl="1"/>
            <a:r>
              <a:rPr lang="en-US" dirty="0"/>
              <a:t>If all the edges are defined as the distance on a 2D map, the triangle inequality is true</a:t>
            </a:r>
          </a:p>
          <a:p>
            <a:r>
              <a:rPr lang="en-US" dirty="0"/>
              <a:t>For the TSPs where the triangle inequality is true:</a:t>
            </a:r>
          </a:p>
          <a:p>
            <a:pPr lvl="1"/>
            <a:r>
              <a:rPr lang="en-US" dirty="0"/>
              <a:t>There is a 2-approximation polynomial time algorithm</a:t>
            </a:r>
          </a:p>
        </p:txBody>
      </p:sp>
      <p:pic>
        <p:nvPicPr>
          <p:cNvPr id="4" name="Picture 3"/>
          <p:cNvPicPr>
            <a:picLocks noChangeAspect="1"/>
          </p:cNvPicPr>
          <p:nvPr/>
        </p:nvPicPr>
        <p:blipFill>
          <a:blip r:embed="rId2"/>
          <a:stretch>
            <a:fillRect/>
          </a:stretch>
        </p:blipFill>
        <p:spPr>
          <a:xfrm>
            <a:off x="1097280" y="4501259"/>
            <a:ext cx="6734175" cy="1000125"/>
          </a:xfrm>
          <a:prstGeom prst="rect">
            <a:avLst/>
          </a:prstGeom>
        </p:spPr>
      </p:pic>
    </p:spTree>
    <p:extLst>
      <p:ext uri="{BB962C8B-B14F-4D97-AF65-F5344CB8AC3E}">
        <p14:creationId xmlns:p14="http://schemas.microsoft.com/office/powerpoint/2010/main" val="3658314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pPr marL="0" indent="0">
              <a:buNone/>
            </a:pPr>
            <a:r>
              <a:rPr lang="en-US" b="1" dirty="0"/>
              <a:t>APPROX-TSP-TOUR</a:t>
            </a:r>
            <a:r>
              <a:rPr lang="en-US" dirty="0"/>
              <a:t>(G)</a:t>
            </a:r>
          </a:p>
          <a:p>
            <a:pPr marL="400050" lvl="1" indent="0">
              <a:buNone/>
            </a:pPr>
            <a:r>
              <a:rPr lang="en-US" dirty="0"/>
              <a:t>Find a MST m;</a:t>
            </a:r>
          </a:p>
          <a:p>
            <a:pPr marL="400050" lvl="1" indent="0">
              <a:buNone/>
            </a:pPr>
            <a:r>
              <a:rPr lang="en-US" dirty="0"/>
              <a:t>Choose a vertex as root r;</a:t>
            </a:r>
          </a:p>
          <a:p>
            <a:pPr marL="400050" lvl="1" indent="0">
              <a:buNone/>
            </a:pPr>
            <a:r>
              <a:rPr lang="en-US" dirty="0"/>
              <a:t>return  </a:t>
            </a:r>
            <a:r>
              <a:rPr lang="en-US" dirty="0" err="1"/>
              <a:t>preorderTreeWalk</a:t>
            </a:r>
            <a:r>
              <a:rPr lang="en-US" dirty="0"/>
              <a:t>(m, r);</a:t>
            </a:r>
          </a:p>
        </p:txBody>
      </p:sp>
    </p:spTree>
    <p:extLst>
      <p:ext uri="{BB962C8B-B14F-4D97-AF65-F5344CB8AC3E}">
        <p14:creationId xmlns:p14="http://schemas.microsoft.com/office/powerpoint/2010/main" val="1787857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4" name="Oval 3"/>
          <p:cNvSpPr/>
          <p:nvPr/>
        </p:nvSpPr>
        <p:spPr>
          <a:xfrm>
            <a:off x="48536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8536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3395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395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1203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387094" y="26096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6062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387094" y="42098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7" idx="1"/>
          </p:cNvCxnSpPr>
          <p:nvPr/>
        </p:nvCxnSpPr>
        <p:spPr>
          <a:xfrm>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7"/>
            <a:endCxn id="6" idx="3"/>
          </p:cNvCxnSpPr>
          <p:nvPr/>
        </p:nvCxnSpPr>
        <p:spPr>
          <a:xfrm flipV="1">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10496" y="3181149"/>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6606294" y="3262225"/>
            <a:ext cx="304800" cy="369332"/>
          </a:xfrm>
          <a:prstGeom prst="rect">
            <a:avLst/>
          </a:prstGeom>
          <a:noFill/>
        </p:spPr>
        <p:txBody>
          <a:bodyPr wrap="square" rtlCol="0">
            <a:spAutoFit/>
          </a:bodyPr>
          <a:lstStyle/>
          <a:p>
            <a:r>
              <a:rPr lang="en-US" dirty="0"/>
              <a:t>1</a:t>
            </a:r>
          </a:p>
        </p:txBody>
      </p:sp>
      <p:sp>
        <p:nvSpPr>
          <p:cNvPr id="16" name="TextBox 15"/>
          <p:cNvSpPr txBox="1"/>
          <p:nvPr/>
        </p:nvSpPr>
        <p:spPr>
          <a:xfrm>
            <a:off x="5710944" y="4209849"/>
            <a:ext cx="304800" cy="369332"/>
          </a:xfrm>
          <a:prstGeom prst="rect">
            <a:avLst/>
          </a:prstGeom>
          <a:noFill/>
        </p:spPr>
        <p:txBody>
          <a:bodyPr wrap="square" rtlCol="0">
            <a:spAutoFit/>
          </a:bodyPr>
          <a:lstStyle/>
          <a:p>
            <a:r>
              <a:rPr lang="en-US" dirty="0"/>
              <a:t>3</a:t>
            </a:r>
          </a:p>
        </p:txBody>
      </p:sp>
      <p:sp>
        <p:nvSpPr>
          <p:cNvPr id="17" name="TextBox 16"/>
          <p:cNvSpPr txBox="1"/>
          <p:nvPr/>
        </p:nvSpPr>
        <p:spPr>
          <a:xfrm>
            <a:off x="5852750" y="2846603"/>
            <a:ext cx="424641" cy="369332"/>
          </a:xfrm>
          <a:prstGeom prst="rect">
            <a:avLst/>
          </a:prstGeom>
          <a:noFill/>
        </p:spPr>
        <p:txBody>
          <a:bodyPr wrap="square" rtlCol="0">
            <a:spAutoFit/>
          </a:bodyPr>
          <a:lstStyle/>
          <a:p>
            <a:r>
              <a:rPr lang="en-US" dirty="0"/>
              <a:t>30</a:t>
            </a:r>
          </a:p>
        </p:txBody>
      </p:sp>
      <p:sp>
        <p:nvSpPr>
          <p:cNvPr id="18" name="TextBox 17"/>
          <p:cNvSpPr txBox="1"/>
          <p:nvPr/>
        </p:nvSpPr>
        <p:spPr>
          <a:xfrm>
            <a:off x="5993069" y="3446891"/>
            <a:ext cx="424641" cy="369332"/>
          </a:xfrm>
          <a:prstGeom prst="rect">
            <a:avLst/>
          </a:prstGeom>
          <a:noFill/>
        </p:spPr>
        <p:txBody>
          <a:bodyPr wrap="square" rtlCol="0">
            <a:spAutoFit/>
          </a:bodyPr>
          <a:lstStyle/>
          <a:p>
            <a:r>
              <a:rPr lang="en-US" dirty="0"/>
              <a:t>20</a:t>
            </a:r>
          </a:p>
        </p:txBody>
      </p:sp>
      <p:sp>
        <p:nvSpPr>
          <p:cNvPr id="19" name="TextBox 18"/>
          <p:cNvSpPr txBox="1"/>
          <p:nvPr/>
        </p:nvSpPr>
        <p:spPr>
          <a:xfrm>
            <a:off x="5760269" y="2322434"/>
            <a:ext cx="304800" cy="369332"/>
          </a:xfrm>
          <a:prstGeom prst="rect">
            <a:avLst/>
          </a:prstGeom>
          <a:noFill/>
        </p:spPr>
        <p:txBody>
          <a:bodyPr wrap="square" rtlCol="0">
            <a:spAutoFit/>
          </a:bodyPr>
          <a:lstStyle/>
          <a:p>
            <a:r>
              <a:rPr lang="en-US" dirty="0"/>
              <a:t>1</a:t>
            </a:r>
          </a:p>
        </p:txBody>
      </p:sp>
      <p:sp>
        <p:nvSpPr>
          <p:cNvPr id="24" name="TextBox 23"/>
          <p:cNvSpPr txBox="1"/>
          <p:nvPr/>
        </p:nvSpPr>
        <p:spPr>
          <a:xfrm>
            <a:off x="2894951" y="1828800"/>
            <a:ext cx="5512233" cy="369332"/>
          </a:xfrm>
          <a:prstGeom prst="rect">
            <a:avLst/>
          </a:prstGeom>
          <a:noFill/>
        </p:spPr>
        <p:txBody>
          <a:bodyPr wrap="square" rtlCol="0">
            <a:spAutoFit/>
          </a:bodyPr>
          <a:lstStyle/>
          <a:p>
            <a:r>
              <a:rPr lang="en-US" dirty="0"/>
              <a:t>Can we apply the approximation algorithm on this one?</a:t>
            </a:r>
          </a:p>
        </p:txBody>
      </p:sp>
      <p:sp>
        <p:nvSpPr>
          <p:cNvPr id="25" name="TextBox 24"/>
          <p:cNvSpPr txBox="1"/>
          <p:nvPr/>
        </p:nvSpPr>
        <p:spPr>
          <a:xfrm>
            <a:off x="3096633" y="4800600"/>
            <a:ext cx="5512233" cy="369332"/>
          </a:xfrm>
          <a:prstGeom prst="rect">
            <a:avLst/>
          </a:prstGeom>
          <a:noFill/>
        </p:spPr>
        <p:txBody>
          <a:bodyPr wrap="square" rtlCol="0">
            <a:spAutoFit/>
          </a:bodyPr>
          <a:lstStyle/>
          <a:p>
            <a:r>
              <a:rPr lang="en-US" dirty="0"/>
              <a:t>No. The triangle inequality is violated.</a:t>
            </a:r>
          </a:p>
        </p:txBody>
      </p:sp>
    </p:spTree>
    <p:extLst>
      <p:ext uri="{BB962C8B-B14F-4D97-AF65-F5344CB8AC3E}">
        <p14:creationId xmlns:p14="http://schemas.microsoft.com/office/powerpoint/2010/main" val="2621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cxnSp>
        <p:nvCxnSpPr>
          <p:cNvPr id="20" name="Straight Connector 19"/>
          <p:cNvCxnSpPr/>
          <p:nvPr/>
        </p:nvCxnSpPr>
        <p:spPr>
          <a:xfrm>
            <a:off x="1600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4114800"/>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spTree>
    <p:extLst>
      <p:ext uri="{BB962C8B-B14F-4D97-AF65-F5344CB8AC3E}">
        <p14:creationId xmlns:p14="http://schemas.microsoft.com/office/powerpoint/2010/main" val="37427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69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5"/>
                                        </p:tgtEl>
                                        <p:attrNameLst>
                                          <p:attrName>fillcolor</p:attrName>
                                        </p:attrNameLst>
                                      </p:cBhvr>
                                      <p:to>
                                        <a:schemeClr val="accent2"/>
                                      </p:to>
                                    </p:animClr>
                                    <p:set>
                                      <p:cBhvr>
                                        <p:cTn id="13" dur="2000" fill="hold"/>
                                        <p:tgtEl>
                                          <p:spTgt spid="65"/>
                                        </p:tgtEl>
                                        <p:attrNameLst>
                                          <p:attrName>fill.type</p:attrName>
                                        </p:attrNameLst>
                                      </p:cBhvr>
                                      <p:to>
                                        <p:strVal val="solid"/>
                                      </p:to>
                                    </p:set>
                                    <p:set>
                                      <p:cBhvr>
                                        <p:cTn id="14" dur="2000" fill="hold"/>
                                        <p:tgtEl>
                                          <p:spTgt spid="6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5"/>
                                        </p:tgtEl>
                                        <p:attrNameLst>
                                          <p:attrName>fillcolor</p:attrName>
                                        </p:attrNameLst>
                                      </p:cBhvr>
                                      <p:to>
                                        <a:schemeClr val="accent2"/>
                                      </p:to>
                                    </p:animClr>
                                    <p:set>
                                      <p:cBhvr>
                                        <p:cTn id="25" dur="2000" fill="hold"/>
                                        <p:tgtEl>
                                          <p:spTgt spid="65"/>
                                        </p:tgtEl>
                                        <p:attrNameLst>
                                          <p:attrName>fill.type</p:attrName>
                                        </p:attrNameLst>
                                      </p:cBhvr>
                                      <p:to>
                                        <p:strVal val="solid"/>
                                      </p:to>
                                    </p:set>
                                    <p:set>
                                      <p:cBhvr>
                                        <p:cTn id="26" dur="2000" fill="hold"/>
                                        <p:tgtEl>
                                          <p:spTgt spid="6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66"/>
                                        </p:tgtEl>
                                        <p:attrNameLst>
                                          <p:attrName>fillcolor</p:attrName>
                                        </p:attrNameLst>
                                      </p:cBhvr>
                                      <p:to>
                                        <a:schemeClr val="accent2"/>
                                      </p:to>
                                    </p:animClr>
                                    <p:set>
                                      <p:cBhvr>
                                        <p:cTn id="37" dur="2000" fill="hold"/>
                                        <p:tgtEl>
                                          <p:spTgt spid="66"/>
                                        </p:tgtEl>
                                        <p:attrNameLst>
                                          <p:attrName>fill.type</p:attrName>
                                        </p:attrNameLst>
                                      </p:cBhvr>
                                      <p:to>
                                        <p:strVal val="solid"/>
                                      </p:to>
                                    </p:set>
                                    <p:set>
                                      <p:cBhvr>
                                        <p:cTn id="38" dur="2000" fill="hold"/>
                                        <p:tgtEl>
                                          <p:spTgt spid="6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7"/>
                                        </p:tgtEl>
                                        <p:attrNameLst>
                                          <p:attrName>fillcolor</p:attrName>
                                        </p:attrNameLst>
                                      </p:cBhvr>
                                      <p:to>
                                        <a:schemeClr val="accent2"/>
                                      </p:to>
                                    </p:animClr>
                                    <p:set>
                                      <p:cBhvr>
                                        <p:cTn id="49" dur="2000" fill="hold"/>
                                        <p:tgtEl>
                                          <p:spTgt spid="67"/>
                                        </p:tgtEl>
                                        <p:attrNameLst>
                                          <p:attrName>fill.type</p:attrName>
                                        </p:attrNameLst>
                                      </p:cBhvr>
                                      <p:to>
                                        <p:strVal val="solid"/>
                                      </p:to>
                                    </p:set>
                                    <p:set>
                                      <p:cBhvr>
                                        <p:cTn id="50" dur="2000" fill="hold"/>
                                        <p:tgtEl>
                                          <p:spTgt spid="6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72"/>
                                        </p:tgtEl>
                                        <p:attrNameLst>
                                          <p:attrName>fillcolor</p:attrName>
                                        </p:attrNameLst>
                                      </p:cBhvr>
                                      <p:to>
                                        <a:schemeClr val="accent2"/>
                                      </p:to>
                                    </p:animClr>
                                    <p:set>
                                      <p:cBhvr>
                                        <p:cTn id="61" dur="2000" fill="hold"/>
                                        <p:tgtEl>
                                          <p:spTgt spid="72"/>
                                        </p:tgtEl>
                                        <p:attrNameLst>
                                          <p:attrName>fill.type</p:attrName>
                                        </p:attrNameLst>
                                      </p:cBhvr>
                                      <p:to>
                                        <p:strVal val="solid"/>
                                      </p:to>
                                    </p:set>
                                    <p:set>
                                      <p:cBhvr>
                                        <p:cTn id="62" dur="2000" fill="hold"/>
                                        <p:tgtEl>
                                          <p:spTgt spid="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68"/>
                                        </p:tgtEl>
                                        <p:attrNameLst>
                                          <p:attrName>fillcolor</p:attrName>
                                        </p:attrNameLst>
                                      </p:cBhvr>
                                      <p:to>
                                        <a:schemeClr val="accent2"/>
                                      </p:to>
                                    </p:animClr>
                                    <p:set>
                                      <p:cBhvr>
                                        <p:cTn id="73" dur="2000" fill="hold"/>
                                        <p:tgtEl>
                                          <p:spTgt spid="68"/>
                                        </p:tgtEl>
                                        <p:attrNameLst>
                                          <p:attrName>fill.type</p:attrName>
                                        </p:attrNameLst>
                                      </p:cBhvr>
                                      <p:to>
                                        <p:strVal val="solid"/>
                                      </p:to>
                                    </p:set>
                                    <p:set>
                                      <p:cBhvr>
                                        <p:cTn id="74" dur="2000" fill="hold"/>
                                        <p:tgtEl>
                                          <p:spTgt spid="6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69"/>
                                        </p:tgtEl>
                                        <p:attrNameLst>
                                          <p:attrName>fillcolor</p:attrName>
                                        </p:attrNameLst>
                                      </p:cBhvr>
                                      <p:to>
                                        <a:schemeClr val="accent2"/>
                                      </p:to>
                                    </p:animClr>
                                    <p:set>
                                      <p:cBhvr>
                                        <p:cTn id="85" dur="2000" fill="hold"/>
                                        <p:tgtEl>
                                          <p:spTgt spid="69"/>
                                        </p:tgtEl>
                                        <p:attrNameLst>
                                          <p:attrName>fill.type</p:attrName>
                                        </p:attrNameLst>
                                      </p:cBhvr>
                                      <p:to>
                                        <p:strVal val="solid"/>
                                      </p:to>
                                    </p:set>
                                    <p:set>
                                      <p:cBhvr>
                                        <p:cTn id="86" dur="2000" fill="hold"/>
                                        <p:tgtEl>
                                          <p:spTgt spid="69"/>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70"/>
                                        </p:tgtEl>
                                        <p:attrNameLst>
                                          <p:attrName>fillcolor</p:attrName>
                                        </p:attrNameLst>
                                      </p:cBhvr>
                                      <p:to>
                                        <a:schemeClr val="accent2"/>
                                      </p:to>
                                    </p:animClr>
                                    <p:set>
                                      <p:cBhvr>
                                        <p:cTn id="97" dur="2000" fill="hold"/>
                                        <p:tgtEl>
                                          <p:spTgt spid="70"/>
                                        </p:tgtEl>
                                        <p:attrNameLst>
                                          <p:attrName>fill.type</p:attrName>
                                        </p:attrNameLst>
                                      </p:cBhvr>
                                      <p:to>
                                        <p:strVal val="solid"/>
                                      </p:to>
                                    </p:set>
                                    <p:set>
                                      <p:cBhvr>
                                        <p:cTn id="98" dur="2000" fill="hold"/>
                                        <p:tgtEl>
                                          <p:spTgt spid="7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1"/>
                                        </p:tgtEl>
                                        <p:attrNameLst>
                                          <p:attrName>fillcolor</p:attrName>
                                        </p:attrNameLst>
                                      </p:cBhvr>
                                      <p:to>
                                        <a:schemeClr val="accent2"/>
                                      </p:to>
                                    </p:animClr>
                                    <p:set>
                                      <p:cBhvr>
                                        <p:cTn id="109" dur="2000" fill="hold"/>
                                        <p:tgtEl>
                                          <p:spTgt spid="71"/>
                                        </p:tgtEl>
                                        <p:attrNameLst>
                                          <p:attrName>fill.type</p:attrName>
                                        </p:attrNameLst>
                                      </p:cBhvr>
                                      <p:to>
                                        <p:strVal val="solid"/>
                                      </p:to>
                                    </p:set>
                                    <p:set>
                                      <p:cBhvr>
                                        <p:cTn id="110" dur="2000" fill="hold"/>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3" grpId="0" animBg="1"/>
      <p:bldP spid="57" grpId="0" animBg="1"/>
      <p:bldP spid="59" grpId="0" animBg="1"/>
      <p:bldP spid="61" grpId="0" animBg="1"/>
      <p:bldP spid="76" grpId="0" animBg="1"/>
      <p:bldP spid="77" grpId="0" animBg="1"/>
      <p:bldP spid="7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3" name="TextBox 42"/>
          <p:cNvSpPr txBox="1"/>
          <p:nvPr/>
        </p:nvSpPr>
        <p:spPr>
          <a:xfrm>
            <a:off x="7434759" y="4349071"/>
            <a:ext cx="3048000" cy="369332"/>
          </a:xfrm>
          <a:prstGeom prst="rect">
            <a:avLst/>
          </a:prstGeom>
          <a:noFill/>
        </p:spPr>
        <p:txBody>
          <a:bodyPr wrap="square" rtlCol="0">
            <a:spAutoFit/>
          </a:bodyPr>
          <a:lstStyle/>
          <a:p>
            <a:r>
              <a:rPr lang="en-US" dirty="0"/>
              <a:t>The route is then…</a:t>
            </a:r>
          </a:p>
        </p:txBody>
      </p:sp>
      <p:cxnSp>
        <p:nvCxnSpPr>
          <p:cNvPr id="44" name="Straight Connector 43"/>
          <p:cNvCxnSpPr>
            <a:stCxn id="66" idx="0"/>
            <a:endCxn id="65" idx="4"/>
          </p:cNvCxnSpPr>
          <p:nvPr/>
        </p:nvCxnSpPr>
        <p:spPr>
          <a:xfrm flipV="1">
            <a:off x="2758440" y="2562773"/>
            <a:ext cx="0" cy="49222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a:stCxn id="67" idx="7"/>
            <a:endCxn id="66" idx="3"/>
          </p:cNvCxnSpPr>
          <p:nvPr/>
        </p:nvCxnSpPr>
        <p:spPr>
          <a:xfrm flipV="1">
            <a:off x="2343579" y="3377971"/>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a:stCxn id="67" idx="5"/>
            <a:endCxn id="72" idx="2"/>
          </p:cNvCxnSpPr>
          <p:nvPr/>
        </p:nvCxnSpPr>
        <p:spPr>
          <a:xfrm>
            <a:off x="2343580" y="3813276"/>
            <a:ext cx="774309" cy="3015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p:cNvCxnSpPr>
            <a:stCxn id="72" idx="7"/>
            <a:endCxn id="68" idx="3"/>
          </p:cNvCxnSpPr>
          <p:nvPr/>
        </p:nvCxnSpPr>
        <p:spPr>
          <a:xfrm flipV="1">
            <a:off x="3440859" y="2530861"/>
            <a:ext cx="281082" cy="145016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a:stCxn id="70" idx="7"/>
            <a:endCxn id="69" idx="3"/>
          </p:cNvCxnSpPr>
          <p:nvPr/>
        </p:nvCxnSpPr>
        <p:spPr>
          <a:xfrm flipV="1">
            <a:off x="3989499" y="2942666"/>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51" name="Straight Connector 50"/>
          <p:cNvCxnSpPr>
            <a:stCxn id="68" idx="6"/>
            <a:endCxn id="69" idx="1"/>
          </p:cNvCxnSpPr>
          <p:nvPr/>
        </p:nvCxnSpPr>
        <p:spPr>
          <a:xfrm>
            <a:off x="4044913" y="2397083"/>
            <a:ext cx="225669" cy="278025"/>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p:cNvCxnSpPr>
            <a:stCxn id="70" idx="6"/>
            <a:endCxn id="71" idx="2"/>
          </p:cNvCxnSpPr>
          <p:nvPr/>
        </p:nvCxnSpPr>
        <p:spPr>
          <a:xfrm>
            <a:off x="4044912" y="3244192"/>
            <a:ext cx="718896" cy="13011"/>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a:stCxn id="65" idx="7"/>
            <a:endCxn id="71" idx="7"/>
          </p:cNvCxnSpPr>
          <p:nvPr/>
        </p:nvCxnSpPr>
        <p:spPr>
          <a:xfrm rot="16200000" flipH="1">
            <a:off x="3547689" y="1584332"/>
            <a:ext cx="883621" cy="2194560"/>
          </a:xfrm>
          <a:prstGeom prst="curvedConnector3">
            <a:avLst>
              <a:gd name="adj1" fmla="val -32142"/>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1805364" y="5257800"/>
            <a:ext cx="8862636" cy="369332"/>
          </a:xfrm>
          <a:prstGeom prst="rect">
            <a:avLst/>
          </a:prstGeom>
          <a:noFill/>
        </p:spPr>
        <p:txBody>
          <a:bodyPr wrap="square" rtlCol="0">
            <a:spAutoFit/>
          </a:bodyPr>
          <a:lstStyle/>
          <a:p>
            <a:r>
              <a:rPr lang="en-US" dirty="0"/>
              <a:t>Because it is a 2-approximation algorithm</a:t>
            </a:r>
          </a:p>
        </p:txBody>
      </p:sp>
      <p:sp>
        <p:nvSpPr>
          <p:cNvPr id="80" name="TextBox 79"/>
          <p:cNvSpPr txBox="1"/>
          <p:nvPr/>
        </p:nvSpPr>
        <p:spPr>
          <a:xfrm>
            <a:off x="1805364" y="5813989"/>
            <a:ext cx="8862636" cy="369332"/>
          </a:xfrm>
          <a:prstGeom prst="rect">
            <a:avLst/>
          </a:prstGeom>
          <a:noFill/>
        </p:spPr>
        <p:txBody>
          <a:bodyPr wrap="square" rtlCol="0">
            <a:spAutoFit/>
          </a:bodyPr>
          <a:lstStyle/>
          <a:p>
            <a:r>
              <a:rPr lang="en-US" dirty="0"/>
              <a:t>A TSP solution is found, and the total weight is at most twice as much as the optimal one</a:t>
            </a:r>
          </a:p>
        </p:txBody>
      </p:sp>
    </p:spTree>
    <p:extLst>
      <p:ext uri="{BB962C8B-B14F-4D97-AF65-F5344CB8AC3E}">
        <p14:creationId xmlns:p14="http://schemas.microsoft.com/office/powerpoint/2010/main" val="41362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1+ppt_h/2"/>
                                          </p:val>
                                        </p:tav>
                                      </p:tavLst>
                                    </p:anim>
                                    <p:set>
                                      <p:cBhvr>
                                        <p:cTn id="26" dur="1" fill="hold">
                                          <p:stCondLst>
                                            <p:cond delay="499"/>
                                          </p:stCondLst>
                                        </p:cTn>
                                        <p:tgtEl>
                                          <p:spTgt spid="35"/>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anim calcmode="lin" valueType="num">
                                      <p:cBhvr additive="base">
                                        <p:cTn id="91" dur="500" fill="hold"/>
                                        <p:tgtEl>
                                          <p:spTgt spid="79"/>
                                        </p:tgtEl>
                                        <p:attrNameLst>
                                          <p:attrName>ppt_x</p:attrName>
                                        </p:attrNameLst>
                                      </p:cBhvr>
                                      <p:tavLst>
                                        <p:tav tm="0">
                                          <p:val>
                                            <p:strVal val="#ppt_x"/>
                                          </p:val>
                                        </p:tav>
                                        <p:tav tm="100000">
                                          <p:val>
                                            <p:strVal val="#ppt_x"/>
                                          </p:val>
                                        </p:tav>
                                      </p:tavLst>
                                    </p:anim>
                                    <p:anim calcmode="lin" valueType="num">
                                      <p:cBhvr additive="base">
                                        <p:cTn id="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In previous lecture, we have seen reduction of 3 graph coloring problem to Clique cover problem which is reduction example 1.</a:t>
            </a:r>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Here we will be reducing 3CNF problem to clique problem (clique decision problem) to show that clique decision problem is also NP-Complete problem.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Please note that clique problem(clique decision problem) is different from clique cover problem that we studied previously.</a:t>
            </a:r>
          </a:p>
          <a:p>
            <a:pPr>
              <a:buFont typeface="Wingdings" panose="05000000000000000000" pitchFamily="2" charset="2"/>
              <a:buChar char="v"/>
            </a:pPr>
            <a:endParaRPr lang="en-US" dirty="0"/>
          </a:p>
          <a:p>
            <a:pPr marL="0" indent="0">
              <a:buNone/>
            </a:pPr>
            <a:endParaRPr lang="en-US" dirty="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941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Clique decision problem</a:t>
            </a:r>
          </a:p>
          <a:p>
            <a:pPr marL="0" indent="0">
              <a:buNone/>
            </a:pPr>
            <a:r>
              <a:rPr lang="en-US" dirty="0"/>
              <a:t>In clique decision problem, we have to find whether there exists clique of size “k”.  Clique of size “k” means if there exists “k” number of vertices that are making a clique (complete sub-graph)</a:t>
            </a:r>
          </a:p>
          <a:p>
            <a:pPr marL="0" indent="0">
              <a:buNone/>
            </a:pPr>
            <a:r>
              <a:rPr lang="en-US" dirty="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4326673" y="3252524"/>
            <a:ext cx="2955073" cy="1642861"/>
          </a:xfrm>
          <a:prstGeom prst="rect">
            <a:avLst/>
          </a:prstGeom>
        </p:spPr>
      </p:pic>
    </p:spTree>
    <p:extLst>
      <p:ext uri="{BB962C8B-B14F-4D97-AF65-F5344CB8AC3E}">
        <p14:creationId xmlns:p14="http://schemas.microsoft.com/office/powerpoint/2010/main" val="201502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r>
              <a:rPr lang="en-US" dirty="0"/>
              <a:t>For example, you want to reduce this expression of 3CNF to clique decision problem :</a:t>
            </a:r>
          </a:p>
          <a:p>
            <a:pPr marL="0" indent="0">
              <a:buNone/>
            </a:pPr>
            <a:endParaRPr lang="en-US" dirty="0"/>
          </a:p>
          <a:p>
            <a:pPr marL="0" indent="0">
              <a:buNone/>
            </a:pPr>
            <a:endParaRPr lang="en-US" dirty="0"/>
          </a:p>
          <a:p>
            <a:pPr marL="0" indent="0">
              <a:buNone/>
            </a:pPr>
            <a:r>
              <a:rPr lang="en-US" dirty="0"/>
              <a:t>Where           means       (negation of x1).</a:t>
            </a:r>
          </a:p>
          <a:p>
            <a:pPr marL="0" indent="0">
              <a:buNone/>
            </a:pPr>
            <a:r>
              <a:rPr lang="en-US" dirty="0"/>
              <a:t>So steps to follow while reducing 3CNF to clique decision problem:</a:t>
            </a:r>
          </a:p>
          <a:p>
            <a:pPr>
              <a:buFont typeface="Wingdings" panose="05000000000000000000" pitchFamily="2" charset="2"/>
              <a:buChar char="v"/>
            </a:pPr>
            <a:r>
              <a:rPr lang="en-US" dirty="0"/>
              <a:t>For each clause, create a vertex for each literal</a:t>
            </a:r>
          </a:p>
          <a:p>
            <a:pPr>
              <a:buFont typeface="Wingdings" panose="05000000000000000000" pitchFamily="2" charset="2"/>
              <a:buChar char="v"/>
            </a:pPr>
            <a:r>
              <a:rPr lang="en-US" dirty="0"/>
              <a:t>For the edges, connect vertices if they come from different clauses (do not connect vertices in same clause)</a:t>
            </a:r>
          </a:p>
          <a:p>
            <a:pPr>
              <a:buFont typeface="Wingdings" panose="05000000000000000000" pitchFamily="2" charset="2"/>
              <a:buChar char="v"/>
            </a:pPr>
            <a:r>
              <a:rPr lang="en-US" dirty="0"/>
              <a:t>No vertex (literal) should be connected to its negation in other clause. </a:t>
            </a:r>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2583366" y="2322540"/>
            <a:ext cx="6838950" cy="676275"/>
          </a:xfrm>
          <a:prstGeom prst="rect">
            <a:avLst/>
          </a:prstGeom>
        </p:spPr>
      </p:pic>
      <p:pic>
        <p:nvPicPr>
          <p:cNvPr id="8" name="Picture 7"/>
          <p:cNvPicPr>
            <a:picLocks noChangeAspect="1"/>
          </p:cNvPicPr>
          <p:nvPr/>
        </p:nvPicPr>
        <p:blipFill>
          <a:blip r:embed="rId3"/>
          <a:stretch>
            <a:fillRect/>
          </a:stretch>
        </p:blipFill>
        <p:spPr>
          <a:xfrm>
            <a:off x="1908717" y="3249418"/>
            <a:ext cx="457200" cy="247650"/>
          </a:xfrm>
          <a:prstGeom prst="rect">
            <a:avLst/>
          </a:prstGeom>
        </p:spPr>
      </p:pic>
      <p:pic>
        <p:nvPicPr>
          <p:cNvPr id="9" name="Picture 8"/>
          <p:cNvPicPr>
            <a:picLocks noChangeAspect="1"/>
          </p:cNvPicPr>
          <p:nvPr/>
        </p:nvPicPr>
        <p:blipFill>
          <a:blip r:embed="rId4"/>
          <a:stretch>
            <a:fillRect/>
          </a:stretch>
        </p:blipFill>
        <p:spPr>
          <a:xfrm>
            <a:off x="3177354" y="3202652"/>
            <a:ext cx="333143" cy="399772"/>
          </a:xfrm>
          <a:prstGeom prst="rect">
            <a:avLst/>
          </a:prstGeom>
        </p:spPr>
      </p:pic>
    </p:spTree>
    <p:extLst>
      <p:ext uri="{BB962C8B-B14F-4D97-AF65-F5344CB8AC3E}">
        <p14:creationId xmlns:p14="http://schemas.microsoft.com/office/powerpoint/2010/main" val="40984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3269863" y="2182505"/>
            <a:ext cx="5429250" cy="3286125"/>
          </a:xfrm>
          <a:prstGeom prst="rect">
            <a:avLst/>
          </a:prstGeom>
        </p:spPr>
      </p:pic>
    </p:spTree>
    <p:extLst>
      <p:ext uri="{BB962C8B-B14F-4D97-AF65-F5344CB8AC3E}">
        <p14:creationId xmlns:p14="http://schemas.microsoft.com/office/powerpoint/2010/main" val="575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Vertex Cover Problem :</a:t>
            </a:r>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2656313" y="2182505"/>
            <a:ext cx="6210300" cy="3981450"/>
          </a:xfrm>
          <a:prstGeom prst="rect">
            <a:avLst/>
          </a:prstGeom>
        </p:spPr>
      </p:pic>
    </p:spTree>
    <p:extLst>
      <p:ext uri="{BB962C8B-B14F-4D97-AF65-F5344CB8AC3E}">
        <p14:creationId xmlns:p14="http://schemas.microsoft.com/office/powerpoint/2010/main" val="27113642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8125</TotalTime>
  <Words>1846</Words>
  <Application>Microsoft Office PowerPoint</Application>
  <PresentationFormat>Widescreen</PresentationFormat>
  <Paragraphs>432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Retrospect</vt:lpstr>
      <vt:lpstr>CS302 Design and Analysis of Algorithms</vt:lpstr>
      <vt:lpstr>Cook’s Theorem</vt:lpstr>
      <vt:lpstr>Cook’s Theorem</vt:lpstr>
      <vt:lpstr>Cook’s Theorem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3: Reducing clique decision problem  to vertex cover</vt:lpstr>
      <vt:lpstr>Reduction Example 3: Reducing clique decision problem  to vertex cover</vt:lpstr>
      <vt:lpstr>Reduction Example 3: Reducing clique decision problem  to vertex cover</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Approximation algorithm for Set-covering problem</vt:lpstr>
      <vt:lpstr>Approximation algorithm for Set-covering problem</vt:lpstr>
      <vt:lpstr>Approximation algorithm for Set-covering problem</vt:lpstr>
      <vt:lpstr>Approximation algorithm for Set-covering problem</vt:lpstr>
      <vt:lpstr>Approximation algorithm for Set-covering problem</vt:lpstr>
      <vt:lpstr>PowerPoint Presentation</vt:lpstr>
      <vt:lpstr>Approximation algorithm for Traveling-salesman problem</vt:lpstr>
      <vt:lpstr>PowerPoint Presentation</vt:lpstr>
      <vt:lpstr>PowerPoint Presentation</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Tōshirō</cp:lastModifiedBy>
  <cp:revision>464</cp:revision>
  <dcterms:created xsi:type="dcterms:W3CDTF">2020-10-04T18:16:21Z</dcterms:created>
  <dcterms:modified xsi:type="dcterms:W3CDTF">2021-12-26T12:17:50Z</dcterms:modified>
</cp:coreProperties>
</file>