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FA44-0B8A-4798-8610-12B52B03FE2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7B25C-88EA-4949-BE9B-BB6E6413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7BA098A-EDD3-4245-8F0F-83052BBD7353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830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5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8D6D-0759-43E0-80A8-5D6CA53A61C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8A1-2C47-4C5C-AEBB-C54688F4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8382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b="1">
                <a:solidFill>
                  <a:srgbClr val="C00000"/>
                </a:solidFill>
              </a:rPr>
              <a:t>WRITING PROGRESS/STATUS REPORTS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05200"/>
            <a:ext cx="6400800" cy="17526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13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pic>
        <p:nvPicPr>
          <p:cNvPr id="13316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3000"/>
            <a:ext cx="8915400" cy="4572000"/>
          </a:xfrm>
        </p:spPr>
      </p:pic>
    </p:spTree>
    <p:extLst>
      <p:ext uri="{BB962C8B-B14F-4D97-AF65-F5344CB8AC3E}">
        <p14:creationId xmlns:p14="http://schemas.microsoft.com/office/powerpoint/2010/main" val="300830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C00000"/>
                </a:solidFill>
              </a:rPr>
              <a:t>III. Work Remaining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Describe the major tasks that will be covered in the next report</a:t>
            </a:r>
          </a:p>
          <a:p>
            <a:pPr algn="just" eaLnBrk="1" hangingPunct="1"/>
            <a:r>
              <a:rPr lang="en-US" altLang="en-US"/>
              <a:t>State the expected dates of completion for each task</a:t>
            </a:r>
          </a:p>
          <a:p>
            <a:pPr algn="just" eaLnBrk="1" hangingPunct="1"/>
            <a:r>
              <a:rPr lang="en-US" altLang="en-US"/>
              <a:t>Mention briefly those tasks that are further in the future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7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C00000"/>
                </a:solidFill>
              </a:rPr>
              <a:t>IV Adjustments/Problems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This section covers the issues that have changed the original plan or time frame of the project since the last progress report. So, </a:t>
            </a:r>
          </a:p>
          <a:p>
            <a:pPr>
              <a:defRPr/>
            </a:pPr>
            <a:r>
              <a:rPr lang="en-US" dirty="0"/>
              <a:t>Describe major obstacles that have arisen since the last progress report.</a:t>
            </a:r>
          </a:p>
          <a:p>
            <a:pPr>
              <a:defRPr/>
            </a:pPr>
            <a:r>
              <a:rPr lang="en-US" dirty="0"/>
              <a:t>Explain needed changes in schedules.</a:t>
            </a:r>
          </a:p>
          <a:p>
            <a:pPr>
              <a:defRPr/>
            </a:pPr>
            <a:r>
              <a:rPr lang="en-US" dirty="0"/>
              <a:t>Explain needed changes in the scope of the project or in specific tasks.</a:t>
            </a:r>
          </a:p>
          <a:p>
            <a:pPr>
              <a:defRPr/>
            </a:pPr>
            <a:r>
              <a:rPr lang="en-US" dirty="0"/>
              <a:t>Explain problems in meeting original cost estimates.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C00000"/>
                </a:solidFill>
              </a:rPr>
              <a:t>Conclusion (for Semi-Experts)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Summarize the previous sections</a:t>
            </a:r>
          </a:p>
          <a:p>
            <a:pPr eaLnBrk="1" hangingPunct="1"/>
            <a:r>
              <a:rPr lang="en-US" altLang="en-US" sz="3200"/>
              <a:t>Report any progress or lack of progress on current stages</a:t>
            </a:r>
          </a:p>
          <a:p>
            <a:pPr eaLnBrk="1" hangingPunct="1"/>
            <a:r>
              <a:rPr lang="en-US" altLang="en-US" sz="3200"/>
              <a:t>Evaluate the overall progress so far</a:t>
            </a:r>
          </a:p>
          <a:p>
            <a:pPr eaLnBrk="1" hangingPunct="1"/>
            <a:r>
              <a:rPr lang="en-US" altLang="en-US" sz="3200"/>
              <a:t>Request assistance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4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C00000"/>
                </a:solidFill>
                <a:latin typeface="Arial" panose="020B0604020202020204" pitchFamily="34" charset="0"/>
              </a:rPr>
              <a:t>Purpose of a Progress Report</a:t>
            </a:r>
            <a:r>
              <a:rPr lang="en-US" altLang="en-US" b="1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082800" y="1371600"/>
            <a:ext cx="8153400" cy="4495800"/>
          </a:xfrm>
        </p:spPr>
        <p:txBody>
          <a:bodyPr rtlCol="0">
            <a:normAutofit lnSpcReduction="10000"/>
          </a:bodyPr>
          <a:lstStyle/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altLang="en-US" dirty="0">
                <a:latin typeface="Calibri "/>
                <a:cs typeface="Times New Roman" panose="02020603050405020304" pitchFamily="18" charset="0"/>
              </a:rPr>
              <a:t>Progress reports are written 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Calibri "/>
                <a:cs typeface="Times New Roman" panose="02020603050405020304" pitchFamily="18" charset="0"/>
              </a:rPr>
              <a:t> to provide information about the way a project is developing 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Calibri "/>
                <a:cs typeface="Times New Roman" panose="02020603050405020304" pitchFamily="18" charset="0"/>
              </a:rPr>
              <a:t> to convince your audience that you are making progress, that it's the proper progress, and that you will finish on time, or </a:t>
            </a: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Calibri "/>
                <a:cs typeface="Times New Roman" panose="02020603050405020304" pitchFamily="18" charset="0"/>
              </a:rPr>
              <a:t>to explain problems and to request assistance or guidance </a:t>
            </a:r>
          </a:p>
          <a:p>
            <a:pPr marL="0" indent="0" algn="just">
              <a:buClr>
                <a:schemeClr val="tx2"/>
              </a:buClr>
              <a:buNone/>
              <a:defRPr/>
            </a:pPr>
            <a:r>
              <a:rPr lang="en-US" altLang="en-US" dirty="0">
                <a:latin typeface="Calibri "/>
                <a:cs typeface="Times New Roman" panose="02020603050405020304" pitchFamily="18" charset="0"/>
              </a:rPr>
              <a:t>Progress Reports force you to establish a work schedule so that you'll complete the project on time.</a:t>
            </a:r>
            <a:r>
              <a:rPr lang="en-US" altLang="en-US" dirty="0">
                <a:latin typeface="Calibri 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8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C00000"/>
                </a:solidFill>
                <a:latin typeface="Arial" panose="020B0604020202020204" pitchFamily="34" charset="0"/>
              </a:rPr>
              <a:t>Progress Report- Definition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latin typeface="Calibri  "/>
              </a:rPr>
              <a:t>You write a progress report to inform a supervisor, associate, instructor, or customer about the progress you've made on a project over a certain period of time.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latin typeface="Calibri  "/>
              </a:rPr>
              <a:t>The project can be the design, construction, or repair of something, the study or research of a problem or question, or the gathering of information on a technical subject.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latin typeface="Calibri  "/>
              </a:rPr>
              <a:t>You write progress reports when it takes well over three or four months to complete a project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74638"/>
            <a:ext cx="6643688" cy="1117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C00000"/>
                </a:solidFill>
              </a:rPr>
              <a:t>What should the progress report accomplish?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8686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>
                <a:latin typeface="Arial" panose="020B0604020202020204" pitchFamily="34" charset="0"/>
              </a:rPr>
              <a:t>Successful progress reports answer the following questions 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Arial" panose="020B0604020202020204" pitchFamily="34" charset="0"/>
              </a:rPr>
              <a:t>How much has been accomplished since the last report? 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Arial" panose="020B0604020202020204" pitchFamily="34" charset="0"/>
              </a:rPr>
              <a:t>Is the project on schedule? 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Arial" panose="020B0604020202020204" pitchFamily="34" charset="0"/>
              </a:rPr>
              <a:t>If not, what went wrong? How has the problem been corrected? How long will it take to get back on schedule? 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Arial" panose="020B0604020202020204" pitchFamily="34" charset="0"/>
              </a:rPr>
              <a:t>Are there any unexpected problems (other than schedule problems)? 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>
                <a:latin typeface="Arial" panose="020B0604020202020204" pitchFamily="34" charset="0"/>
              </a:rPr>
              <a:t>When do you anticipate completion?</a:t>
            </a:r>
            <a:r>
              <a:rPr lang="en-US" altLang="en-US" sz="240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29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>
                <a:solidFill>
                  <a:srgbClr val="C00000"/>
                </a:solidFill>
              </a:rPr>
              <a:t>Basic layout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sz="4800"/>
              <a:t>2 – 3 pages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sz="4800"/>
              <a:t>Single spaced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2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C00000"/>
                </a:solidFill>
              </a:rPr>
              <a:t>Format of Progress Report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610600" cy="5105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Depending on the size of the progress report, the length and importance of the project, and the recipient, the progress report can take the following forms: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Memo</a:t>
            </a:r>
            <a:r>
              <a:rPr lang="en-US" altLang="en-US">
                <a:latin typeface="Arial" panose="020B0604020202020204" pitchFamily="34" charset="0"/>
              </a:rPr>
              <a:t>--A short, informal report to someone within your organization </a:t>
            </a:r>
            <a:endParaRPr lang="en-US" altLang="en-US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Letter</a:t>
            </a:r>
            <a:r>
              <a:rPr lang="en-US" altLang="en-US">
                <a:latin typeface="Arial" panose="020B0604020202020204" pitchFamily="34" charset="0"/>
              </a:rPr>
              <a:t>--A short, informal report sent to someone outside your organization </a:t>
            </a:r>
            <a:endParaRPr lang="en-US" altLang="en-US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b="1">
                <a:latin typeface="Arial" panose="020B0604020202020204" pitchFamily="34" charset="0"/>
              </a:rPr>
              <a:t>Formal report</a:t>
            </a:r>
            <a:r>
              <a:rPr lang="en-US" altLang="en-US">
                <a:latin typeface="Arial" panose="020B0604020202020204" pitchFamily="34" charset="0"/>
              </a:rPr>
              <a:t>--A long, formal report sent to someone outside your organization</a:t>
            </a:r>
            <a:r>
              <a:rPr lang="en-US" altLang="en-US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9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C00000"/>
                </a:solidFill>
              </a:rPr>
              <a:t>Format the Progress Report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105000"/>
              <a:buFont typeface="Wingdings" panose="05000000000000000000" pitchFamily="2" charset="2"/>
              <a:buChar char="q"/>
            </a:pPr>
            <a:r>
              <a:rPr lang="en-US" altLang="en-US" sz="3200"/>
              <a:t>Introduction</a:t>
            </a:r>
          </a:p>
          <a:p>
            <a:pPr marL="609600" indent="-609600">
              <a:buSzPct val="105000"/>
              <a:buFont typeface="Wingdings" panose="05000000000000000000" pitchFamily="2" charset="2"/>
              <a:buChar char="q"/>
            </a:pPr>
            <a:r>
              <a:rPr lang="en-US" altLang="en-US" sz="3200"/>
              <a:t>Work Completed</a:t>
            </a:r>
          </a:p>
          <a:p>
            <a:pPr marL="609600" indent="-609600">
              <a:buSzPct val="105000"/>
              <a:buFont typeface="Wingdings" panose="05000000000000000000" pitchFamily="2" charset="2"/>
              <a:buChar char="q"/>
            </a:pPr>
            <a:r>
              <a:rPr lang="en-US" altLang="en-US" sz="3200"/>
              <a:t>Work Remaining</a:t>
            </a:r>
          </a:p>
          <a:p>
            <a:pPr marL="609600" indent="-609600">
              <a:buSzPct val="105000"/>
              <a:buFont typeface="Wingdings" panose="05000000000000000000" pitchFamily="2" charset="2"/>
              <a:buChar char="q"/>
            </a:pPr>
            <a:r>
              <a:rPr lang="en-US" altLang="en-US" sz="3200"/>
              <a:t>Adjustment/Problems (if any)</a:t>
            </a:r>
          </a:p>
          <a:p>
            <a:pPr marL="609600" indent="-609600">
              <a:buSzPct val="105000"/>
              <a:buFont typeface="Wingdings" panose="05000000000000000000" pitchFamily="2" charset="2"/>
              <a:buChar char="q"/>
            </a:pPr>
            <a:r>
              <a:rPr lang="en-US" altLang="en-US" sz="3200"/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C00000"/>
                </a:solidFill>
              </a:rPr>
              <a:t/>
            </a:r>
            <a:br>
              <a:rPr lang="en-US" altLang="en-US" sz="4000" b="1">
                <a:solidFill>
                  <a:srgbClr val="C00000"/>
                </a:solidFill>
              </a:rPr>
            </a:br>
            <a:r>
              <a:rPr lang="en-US" altLang="en-US" sz="4000" b="1">
                <a:solidFill>
                  <a:srgbClr val="C00000"/>
                </a:solidFill>
              </a:rPr>
              <a:t>I. Introduction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Purpose of the PROGRESS REPORT with specific dates covered by the report</a:t>
            </a:r>
          </a:p>
          <a:p>
            <a:pPr eaLnBrk="1" hangingPunct="1"/>
            <a:r>
              <a:rPr lang="en-US" altLang="en-US" sz="2400"/>
              <a:t>Purpose of the </a:t>
            </a:r>
            <a:r>
              <a:rPr lang="en-US" altLang="en-US" sz="2400">
                <a:solidFill>
                  <a:srgbClr val="FF0000"/>
                </a:solidFill>
              </a:rPr>
              <a:t>project </a:t>
            </a:r>
            <a:r>
              <a:rPr lang="en-US" altLang="en-US" sz="2400"/>
              <a:t>with specific objectives of the project </a:t>
            </a:r>
          </a:p>
          <a:p>
            <a:pPr eaLnBrk="1" hangingPunct="1"/>
            <a:r>
              <a:rPr lang="en-US" altLang="en-US" sz="2400"/>
              <a:t>Date the project began; date the project is scheduled to be completed </a:t>
            </a:r>
          </a:p>
          <a:p>
            <a:pPr eaLnBrk="1" hangingPunct="1"/>
            <a:r>
              <a:rPr lang="en-US" altLang="en-US" sz="2400"/>
              <a:t> Review any changes in the scope of the project since it began</a:t>
            </a:r>
          </a:p>
          <a:p>
            <a:pPr eaLnBrk="1" hangingPunct="1"/>
            <a:r>
              <a:rPr lang="en-US" altLang="en-US" sz="2400"/>
              <a:t>Summarize previous progress achieved so that regular readers can recall the situation and new readers can become acquainted with the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1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C00000"/>
                </a:solidFill>
              </a:rPr>
              <a:t>II. Work Completed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8534400" cy="5410200"/>
          </a:xfrm>
        </p:spPr>
        <p:txBody>
          <a:bodyPr rtlCol="0"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en-US" dirty="0" smtClean="0"/>
              <a:t>	Two possibilities for organizing the content:</a:t>
            </a:r>
          </a:p>
          <a:p>
            <a:pPr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Option #1- Date wise/Week wise organization</a:t>
            </a:r>
            <a:endParaRPr lang="en-US" altLang="en-US" i="1" dirty="0" smtClean="0"/>
          </a:p>
          <a:p>
            <a:pPr>
              <a:defRPr/>
            </a:pPr>
            <a:r>
              <a:rPr lang="en-US" altLang="en-US" dirty="0" smtClean="0"/>
              <a:t>Option #2-Topical (stages wise or task wise) organization</a:t>
            </a:r>
            <a:endParaRPr lang="en-US" altLang="en-US" i="1" dirty="0" smtClean="0"/>
          </a:p>
          <a:p>
            <a:pPr lvl="1">
              <a:defRPr/>
            </a:pPr>
            <a:r>
              <a:rPr lang="en-US" altLang="en-US" i="1" dirty="0" smtClean="0"/>
              <a:t>Task #1  or Stage #1</a:t>
            </a:r>
          </a:p>
          <a:p>
            <a:pPr lvl="1">
              <a:defRPr/>
            </a:pPr>
            <a:r>
              <a:rPr lang="en-US" altLang="en-US" i="1" dirty="0" smtClean="0"/>
              <a:t>Task #2</a:t>
            </a:r>
            <a:r>
              <a:rPr lang="en-US" altLang="en-US" dirty="0" smtClean="0"/>
              <a:t> </a:t>
            </a:r>
            <a:endParaRPr lang="en-US" altLang="en-US" i="1" dirty="0" smtClean="0"/>
          </a:p>
          <a:p>
            <a:pPr lvl="1">
              <a:defRPr/>
            </a:pPr>
            <a:r>
              <a:rPr lang="en-US" altLang="en-US" i="1" dirty="0" smtClean="0"/>
              <a:t>Task #3</a:t>
            </a:r>
            <a:r>
              <a:rPr lang="en-US" altLang="en-US" dirty="0" smtClean="0"/>
              <a:t> </a:t>
            </a:r>
          </a:p>
          <a:p>
            <a:pPr>
              <a:buNone/>
              <a:defRPr/>
            </a:pPr>
            <a:r>
              <a:rPr lang="en-US" altLang="en-US" dirty="0" smtClean="0"/>
              <a:t>	Whichever organization you choose, provide a detailed discussion of your progress.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 smtClean="0"/>
              <a:t>Describe the tasks that have been completed in the time covered by the report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 smtClean="0"/>
              <a:t>Give dates relevant to each task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 smtClean="0"/>
              <a:t>Explain special costs, personnel changes, delays, problems, deviations or changes made to the original action plan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dirty="0" smtClean="0"/>
              <a:t>Indicate whether the scheduled dates were met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1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</vt:lpstr>
      <vt:lpstr>Calibri  </vt:lpstr>
      <vt:lpstr>Calibri Light</vt:lpstr>
      <vt:lpstr>Times New Roman</vt:lpstr>
      <vt:lpstr>Wingdings</vt:lpstr>
      <vt:lpstr>Office Theme</vt:lpstr>
      <vt:lpstr>WRITING PROGRESS/STATUS REPORTS</vt:lpstr>
      <vt:lpstr>Purpose of a Progress Report </vt:lpstr>
      <vt:lpstr>Progress Report- Definition</vt:lpstr>
      <vt:lpstr>What should the progress report accomplish?</vt:lpstr>
      <vt:lpstr>Basic layout</vt:lpstr>
      <vt:lpstr>Format of Progress Report </vt:lpstr>
      <vt:lpstr>Format the Progress Report</vt:lpstr>
      <vt:lpstr> I. Introduction </vt:lpstr>
      <vt:lpstr>II. Work Completed</vt:lpstr>
      <vt:lpstr>PowerPoint Presentation</vt:lpstr>
      <vt:lpstr>III. Work Remaining </vt:lpstr>
      <vt:lpstr>IV Adjustments/Problems</vt:lpstr>
      <vt:lpstr>Conclusion (for Semi-Experts)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PROGRESS/STATUS REPORTS</dc:title>
  <dc:creator>Faiza Mumtaz</dc:creator>
  <cp:lastModifiedBy>Faiza Mumtaz</cp:lastModifiedBy>
  <cp:revision>1</cp:revision>
  <dcterms:created xsi:type="dcterms:W3CDTF">2021-05-09T17:47:38Z</dcterms:created>
  <dcterms:modified xsi:type="dcterms:W3CDTF">2021-05-09T17:48:02Z</dcterms:modified>
</cp:coreProperties>
</file>